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75" r:id="rId2"/>
  </p:sldMasterIdLst>
  <p:notesMasterIdLst>
    <p:notesMasterId r:id="rId39"/>
  </p:notesMasterIdLst>
  <p:sldIdLst>
    <p:sldId id="309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4" r:id="rId19"/>
    <p:sldId id="275" r:id="rId20"/>
    <p:sldId id="277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311" r:id="rId36"/>
    <p:sldId id="314" r:id="rId37"/>
    <p:sldId id="31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68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47328-71B0-4BCA-9409-AEDE6B8ABA8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95EA2-FF28-4282-B558-451374307A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9225" y="500063"/>
            <a:ext cx="4446588" cy="2501900"/>
          </a:xfrm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ru-RU" altLang="ru-RU" dirty="0"/>
          </a:p>
        </p:txBody>
      </p:sp>
      <p:sp>
        <p:nvSpPr>
          <p:cNvPr id="10650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5562600" y="6334125"/>
            <a:ext cx="4256088" cy="3333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sym typeface="+mn-ea"/>
              </a:rPr>
              <a:t>Однако это практически невозможно, так как в подавляющем большинстве случаев мы не в состоянии однозначно по фенотипу сделать заключение о генотипе особи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95EA2-FF28-4282-B558-451374307A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7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BF9-2070-478B-BA08-814CD65F96A6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89F7-529E-47EC-B239-057BDF767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BF9-2070-478B-BA08-814CD65F96A6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89F7-529E-47EC-B239-057BDF767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BF9-2070-478B-BA08-814CD65F96A6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89F7-529E-47EC-B239-057BDF767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64DE79-268F-4C1A-8933-263129D2AF90}" type="datetimeFigureOut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11/17/2025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951281-19C7-47F8-81F2-893A269AFFF3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7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8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9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3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D10B42-B720-4852-A31B-ACB59F3474FC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B332B6-68CF-4E8C-BB8E-B9B21F36EBA3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44AC33-18A9-4299-A75D-D0CED72704F1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5140F4-5C63-4522-802C-EBF024878F11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B7E34-C0A9-47E1-8ED7-88DDACF25686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24A63-EB1E-4D11-BFE1-FA83EF48305F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214FF2-952A-483B-9999-F5150DCED61B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BF9-2070-478B-BA08-814CD65F96A6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89F7-529E-47EC-B239-057BDF767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152B80-43F7-43A1-9C31-41DBDCC184EF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E634FA-24CE-4A61-9FF6-FC1130DBA90B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04609C-4289-47EB-ADE6-B8F15B145548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BF9-2070-478B-BA08-814CD65F96A6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89F7-529E-47EC-B239-057BDF767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BF9-2070-478B-BA08-814CD65F96A6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89F7-529E-47EC-B239-057BDF767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BF9-2070-478B-BA08-814CD65F96A6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89F7-529E-47EC-B239-057BDF767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BF9-2070-478B-BA08-814CD65F96A6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89F7-529E-47EC-B239-057BDF767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BF9-2070-478B-BA08-814CD65F96A6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89F7-529E-47EC-B239-057BDF767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BF9-2070-478B-BA08-814CD65F96A6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89F7-529E-47EC-B239-057BDF767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BF9-2070-478B-BA08-814CD65F96A6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89F7-529E-47EC-B239-057BDF767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alpha val="100000"/>
              </a:srgbClr>
            </a:gs>
            <a:gs pos="35001">
              <a:srgbClr val="FFFFFF">
                <a:alpha val="100000"/>
              </a:srgbClr>
            </a:gs>
            <a:gs pos="70959">
              <a:srgbClr val="FFFFFF">
                <a:alpha val="100000"/>
              </a:srgbClr>
            </a:gs>
            <a:gs pos="97000">
              <a:srgbClr val="4BE7C8">
                <a:alpha val="100000"/>
              </a:srgbClr>
            </a:gs>
            <a:gs pos="98500">
              <a:srgbClr val="4BE7C8">
                <a:alpha val="100000"/>
              </a:srgbClr>
            </a:gs>
            <a:gs pos="100000">
              <a:srgbClr val="4BE7C8">
                <a:alpha val="10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8BF9-2070-478B-BA08-814CD65F96A6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89F7-529E-47EC-B239-057BDF7673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CC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CC9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190BAE-D96B-43B4-923D-1EE86984A42A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5"/>
          <p:cNvSpPr txBox="1"/>
          <p:nvPr/>
        </p:nvSpPr>
        <p:spPr>
          <a:xfrm>
            <a:off x="4075113" y="1690688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05475" name="Прямоугольник 6"/>
          <p:cNvSpPr/>
          <p:nvPr/>
        </p:nvSpPr>
        <p:spPr>
          <a:xfrm>
            <a:off x="1591945" y="422275"/>
            <a:ext cx="9718040" cy="57769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E5C78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5C78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None/>
              <a:defRPr/>
            </a:pP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E5C7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5C7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Основы генетики популяций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Для студентов, обучающихся по направлению «Биология»  профиль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Генетика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rgbClr val="FFCC99"/>
                </a:solidFill>
                <a:latin typeface="Century Gothic" panose="020B0502020202020204"/>
              </a:rPr>
              <a:t>Дисциплина Частные разделы генетики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None/>
              <a:defRPr/>
            </a:pP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E5C7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None/>
              <a:defRPr/>
            </a:pP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E5C7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None/>
              <a:defRPr/>
            </a:pP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E5C7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None/>
              <a:defRPr/>
            </a:pP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E5C7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None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E5C78C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105477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88640"/>
            <a:ext cx="2757488" cy="1062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Популяционно-видовой уровень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Совокупность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особей одного вида, населяющих одну территорию, свободно между собой скрещивающихся, составляет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популяцию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Популяция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элементарная единица эволюционного процесса - в ней начинаются процессы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видообразования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07" y="538386"/>
            <a:ext cx="1012227" cy="979039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838200" y="4322618"/>
            <a:ext cx="922943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ym typeface="+mn-ea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Популяция входит в состав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биогеоценозов</a:t>
            </a:r>
            <a:endParaRPr lang="ru-RU" altLang="en-US" sz="28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10" y="365125"/>
            <a:ext cx="6687126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Популяционно-видовой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33204" cy="364374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внутривидовые подразделения: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Подвиды (географические расы)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Локальные популяции (стада)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Демы (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субпопуляции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енделевские»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популяции)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9636" y="1825625"/>
            <a:ext cx="4831271" cy="2638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Содержание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Популяция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это минимальная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caмовоспроизводящаяся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группа особей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oдного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вида, на протяжении эволюционно длительного времени населяющая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oпpeделенное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пространство, образующая самостоятельную генетическую систему и формирующая собственную экологическую нишу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84" y="469995"/>
            <a:ext cx="1012227" cy="979039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838199" y="4294505"/>
            <a:ext cx="1005147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популяции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осуществляются сравнительно высокий уровень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панмиксии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и она  в определенной степени отделена от других популяций той или иной формой изоляции</a:t>
            </a:r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Основные экологические характеристики популяции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Величина популяции (по занимаемому ареалу и численности особей)</a:t>
            </a:r>
          </a:p>
          <a:p>
            <a:r>
              <a:rPr lang="ru-RU" dirty="0">
                <a:solidFill>
                  <a:schemeClr val="tx1"/>
                </a:solidFill>
              </a:rPr>
              <a:t>Возрастная и половая структура</a:t>
            </a:r>
          </a:p>
          <a:p>
            <a:r>
              <a:rPr lang="ru-RU" dirty="0">
                <a:solidFill>
                  <a:schemeClr val="tx1"/>
                </a:solidFill>
              </a:rPr>
              <a:t>Популяционная динамика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61" y="365125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690" y="365125"/>
            <a:ext cx="9451109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экологические характеристики популяции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3370"/>
            <a:ext cx="10263909" cy="4351655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Популяционный ареал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важных критериев популяции. Как часть вида популяция обладает определенным ареалом. Особи вне этого ареала выходят из состава популяции</a:t>
            </a: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 (ареал),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занимаемое популяцией, может быть неодинаковым как для разных видов, так и в пределах одного вида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30" y="365125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Популяционный ареал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9248"/>
            <a:ext cx="9571182" cy="435133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 ареала популяции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значительной мере зависит от степени подвижности особей - радиусов индивидуальной  или, точнее, репродуктивной активности (Н.В. Тимофеев-Ресовский)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такой радиус невелик, то величина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популяциoннoгo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ареала обычно также невелика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7" y="538386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Популяционный ареал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растений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радиус репродуктивной активности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расстоянием, на которое могут распространяться пыльца, семена или вегетативные части, способные дать начало новому растению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животных различают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трофический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репродукционный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ареал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совпадают друг с другом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69" y="365125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>
                <a:solidFill>
                  <a:schemeClr val="tx1"/>
                </a:solidFill>
              </a:rPr>
              <a:t>Численность особей в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особей в популяции варьирует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Минимальная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такая численность особей , ниже которой популяция неизбежно исчезает по разным эколого-генетическим причинам </a:t>
            </a: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Длительное существование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популяции с численностью меньше нескольких сотен особей -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маловероятно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2" y="538386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Динамика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Размеры популяции (пространственные и по числу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ocoбей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подвержены постоянным колебаниям </a:t>
            </a: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динамики популяций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пространстве и времени чрезвычайно многообразны и в общей форме сводятся к влиянию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биотических, абиотических и антропогенных факторов</a:t>
            </a:r>
          </a:p>
          <a:p>
            <a:pPr marL="0" lv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Различают: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Сезонные колебания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Несезонные колебания</a:t>
            </a:r>
          </a:p>
          <a:p>
            <a:pPr lvl="1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Периодические</a:t>
            </a:r>
          </a:p>
          <a:p>
            <a:pPr lvl="1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Непериодические</a:t>
            </a:r>
          </a:p>
          <a:p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6" y="365125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Возрастной состав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795" y="144335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каждого вида, а иногда и для каждой популяции внутри вида характерны свои соотношения возрастных групп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эти соотношения влияют особенности, вырабатываемые в процессе эволюции как приспособления к определенным условиям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Возрастная структура популяций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организмов разных видов варьирует в зависимости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от: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жизни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 достижения половой зрелости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интенсивность размножения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6" y="365125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Уровни организации живого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1825625"/>
            <a:ext cx="1060905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живой природе выделяют отдельные уровни организации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основе лежит иерархический принцип, при котором существование жизни на каждом последующем уровне определяется структурой низшего уровня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Молекулярно-генетический уровень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Клеточный уровень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Тканевой и органный уровень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Организменный (онтогенетический) уровень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Популяционно-видовой уровень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Биоценотический и биосферный уровни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14" y="538386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>
                <a:solidFill>
                  <a:schemeClr val="tx1"/>
                </a:solidFill>
              </a:rPr>
              <a:t>Половой состав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086" y="18071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Половой состав популяции предопределяется следующими соотношениями полов: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Первичное </a:t>
            </a:r>
            <a:r>
              <a:rPr lang="ru-RU" sz="2400" b="1" dirty="0" err="1">
                <a:solidFill>
                  <a:schemeClr val="tx1"/>
                </a:solidFill>
              </a:rPr>
              <a:t>cooтношение</a:t>
            </a:r>
            <a:r>
              <a:rPr lang="ru-RU" sz="2400" dirty="0">
                <a:solidFill>
                  <a:schemeClr val="tx1"/>
                </a:solidFill>
              </a:rPr>
              <a:t> - обеспечивающееся генетическими механизмами определения пола </a:t>
            </a:r>
            <a:r>
              <a:rPr lang="ru-RU" sz="2400" dirty="0" smtClean="0">
                <a:solidFill>
                  <a:schemeClr val="tx1"/>
                </a:solidFill>
              </a:rPr>
              <a:t>потомства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6" y="365125"/>
            <a:ext cx="1012227" cy="979039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32087" y="3546764"/>
            <a:ext cx="7260204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ym typeface="+mn-ea"/>
              </a:rPr>
              <a:t>Вторичное соотношение</a:t>
            </a:r>
            <a:r>
              <a:rPr lang="ru-RU" sz="2400" dirty="0">
                <a:sym typeface="+mn-ea"/>
              </a:rPr>
              <a:t> -  возникает в силу неодинаковой жизнеспособности мужского и женского </a:t>
            </a:r>
            <a:r>
              <a:rPr lang="ru-RU" sz="2400" dirty="0" err="1">
                <a:sym typeface="+mn-ea"/>
              </a:rPr>
              <a:t>opгaнизма</a:t>
            </a:r>
            <a:r>
              <a:rPr lang="ru-RU" sz="2400" dirty="0">
                <a:sym typeface="+mn-ea"/>
              </a:rPr>
              <a:t> (характерно при </a:t>
            </a:r>
            <a:r>
              <a:rPr lang="ru-RU" sz="2400" dirty="0" err="1">
                <a:sym typeface="+mn-ea"/>
              </a:rPr>
              <a:t>poдах</a:t>
            </a:r>
            <a:r>
              <a:rPr lang="ru-RU" sz="2400" dirty="0">
                <a:sym typeface="+mn-ea"/>
              </a:rPr>
              <a:t> у млекопитающих)</a:t>
            </a:r>
            <a:endParaRPr lang="ru-RU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ym typeface="+mn-ea"/>
              </a:rPr>
              <a:t>Третичное соотношение </a:t>
            </a:r>
            <a:r>
              <a:rPr lang="ru-RU" sz="2400" dirty="0">
                <a:sym typeface="+mn-ea"/>
              </a:rPr>
              <a:t>-  также возникает в результате разной жизнестойкости и характерно для взрослых особей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Экологическое единство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102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популяция обладает собственной, только ей свойственной экологической характеристикой и занимает специфическое место в экологическом гиперпространстве, т.е. формирует и занимает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экологическую нишу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84" y="365125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618" y="365125"/>
            <a:ext cx="9063182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Основные морфофизиологические </a:t>
            </a:r>
            <a:r>
              <a:rPr lang="en-US" sz="3600" dirty="0" err="1">
                <a:solidFill>
                  <a:schemeClr val="tx1"/>
                </a:solidFill>
              </a:rPr>
              <a:t>xa</a:t>
            </a:r>
            <a:r>
              <a:rPr lang="ru-RU" sz="3600" dirty="0" err="1">
                <a:solidFill>
                  <a:schemeClr val="tx1"/>
                </a:solidFill>
              </a:rPr>
              <a:t>рактеристики</a:t>
            </a:r>
            <a:r>
              <a:rPr lang="ru-RU" sz="3600" dirty="0">
                <a:solidFill>
                  <a:schemeClr val="tx1"/>
                </a:solidFill>
              </a:rPr>
              <a:t>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605655" cy="435133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внутри вида популяции обмениваются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гeнетическим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материалом, то популяции различаются количественным соотношением разных аллелей и частотами встречаемости того или иного фенотипа, т. е. своим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генотипическим составом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97" y="365125"/>
            <a:ext cx="1012024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Основные морфофизиологические </a:t>
            </a:r>
            <a:r>
              <a:rPr lang="en-US" sz="3600" dirty="0" err="1">
                <a:solidFill>
                  <a:schemeClr val="tx1"/>
                </a:solidFill>
              </a:rPr>
              <a:t>xa</a:t>
            </a:r>
            <a:r>
              <a:rPr lang="ru-RU" sz="3600" dirty="0" err="1">
                <a:solidFill>
                  <a:schemeClr val="tx1"/>
                </a:solidFill>
              </a:rPr>
              <a:t>рактеристики</a:t>
            </a:r>
            <a:r>
              <a:rPr lang="ru-RU" sz="3600" dirty="0">
                <a:solidFill>
                  <a:schemeClr val="tx1"/>
                </a:solidFill>
              </a:rPr>
              <a:t>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126" y="2024033"/>
            <a:ext cx="110317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к  изучению генотипического состава популяции:</a:t>
            </a:r>
          </a:p>
          <a:p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Тpaдиционный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основан на сравнения популяций по размерам, массе, пропорциям тела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coставляющих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их особей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38200" y="3546764"/>
            <a:ext cx="7280564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Получаемые результаты крайне трудно использовать для точного эволюционно-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генетичеcкoгo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сравнения популяций из-за значительной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полигенности</a:t>
            </a:r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60" y="540183"/>
            <a:ext cx="1012024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Основные </a:t>
            </a:r>
            <a:r>
              <a:rPr lang="en-US" dirty="0" err="1">
                <a:solidFill>
                  <a:schemeClr val="tx1"/>
                </a:solidFill>
              </a:rPr>
              <a:t>xa</a:t>
            </a:r>
            <a:r>
              <a:rPr lang="ru-RU" dirty="0" err="1">
                <a:solidFill>
                  <a:schemeClr val="tx1"/>
                </a:solidFill>
              </a:rPr>
              <a:t>рактеристики</a:t>
            </a:r>
            <a:r>
              <a:rPr lang="ru-RU" dirty="0">
                <a:solidFill>
                  <a:schemeClr val="tx1"/>
                </a:solidFill>
              </a:rPr>
              <a:t>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Важнейшей особенностью природных популяций является их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генетическая гетерогенность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поддерживается за счет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мутаций и процесса рекомбинации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(только у форм с бесполым размножением вся наследственная изменчивость зависит от мутаций)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9" y="289598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Генетическая гетерогенность природных популяций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Генетическая гетерогенность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поддерживаемая мутационным процессом и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скpeщиванием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позволяет популяции (и виду в целом) использовать для приспособления не только вновь возникающие наследственные изменения, но и те, которые возникли очень давно и существуют в популяции в скрытом виде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6" y="365125"/>
            <a:ext cx="1012227" cy="979039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915035" y="4368165"/>
            <a:ext cx="6096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В этом смысле гетерогенность популяций обеспечивает существование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мобилизационного резерва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наследственной изменчивости     (С.М. Гершензон, И.И. Шмальгаузен) </a:t>
            </a:r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2" y="365125"/>
            <a:ext cx="9818254" cy="1325563"/>
          </a:xfrm>
        </p:spPr>
        <p:txBody>
          <a:bodyPr>
            <a:normAutofit/>
          </a:bodyPr>
          <a:lstStyle/>
          <a:p>
            <a:r>
              <a:rPr lang="ru-RU" sz="3600" u="sng" dirty="0">
                <a:solidFill>
                  <a:schemeClr val="tx1"/>
                </a:solidFill>
              </a:rPr>
              <a:t>Генетическое единство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гетерогенность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ocoбей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составляющих популяцию, любая популяция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пpeдставляет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собой сложную генетическую систему, находящуюся в динамическом равновесии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4" y="442731"/>
            <a:ext cx="1012227" cy="979039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720436" y="3519055"/>
            <a:ext cx="6213764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Только в настоящей природной популяции, при достаточном числе генетически разнообразных партнеров по спариванию, возможно поддержание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нeобходимом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уровне генетической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разнокачественности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всей системы в целом </a:t>
            </a:r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Генетическое единство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Популяция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-­ минимальная по численности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гeнетическая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система, которая может продолжить свое существование на протяжении неограниченного числа поколений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6" y="538386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рактеристики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генетические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xapaктeристики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популяции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постоянная наследственная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гeтepoгeннocть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внутреннее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гeнeтическое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единство и динамическое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paвновeсие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отдельных генотипов (аллелей)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особенности определяют организацию популяции как элементарной единицы эволюции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91" y="365125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Генетические характеристики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8285"/>
            <a:ext cx="10515600" cy="435133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 популяция характеризуется ее генофондом (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аллелофондом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представлен совокупностью аллелей, образующих генотипы организмов данной популяции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Генофонды природных популяций отличает наследственное разнообразие (генетическая гетерогенность, или полиморфизм), генетическое единство, динамическое равновесие доли особей с разными генотипами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6" y="365125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tx1"/>
                </a:solidFill>
              </a:rPr>
              <a:t>Уровни организации живого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Основные таксономические категории: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Царство (</a:t>
            </a:r>
            <a:r>
              <a:rPr lang="en-US" dirty="0">
                <a:solidFill>
                  <a:schemeClr val="tx1"/>
                </a:solidFill>
              </a:rPr>
              <a:t>Kingdom), </a:t>
            </a:r>
          </a:p>
          <a:p>
            <a:r>
              <a:rPr lang="ru-RU" dirty="0">
                <a:solidFill>
                  <a:schemeClr val="tx1"/>
                </a:solidFill>
              </a:rPr>
              <a:t>Тип (</a:t>
            </a:r>
            <a:r>
              <a:rPr lang="en-US" dirty="0">
                <a:solidFill>
                  <a:schemeClr val="tx1"/>
                </a:solidFill>
              </a:rPr>
              <a:t>Phylum),</a:t>
            </a:r>
          </a:p>
          <a:p>
            <a:r>
              <a:rPr lang="ru-RU" dirty="0">
                <a:solidFill>
                  <a:schemeClr val="tx1"/>
                </a:solidFill>
              </a:rPr>
              <a:t>Класс (</a:t>
            </a:r>
            <a:r>
              <a:rPr lang="en-US" dirty="0">
                <a:solidFill>
                  <a:schemeClr val="tx1"/>
                </a:solidFill>
              </a:rPr>
              <a:t>Class), </a:t>
            </a:r>
          </a:p>
          <a:p>
            <a:r>
              <a:rPr lang="ru-RU" dirty="0">
                <a:solidFill>
                  <a:schemeClr val="tx1"/>
                </a:solidFill>
              </a:rPr>
              <a:t>Отряд (</a:t>
            </a:r>
            <a:r>
              <a:rPr lang="en-US" dirty="0">
                <a:solidFill>
                  <a:schemeClr val="tx1"/>
                </a:solidFill>
              </a:rPr>
              <a:t>Order),</a:t>
            </a:r>
          </a:p>
          <a:p>
            <a:r>
              <a:rPr lang="ru-RU" dirty="0">
                <a:solidFill>
                  <a:schemeClr val="tx1"/>
                </a:solidFill>
              </a:rPr>
              <a:t>Семейство (</a:t>
            </a:r>
            <a:r>
              <a:rPr lang="en-US" dirty="0">
                <a:solidFill>
                  <a:schemeClr val="tx1"/>
                </a:solidFill>
              </a:rPr>
              <a:t>Family), </a:t>
            </a:r>
          </a:p>
          <a:p>
            <a:r>
              <a:rPr lang="ru-RU" dirty="0">
                <a:solidFill>
                  <a:schemeClr val="tx1"/>
                </a:solidFill>
              </a:rPr>
              <a:t>Род (</a:t>
            </a:r>
            <a:r>
              <a:rPr lang="en-US" dirty="0">
                <a:solidFill>
                  <a:schemeClr val="tx1"/>
                </a:solidFill>
              </a:rPr>
              <a:t>Genus) </a:t>
            </a:r>
          </a:p>
          <a:p>
            <a:r>
              <a:rPr lang="ru-RU" dirty="0">
                <a:solidFill>
                  <a:schemeClr val="tx1"/>
                </a:solidFill>
              </a:rPr>
              <a:t>Вид (</a:t>
            </a:r>
            <a:r>
              <a:rPr lang="en-US" dirty="0">
                <a:solidFill>
                  <a:schemeClr val="tx1"/>
                </a:solidFill>
              </a:rPr>
              <a:t>Species)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По </a:t>
            </a:r>
            <a:r>
              <a:rPr lang="en-US" dirty="0">
                <a:solidFill>
                  <a:schemeClr val="tx1"/>
                </a:solidFill>
              </a:rPr>
              <a:t>On-Line Biology Book, </a:t>
            </a:r>
            <a:r>
              <a:rPr lang="en-US" dirty="0" smtClean="0">
                <a:solidFill>
                  <a:schemeClr val="tx1"/>
                </a:solidFill>
              </a:rPr>
              <a:t>20</a:t>
            </a:r>
            <a:r>
              <a:rPr lang="ru-RU" dirty="0" smtClean="0">
                <a:solidFill>
                  <a:schemeClr val="tx1"/>
                </a:solidFill>
              </a:rPr>
              <a:t>20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69422" y="1825625"/>
            <a:ext cx="3373804" cy="1450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167" y="3276306"/>
            <a:ext cx="3377059" cy="1927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Генетические характеристики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Наследственное разнообразие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 в присутствии в генофонде одновременно различных аллелей отдельных генов. Первично оно создается мутационным процессом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Мутации, будучи обычно рецессивными и не влияя на фенотипы гетерозиготных организмов, сохраняются в генофондах популяций в скрытом от естественного отбора состоянии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6" y="578934"/>
            <a:ext cx="1012227" cy="979039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838200" y="524573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ym typeface="+mn-ea"/>
              </a:rPr>
              <a:t>Накапливаясь, они образуют </a:t>
            </a:r>
            <a:r>
              <a:rPr lang="ru-RU" sz="2400" b="1" dirty="0">
                <a:sym typeface="+mn-ea"/>
              </a:rPr>
              <a:t>резерв наследственной изменчивости</a:t>
            </a:r>
            <a:endParaRPr lang="ru-RU" altLang="en-US" sz="2400" b="1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Генетические характеристики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30" y="1772285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Благодаря комбинативной изменчивости этот резерв используется для создания в каждом поколении новых комбинаций аллелей. Объем такого резерва огромен</a:t>
            </a:r>
          </a:p>
          <a:p>
            <a:r>
              <a:rPr lang="ru-RU" dirty="0">
                <a:solidFill>
                  <a:schemeClr val="tx1"/>
                </a:solidFill>
              </a:rPr>
              <a:t>При скрещивании организмов, различающихся по 1000 локусов, каждый из которых представлен десятью аллелями, количество вариантов генотипов достигает </a:t>
            </a:r>
            <a:r>
              <a:rPr lang="ru-RU" dirty="0" smtClean="0">
                <a:solidFill>
                  <a:schemeClr val="tx1"/>
                </a:solidFill>
              </a:rPr>
              <a:t>10¹ººº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6" y="365125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Генетические характеристики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Генетическое единство популяции обусловливается достаточным уровнем </a:t>
            </a:r>
            <a:r>
              <a:rPr lang="ru-RU" b="1" dirty="0" err="1">
                <a:solidFill>
                  <a:schemeClr val="tx1"/>
                </a:solidFill>
              </a:rPr>
              <a:t>панмиксии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 условиях случайного подбора скрещивающихся особей источником аллелей для генотипов организмов последовательных поколений является весь генофонд популяции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22" y="365125"/>
            <a:ext cx="1012227" cy="979039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838200" y="4441825"/>
            <a:ext cx="6382385" cy="1868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ym typeface="+mn-ea"/>
              </a:rPr>
              <a:t>Генетическое единство проявляется также в общей генотипической изменчивости популяции при изменении условий существования, что обусловливает как выживание вида, так и образование новых видов</a:t>
            </a:r>
            <a:endParaRPr lang="ru-RU" altLang="en-US" sz="24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Свойства популяции как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34" y="1690688"/>
            <a:ext cx="10212366" cy="409194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Относительной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изолированность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Довольно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число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особей 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связанных друг с другом, но различающихся групп особей (самок, самцов, личинок и т.д.)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Временная изменчивость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Непрерывная передача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генетической информации в длительном ряду поколений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Уникальность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Целостность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7" y="452410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7" y="794327"/>
            <a:ext cx="9818255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Положения закона Харди-</a:t>
            </a:r>
            <a:r>
              <a:rPr lang="ru-RU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Вайнберга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Сумма частот генов одного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аллеля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данной популяции – величина постоянная.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Формула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q = 1, где: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 – число доминантных генов данного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аллеля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(А),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q – это число рецессивных генов данного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аллеля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(а)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Сумма частот генотипов по одному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аллелю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данной популяции – величина постоянная. Поскольку в равновесной популяции женские и мужские особи дают одинаковое количество гамет с доминантными и рецессивными генами, то сумму генотипов можно записать как произведение суммы доминантных генов в гаметах мужских особей и суммы доминантных генов женских особей: (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p+q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)×(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p+q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)= p</a:t>
            </a:r>
            <a:r>
              <a:rPr lang="ru-RU" sz="1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+2pq+q</a:t>
            </a:r>
            <a:r>
              <a:rPr lang="ru-RU" sz="1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Формула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ru-RU" b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+ 2pq + q</a:t>
            </a:r>
            <a:r>
              <a:rPr lang="ru-RU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1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где: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</a:t>
            </a:r>
            <a:r>
              <a:rPr lang="ru-RU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число гомозиготных по доминантному гену особей,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q</a:t>
            </a:r>
            <a:r>
              <a:rPr lang="ru-RU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число гомозиготных по рецессивному гену особей,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- 2pq – число гетерозиготных особей.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70" y="185793"/>
            <a:ext cx="1012024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9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965" y="1173018"/>
            <a:ext cx="99475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Задача на Закон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Харди-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Вайнберга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450215" algn="just"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Фенилкетонурия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(ФКУ) наследуется как аутосомный рецессивный признак. Известно, что в детской популяции России частота ФКУ составляет 1:10 000. Рассчитайте частоты аллелей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фенилкетонурии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нормальной аллели, а также частоты всех возможных генотипов, если известно, что популяция находится в равновесии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Харди-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Вайнберга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24" y="191477"/>
            <a:ext cx="1012024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5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Алгоритм решения задачи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задачи включает следующие элементы: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частота больных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фенилкетонурией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составляет 1/10000 = 0,0001;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ФКУ имеют лица с генотипом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равновесной популяции доля больных </a:t>
            </a: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r>
              <a:rPr 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b="1" baseline="300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800" b="1" baseline="300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0,0001;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частота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аллеля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в популяции составляет 0,01;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частота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аллеля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в популяции составляет 1 – q = 1 - 0,01= 0,99;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частота генотипа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равновесной популяции составляет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2pq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x 0,99 x 0,01 = 0,0198;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частота генотипа АА в равновесной популяции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ru-RU" b="1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800" b="1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=0,9801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6" y="538386"/>
            <a:ext cx="1012227" cy="97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Терминология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726" y="1835839"/>
            <a:ext cx="8220891" cy="41469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называют совокупность особей, сходных по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морфологическим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функциональным признакам, кариотипу, поведенческим реакциям, имеющих общее происхождение, заселяющих определенную территорию (ареал), в природных условиях скрещиваются исключительно между собой и при этом производящих плодовитое потомство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6" y="538386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Организменный (онтогенетический) уровень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618" y="1921164"/>
            <a:ext cx="9143735" cy="41189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организменном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 обнаруживается многообразие видов живых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организмов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Земле обитает более миллиона видов животных организмов и около полумиллиона видов высших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природных условиях организмы одного вида расселены неравномерно.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чередование участков повышенной и пониженной концентрации особей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1" y="365125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Популяционно-видовой уровень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6"/>
            <a:ext cx="10515600" cy="4684685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вид распадается на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группировки или популяции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соответствующие зонам  более плотного заселения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Каждый вид состоит из отдельных индивидуумов –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особей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организм как целое – элементарная единица жизни, вне особей в природе жизни не существует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99" y="538386"/>
            <a:ext cx="1012227" cy="979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ПОНЯТИЕ О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964" y="2022763"/>
            <a:ext cx="8146472" cy="4154199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000" dirty="0">
                <a:solidFill>
                  <a:schemeClr val="tx1"/>
                </a:solidFill>
                <a:latin typeface="Calibri"/>
              </a:rPr>
              <a:t>Он заложил фундамент учения о </a:t>
            </a:r>
            <a:r>
              <a:rPr lang="ru-RU" sz="3000" dirty="0" err="1">
                <a:solidFill>
                  <a:schemeClr val="tx1"/>
                </a:solidFill>
                <a:latin typeface="Calibri"/>
              </a:rPr>
              <a:t>микроэволюции</a:t>
            </a:r>
            <a:endParaRPr lang="ru-RU" sz="3000" dirty="0">
              <a:solidFill>
                <a:schemeClr val="tx1"/>
              </a:solidFill>
              <a:latin typeface="Calibri"/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определению Н. В. Тимофеева-Ресовского,  </a:t>
            </a:r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популяция – это группа особей определенного  вида, которая: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достаточно длительного времени (большого числа поколений) населяет конкретный ареал</a:t>
            </a:r>
          </a:p>
          <a:p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той или иной степени случайно скрещивается в его пределах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6" y="461202"/>
            <a:ext cx="1012227" cy="979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446" y="1440241"/>
            <a:ext cx="2426418" cy="29324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60510" y="4704746"/>
            <a:ext cx="3103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Николай Владимирович Тимофеев-Ресовский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(1900 - 1981)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ЧАСТОТЫ ГЕНОТИПОВ </a:t>
            </a:r>
            <a:r>
              <a:rPr lang="ru-RU" sz="3600" dirty="0" smtClean="0">
                <a:solidFill>
                  <a:schemeClr val="tx1"/>
                </a:solidFill>
              </a:rPr>
              <a:t>В </a:t>
            </a:r>
            <a:r>
              <a:rPr lang="ru-RU" sz="3600" dirty="0">
                <a:solidFill>
                  <a:schemeClr val="tx1"/>
                </a:solidFill>
              </a:rPr>
              <a:t>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7425"/>
            <a:ext cx="11141075" cy="359369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природных популяций растений и животных показали, что особи, составляющие популяцию, отличаются друг от друга по большому числу признаков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доля этого разнообразия обусловлена генотипическим разнообразием 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Простой способ описать генотипическое разнообразие в популяции – это определить частоты особей разных генотипов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451756"/>
            <a:ext cx="1012227" cy="979039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765809" y="4564380"/>
            <a:ext cx="10437899" cy="18249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Однако это практически невозможно, так как в подавляющем большинстве случаев мы не в состоянии однозначно по фенотипу сделать заключение о генотипе особи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Основные критерии популяции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Минимальный размер для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самовоспроизводства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подразумевает численность,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дocтаточную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выживания популяции при резких изменениях ее величины (как правило достигающих тысячекратных величин) на протяжении длительного числа поколений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99" y="538386"/>
            <a:ext cx="1012227" cy="979039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838199" y="4050030"/>
            <a:ext cx="9968345" cy="1983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Эффективная величина численности (N) популяции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число размножающихся особей в этой популяции. Оно всегда ниже общего числа особей, составляющих популяцию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Сумерк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148</TotalTime>
  <Words>1545</Words>
  <Application>Microsoft Office PowerPoint</Application>
  <PresentationFormat>Широкоэкранный</PresentationFormat>
  <Paragraphs>179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Palatino Linotype</vt:lpstr>
      <vt:lpstr>Tahoma</vt:lpstr>
      <vt:lpstr>Times New Roman</vt:lpstr>
      <vt:lpstr>Wingdings</vt:lpstr>
      <vt:lpstr>Wingdings 3</vt:lpstr>
      <vt:lpstr>Тема2</vt:lpstr>
      <vt:lpstr>14_Сумерки</vt:lpstr>
      <vt:lpstr>Презентация PowerPoint</vt:lpstr>
      <vt:lpstr>Уровни организации живого</vt:lpstr>
      <vt:lpstr>Уровни организации живого</vt:lpstr>
      <vt:lpstr>Терминология</vt:lpstr>
      <vt:lpstr>Организменный (онтогенетический) уровень</vt:lpstr>
      <vt:lpstr>Популяционно-видовой уровень</vt:lpstr>
      <vt:lpstr>ПОНЯТИЕ О ПОПУЛЯЦИИ</vt:lpstr>
      <vt:lpstr>ЧАСТОТЫ ГЕНОТИПОВ В ПОПУЛЯЦИИ</vt:lpstr>
      <vt:lpstr>Основные критерии популяции</vt:lpstr>
      <vt:lpstr>Популяционно-видовой уровень</vt:lpstr>
      <vt:lpstr>Популяционно-видовой уровень</vt:lpstr>
      <vt:lpstr>Содержание понятия</vt:lpstr>
      <vt:lpstr>Основные экологические характеристики популяции </vt:lpstr>
      <vt:lpstr>Основные экологические характеристики популяции </vt:lpstr>
      <vt:lpstr>Популяционный ареал</vt:lpstr>
      <vt:lpstr>Популяционный ареал</vt:lpstr>
      <vt:lpstr>Численность особей в популяции</vt:lpstr>
      <vt:lpstr>Динамика популяции</vt:lpstr>
      <vt:lpstr>Возрастной состав популяции</vt:lpstr>
      <vt:lpstr>Половой состав популяции</vt:lpstr>
      <vt:lpstr>Экологическое единство популяции</vt:lpstr>
      <vt:lpstr>Основные морфофизиологические xaрактеристики популяции</vt:lpstr>
      <vt:lpstr>Основные морфофизиологические xaрактеристики популяции</vt:lpstr>
      <vt:lpstr>Основные xaрактеристики популяции</vt:lpstr>
      <vt:lpstr>Генетическая гетерогенность природных популяций </vt:lpstr>
      <vt:lpstr>Генетическое единство популяции</vt:lpstr>
      <vt:lpstr>Генетическое единство популяции</vt:lpstr>
      <vt:lpstr>Основные  xaрактеристики популяции</vt:lpstr>
      <vt:lpstr>Генетические характеристики популяции</vt:lpstr>
      <vt:lpstr>Генетические характеристики популяции</vt:lpstr>
      <vt:lpstr>Генетические характеристики популяции</vt:lpstr>
      <vt:lpstr>Генетические характеристики популяции</vt:lpstr>
      <vt:lpstr>Свойства популяции как системы</vt:lpstr>
      <vt:lpstr>Презентация PowerPoint</vt:lpstr>
      <vt:lpstr>Презентация PowerPoint</vt:lpstr>
      <vt:lpstr>Алгоритм решения задачи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4 Дисциплина: Генетика популяций</dc:title>
  <dc:creator>hp</dc:creator>
  <cp:lastModifiedBy>User</cp:lastModifiedBy>
  <cp:revision>61</cp:revision>
  <dcterms:created xsi:type="dcterms:W3CDTF">2023-06-25T19:10:00Z</dcterms:created>
  <dcterms:modified xsi:type="dcterms:W3CDTF">2025-11-17T14:00:24Z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690AF2B2D9494A319BD9394D55653017_13</vt:lpwstr>
  </property>
  <property fmtid="{D5CDD505-2E9C-101B-9397-08002B2CF9AE}" pid="3" name="KSOProductBuildVer">
    <vt:lpwstr>1049-12.2.0.21179</vt:lpwstr>
  </property>
</Properties>
</file>