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9"/>
  </p:notesMasterIdLst>
  <p:sldIdLst>
    <p:sldId id="256" r:id="rId2"/>
    <p:sldId id="262" r:id="rId3"/>
    <p:sldId id="286" r:id="rId4"/>
    <p:sldId id="290" r:id="rId5"/>
    <p:sldId id="268" r:id="rId6"/>
    <p:sldId id="287" r:id="rId7"/>
    <p:sldId id="297" r:id="rId8"/>
    <p:sldId id="264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8" r:id="rId26"/>
    <p:sldId id="289" r:id="rId27"/>
    <p:sldId id="291" r:id="rId28"/>
    <p:sldId id="296" r:id="rId29"/>
    <p:sldId id="283" r:id="rId30"/>
    <p:sldId id="284" r:id="rId31"/>
    <p:sldId id="285" r:id="rId32"/>
    <p:sldId id="292" r:id="rId33"/>
    <p:sldId id="293" r:id="rId34"/>
    <p:sldId id="295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5" r:id="rId60"/>
    <p:sldId id="326" r:id="rId61"/>
    <p:sldId id="322" r:id="rId62"/>
    <p:sldId id="323" r:id="rId63"/>
    <p:sldId id="324" r:id="rId64"/>
    <p:sldId id="327" r:id="rId65"/>
    <p:sldId id="328" r:id="rId66"/>
    <p:sldId id="329" r:id="rId67"/>
    <p:sldId id="330" r:id="rId68"/>
    <p:sldId id="331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7639A-7EEF-4811-AB8A-5CF871DFD723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BF8F2-EBF8-4626-8DF4-DC4C13484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000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F8F2-EBF8-4626-8DF4-DC4C13484FE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715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558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372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44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689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15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336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794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928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88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927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0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625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Аритмии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639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Классификация аритмий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0240887"/>
              </p:ext>
            </p:extLst>
          </p:nvPr>
        </p:nvGraphicFramePr>
        <p:xfrm>
          <a:off x="323528" y="1268760"/>
          <a:ext cx="8676457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0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0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31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06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III. Аритмии вследствие нарушения функции возбудимости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экстрасистолия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пароксизмальные тахикардии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трепетание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мерцание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наджелудочковые</a:t>
                      </a:r>
                      <a:r>
                        <a:rPr lang="ru-RU" sz="1400" dirty="0"/>
                        <a:t> (</a:t>
                      </a:r>
                      <a:r>
                        <a:rPr lang="ru-RU" sz="1400" dirty="0" err="1"/>
                        <a:t>суправентрикулярные</a:t>
                      </a:r>
                      <a:r>
                        <a:rPr lang="ru-RU" sz="1400" dirty="0"/>
                        <a:t>) и желудочковые (</a:t>
                      </a:r>
                      <a:r>
                        <a:rPr lang="ru-RU" sz="1400" dirty="0" err="1"/>
                        <a:t>вентрикулярные</a:t>
                      </a:r>
                      <a:r>
                        <a:rPr lang="ru-RU" sz="1400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наджелудочковые</a:t>
                      </a:r>
                      <a:r>
                        <a:rPr lang="ru-RU" sz="1400" dirty="0"/>
                        <a:t> (предсердные, атриовентрикулярные)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предсердий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предсердий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единичные и парные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желудочковые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желудочков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желудочков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связанные с ритмом (</a:t>
                      </a:r>
                      <a:r>
                        <a:rPr lang="ru-RU" sz="1400" dirty="0" err="1"/>
                        <a:t>аллоритмии</a:t>
                      </a:r>
                      <a:r>
                        <a:rPr lang="ru-RU" sz="1400" dirty="0"/>
                        <a:t>) – экстрасистолы сочетаются в определенной последовательности с ритмом. </a:t>
                      </a:r>
                      <a:r>
                        <a:rPr lang="ru-RU" sz="1400" dirty="0" err="1"/>
                        <a:t>бигемения</a:t>
                      </a:r>
                      <a:r>
                        <a:rPr lang="ru-RU" sz="1400" dirty="0"/>
                        <a:t> (экстрасистола после каждого нормального сокращения) </a:t>
                      </a:r>
                      <a:r>
                        <a:rPr lang="ru-RU" sz="1400" dirty="0" err="1"/>
                        <a:t>тригемения</a:t>
                      </a:r>
                      <a:r>
                        <a:rPr lang="ru-RU" sz="1400" dirty="0"/>
                        <a:t> (после 2х синусовых сокращений) </a:t>
                      </a:r>
                      <a:r>
                        <a:rPr lang="ru-RU" sz="1400" dirty="0" err="1"/>
                        <a:t>квадригемения</a:t>
                      </a:r>
                      <a:r>
                        <a:rPr lang="ru-RU" sz="1400" dirty="0"/>
                        <a:t> (после3х синусовых сокращений)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Редкие (менее 30 в час), частые (&gt; 30 в час.)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Мономорфные, полиморфные.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5262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24744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	Автоматизмом у человека обладают </a:t>
            </a:r>
            <a:r>
              <a:rPr lang="ru-RU" sz="3200" dirty="0" err="1"/>
              <a:t>атипичные</a:t>
            </a:r>
            <a:r>
              <a:rPr lang="ru-RU" sz="3200" dirty="0"/>
              <a:t> </a:t>
            </a:r>
            <a:r>
              <a:rPr lang="ru-RU" sz="3200" dirty="0" err="1"/>
              <a:t>кардиомиоциты</a:t>
            </a:r>
            <a:r>
              <a:rPr lang="ru-RU" sz="3200" dirty="0"/>
              <a:t>, или </a:t>
            </a:r>
            <a:r>
              <a:rPr lang="ru-RU" sz="3200" dirty="0" err="1"/>
              <a:t>клетки-пейсмекеры</a:t>
            </a:r>
            <a:r>
              <a:rPr lang="ru-RU" sz="3200" dirty="0"/>
              <a:t>, которые объединяются в проводящую систему сердца. Иногда в результате дефектов развития формируются дополнительные проводящие пути, не встречающиеся в норме (пучок Кента, пучок Джеймса на рисунке), которые могут стать причиной нарушений ритма сердца.</a:t>
            </a:r>
          </a:p>
        </p:txBody>
      </p:sp>
    </p:spTree>
    <p:extLst>
      <p:ext uri="{BB962C8B-B14F-4D97-AF65-F5344CB8AC3E}">
        <p14:creationId xmlns:p14="http://schemas.microsoft.com/office/powerpoint/2010/main" xmlns="" val="20902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65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8478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9"/>
            <a:ext cx="8280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>
                <a:solidFill>
                  <a:prstClr val="black"/>
                </a:solidFill>
              </a:rPr>
              <a:t>Синусовый и атриовентрикулярный узлы имеют обильную вегетативную иннервацию, поэтому изменения их функции (автоматизма и проводимости) зачастую связаны с изменением тонуса симпатической и парасимпатической нервных систем. Нарушения проводимости и возбудимости нижележащих отделов проводящей системы сердца обычно обусловлены гуморальными влияниями либо прямым повреждающим действием на клетки проводящей системы.</a:t>
            </a:r>
          </a:p>
        </p:txBody>
      </p:sp>
    </p:spTree>
    <p:extLst>
      <p:ext uri="{BB962C8B-B14F-4D97-AF65-F5344CB8AC3E}">
        <p14:creationId xmlns:p14="http://schemas.microsoft.com/office/powerpoint/2010/main" xmlns="" val="1915244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 Аритмии вследствие нарушения функции автоматизма- нарушение образования импульса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140968"/>
            <a:ext cx="8219256" cy="344105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	Это нарушения автоматизма, которые характеризуются изменением частоты и регулярности деятельности синусового узла. Локализации водителя ритма при этом не изменяется.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8261" y="1484784"/>
            <a:ext cx="4517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/>
          </a:p>
          <a:p>
            <a:pPr algn="ctr"/>
            <a:r>
              <a:rPr lang="ru-RU" sz="3600" dirty="0" err="1"/>
              <a:t>Номотопные</a:t>
            </a:r>
            <a:r>
              <a:rPr lang="ru-RU" sz="3600" dirty="0"/>
              <a:t> аритмии</a:t>
            </a:r>
          </a:p>
        </p:txBody>
      </p:sp>
    </p:spTree>
    <p:extLst>
      <p:ext uri="{BB962C8B-B14F-4D97-AF65-F5344CB8AC3E}">
        <p14:creationId xmlns:p14="http://schemas.microsoft.com/office/powerpoint/2010/main" xmlns="" val="3649358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Синусовая тахикардия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– увеличение частоты сердечных сокращений</a:t>
            </a:r>
          </a:p>
          <a:p>
            <a:pPr marL="0" indent="0">
              <a:buNone/>
            </a:pPr>
            <a:r>
              <a:rPr lang="ru-RU" dirty="0"/>
              <a:t>выше 100 в минуту при генерации импульсов синусовым узлом</a:t>
            </a:r>
          </a:p>
        </p:txBody>
      </p:sp>
    </p:spTree>
    <p:extLst>
      <p:ext uri="{BB962C8B-B14F-4D97-AF65-F5344CB8AC3E}">
        <p14:creationId xmlns:p14="http://schemas.microsoft.com/office/powerpoint/2010/main" xmlns="" val="110204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Этиология и патогенез: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1. Эмоциональный стресс, физическая нагрузка, неврозы, страх, </a:t>
            </a:r>
          </a:p>
          <a:p>
            <a:pPr marL="0" indent="0" algn="just">
              <a:buNone/>
            </a:pPr>
            <a:r>
              <a:rPr lang="ru-RU" dirty="0"/>
              <a:t>2. Эндокринные заболевания (</a:t>
            </a:r>
            <a:r>
              <a:rPr lang="ru-RU" dirty="0" err="1"/>
              <a:t>феохромоцитома</a:t>
            </a:r>
            <a:r>
              <a:rPr lang="ru-RU" dirty="0"/>
              <a:t>, тиреотоксикоз, климакс) </a:t>
            </a:r>
          </a:p>
          <a:p>
            <a:pPr marL="0" indent="0" algn="just">
              <a:buNone/>
            </a:pPr>
            <a:r>
              <a:rPr lang="ru-RU" b="1" dirty="0"/>
              <a:t>Механизм</a:t>
            </a:r>
            <a:r>
              <a:rPr lang="ru-RU" dirty="0"/>
              <a:t>: усиление симпатических влияний на сердце. </a:t>
            </a:r>
          </a:p>
          <a:p>
            <a:pPr marL="0" indent="0" algn="just">
              <a:buNone/>
            </a:pPr>
            <a:r>
              <a:rPr lang="ru-RU" dirty="0"/>
              <a:t>3. Повреждение центральных нервных образований (подкорковых ядер, </a:t>
            </a:r>
          </a:p>
          <a:p>
            <a:pPr marL="0" indent="0" algn="just">
              <a:buNone/>
            </a:pPr>
            <a:r>
              <a:rPr lang="ru-RU" dirty="0"/>
              <a:t>ретикулярной формации, ядер продолговатого мозга), проводящих</a:t>
            </a:r>
          </a:p>
          <a:p>
            <a:pPr marL="0" indent="0" algn="just">
              <a:buNone/>
            </a:pPr>
            <a:r>
              <a:rPr lang="ru-RU" dirty="0"/>
              <a:t>путей, парасимпатических ганглиев и нервных стволов, а также</a:t>
            </a:r>
          </a:p>
          <a:p>
            <a:pPr marL="0" indent="0" algn="just">
              <a:buNone/>
            </a:pPr>
            <a:r>
              <a:rPr lang="ru-RU" dirty="0"/>
              <a:t>снижение </a:t>
            </a:r>
            <a:r>
              <a:rPr lang="ru-RU" dirty="0" err="1"/>
              <a:t>холинореактивных</a:t>
            </a:r>
            <a:r>
              <a:rPr lang="ru-RU" dirty="0"/>
              <a:t> свойств миокарда. </a:t>
            </a:r>
          </a:p>
          <a:p>
            <a:pPr marL="0" indent="0" algn="just">
              <a:buNone/>
            </a:pPr>
            <a:r>
              <a:rPr lang="ru-RU" b="1" dirty="0"/>
              <a:t>Механизм:</a:t>
            </a:r>
            <a:r>
              <a:rPr lang="ru-RU" dirty="0"/>
              <a:t> ослабление парасимпатических влияний на сердце. </a:t>
            </a:r>
          </a:p>
          <a:p>
            <a:pPr marL="0" indent="0" algn="just">
              <a:buNone/>
            </a:pPr>
            <a:r>
              <a:rPr lang="ru-RU" dirty="0"/>
              <a:t>4. Прямое действие на клетки синусового узла факторов физической, </a:t>
            </a:r>
          </a:p>
          <a:p>
            <a:pPr marL="0" indent="0" algn="just">
              <a:buNone/>
            </a:pPr>
            <a:r>
              <a:rPr lang="ru-RU" dirty="0"/>
              <a:t>химической, биологической природы (гипоксемия, ацидоз, </a:t>
            </a:r>
          </a:p>
          <a:p>
            <a:pPr marL="0" indent="0" algn="just">
              <a:buNone/>
            </a:pPr>
            <a:r>
              <a:rPr lang="ru-RU" dirty="0"/>
              <a:t>повышенная температура, интоксикация, инфекция) при миокардитах, </a:t>
            </a:r>
          </a:p>
          <a:p>
            <a:pPr marL="0" indent="0" algn="just">
              <a:buNone/>
            </a:pPr>
            <a:r>
              <a:rPr lang="ru-RU" dirty="0"/>
              <a:t>перикардитах, механической травме, кардиосклерозе; никотин, </a:t>
            </a:r>
          </a:p>
          <a:p>
            <a:pPr marL="0" indent="0" algn="just">
              <a:buNone/>
            </a:pPr>
            <a:r>
              <a:rPr lang="ru-RU" dirty="0"/>
              <a:t>алкоголь, кофеин, наперстянка. </a:t>
            </a:r>
          </a:p>
          <a:p>
            <a:pPr marL="0" indent="0" algn="just">
              <a:buNone/>
            </a:pPr>
            <a:r>
              <a:rPr lang="ru-RU" b="1" dirty="0"/>
              <a:t>Механизм: </a:t>
            </a:r>
            <a:r>
              <a:rPr lang="ru-RU" dirty="0"/>
              <a:t>прямое воздействие на элементы проводящей системы.</a:t>
            </a:r>
          </a:p>
        </p:txBody>
      </p:sp>
    </p:spTree>
    <p:extLst>
      <p:ext uri="{BB962C8B-B14F-4D97-AF65-F5344CB8AC3E}">
        <p14:creationId xmlns:p14="http://schemas.microsoft.com/office/powerpoint/2010/main" xmlns="" val="2492366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Проявления синусовой тахикардии на ЭКГ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Зубец Р синусового происхождения</a:t>
            </a:r>
          </a:p>
          <a:p>
            <a:r>
              <a:rPr lang="ru-RU" dirty="0"/>
              <a:t> Укорочение интервалов R-R </a:t>
            </a:r>
          </a:p>
          <a:p>
            <a:r>
              <a:rPr lang="ru-RU" dirty="0"/>
              <a:t> Форма комплексов QRS не изменена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Синусовая тахикардия. ЧСС 140-150 в секунду.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13" b="21440"/>
          <a:stretch/>
        </p:blipFill>
        <p:spPr bwMode="auto">
          <a:xfrm>
            <a:off x="1038173" y="3212976"/>
            <a:ext cx="6667500" cy="245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511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Синусовая брадикардия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168478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– замедление сердечной деятельности ниже</a:t>
            </a:r>
          </a:p>
          <a:p>
            <a:pPr marL="0" indent="0">
              <a:buNone/>
            </a:pPr>
            <a:r>
              <a:rPr lang="ru-RU" dirty="0"/>
              <a:t>60 ударов в минуту с правильным ритмом (как правило, между 40 и 60 в мин). </a:t>
            </a:r>
          </a:p>
        </p:txBody>
      </p:sp>
    </p:spTree>
    <p:extLst>
      <p:ext uri="{BB962C8B-B14F-4D97-AF65-F5344CB8AC3E}">
        <p14:creationId xmlns:p14="http://schemas.microsoft.com/office/powerpoint/2010/main" xmlns="" val="25503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Этиология и патогенез синусовой брадикардии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	Раздражение ядер блуждающего нерва (повышение внутричерепного давления при менингитах, энцефалитах, опухолях, сотрясении головного мозга, мозговых кровоизлияний) или его окончаний; </a:t>
            </a:r>
          </a:p>
          <a:p>
            <a:pPr marL="0" indent="0">
              <a:buNone/>
            </a:pPr>
            <a:r>
              <a:rPr lang="ru-RU" dirty="0"/>
              <a:t>	повышение </a:t>
            </a:r>
            <a:r>
              <a:rPr lang="ru-RU" dirty="0" err="1"/>
              <a:t>внутрижелудочкового</a:t>
            </a:r>
            <a:r>
              <a:rPr lang="ru-RU" dirty="0"/>
              <a:t> давления и тонуса миокарда – </a:t>
            </a:r>
          </a:p>
          <a:p>
            <a:pPr marL="0" indent="0">
              <a:buNone/>
            </a:pPr>
            <a:r>
              <a:rPr lang="ru-RU" dirty="0"/>
              <a:t>рефлекс </a:t>
            </a:r>
            <a:r>
              <a:rPr lang="ru-RU" dirty="0" err="1"/>
              <a:t>Бецольда-Яриша</a:t>
            </a:r>
            <a:r>
              <a:rPr lang="ru-RU" dirty="0"/>
              <a:t>, надавливание на глазные яблоки – рефлекс</a:t>
            </a:r>
          </a:p>
          <a:p>
            <a:pPr marL="0" indent="0">
              <a:buNone/>
            </a:pPr>
            <a:r>
              <a:rPr lang="ru-RU" dirty="0" err="1"/>
              <a:t>Ашнера-Даньини</a:t>
            </a:r>
            <a:r>
              <a:rPr lang="ru-RU" dirty="0"/>
              <a:t>, надавливание в зоне проекции бифуркации сонной</a:t>
            </a:r>
          </a:p>
          <a:p>
            <a:pPr marL="0" indent="0">
              <a:buNone/>
            </a:pPr>
            <a:r>
              <a:rPr lang="ru-RU" dirty="0"/>
              <a:t>артерии – рефлекс Геринга; солнечного сплетения; </a:t>
            </a:r>
            <a:r>
              <a:rPr lang="ru-RU" dirty="0" err="1"/>
              <a:t>ваго-вагальные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рефлексы при почечных, желчных, желудочных и кишечных коликах. </a:t>
            </a:r>
          </a:p>
          <a:p>
            <a:pPr marL="0" indent="0">
              <a:buNone/>
            </a:pPr>
            <a:r>
              <a:rPr lang="ru-RU" b="1" dirty="0"/>
              <a:t>Механизм:</a:t>
            </a:r>
            <a:r>
              <a:rPr lang="ru-RU" dirty="0"/>
              <a:t> активация влияния на сердце парасимпатической нервной</a:t>
            </a:r>
          </a:p>
          <a:p>
            <a:pPr marL="0" indent="0">
              <a:buNone/>
            </a:pPr>
            <a:r>
              <a:rPr lang="ru-RU" dirty="0"/>
              <a:t>системы.</a:t>
            </a:r>
          </a:p>
        </p:txBody>
      </p:sp>
    </p:spTree>
    <p:extLst>
      <p:ext uri="{BB962C8B-B14F-4D97-AF65-F5344CB8AC3E}">
        <p14:creationId xmlns:p14="http://schemas.microsoft.com/office/powerpoint/2010/main" xmlns="" val="22482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/>
              <a:t>Аритмия </a:t>
            </a:r>
            <a:r>
              <a:rPr lang="ru-RU" dirty="0"/>
              <a:t>– это нарушения функции сердца, которые проявляются изменениями частоты и регулярности сердечных сокращений, а также сменой водителя ритма и нарушением нормальной последовательности возбуждения и сокращения отделов сердца. </a:t>
            </a:r>
          </a:p>
        </p:txBody>
      </p:sp>
    </p:spTree>
    <p:extLst>
      <p:ext uri="{BB962C8B-B14F-4D97-AF65-F5344CB8AC3E}">
        <p14:creationId xmlns:p14="http://schemas.microsoft.com/office/powerpoint/2010/main" xmlns="" val="3277930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Этиология и патогенез синусовой брадикардии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	Повреждение мозговых структур, например гипоталамуса; проводящих путей, нервных ганглиев и окончаний симпатической нервной системы, снижение </a:t>
            </a:r>
            <a:r>
              <a:rPr lang="ru-RU" dirty="0" err="1"/>
              <a:t>адренореактивных</a:t>
            </a:r>
            <a:r>
              <a:rPr lang="ru-RU" dirty="0"/>
              <a:t> свойств миокарда при глубокой гипоксии, ишемии миокарда, особенно с последующей </a:t>
            </a:r>
            <a:r>
              <a:rPr lang="ru-RU" dirty="0" err="1"/>
              <a:t>реперфузией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b="1" dirty="0"/>
              <a:t>Механизм: </a:t>
            </a:r>
            <a:r>
              <a:rPr lang="ru-RU" dirty="0"/>
              <a:t>снижение симпатоадреналовых воздействий на сердце. </a:t>
            </a:r>
          </a:p>
          <a:p>
            <a:pPr marL="0" indent="0">
              <a:buNone/>
            </a:pPr>
            <a:r>
              <a:rPr lang="ru-RU" dirty="0"/>
              <a:t>	Непосредственное воздействие повреждающих факторов физического, химического или биологического генеза на клетки синусового узла (механическая травма, кровоизлияние, инфаркт в зоне синусового узла, токсины, лекарства: хинин, препараты наперстянки, сердечные гликозиды, </a:t>
            </a:r>
            <a:r>
              <a:rPr lang="ru-RU" dirty="0" err="1"/>
              <a:t>хинидин</a:t>
            </a:r>
            <a:r>
              <a:rPr lang="ru-RU" dirty="0"/>
              <a:t>, морфий, метаболиты: билирубин, </a:t>
            </a:r>
            <a:r>
              <a:rPr lang="ru-RU" dirty="0" err="1"/>
              <a:t>желчныекислоты</a:t>
            </a:r>
            <a:r>
              <a:rPr lang="ru-RU" dirty="0"/>
              <a:t>). </a:t>
            </a:r>
          </a:p>
          <a:p>
            <a:pPr marL="0" indent="0">
              <a:buNone/>
            </a:pPr>
            <a:r>
              <a:rPr lang="ru-RU" b="1" dirty="0"/>
              <a:t>Механизм:</a:t>
            </a:r>
            <a:r>
              <a:rPr lang="ru-RU" dirty="0"/>
              <a:t> прямое воздействие на синусовый узел.</a:t>
            </a:r>
          </a:p>
        </p:txBody>
      </p:sp>
    </p:spTree>
    <p:extLst>
      <p:ext uri="{BB962C8B-B14F-4D97-AF65-F5344CB8AC3E}">
        <p14:creationId xmlns:p14="http://schemas.microsoft.com/office/powerpoint/2010/main" xmlns="" val="2331120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Проявления синусовой брадикардии на ЭКГ: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997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Зубец Р синусового происхождения</a:t>
            </a:r>
          </a:p>
          <a:p>
            <a:pPr marL="0" indent="0">
              <a:buNone/>
            </a:pPr>
            <a:r>
              <a:rPr lang="ru-RU" dirty="0"/>
              <a:t>Увеличение продолжительности интервала R-R</a:t>
            </a:r>
          </a:p>
          <a:p>
            <a:pPr marL="0" indent="0">
              <a:buNone/>
            </a:pPr>
            <a:r>
              <a:rPr lang="ru-RU" dirty="0"/>
              <a:t>Форма комплексов QRS не изменена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Синусовая брадикардия, ЧСС 55 в минуту.</a:t>
            </a:r>
          </a:p>
        </p:txBody>
      </p:sp>
      <p:pic>
        <p:nvPicPr>
          <p:cNvPr id="5122" name="Picture 2" descr="F:\Аритмии\картинки\7de49a7af3a3fd06e49ac20df4c505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5" t="31983" r="8272" b="8621"/>
          <a:stretch/>
        </p:blipFill>
        <p:spPr bwMode="auto">
          <a:xfrm>
            <a:off x="1301017" y="3284984"/>
            <a:ext cx="6499814" cy="25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273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Синусовая аритмия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	Характеризуется изменением регулярности генерации импульсов в синусовом узле.</a:t>
            </a:r>
          </a:p>
        </p:txBody>
      </p:sp>
    </p:spTree>
    <p:extLst>
      <p:ext uri="{BB962C8B-B14F-4D97-AF65-F5344CB8AC3E}">
        <p14:creationId xmlns:p14="http://schemas.microsoft.com/office/powerpoint/2010/main" xmlns="" val="1485571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Этиология и патогенез синусовой аритмии: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1. Нарушение соотношения симпатоадреналовых и парасимпатических воздействий на миокард</a:t>
            </a:r>
          </a:p>
          <a:p>
            <a:pPr marL="0" indent="0" algn="just">
              <a:buNone/>
            </a:pPr>
            <a:r>
              <a:rPr lang="ru-RU" dirty="0"/>
              <a:t>2. Колебания содержания в крови газов (СО2, О2), метаболитов (</a:t>
            </a:r>
            <a:r>
              <a:rPr lang="ru-RU" dirty="0" err="1"/>
              <a:t>лактата</a:t>
            </a:r>
            <a:r>
              <a:rPr lang="ru-RU" dirty="0"/>
              <a:t>, </a:t>
            </a:r>
            <a:r>
              <a:rPr lang="ru-RU" dirty="0" err="1"/>
              <a:t>пирувата</a:t>
            </a:r>
            <a:r>
              <a:rPr lang="ru-RU" dirty="0"/>
              <a:t>, желчных кислот), лекарственных препаратов (наперстянки, опиатов, </a:t>
            </a:r>
            <a:r>
              <a:rPr lang="ru-RU" dirty="0" err="1"/>
              <a:t>холинолитиков</a:t>
            </a:r>
            <a:r>
              <a:rPr lang="ru-RU" dirty="0"/>
              <a:t>, </a:t>
            </a:r>
            <a:r>
              <a:rPr lang="ru-RU" dirty="0" err="1"/>
              <a:t>симпатолитиков</a:t>
            </a:r>
            <a:r>
              <a:rPr lang="ru-RU" dirty="0"/>
              <a:t> и </a:t>
            </a:r>
            <a:r>
              <a:rPr lang="ru-RU" dirty="0" err="1"/>
              <a:t>симпатомиметиков</a:t>
            </a:r>
            <a:r>
              <a:rPr lang="ru-RU" dirty="0"/>
              <a:t>), которые замедляют или учащают сердечную деятельность</a:t>
            </a:r>
          </a:p>
          <a:p>
            <a:pPr marL="0" indent="0" algn="just">
              <a:buNone/>
            </a:pPr>
            <a:r>
              <a:rPr lang="ru-RU" dirty="0"/>
              <a:t>3. Действие агентов механического, физического и биологического</a:t>
            </a:r>
          </a:p>
          <a:p>
            <a:pPr marL="0" indent="0" algn="just">
              <a:buNone/>
            </a:pPr>
            <a:r>
              <a:rPr lang="ru-RU" dirty="0"/>
              <a:t>характера непосредственно на клетки синусового узла (травма, кровоизлияние)  </a:t>
            </a:r>
          </a:p>
          <a:p>
            <a:pPr marL="0" indent="0" algn="just">
              <a:buNone/>
            </a:pPr>
            <a:r>
              <a:rPr lang="ru-RU" dirty="0"/>
              <a:t>4. Изменение </a:t>
            </a:r>
            <a:r>
              <a:rPr lang="ru-RU" dirty="0" err="1"/>
              <a:t>холино</a:t>
            </a:r>
            <a:r>
              <a:rPr lang="ru-RU" dirty="0"/>
              <a:t>- и </a:t>
            </a:r>
            <a:r>
              <a:rPr lang="ru-RU" dirty="0" err="1"/>
              <a:t>адренореактивных</a:t>
            </a:r>
            <a:r>
              <a:rPr lang="ru-RU" dirty="0"/>
              <a:t> свойств сердца</a:t>
            </a:r>
          </a:p>
        </p:txBody>
      </p:sp>
    </p:spTree>
    <p:extLst>
      <p:ext uri="{BB962C8B-B14F-4D97-AF65-F5344CB8AC3E}">
        <p14:creationId xmlns:p14="http://schemas.microsoft.com/office/powerpoint/2010/main" xmlns="" val="146420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Проявления синусовой аритмии на ЭКГ: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Зубец Р синусовый, неправильный ритм с разницей между длиной самого большого и самого короткого интервала R-R &gt; 0,16 с и больше (более точный критерий – разница между интервалами R-R более 15%).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Синусовая аритмия.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9" t="57172" r="605" b="18383"/>
          <a:stretch/>
        </p:blipFill>
        <p:spPr bwMode="auto">
          <a:xfrm>
            <a:off x="157870" y="4077072"/>
            <a:ext cx="892232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0509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Дыхательная аритмия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	Колебание тонуса блуждающего нерва во время акта дыхания могут вызвать  дыхательную аритмию- учащение сердцебиения при вдохе, замедление – при выдохе.</a:t>
            </a:r>
          </a:p>
          <a:p>
            <a:pPr marL="0" indent="0" algn="just">
              <a:buNone/>
            </a:pPr>
            <a:r>
              <a:rPr lang="ru-RU" dirty="0"/>
              <a:t>	Дыхательная аритмия в норме бывает у детей, но изредка может наблюдаться и у взрослых.</a:t>
            </a:r>
          </a:p>
        </p:txBody>
      </p:sp>
    </p:spTree>
    <p:extLst>
      <p:ext uri="{BB962C8B-B14F-4D97-AF65-F5344CB8AC3E}">
        <p14:creationId xmlns:p14="http://schemas.microsoft.com/office/powerpoint/2010/main" xmlns="" val="3380527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Дыхательная аритмия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Во время выдоха, в связи с поступлением соответствующей </a:t>
            </a:r>
            <a:r>
              <a:rPr lang="ru-RU" dirty="0" err="1"/>
              <a:t>импульсации</a:t>
            </a:r>
            <a:r>
              <a:rPr lang="ru-RU" dirty="0"/>
              <a:t> от легочной ткани, повышается тонус блуждающего нерва, а во время вдоха он снижается. Это вызывает чередование периодов </a:t>
            </a:r>
            <a:r>
              <a:rPr lang="ru-RU" dirty="0" err="1"/>
              <a:t>урежения</a:t>
            </a:r>
            <a:r>
              <a:rPr lang="ru-RU" dirty="0"/>
              <a:t> и учащения сердечного ритма. У взрослых людей с развитой системой регуляции вегетативных функций это различие проявляется лишь во время сна, когда регуляторные механизмы в определенной степени заторможены. У новорожденных такие механизмы не сформированы.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9813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Синдром слабости синусового узла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	Клинико-патогенетическое понятие, объединяющее ряд нарушений ритма, обусловленных снижением функциональной способности синусового узла.</a:t>
            </a:r>
          </a:p>
          <a:p>
            <a:pPr marL="0" indent="0">
              <a:buNone/>
            </a:pPr>
            <a:r>
              <a:rPr lang="ru-RU" dirty="0"/>
              <a:t>Синдром слабости синусового узла протекает с </a:t>
            </a:r>
            <a:r>
              <a:rPr lang="ru-RU" dirty="0" err="1"/>
              <a:t>брадикардией</a:t>
            </a:r>
            <a:r>
              <a:rPr lang="ru-RU" dirty="0"/>
              <a:t>/</a:t>
            </a:r>
            <a:r>
              <a:rPr lang="ru-RU" dirty="0" err="1"/>
              <a:t>брадиаритмией</a:t>
            </a:r>
            <a:r>
              <a:rPr lang="ru-RU" dirty="0"/>
              <a:t> и, как правило, с наличием сопутствующих эктопических аритмий.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	Помимо истинного СССУ, обусловленного органическим поражением синусового узла, выделяют вегетативную дисфункцию синусового узла и медикаментозную дисфункцию синусового узла, которые полностью устраняются соответственно при медикаментозной </a:t>
            </a:r>
            <a:r>
              <a:rPr lang="ru-RU" dirty="0" err="1"/>
              <a:t>денервации</a:t>
            </a:r>
            <a:r>
              <a:rPr lang="ru-RU" dirty="0"/>
              <a:t> сердца и отмене препаратов, подавляющих образование и проведение синусового импульса.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3444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Клинические проявления синдрома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могут быть незначительными или включать ощущение слабости, сердцебиения и обморок (синдром </a:t>
            </a:r>
            <a:r>
              <a:rPr lang="ru-RU" dirty="0" err="1"/>
              <a:t>Морганьи</a:t>
            </a:r>
            <a:r>
              <a:rPr lang="ru-RU" dirty="0"/>
              <a:t>-Адамса-Стокса).</a:t>
            </a:r>
          </a:p>
          <a:p>
            <a:pPr marL="0" indent="0">
              <a:buNone/>
            </a:pPr>
            <a:r>
              <a:rPr lang="ru-RU" dirty="0"/>
              <a:t>	Диагноз основывается на данных ЭКГ, </a:t>
            </a:r>
            <a:r>
              <a:rPr lang="ru-RU" dirty="0" err="1"/>
              <a:t>мониторирования</a:t>
            </a:r>
            <a:r>
              <a:rPr lang="ru-RU" dirty="0"/>
              <a:t> ЭКГ по </a:t>
            </a:r>
            <a:r>
              <a:rPr lang="ru-RU" dirty="0" err="1"/>
              <a:t>Холтеру</a:t>
            </a:r>
            <a:r>
              <a:rPr lang="ru-RU" dirty="0"/>
              <a:t> , нагрузочных проб , а также инвазивных исследований - внутрисердечного электрофизиологического исследования и </a:t>
            </a:r>
            <a:r>
              <a:rPr lang="ru-RU" dirty="0" err="1"/>
              <a:t>чреспищеводного</a:t>
            </a:r>
            <a:r>
              <a:rPr lang="ru-RU" dirty="0"/>
              <a:t> электрофизиологического исследования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5998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Гетеротопные</a:t>
            </a:r>
            <a:r>
              <a:rPr lang="ru-RU" dirty="0"/>
              <a:t> аритмии.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	Это нарушения автоматизма, которые характеризуются неспособностью истинного водителя ритма генерировать импульсы либо</a:t>
            </a:r>
          </a:p>
          <a:p>
            <a:pPr marL="0" indent="0" algn="just">
              <a:buNone/>
            </a:pPr>
            <a:r>
              <a:rPr lang="ru-RU" dirty="0"/>
              <a:t>нарушением проведения их в нижележащие участки проводящей системы. </a:t>
            </a:r>
          </a:p>
        </p:txBody>
      </p:sp>
    </p:spTree>
    <p:extLst>
      <p:ext uri="{BB962C8B-B14F-4D97-AF65-F5344CB8AC3E}">
        <p14:creationId xmlns:p14="http://schemas.microsoft.com/office/powerpoint/2010/main" xmlns="" val="110197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Нарушение автоматизма, проводимости и способности сердца усвоению ритма возбуждения приводит к нарушению частоты, ритма, согласованности или последовательности сокращения сердца.</a:t>
            </a:r>
          </a:p>
        </p:txBody>
      </p:sp>
    </p:spTree>
    <p:extLst>
      <p:ext uri="{BB962C8B-B14F-4D97-AF65-F5344CB8AC3E}">
        <p14:creationId xmlns:p14="http://schemas.microsoft.com/office/powerpoint/2010/main" xmlns="" val="3046807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Этиология и патогенез </a:t>
            </a:r>
            <a:r>
              <a:rPr lang="ru-RU" dirty="0" err="1"/>
              <a:t>Гетеротропных</a:t>
            </a:r>
            <a:r>
              <a:rPr lang="ru-RU" dirty="0"/>
              <a:t>  (эктопических)аритмий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30963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	При невозможности поддерживать нормальный синусовый ритм, его функцию на себя берут другие элементы проводящей системы, обладающие меньшей способностью к автоматизму. Эти ритмы еще называют замещающими или эктопическими.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1866581"/>
            <a:ext cx="799288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(Обусловленные преобладанием автоматизма эктопических центров)</a:t>
            </a:r>
          </a:p>
        </p:txBody>
      </p:sp>
    </p:spTree>
    <p:extLst>
      <p:ext uri="{BB962C8B-B14F-4D97-AF65-F5344CB8AC3E}">
        <p14:creationId xmlns:p14="http://schemas.microsoft.com/office/powerpoint/2010/main" xmlns="" val="2167829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Предсердный медленный ритм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	Эктопический водитель ритма  находится, как правило, в левом предсердии. На ЭКГ выявляются редкие импульсы возбуждения (менее 70–80 импульсов в мин). </a:t>
            </a:r>
          </a:p>
          <a:p>
            <a:pPr marL="0" indent="0" algn="just">
              <a:buNone/>
            </a:pPr>
            <a:r>
              <a:rPr lang="ru-RU" dirty="0"/>
              <a:t>	Может наблюдаться при неврозах, врожденных и приобретенных пороках сердца, </a:t>
            </a:r>
            <a:r>
              <a:rPr lang="ru-RU" dirty="0" err="1"/>
              <a:t>кардиомиопатиях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/>
              <a:t>	Наблюдается у здоровых лиц при органических поражениях сердца. Обычно возникает при замедлении </a:t>
            </a:r>
            <a:r>
              <a:rPr lang="ru-RU" dirty="0" err="1"/>
              <a:t>синусоваго</a:t>
            </a:r>
            <a:r>
              <a:rPr lang="ru-RU" dirty="0"/>
              <a:t> ритма (вследствие повышения парасимпатического тонуса)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40444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Проявление предсердного медленного ритма на ЭКГ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отрицательный зубец Р во 2,3, АVF, V6 (при </a:t>
            </a:r>
            <a:r>
              <a:rPr lang="ru-RU" dirty="0" err="1"/>
              <a:t>нижнепредсердном</a:t>
            </a:r>
            <a:r>
              <a:rPr lang="ru-RU" dirty="0"/>
              <a:t> ритме). Интервал </a:t>
            </a:r>
            <a:r>
              <a:rPr lang="en-US" dirty="0"/>
              <a:t>P-Q  </a:t>
            </a:r>
            <a:r>
              <a:rPr lang="ru-RU" dirty="0"/>
              <a:t>обычно </a:t>
            </a:r>
            <a:r>
              <a:rPr lang="en-US" dirty="0"/>
              <a:t>0</a:t>
            </a:r>
            <a:r>
              <a:rPr lang="ru-RU" dirty="0"/>
              <a:t>,</a:t>
            </a:r>
            <a:r>
              <a:rPr lang="en-US" dirty="0"/>
              <a:t>12</a:t>
            </a:r>
            <a:r>
              <a:rPr lang="ru-RU" dirty="0"/>
              <a:t>. </a:t>
            </a:r>
          </a:p>
        </p:txBody>
      </p:sp>
      <p:pic>
        <p:nvPicPr>
          <p:cNvPr id="4099" name="Picture 3" descr="F:\Аритмии\картинки\slide-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8" t="52832" r="12933" b="11607"/>
          <a:stretch/>
        </p:blipFill>
        <p:spPr bwMode="auto">
          <a:xfrm>
            <a:off x="971600" y="3429000"/>
            <a:ext cx="7678396" cy="26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0233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Атриовентрикулярный ритм (узловой)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Состояние, при котором  водителем ритма становится </a:t>
            </a:r>
            <a:r>
              <a:rPr lang="ru-RU" dirty="0" err="1"/>
              <a:t>атрио-вентрикулярное</a:t>
            </a:r>
            <a:r>
              <a:rPr lang="ru-RU" dirty="0"/>
              <a:t> соединение, вырабатывающий импульсы 30-60 в минуту.</a:t>
            </a:r>
          </a:p>
          <a:p>
            <a:r>
              <a:rPr lang="ru-RU" dirty="0"/>
              <a:t>Такой ритм может развиваться как под влиянием экстракардиальных, нейрогенных воздействий, так и при поражении мышц сердца. А</a:t>
            </a:r>
            <a:r>
              <a:rPr lang="en-US" dirty="0"/>
              <a:t>V</a:t>
            </a:r>
            <a:r>
              <a:rPr lang="ru-RU" dirty="0"/>
              <a:t>-ритм под влиянием нейрогенных и других воздействий может учащаться и замедляться.</a:t>
            </a:r>
          </a:p>
          <a:p>
            <a:r>
              <a:rPr lang="ru-RU" dirty="0"/>
              <a:t>• с одновременным возбуждением предсердий и желудочков </a:t>
            </a:r>
          </a:p>
          <a:p>
            <a:r>
              <a:rPr lang="ru-RU" dirty="0"/>
              <a:t>• с предшествующим возбуждением предсердий </a:t>
            </a:r>
          </a:p>
          <a:p>
            <a:r>
              <a:rPr lang="ru-RU" dirty="0"/>
              <a:t>• с предшествующим возбуждением желудочков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7231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Гетеротропных</a:t>
            </a:r>
            <a:r>
              <a:rPr lang="ru-RU" dirty="0"/>
              <a:t>  (эктопических)аритмий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Преимущественно не связанные с нарушением автоматизма (механизм повторного входа волны возбуждения)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2348880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 Экстрасистолия</a:t>
            </a:r>
          </a:p>
          <a:p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2. </a:t>
            </a:r>
            <a:r>
              <a:rPr lang="ru-RU" sz="2400" dirty="0" err="1">
                <a:solidFill>
                  <a:schemeClr val="accent3">
                    <a:lumMod val="75000"/>
                  </a:schemeClr>
                </a:solidFill>
              </a:rPr>
              <a:t>Параксизмальная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</a:rPr>
              <a:t> тахикардия</a:t>
            </a:r>
          </a:p>
          <a:p>
            <a:r>
              <a:rPr lang="ru-RU" sz="2400" dirty="0"/>
              <a:t>3. Трепетание предсердий</a:t>
            </a:r>
          </a:p>
          <a:p>
            <a:r>
              <a:rPr lang="ru-RU" sz="2400" dirty="0"/>
              <a:t>4. Мерцание (</a:t>
            </a:r>
            <a:r>
              <a:rPr lang="ru-RU" sz="2400" dirty="0" err="1"/>
              <a:t>фибриляция</a:t>
            </a:r>
            <a:r>
              <a:rPr lang="ru-RU" sz="2400" dirty="0"/>
              <a:t>) предсердий</a:t>
            </a:r>
          </a:p>
          <a:p>
            <a:r>
              <a:rPr lang="ru-RU" sz="2400" dirty="0"/>
              <a:t>5. Трепетание и мерцание (</a:t>
            </a:r>
            <a:r>
              <a:rPr lang="ru-RU" sz="2400" dirty="0" err="1"/>
              <a:t>фибриляция</a:t>
            </a:r>
            <a:r>
              <a:rPr lang="ru-RU" sz="2400" dirty="0"/>
              <a:t>) желудочков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2492896"/>
            <a:ext cx="2304256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А. предсердная</a:t>
            </a:r>
          </a:p>
          <a:p>
            <a:r>
              <a:rPr lang="ru-RU" dirty="0"/>
              <a:t>Б. из АВ-соединения</a:t>
            </a:r>
          </a:p>
          <a:p>
            <a:r>
              <a:rPr lang="ru-RU" dirty="0"/>
              <a:t>В. желудочковая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131840" y="2492896"/>
            <a:ext cx="1872208" cy="3600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131840" y="3140968"/>
            <a:ext cx="1872208" cy="144016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5289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Экстасистолия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Преждевременное внеочередное возбуждение </a:t>
            </a:r>
            <a:r>
              <a:rPr lang="ru-RU" dirty="0" err="1"/>
              <a:t>седца</a:t>
            </a:r>
            <a:r>
              <a:rPr lang="ru-RU" dirty="0"/>
              <a:t>, обусловленное механизмом повторного входа или </a:t>
            </a:r>
            <a:r>
              <a:rPr lang="ru-RU" dirty="0" err="1"/>
              <a:t>вовышеной</a:t>
            </a:r>
            <a:r>
              <a:rPr lang="ru-RU" dirty="0"/>
              <a:t> </a:t>
            </a:r>
            <a:r>
              <a:rPr lang="ru-RU" dirty="0" err="1"/>
              <a:t>осциляторной</a:t>
            </a:r>
            <a:r>
              <a:rPr lang="ru-RU" dirty="0"/>
              <a:t> активностью клеточных мембран, возникающими в предсердиях, АВ-соединении или в различных  участках проводящей системы желудочков.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611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Экстасистолия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 эпизод необычной патологической </a:t>
            </a:r>
            <a:r>
              <a:rPr lang="ru-RU" dirty="0" err="1"/>
              <a:t>импульсации</a:t>
            </a:r>
            <a:r>
              <a:rPr lang="ru-RU" dirty="0"/>
              <a:t> на фоне нормального или патологического основного ритма.</a:t>
            </a:r>
          </a:p>
          <a:p>
            <a:r>
              <a:rPr lang="ru-RU" dirty="0"/>
              <a:t>В современной </a:t>
            </a:r>
            <a:r>
              <a:rPr lang="ru-RU" dirty="0" err="1"/>
              <a:t>электрокардиологии</a:t>
            </a:r>
            <a:r>
              <a:rPr lang="ru-RU" dirty="0"/>
              <a:t> основным механизмом </a:t>
            </a:r>
            <a:r>
              <a:rPr lang="ru-RU" dirty="0" err="1"/>
              <a:t>экстросистолии</a:t>
            </a:r>
            <a:r>
              <a:rPr lang="ru-RU" dirty="0"/>
              <a:t> считается механизм повторного входа волны возбуждения (</a:t>
            </a:r>
            <a:r>
              <a:rPr lang="en-US" dirty="0"/>
              <a:t>re-</a:t>
            </a:r>
            <a:r>
              <a:rPr lang="en-US" dirty="0" err="1"/>
              <a:t>entery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7983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2801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Функциональная </a:t>
            </a:r>
            <a:r>
              <a:rPr lang="ru-RU" dirty="0" err="1"/>
              <a:t>экстасистолия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Возникает у здоровых людей. </a:t>
            </a:r>
          </a:p>
          <a:p>
            <a:r>
              <a:rPr lang="ru-RU" dirty="0"/>
              <a:t>Может провоцироваться различными вегетативными реакциями, эмоциональным </a:t>
            </a:r>
            <a:r>
              <a:rPr lang="ru-RU" dirty="0" err="1"/>
              <a:t>напряжением,курением</a:t>
            </a:r>
            <a:r>
              <a:rPr lang="ru-RU" dirty="0"/>
              <a:t>, злоупотреблением крепким чаем, кофе, алкоголем.</a:t>
            </a:r>
          </a:p>
          <a:p>
            <a:r>
              <a:rPr lang="ru-RU" dirty="0"/>
              <a:t>Такая </a:t>
            </a:r>
            <a:r>
              <a:rPr lang="ru-RU" dirty="0" err="1"/>
              <a:t>экстасистолия</a:t>
            </a:r>
            <a:r>
              <a:rPr lang="ru-RU" dirty="0"/>
              <a:t> не требует применения специальных противоаритмических средств, проходит самостоятельно после устранения провоцирующих факторов.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2374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Экстрасистолия органического происхождения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Глубокие изменения в сердечной мышце в виде </a:t>
            </a:r>
            <a:r>
              <a:rPr lang="ru-RU" dirty="0" err="1"/>
              <a:t>очегов</a:t>
            </a:r>
            <a:r>
              <a:rPr lang="ru-RU" dirty="0"/>
              <a:t> ишемии, некроза, дистрофии, кардиосклероза. </a:t>
            </a:r>
          </a:p>
          <a:p>
            <a:r>
              <a:rPr lang="ru-RU" dirty="0"/>
              <a:t>Чаще всего экстрасистолия наблюдается при остром инфаркте миокарда, хронической ишемической болезни сердца, артериальных гипертензиях, ревматических пороках, миокардитах, застойной недостаточности кровообращения. </a:t>
            </a:r>
          </a:p>
        </p:txBody>
      </p:sp>
    </p:spTree>
    <p:extLst>
      <p:ext uri="{BB962C8B-B14F-4D97-AF65-F5344CB8AC3E}">
        <p14:creationId xmlns:p14="http://schemas.microsoft.com/office/powerpoint/2010/main" xmlns="" val="3494115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Признаки сердечных аритмий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dirty="0"/>
              <a:t>Изменение ЧСС выше 90 или ниже 60 в минуту.</a:t>
            </a:r>
          </a:p>
          <a:p>
            <a:pPr marL="514350" indent="-514350">
              <a:buAutoNum type="arabicPeriod"/>
            </a:pPr>
            <a:r>
              <a:rPr lang="ru-RU" dirty="0"/>
              <a:t>Неправильный ритм сердца любого происхождения</a:t>
            </a:r>
          </a:p>
          <a:p>
            <a:pPr marL="514350" indent="-514350">
              <a:buAutoNum type="arabicPeriod"/>
            </a:pPr>
            <a:r>
              <a:rPr lang="ru-RU" dirty="0"/>
              <a:t>Любой </a:t>
            </a:r>
            <a:r>
              <a:rPr lang="ru-RU" dirty="0" err="1"/>
              <a:t>несинусовый</a:t>
            </a:r>
            <a:r>
              <a:rPr lang="ru-RU" dirty="0"/>
              <a:t> (эктопический)источник возбуждения сердца</a:t>
            </a:r>
          </a:p>
          <a:p>
            <a:pPr marL="514350" indent="-514350">
              <a:buAutoNum type="arabicPeriod"/>
            </a:pPr>
            <a:r>
              <a:rPr lang="ru-RU" dirty="0"/>
              <a:t>Нарушение проводимости электрического </a:t>
            </a:r>
            <a:r>
              <a:rPr lang="ru-RU" dirty="0" err="1"/>
              <a:t>импульсапо</a:t>
            </a:r>
            <a:r>
              <a:rPr lang="ru-RU" dirty="0"/>
              <a:t> различным участкам проводящей системы сердца</a:t>
            </a:r>
          </a:p>
          <a:p>
            <a:pPr marL="514350" indent="-514350">
              <a:buAutoNum type="arabicPeriod"/>
            </a:pPr>
            <a:r>
              <a:rPr lang="ru-RU" dirty="0"/>
              <a:t>Сочетание нескольких вышеперечисленных признаков.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561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/>
              <a:t>Предсердная экстрасистолия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12" b="16364"/>
          <a:stretch/>
        </p:blipFill>
        <p:spPr bwMode="auto">
          <a:xfrm>
            <a:off x="0" y="1122218"/>
            <a:ext cx="6289964" cy="57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6440" y="1156824"/>
            <a:ext cx="291581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а. из верхних отделов предсердий (Р –положительный).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5645" y="2204864"/>
            <a:ext cx="263932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б. из средних отделов  предсердий (Р-деформирован или двухфазный или снижен)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5266" y="3679616"/>
            <a:ext cx="252028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в. из нижних отделов предсердий ( Р-отрицательный)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687" y="4920556"/>
            <a:ext cx="252028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г. блокированная предсердная экстрасистолия  (отсутствует </a:t>
            </a:r>
            <a:r>
              <a:rPr lang="ru-RU" dirty="0" err="1"/>
              <a:t>экстрасистолическийкомплекс</a:t>
            </a:r>
            <a:r>
              <a:rPr lang="ru-RU" dirty="0"/>
              <a:t> </a:t>
            </a:r>
            <a:r>
              <a:rPr lang="en-US" dirty="0"/>
              <a:t>QRST </a:t>
            </a:r>
            <a:r>
              <a:rPr lang="ru-RU" dirty="0"/>
              <a:t>после Р</a:t>
            </a:r>
          </a:p>
        </p:txBody>
      </p:sp>
    </p:spTree>
    <p:extLst>
      <p:ext uri="{BB962C8B-B14F-4D97-AF65-F5344CB8AC3E}">
        <p14:creationId xmlns:p14="http://schemas.microsoft.com/office/powerpoint/2010/main" xmlns="" val="570374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ЭКГ признаки предсердной экстрасистолы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 Преждевременное появление зубца Р экстрасистолы;</a:t>
            </a:r>
          </a:p>
          <a:p>
            <a:pPr marL="0" indent="0">
              <a:buNone/>
            </a:pPr>
            <a:r>
              <a:rPr lang="ru-RU" dirty="0"/>
              <a:t>2. Деформация или изменение полярности зубца Р экстрасистолы;</a:t>
            </a:r>
          </a:p>
          <a:p>
            <a:pPr marL="0" indent="0">
              <a:buNone/>
            </a:pPr>
            <a:r>
              <a:rPr lang="ru-RU" dirty="0"/>
              <a:t>3. Наличие неизмененного комплекса QRST экстрасистолы;</a:t>
            </a:r>
          </a:p>
          <a:p>
            <a:pPr marL="0" indent="0">
              <a:buNone/>
            </a:pPr>
            <a:r>
              <a:rPr lang="ru-RU" dirty="0"/>
              <a:t>4. Наличие после предсердной экстрасистолы неполной компенсаторной паузы.</a:t>
            </a:r>
          </a:p>
        </p:txBody>
      </p:sp>
    </p:spTree>
    <p:extLst>
      <p:ext uri="{BB962C8B-B14F-4D97-AF65-F5344CB8AC3E}">
        <p14:creationId xmlns:p14="http://schemas.microsoft.com/office/powerpoint/2010/main" xmlns="" val="3711245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/>
              <a:t>Экстрасистолы из АВ-соединения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Эктопический импульс, возникающий из АВ-соединения, распространяется в двух направлениях: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140968"/>
            <a:ext cx="2880320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</a:rPr>
              <a:t>1. сверху вниз по проводящей системе желудочков и желудочкам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3" y="4812874"/>
            <a:ext cx="2880321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</a:rPr>
              <a:t>2. ретроградно снизу вверх  по АВ-узлу к предсердиям. </a:t>
            </a:r>
          </a:p>
        </p:txBody>
      </p:sp>
      <p:cxnSp>
        <p:nvCxnSpPr>
          <p:cNvPr id="11" name="Прямая со стрелкой 10"/>
          <p:cNvCxnSpPr>
            <a:stCxn id="7" idx="3"/>
          </p:cNvCxnSpPr>
          <p:nvPr/>
        </p:nvCxnSpPr>
        <p:spPr>
          <a:xfrm flipV="1">
            <a:off x="3347864" y="3633410"/>
            <a:ext cx="828092" cy="16927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14240" y="2591335"/>
            <a:ext cx="2636450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/>
              <a:t>Комплекс </a:t>
            </a:r>
            <a:r>
              <a:rPr lang="en-US" sz="2800" dirty="0"/>
              <a:t>QRST</a:t>
            </a:r>
            <a:r>
              <a:rPr lang="ru-RU" sz="2800" dirty="0"/>
              <a:t> экстрасистолы не изменен </a:t>
            </a:r>
          </a:p>
        </p:txBody>
      </p:sp>
      <p:cxnSp>
        <p:nvCxnSpPr>
          <p:cNvPr id="14" name="Прямая со стрелкой 13"/>
          <p:cNvCxnSpPr>
            <a:stCxn id="9" idx="3"/>
          </p:cNvCxnSpPr>
          <p:nvPr/>
        </p:nvCxnSpPr>
        <p:spPr>
          <a:xfrm flipV="1">
            <a:off x="3347864" y="5320705"/>
            <a:ext cx="828092" cy="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75956" y="4812874"/>
            <a:ext cx="2988332" cy="10772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Отрицательный зубец 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30" t="413" r="14310" b="43342"/>
          <a:stretch/>
        </p:blipFill>
        <p:spPr bwMode="auto">
          <a:xfrm>
            <a:off x="6673821" y="2591335"/>
            <a:ext cx="2470179" cy="194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79" r="31155" b="64269"/>
          <a:stretch/>
        </p:blipFill>
        <p:spPr bwMode="auto">
          <a:xfrm>
            <a:off x="5868144" y="5256502"/>
            <a:ext cx="3275856" cy="177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7544" y="6143554"/>
            <a:ext cx="5400600" cy="3817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Наличие неполной компенсаторной паузы</a:t>
            </a:r>
          </a:p>
        </p:txBody>
      </p:sp>
    </p:spTree>
    <p:extLst>
      <p:ext uri="{BB962C8B-B14F-4D97-AF65-F5344CB8AC3E}">
        <p14:creationId xmlns:p14="http://schemas.microsoft.com/office/powerpoint/2010/main" xmlns="" val="188843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/>
              <a:t>Желудочковая </a:t>
            </a:r>
            <a:r>
              <a:rPr lang="ru-RU" dirty="0" err="1"/>
              <a:t>экстросистолия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Это преждевременное возбуждение сердца, возникающее под влиянием импульсов, исходящих из различных участков проводящей системы желудочков.</a:t>
            </a:r>
          </a:p>
          <a:p>
            <a:pPr marL="0" indent="0" algn="just">
              <a:buNone/>
            </a:pPr>
            <a:r>
              <a:rPr lang="ru-RU" dirty="0"/>
              <a:t>Источником эктопических импульсов  являются разветвления пучка Гиса и волокон </a:t>
            </a:r>
            <a:r>
              <a:rPr lang="ru-RU" dirty="0" err="1"/>
              <a:t>Пуркинье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/>
              <a:t>Вначале возбуждается тот желудочек , в котором возник экстрасистолический импульс, и только после этого с большим опозданием происходит деполяризация другого желудочка .     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459907" y="5772294"/>
            <a:ext cx="43204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35329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194" y="476672"/>
            <a:ext cx="682811" cy="49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6672"/>
            <a:ext cx="7128792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Значительное увеличение </a:t>
            </a:r>
            <a:r>
              <a:rPr lang="ru-RU" sz="2400" dirty="0"/>
              <a:t>общей продолжительности экстрасистолического желудочкового комплекса </a:t>
            </a:r>
            <a:r>
              <a:rPr lang="en-US" sz="2400" dirty="0"/>
              <a:t>QRS </a:t>
            </a:r>
            <a:r>
              <a:rPr lang="ru-RU" dirty="0"/>
              <a:t>до 0,12с и более и его деформации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6938" y="1693478"/>
            <a:ext cx="659546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dirty="0"/>
              <a:t>Локализация источника может быть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2708920"/>
            <a:ext cx="202503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Левый желудочек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0152" y="2708920"/>
            <a:ext cx="208823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Правый желудочек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3140968"/>
            <a:ext cx="3888432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Интервал внутреннего  отклонения в отведениях в отведениях </a:t>
            </a:r>
            <a:r>
              <a:rPr lang="en-US" sz="2400" dirty="0"/>
              <a:t>V</a:t>
            </a:r>
            <a:r>
              <a:rPr lang="en-US" sz="2400" baseline="-25000" dirty="0"/>
              <a:t>5</a:t>
            </a:r>
            <a:r>
              <a:rPr lang="en-US" sz="2400" dirty="0"/>
              <a:t> </a:t>
            </a:r>
            <a:r>
              <a:rPr lang="ru-RU" sz="2400" dirty="0"/>
              <a:t>и </a:t>
            </a:r>
            <a:r>
              <a:rPr lang="en-US" sz="2400" dirty="0"/>
              <a:t>V</a:t>
            </a:r>
            <a:r>
              <a:rPr lang="en-US" sz="2400" baseline="-25000" dirty="0"/>
              <a:t>6</a:t>
            </a:r>
            <a:r>
              <a:rPr lang="ru-RU" sz="2400" baseline="-25000" dirty="0"/>
              <a:t> </a:t>
            </a:r>
            <a:r>
              <a:rPr lang="ru-RU" sz="2400" dirty="0"/>
              <a:t>значительно увеличен (0,06 и более)  т.к. деполяризация левого желудочка резко замедлена и идет необычным путем.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3" y="3121094"/>
            <a:ext cx="4140458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Интервал внутреннего отклонения имеет нормальную продолжительность в отведениях </a:t>
            </a:r>
            <a:r>
              <a:rPr lang="en-US" sz="2400" dirty="0"/>
              <a:t>V</a:t>
            </a:r>
            <a:r>
              <a:rPr lang="en-US" sz="2400" baseline="-25000" dirty="0"/>
              <a:t>5 </a:t>
            </a:r>
            <a:r>
              <a:rPr lang="ru-RU" sz="2400" dirty="0"/>
              <a:t>и </a:t>
            </a:r>
            <a:r>
              <a:rPr lang="en-US" sz="2400" dirty="0"/>
              <a:t>V</a:t>
            </a:r>
            <a:r>
              <a:rPr lang="en-US" sz="2400" baseline="-25000" dirty="0"/>
              <a:t>6</a:t>
            </a:r>
            <a:r>
              <a:rPr lang="en-US" sz="2400" dirty="0"/>
              <a:t> </a:t>
            </a:r>
            <a:r>
              <a:rPr lang="ru-RU" sz="2400" dirty="0"/>
              <a:t>(не более 0,05с), а в отведениях </a:t>
            </a:r>
            <a:r>
              <a:rPr lang="en-US" sz="2400" dirty="0"/>
              <a:t>V</a:t>
            </a:r>
            <a:r>
              <a:rPr lang="ru-RU" sz="2400" baseline="-25000" dirty="0"/>
              <a:t>1</a:t>
            </a:r>
            <a:r>
              <a:rPr lang="en-US" sz="2400" dirty="0"/>
              <a:t> </a:t>
            </a:r>
            <a:r>
              <a:rPr lang="ru-RU" sz="2400" dirty="0"/>
              <a:t>и </a:t>
            </a:r>
            <a:r>
              <a:rPr lang="en-US" sz="2400" dirty="0"/>
              <a:t>V</a:t>
            </a:r>
            <a:r>
              <a:rPr lang="ru-RU" sz="2400" baseline="-25000" dirty="0"/>
              <a:t>2</a:t>
            </a:r>
            <a:r>
              <a:rPr lang="en-US" sz="2400" dirty="0"/>
              <a:t> </a:t>
            </a:r>
            <a:r>
              <a:rPr lang="ru-RU" sz="2400" dirty="0"/>
              <a:t>значительно превышает 0,03с</a:t>
            </a:r>
          </a:p>
        </p:txBody>
      </p:sp>
      <p:cxnSp>
        <p:nvCxnSpPr>
          <p:cNvPr id="12" name="Прямая со стрелкой 11"/>
          <p:cNvCxnSpPr>
            <a:stCxn id="5" idx="2"/>
            <a:endCxn id="7" idx="0"/>
          </p:cNvCxnSpPr>
          <p:nvPr/>
        </p:nvCxnSpPr>
        <p:spPr>
          <a:xfrm>
            <a:off x="5034668" y="2278253"/>
            <a:ext cx="1949600" cy="430667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2"/>
            <a:endCxn id="6" idx="0"/>
          </p:cNvCxnSpPr>
          <p:nvPr/>
        </p:nvCxnSpPr>
        <p:spPr>
          <a:xfrm flipH="1">
            <a:off x="1768095" y="2278253"/>
            <a:ext cx="3266573" cy="43066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77335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1047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Пароксизмальная тахикардия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это внезапно начинающийся и так же внезапно заканчивающийся приступ учащенного сердцебиения от 100 (120) до 220 (250) в минуту при сохранении в большинстве случаев правильного регулярного ритма. Причем сохранение ритма и постоянной частоты сердечных сокращений в течение всего приступа — важный признак пароксизмальной тахикардии.</a:t>
            </a:r>
          </a:p>
        </p:txBody>
      </p:sp>
    </p:spTree>
    <p:extLst>
      <p:ext uri="{BB962C8B-B14F-4D97-AF65-F5344CB8AC3E}">
        <p14:creationId xmlns:p14="http://schemas.microsoft.com/office/powerpoint/2010/main" xmlns="" val="677346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Виды пароксизмальной тахикардии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52565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 зависимости от того, где образуются электрические импульсы и какая камера сердца сокращается, пароксизмальная тахикардия бывает:</a:t>
            </a:r>
          </a:p>
          <a:p>
            <a:pPr marL="0" indent="0">
              <a:buNone/>
            </a:pPr>
            <a:r>
              <a:rPr lang="ru-RU" dirty="0"/>
              <a:t>1. </a:t>
            </a:r>
            <a:r>
              <a:rPr lang="ru-RU" b="1" dirty="0" err="1"/>
              <a:t>Наджелудочковая</a:t>
            </a:r>
            <a:r>
              <a:rPr lang="ru-RU" dirty="0"/>
              <a:t> (составляет около 80% от общего числа ПТ)</a:t>
            </a:r>
          </a:p>
          <a:p>
            <a:pPr marL="0" indent="0">
              <a:buNone/>
            </a:pPr>
            <a:r>
              <a:rPr lang="ru-RU" dirty="0"/>
              <a:t>— Предсердная ПТ — очаг возбуждения располагается в предсердии</a:t>
            </a:r>
          </a:p>
          <a:p>
            <a:pPr marL="0" indent="0">
              <a:buNone/>
            </a:pPr>
            <a:r>
              <a:rPr lang="ru-RU" dirty="0"/>
              <a:t>— </a:t>
            </a:r>
            <a:r>
              <a:rPr lang="ru-RU" dirty="0" err="1"/>
              <a:t>Атрио-вентрикулярная</a:t>
            </a:r>
            <a:r>
              <a:rPr lang="ru-RU" dirty="0"/>
              <a:t> ПТ-очагом возбуждения является AV-узел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Эти две формы пароксизмальной тахикардии: предсердную и атриовентрикулярную, не всегда возможно отличить на ЭКГ.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0" t="61632" r="7812" b="5350"/>
          <a:stretch/>
        </p:blipFill>
        <p:spPr bwMode="auto">
          <a:xfrm>
            <a:off x="611560" y="3645024"/>
            <a:ext cx="7770618" cy="218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7317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Виды пароксизмальной тахикардии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2. Желудочковая тахикардия</a:t>
            </a:r>
          </a:p>
          <a:p>
            <a:pPr marL="0" indent="0">
              <a:buNone/>
            </a:pPr>
            <a:r>
              <a:rPr lang="ru-RU" dirty="0"/>
              <a:t>Желудочковая пароксизмальная тахикардия появится в том случае, если очаг возбуждения находится в желудочке.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61" t="29205" r="1278" b="33815"/>
          <a:stretch/>
        </p:blipFill>
        <p:spPr bwMode="auto">
          <a:xfrm>
            <a:off x="2389567" y="3861048"/>
            <a:ext cx="4814455" cy="270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67914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Пароксизмальная тахикардия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691" y="1340768"/>
            <a:ext cx="5698976" cy="103671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возникает под влиянием самых разнообразных факторов: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852936"/>
            <a:ext cx="5040560" cy="369331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экстракардиальных (или внесердечных): </a:t>
            </a:r>
          </a:p>
          <a:p>
            <a:r>
              <a:rPr lang="ru-RU" dirty="0"/>
              <a:t>1. при стрессовой ситуации, </a:t>
            </a:r>
          </a:p>
          <a:p>
            <a:r>
              <a:rPr lang="ru-RU" dirty="0"/>
              <a:t>2. интенсивной физической и умственной нагрузке</a:t>
            </a:r>
          </a:p>
          <a:p>
            <a:r>
              <a:rPr lang="ru-RU" dirty="0"/>
              <a:t>3. при курении, употреблении алкоголя, острой пищи, крепкого чая и кофе</a:t>
            </a:r>
          </a:p>
          <a:p>
            <a:r>
              <a:rPr lang="ru-RU" dirty="0"/>
              <a:t>4. заболевания щитовидной железы (например, тиреотоксикоз), </a:t>
            </a:r>
          </a:p>
          <a:p>
            <a:r>
              <a:rPr lang="ru-RU" dirty="0"/>
              <a:t>5. заболевания почек (например, опущение почки), </a:t>
            </a:r>
          </a:p>
          <a:p>
            <a:r>
              <a:rPr lang="ru-RU" dirty="0"/>
              <a:t>6. заболевания легких (особенно хронические), </a:t>
            </a:r>
          </a:p>
          <a:p>
            <a:r>
              <a:rPr lang="ru-RU" dirty="0"/>
              <a:t>7.нарушение функции и заболевания желудка и кишечника.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0112" y="2758370"/>
            <a:ext cx="3224724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интракардиальных факторы (сердечных)</a:t>
            </a:r>
          </a:p>
          <a:p>
            <a:pPr marL="342900" indent="-342900">
              <a:buAutoNum type="arabicPeriod"/>
            </a:pPr>
            <a:r>
              <a:rPr lang="ru-RU" dirty="0"/>
              <a:t>ишемическая болезнь </a:t>
            </a:r>
          </a:p>
          <a:p>
            <a:pPr marL="342900" indent="-342900">
              <a:buAutoNum type="arabicPeriod"/>
            </a:pPr>
            <a:r>
              <a:rPr lang="ru-RU" dirty="0"/>
              <a:t>сердца, миокардит, </a:t>
            </a:r>
          </a:p>
          <a:p>
            <a:pPr marL="342900" indent="-342900">
              <a:buFontTx/>
              <a:buAutoNum type="arabicPeriod"/>
            </a:pPr>
            <a:r>
              <a:rPr lang="ru-RU" dirty="0"/>
              <a:t>пороки сердца, </a:t>
            </a:r>
          </a:p>
          <a:p>
            <a:pPr marL="342900" indent="-342900">
              <a:buFontTx/>
              <a:buAutoNum type="arabicPeriod"/>
            </a:pPr>
            <a:r>
              <a:rPr lang="ru-RU" dirty="0"/>
              <a:t>пролапс митрального клапана</a:t>
            </a:r>
          </a:p>
        </p:txBody>
      </p:sp>
      <p:cxnSp>
        <p:nvCxnSpPr>
          <p:cNvPr id="8" name="Прямая со стрелкой 7"/>
          <p:cNvCxnSpPr>
            <a:stCxn id="3" idx="2"/>
          </p:cNvCxnSpPr>
          <p:nvPr/>
        </p:nvCxnSpPr>
        <p:spPr>
          <a:xfrm>
            <a:off x="4498179" y="2377480"/>
            <a:ext cx="2800672" cy="3522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flipH="1">
            <a:off x="1907704" y="2377480"/>
            <a:ext cx="2590475" cy="3683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61021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Развитие аритмий сердца может быть обусловлено нарушениями 4 основных функций сердца –</a:t>
            </a:r>
          </a:p>
          <a:p>
            <a:r>
              <a:rPr lang="ru-RU" b="1" dirty="0"/>
              <a:t>автоматизма, </a:t>
            </a:r>
          </a:p>
          <a:p>
            <a:r>
              <a:rPr lang="ru-RU" b="1" dirty="0"/>
              <a:t>проводимости</a:t>
            </a:r>
          </a:p>
          <a:p>
            <a:r>
              <a:rPr lang="ru-RU" b="1" dirty="0"/>
              <a:t>возбудимости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По современным представлениям, в большинстве случаев в основе аритмии лежит разное </a:t>
            </a:r>
            <a:r>
              <a:rPr lang="ru-RU" b="1" dirty="0"/>
              <a:t>сочетание</a:t>
            </a:r>
            <a:r>
              <a:rPr lang="ru-RU" dirty="0"/>
              <a:t> </a:t>
            </a:r>
            <a:r>
              <a:rPr lang="ru-RU" b="1" dirty="0"/>
              <a:t>нарушений этих функций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199588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Пароксизмальная тахикардия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3504" y="1600200"/>
            <a:ext cx="2483296" cy="470912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Отдельно хочется рассказать о так называемом синдроме Вольфа-Паркинсона-Уайта (</a:t>
            </a:r>
            <a:r>
              <a:rPr lang="ru-RU" dirty="0" err="1"/>
              <a:t>Wolff-Parkinson-White</a:t>
            </a:r>
            <a:r>
              <a:rPr lang="ru-RU" dirty="0"/>
              <a:t>, WPW). По классификации синдром </a:t>
            </a:r>
            <a:r>
              <a:rPr lang="ru-RU" b="1" dirty="0"/>
              <a:t>относится к </a:t>
            </a:r>
            <a:r>
              <a:rPr lang="ru-RU" b="1" dirty="0" err="1"/>
              <a:t>наджелудочковой</a:t>
            </a:r>
            <a:r>
              <a:rPr lang="ru-RU" b="1" dirty="0"/>
              <a:t> пароксизмальной тахикардии.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6096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828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Пароксизмальная тахикардия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Назван он так по имени исследователей, которые впервые описали его проявления в 1930 году. Этот синдром обусловлен наличием в сердце дополнительных аномальных путей проведения электрического импульса от предсердий к желудочкам (</a:t>
            </a:r>
            <a:r>
              <a:rPr lang="ru-RU" b="1" dirty="0"/>
              <a:t>пучок Кента </a:t>
            </a:r>
            <a:r>
              <a:rPr lang="ru-RU" dirty="0"/>
              <a:t>и некоторые другие). Их отличие от нормальных путей передачи возбуждения состоит в скорости проведения импульса по ним. Эти аномальные пути проводят импульс очень быстро, и получается, что какая-то часть миокарда сокращается значительно быстрее остальной части сердечной мышцы. Это способствует появлению на ЭКГ дополнительной волны возбуждения желудочков, которая называется дельта-волной и является важным признаком синдрома WPW.</a:t>
            </a:r>
          </a:p>
        </p:txBody>
      </p:sp>
    </p:spTree>
    <p:extLst>
      <p:ext uri="{BB962C8B-B14F-4D97-AF65-F5344CB8AC3E}">
        <p14:creationId xmlns:p14="http://schemas.microsoft.com/office/powerpoint/2010/main" xmlns="" val="35833908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Трепетание предсердий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- </a:t>
            </a:r>
            <a:r>
              <a:rPr lang="ru-RU" dirty="0" err="1"/>
              <a:t>тахиаритмия</a:t>
            </a:r>
            <a:r>
              <a:rPr lang="ru-RU" dirty="0"/>
              <a:t> с правильным частым (до 200—400 в 1 мин.) ритмом предсердий. Трепетание предсердий проявляется пароксизмами сердцебиения длительностью от нескольких секунд до нескольких суток, артериальной гипотензией, головокружением, потерей сознания.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133079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 трепетания предсердий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	В большинстве случаев трепетание предсердий возникает на фоне органических заболеваний сердца:</a:t>
            </a:r>
          </a:p>
          <a:p>
            <a:pPr marL="0" indent="0">
              <a:buNone/>
            </a:pPr>
            <a:r>
              <a:rPr lang="ru-RU" dirty="0"/>
              <a:t>ревматические пороки сердца, ИБС (атеросклеротический кардиосклероз, острый инфаркт миокарда), </a:t>
            </a:r>
            <a:r>
              <a:rPr lang="ru-RU" dirty="0" err="1"/>
              <a:t>кардиомиопатии</a:t>
            </a:r>
            <a:r>
              <a:rPr lang="ru-RU" dirty="0"/>
              <a:t>, миокардиодистрофии, миокардит, перикардит, гипертоническая болезнь, СССУ, WPW–синдром. Трепетание предсердий может осложнять течение раннего послеоперационного периода после кардиохирургических вмешательств по поводу врожденных пороков сердца, аортокоронарного шунтирования.</a:t>
            </a:r>
          </a:p>
          <a:p>
            <a:pPr marL="0" indent="0">
              <a:buNone/>
            </a:pPr>
            <a:r>
              <a:rPr lang="ru-RU" dirty="0"/>
              <a:t>	Трепетание предсердий встречается и у больных с ХОБЛ, эмфиземой легких, тромбоэмболией легочной артерии. При легочном сердце трепетанием предсердий иногда сопровождается терминальная стадия сердечной недостаточности. </a:t>
            </a:r>
          </a:p>
          <a:p>
            <a:pPr marL="0" indent="0">
              <a:buNone/>
            </a:pPr>
            <a:r>
              <a:rPr lang="ru-RU" dirty="0"/>
              <a:t>	Факторами риска трепетания предсердий, не связанными с патологией сердца, могут выступать сахарный диабет, тиреотоксикоз, синдром сонных апноэ, алкогольная, лекарственная и др. интоксикации, </a:t>
            </a:r>
            <a:r>
              <a:rPr lang="ru-RU" dirty="0" err="1"/>
              <a:t>гипокалиемия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4624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 трепетания предсердий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Если предсердная </a:t>
            </a:r>
            <a:r>
              <a:rPr lang="ru-RU" dirty="0" err="1"/>
              <a:t>тахиаритмия</a:t>
            </a:r>
            <a:r>
              <a:rPr lang="ru-RU" dirty="0"/>
              <a:t> развивается у практически здорового человека без видимых причин, говорят </a:t>
            </a:r>
            <a:r>
              <a:rPr lang="ru-RU" b="1" dirty="0"/>
              <a:t>об идиопатическом трепетании предсердий. </a:t>
            </a:r>
            <a:r>
              <a:rPr lang="ru-RU" dirty="0"/>
              <a:t>Не исключается роль генетической предрасположенности к возникновению мерцания и трепетания предсердий.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22" t="6478" r="5152" b="72122"/>
          <a:stretch/>
        </p:blipFill>
        <p:spPr bwMode="auto">
          <a:xfrm>
            <a:off x="2483768" y="5112327"/>
            <a:ext cx="4498923" cy="156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2423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Патогенез трепетания предсердий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	Основу патогенеза трепетания предсердий составляет </a:t>
            </a:r>
            <a:r>
              <a:rPr lang="ru-RU" b="1" dirty="0"/>
              <a:t>механизм </a:t>
            </a:r>
            <a:r>
              <a:rPr lang="ru-RU" b="1" dirty="0" err="1"/>
              <a:t>macro-re-entry</a:t>
            </a:r>
            <a:r>
              <a:rPr lang="ru-RU" b="1" dirty="0"/>
              <a:t> </a:t>
            </a:r>
            <a:r>
              <a:rPr lang="ru-RU" dirty="0"/>
              <a:t>– многократное повторное возбуждение миокарда. </a:t>
            </a:r>
          </a:p>
          <a:p>
            <a:pPr marL="0" indent="0">
              <a:buNone/>
            </a:pPr>
            <a:r>
              <a:rPr lang="ru-RU" dirty="0"/>
              <a:t>	Типичный пароксизм трепетания предсердий обусловлен циркуляцией большого </a:t>
            </a:r>
            <a:r>
              <a:rPr lang="ru-RU" dirty="0" err="1"/>
              <a:t>правопредсердного</a:t>
            </a:r>
            <a:r>
              <a:rPr lang="ru-RU" dirty="0"/>
              <a:t> круга </a:t>
            </a:r>
            <a:r>
              <a:rPr lang="ru-RU" dirty="0" err="1"/>
              <a:t>re-entry</a:t>
            </a:r>
            <a:r>
              <a:rPr lang="ru-RU" dirty="0"/>
              <a:t>, который спереди ограничен кольцом </a:t>
            </a:r>
            <a:r>
              <a:rPr lang="ru-RU" dirty="0" err="1"/>
              <a:t>трикуспидального</a:t>
            </a:r>
            <a:r>
              <a:rPr lang="ru-RU" dirty="0"/>
              <a:t> клапана, а сзади - евстахиевым гребнем и полыми венами. Триггерными факторами, необходимыми для индукции аритмии, могут выступать непродолжительные эпизоды фибрилляции предсердий или предсердные экстрасистолы. При этом отмечается высокая частота деполяризации предсердия (около 300 уд. в мин.).</a:t>
            </a:r>
          </a:p>
          <a:p>
            <a:pPr marL="0" indent="0">
              <a:buNone/>
            </a:pPr>
            <a:r>
              <a:rPr lang="ru-RU" dirty="0"/>
              <a:t>	Поскольку АВ-узел не в состоянии пропускать импульсы такой частоты, в желудочек, как правило, проводится лишь половина предсердных импульсов (блок 2:1), поэтому желудочки сокращаются с частотой около 150 уд. в минуту. Значительно реже блоки возникают в соотношении 3:1, 4:1 либо 5:1. Если коэффициент проведения изменяется, желудочковый ритм становится нерегулярным, что сопровождается скачкообразным увеличением или уменьшением ЧСС. Крайне опасным соотношением предсердно-желудочкового проведения является коэффициент 1:1, проявляющийся резким увеличением ЧСС до 250—300 уд. в мин., снижением сердечного выброса и потерей сознания.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99055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Признаки трепетания предсердий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49" r="2273" b="269"/>
          <a:stretch/>
        </p:blipFill>
        <p:spPr bwMode="auto">
          <a:xfrm>
            <a:off x="0" y="1700808"/>
            <a:ext cx="8900806" cy="459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5651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Мерцание (фибрилляция) предсердий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— вид аритмии сердца, характеризующийся полной асинхронностью сокращений миофибрилл предсердий с прекращением их насосной функции.</a:t>
            </a:r>
          </a:p>
          <a:p>
            <a:pPr marL="0" indent="0">
              <a:buNone/>
            </a:pPr>
            <a:r>
              <a:rPr lang="ru-RU" dirty="0"/>
              <a:t> При фибрилляции предсердий наблюдается частое, беспорядочное, хаотичное возбуждение и сокращение отдельных групп мышечных волокон предсердий. Таким образом, фибрилляция предсердий представляет собой </a:t>
            </a:r>
            <a:r>
              <a:rPr lang="ru-RU" dirty="0" err="1"/>
              <a:t>суправентрикулярную</a:t>
            </a:r>
            <a:r>
              <a:rPr lang="ru-RU" dirty="0"/>
              <a:t> </a:t>
            </a:r>
            <a:r>
              <a:rPr lang="ru-RU" dirty="0" err="1"/>
              <a:t>тахиаритмию</a:t>
            </a:r>
            <a:r>
              <a:rPr lang="ru-RU" dirty="0"/>
              <a:t>, характеризующуюся хаотической электрической активностью предсердий с высокой частотой (как правило, от 350 до 650 сокращений в минуту) и нерегулярным ритмом желудочков (при условии отсутствия полной атриовентрикулярной блокады — АВ-блокады</a:t>
            </a:r>
          </a:p>
        </p:txBody>
      </p:sp>
    </p:spTree>
    <p:extLst>
      <p:ext uri="{BB962C8B-B14F-4D97-AF65-F5344CB8AC3E}">
        <p14:creationId xmlns:p14="http://schemas.microsoft.com/office/powerpoint/2010/main" xmlns="" val="3130558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Мерцание (фибрилляция) предсердий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46" t="1879" r="22363" b="38243"/>
          <a:stretch/>
        </p:blipFill>
        <p:spPr bwMode="auto">
          <a:xfrm>
            <a:off x="1394551" y="1412776"/>
            <a:ext cx="6552728" cy="498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37410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Причины трепетания-мерцания  желудочков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 Чаще всего трепетанием и фибрилляцией желудочков осложняется тяжелое органическое поражение миокарда при ИБС (остром инфаркте миокарда, постинфарктном кардиосклерозе), аневризме сердца, миокардите, гипертрофической или </a:t>
            </a:r>
            <a:r>
              <a:rPr lang="ru-RU" dirty="0" err="1"/>
              <a:t>дилатационной</a:t>
            </a:r>
            <a:r>
              <a:rPr lang="ru-RU" dirty="0"/>
              <a:t> </a:t>
            </a:r>
            <a:r>
              <a:rPr lang="ru-RU" dirty="0" err="1"/>
              <a:t>кардиомиопатии</a:t>
            </a:r>
            <a:r>
              <a:rPr lang="ru-RU" dirty="0"/>
              <a:t>, синдроме Вольфа-Паркинсона-Уайта, клапанных пороках сердца (стенозе устья аорты, пролапсе митрального клапана).</a:t>
            </a:r>
          </a:p>
        </p:txBody>
      </p:sp>
    </p:spTree>
    <p:extLst>
      <p:ext uri="{BB962C8B-B14F-4D97-AF65-F5344CB8AC3E}">
        <p14:creationId xmlns:p14="http://schemas.microsoft.com/office/powerpoint/2010/main" xmlns="" val="4252593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Возникновение аритмий чаще всего ассоциируется с наличием органического заболевания сердца различной этиологии:</a:t>
            </a:r>
          </a:p>
          <a:p>
            <a:r>
              <a:rPr lang="ru-RU" dirty="0"/>
              <a:t>При воспалительном, ишемическом или токсическом поражении миокарда</a:t>
            </a:r>
          </a:p>
          <a:p>
            <a:r>
              <a:rPr lang="ru-RU" dirty="0"/>
              <a:t>При нарушении баланса между содержанием внутри-и внеклеточного калия, </a:t>
            </a:r>
            <a:r>
              <a:rPr lang="ru-RU" dirty="0" err="1"/>
              <a:t>натрия,кальция</a:t>
            </a:r>
            <a:r>
              <a:rPr lang="ru-RU" dirty="0"/>
              <a:t> и магния</a:t>
            </a:r>
          </a:p>
          <a:p>
            <a:r>
              <a:rPr lang="ru-RU" dirty="0"/>
              <a:t>При гормональных дисфункциях</a:t>
            </a:r>
          </a:p>
          <a:p>
            <a:r>
              <a:rPr lang="ru-RU" dirty="0"/>
              <a:t>При нарушении взаимодействия симпатической и парасимпатической иннервации сердца.</a:t>
            </a:r>
          </a:p>
        </p:txBody>
      </p:sp>
    </p:spTree>
    <p:extLst>
      <p:ext uri="{BB962C8B-B14F-4D97-AF65-F5344CB8AC3E}">
        <p14:creationId xmlns:p14="http://schemas.microsoft.com/office/powerpoint/2010/main" xmlns="" val="33525172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Причины трепетания-мерцания  желудочков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Более редкими причинами развития трепетания желудочков выступают интоксикация сердечными гликозидами, нарушения электролитного баланса, высокий уровень катехоламинов в крови, </a:t>
            </a:r>
            <a:r>
              <a:rPr lang="ru-RU" dirty="0" err="1"/>
              <a:t>электротравма</a:t>
            </a:r>
            <a:r>
              <a:rPr lang="ru-RU" dirty="0"/>
              <a:t>, ранения грудной клетки, контузия сердца, гипоксия и ацидоз, гипотермия. Некоторые лекарственные препараты (симпатомиметики, барбитураты, наркотические анальгетики, антиаритмические средства и др.) в качестве побочного действия могут вызывать желудочковую тахикардию. Иногда трепетание и мерцание желудочков возникают при проведении кардиохирургических процедур – </a:t>
            </a:r>
            <a:r>
              <a:rPr lang="ru-RU" dirty="0" err="1"/>
              <a:t>коронарографии</a:t>
            </a:r>
            <a:r>
              <a:rPr lang="ru-RU" dirty="0"/>
              <a:t>, электрической </a:t>
            </a:r>
            <a:r>
              <a:rPr lang="ru-RU" dirty="0" err="1"/>
              <a:t>кардиоверсии</a:t>
            </a:r>
            <a:r>
              <a:rPr lang="ru-RU" dirty="0"/>
              <a:t> и </a:t>
            </a:r>
            <a:r>
              <a:rPr lang="ru-RU" dirty="0" err="1"/>
              <a:t>дефибрилляции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224419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Трепетание и мерцание (фибрилляция) желудочков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Это частое (до 200-300 в минуту) ритмичное возбуждение желудочков, обусловленное устойчивым круговым движением импульса (</a:t>
            </a:r>
            <a:r>
              <a:rPr lang="en-US" dirty="0"/>
              <a:t>re-entry)</a:t>
            </a:r>
            <a:r>
              <a:rPr lang="ru-RU" dirty="0"/>
              <a:t>, локализованного в желудочках.  Трепетание , как правило, переходит в мерцание. Мерцание- беспорядочное, нерегулярное возбуждение и сокращение отдельных мышечных волокон желудочков.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27811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Трепетание и мерцание (фибрилляция) желудочков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При трепетании желудочков волна возбуждения циркулирует по мышце желудочков ритмично по одному и тому же пути, а при мерцании направление движения волны возбуждения постоянно меняется, что приводит  к нерегулярному беспорядочному возбуждению и сокращению отдельных групп мышечных волокон.</a:t>
            </a:r>
          </a:p>
        </p:txBody>
      </p:sp>
    </p:spTree>
    <p:extLst>
      <p:ext uri="{BB962C8B-B14F-4D97-AF65-F5344CB8AC3E}">
        <p14:creationId xmlns:p14="http://schemas.microsoft.com/office/powerpoint/2010/main" xmlns="" val="6504680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Трепетание и мерцание (фибрилляция) желудочков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548" y="5150177"/>
            <a:ext cx="8229600" cy="122061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ЭКГ при трепетании(а) и мерцании (б)желудочков.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8" r="2679" b="20819"/>
          <a:stretch/>
        </p:blipFill>
        <p:spPr bwMode="auto">
          <a:xfrm>
            <a:off x="440548" y="1484784"/>
            <a:ext cx="6622473" cy="366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63127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207" y="455019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Нарушение проводимости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07" y="1240402"/>
            <a:ext cx="8766168" cy="55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49359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ru-RU" dirty="0" err="1"/>
              <a:t>Синоатриальная</a:t>
            </a:r>
            <a:r>
              <a:rPr lang="ru-RU" dirty="0"/>
              <a:t> блокада</a:t>
            </a:r>
          </a:p>
          <a:p>
            <a:pPr marL="514350" indent="-514350">
              <a:buAutoNum type="arabicPeriod"/>
            </a:pPr>
            <a:r>
              <a:rPr lang="ru-RU" dirty="0" err="1"/>
              <a:t>Внутрипредсердная</a:t>
            </a:r>
            <a:r>
              <a:rPr lang="ru-RU" dirty="0"/>
              <a:t> блокада</a:t>
            </a:r>
          </a:p>
          <a:p>
            <a:pPr marL="514350" indent="-514350">
              <a:buAutoNum type="arabicPeriod"/>
            </a:pPr>
            <a:r>
              <a:rPr lang="ru-RU" dirty="0"/>
              <a:t>Атриовентрикулярная блокада</a:t>
            </a:r>
          </a:p>
          <a:p>
            <a:pPr marL="0" indent="0">
              <a:buNone/>
            </a:pPr>
            <a:r>
              <a:rPr lang="ru-RU" dirty="0"/>
              <a:t>А)</a:t>
            </a:r>
            <a:r>
              <a:rPr lang="en-US" dirty="0"/>
              <a:t>I  </a:t>
            </a:r>
            <a:r>
              <a:rPr lang="ru-RU" dirty="0"/>
              <a:t>степени</a:t>
            </a:r>
          </a:p>
          <a:p>
            <a:pPr marL="0" indent="0">
              <a:buNone/>
            </a:pPr>
            <a:r>
              <a:rPr lang="ru-RU" dirty="0"/>
              <a:t>Б) </a:t>
            </a:r>
            <a:r>
              <a:rPr lang="en-US" dirty="0"/>
              <a:t>II </a:t>
            </a:r>
            <a:r>
              <a:rPr lang="ru-RU" dirty="0"/>
              <a:t>степени</a:t>
            </a:r>
          </a:p>
          <a:p>
            <a:pPr marL="0" indent="0">
              <a:buNone/>
            </a:pPr>
            <a:r>
              <a:rPr lang="ru-RU" dirty="0"/>
              <a:t>В) </a:t>
            </a:r>
            <a:r>
              <a:rPr lang="en-US" dirty="0"/>
              <a:t>III </a:t>
            </a:r>
            <a:r>
              <a:rPr lang="ru-RU" dirty="0"/>
              <a:t>степени (полная)</a:t>
            </a:r>
          </a:p>
          <a:p>
            <a:pPr marL="0" indent="0">
              <a:buNone/>
            </a:pPr>
            <a:r>
              <a:rPr lang="ru-RU" dirty="0"/>
              <a:t>4. </a:t>
            </a:r>
            <a:r>
              <a:rPr lang="ru-RU" dirty="0" err="1"/>
              <a:t>Внутрижелудочковые</a:t>
            </a:r>
            <a:r>
              <a:rPr lang="ru-RU" dirty="0"/>
              <a:t> блокады</a:t>
            </a:r>
          </a:p>
          <a:p>
            <a:pPr marL="0" indent="0">
              <a:buNone/>
            </a:pPr>
            <a:r>
              <a:rPr lang="ru-RU" dirty="0"/>
              <a:t>5. Асистолия желудочков</a:t>
            </a:r>
          </a:p>
          <a:p>
            <a:pPr marL="0" indent="0">
              <a:buNone/>
            </a:pPr>
            <a:r>
              <a:rPr lang="ru-RU" dirty="0"/>
              <a:t>6.Синдром преждевременного возбуждения желудочков.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496653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err="1"/>
              <a:t>Синоатриальная</a:t>
            </a:r>
            <a:r>
              <a:rPr lang="ru-RU" dirty="0"/>
              <a:t> блокада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Это нарушение проведения электрического импульса от синусового узла к предсердиям.</a:t>
            </a:r>
          </a:p>
          <a:p>
            <a:pPr marL="0" indent="0">
              <a:buNone/>
            </a:pPr>
            <a:r>
              <a:rPr lang="ru-RU" dirty="0"/>
              <a:t>Возникает при воспалительных дегенеративных изменениях в предсердиях в области СА- узла ( при ревмокардите, миокардитах, атеросклеротическом кардиосклерозе, остром инфаркте миокарда)</a:t>
            </a:r>
          </a:p>
        </p:txBody>
      </p:sp>
    </p:spTree>
    <p:extLst>
      <p:ext uri="{BB962C8B-B14F-4D97-AF65-F5344CB8AC3E}">
        <p14:creationId xmlns:p14="http://schemas.microsoft.com/office/powerpoint/2010/main" xmlns="" val="4873182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err="1"/>
              <a:t>Синоатриальная</a:t>
            </a:r>
            <a:r>
              <a:rPr lang="ru-RU" dirty="0"/>
              <a:t> блокада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Чаще</a:t>
            </a:r>
            <a:r>
              <a:rPr lang="ru-RU" dirty="0"/>
              <a:t> возникает неполная блокада СА-узла, когда на предсердия не проводится часть электрических импульсов.</a:t>
            </a:r>
          </a:p>
          <a:p>
            <a:pPr marL="0" indent="0">
              <a:buNone/>
            </a:pPr>
            <a:r>
              <a:rPr lang="ru-RU" dirty="0"/>
              <a:t>На ЭКГ наблюдается периодическое выпадение части сердечных циклов. В момент выпадения одного цикла пауза между двумя сердечными циклами примерно в 2 раза больше обычного интервала </a:t>
            </a:r>
            <a:r>
              <a:rPr lang="en-US" dirty="0"/>
              <a:t>R-R</a:t>
            </a:r>
            <a:r>
              <a:rPr lang="ru-RU" dirty="0"/>
              <a:t> или Р-Р.</a:t>
            </a:r>
          </a:p>
        </p:txBody>
      </p:sp>
    </p:spTree>
    <p:extLst>
      <p:ext uri="{BB962C8B-B14F-4D97-AF65-F5344CB8AC3E}">
        <p14:creationId xmlns:p14="http://schemas.microsoft.com/office/powerpoint/2010/main" xmlns="" val="32513908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err="1"/>
              <a:t>Синоатриальная</a:t>
            </a:r>
            <a:r>
              <a:rPr lang="ru-RU" dirty="0"/>
              <a:t> блокада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Реже</a:t>
            </a:r>
            <a:r>
              <a:rPr lang="ru-RU" dirty="0"/>
              <a:t> при СА-блокаде наблюдается выпадение подряд двух или трех циклов </a:t>
            </a:r>
            <a:r>
              <a:rPr lang="en-US" dirty="0"/>
              <a:t>PQRST</a:t>
            </a:r>
            <a:r>
              <a:rPr lang="ru-RU" dirty="0"/>
              <a:t>. Тогда на ЭКГ фиксируется длинная пауза превышающая обычные интервалы </a:t>
            </a:r>
            <a:r>
              <a:rPr lang="en-US" dirty="0"/>
              <a:t>R-R </a:t>
            </a:r>
            <a:r>
              <a:rPr lang="ru-RU" dirty="0"/>
              <a:t>или Р-Р соответственно в 3 или 4 раза.</a:t>
            </a:r>
          </a:p>
          <a:p>
            <a:pPr marL="0" indent="0">
              <a:buNone/>
            </a:pPr>
            <a:r>
              <a:rPr lang="ru-RU" dirty="0"/>
              <a:t>На этом фоне могут возникнуть эктопические сокращения из АВ-узла.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858"/>
          <a:stretch/>
        </p:blipFill>
        <p:spPr bwMode="auto">
          <a:xfrm>
            <a:off x="3599384" y="4941700"/>
            <a:ext cx="5544616" cy="191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2181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err="1"/>
              <a:t>Внутрипредсердная</a:t>
            </a:r>
            <a:r>
              <a:rPr lang="ru-RU" dirty="0"/>
              <a:t> блокада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89269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/>
              <a:t>Это нарушение проведения электрического импульса по проводящей системе предсердий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938" y="2537682"/>
            <a:ext cx="3007033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Этиология: острый инфаркт миокарда, </a:t>
            </a:r>
          </a:p>
          <a:p>
            <a:r>
              <a:rPr lang="ru-RU" sz="2400" dirty="0"/>
              <a:t>атеросклеротический кардиосклероз, </a:t>
            </a:r>
          </a:p>
          <a:p>
            <a:r>
              <a:rPr lang="ru-RU" sz="2400" dirty="0"/>
              <a:t>митральные пороки сердца, </a:t>
            </a:r>
          </a:p>
          <a:p>
            <a:r>
              <a:rPr lang="ru-RU" sz="2400" dirty="0"/>
              <a:t>миокардит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888" y="2479787"/>
            <a:ext cx="3168352" cy="25545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 клинике чаще встречается неполная </a:t>
            </a:r>
            <a:r>
              <a:rPr lang="ru-RU" sz="2000" dirty="0" err="1"/>
              <a:t>внутрипредсердная</a:t>
            </a:r>
            <a:r>
              <a:rPr lang="ru-RU" sz="2000" dirty="0"/>
              <a:t> блокада, которая характеризуется замедлением проведения импульсов по предсердиям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6296" y="2480976"/>
            <a:ext cx="18002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Увеличение продолжительности зубца Р более 0,11с и к его расщеплению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588224" y="3450472"/>
            <a:ext cx="648072" cy="306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9" t="47229" r="44034" b="29389"/>
          <a:stretch/>
        </p:blipFill>
        <p:spPr bwMode="auto">
          <a:xfrm>
            <a:off x="3563888" y="5034332"/>
            <a:ext cx="5195455" cy="170816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Стрелка вниз 8"/>
          <p:cNvSpPr/>
          <p:nvPr/>
        </p:nvSpPr>
        <p:spPr>
          <a:xfrm>
            <a:off x="7668344" y="4419968"/>
            <a:ext cx="360040" cy="6143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843808" y="3757059"/>
            <a:ext cx="864096" cy="119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246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аритмий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Самая простая и удобная классификация  нарушений ритма сердца в практическом отношении – это классификация  по М.С. </a:t>
            </a:r>
            <a:r>
              <a:rPr lang="ru-RU" dirty="0" err="1"/>
              <a:t>Кушаковскому</a:t>
            </a:r>
            <a:r>
              <a:rPr lang="ru-RU" dirty="0"/>
              <a:t> и Н.Б Журавлевой (1981).</a:t>
            </a:r>
          </a:p>
          <a:p>
            <a:pPr marL="0" indent="0">
              <a:buNone/>
            </a:pPr>
            <a:r>
              <a:rPr lang="ru-RU" dirty="0"/>
              <a:t>Все аритмии делятся на:</a:t>
            </a:r>
          </a:p>
          <a:p>
            <a:pPr marL="514350" indent="-514350">
              <a:buAutoNum type="arabicPeriod"/>
            </a:pPr>
            <a:r>
              <a:rPr lang="ru-RU" dirty="0"/>
              <a:t>Нарушение образования электрического импульса</a:t>
            </a:r>
          </a:p>
          <a:p>
            <a:pPr marL="514350" indent="-514350">
              <a:buAutoNum type="arabicPeriod"/>
            </a:pPr>
            <a:r>
              <a:rPr lang="ru-RU" dirty="0"/>
              <a:t> </a:t>
            </a:r>
            <a:r>
              <a:rPr lang="ru-RU" dirty="0" err="1"/>
              <a:t>связаные</a:t>
            </a:r>
            <a:r>
              <a:rPr lang="ru-RU" dirty="0"/>
              <a:t> с нарушением проводимости</a:t>
            </a:r>
          </a:p>
          <a:p>
            <a:pPr marL="514350" indent="-514350">
              <a:buAutoNum type="arabicPeriod"/>
            </a:pPr>
            <a:r>
              <a:rPr lang="ru-RU" dirty="0"/>
              <a:t>Комбинированные аритмии, механизм которых состоит в нарушении как проводимости, так и процесса образования электрического импульса.</a:t>
            </a:r>
          </a:p>
        </p:txBody>
      </p:sp>
    </p:spTree>
    <p:extLst>
      <p:ext uri="{BB962C8B-B14F-4D97-AF65-F5344CB8AC3E}">
        <p14:creationId xmlns:p14="http://schemas.microsoft.com/office/powerpoint/2010/main" xmlns="" val="31467088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ru-RU" dirty="0"/>
              <a:t>Атриовентрикулярные блокады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280" y="1340768"/>
            <a:ext cx="7067128" cy="103671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Нарушение проведения электрического импульса от предсердий к желудочкам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896" y="2529770"/>
            <a:ext cx="5218531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АВ блокады встречаются у больных с ишемической болезнью  сердца, ревмокардитом, острым инфарктом миокарда, при передозировке сердечных гликозидов, </a:t>
            </a:r>
            <a:r>
              <a:rPr lang="el-GR" dirty="0"/>
              <a:t>β</a:t>
            </a:r>
            <a:r>
              <a:rPr lang="ru-RU" dirty="0"/>
              <a:t>-</a:t>
            </a:r>
            <a:r>
              <a:rPr lang="ru-RU" dirty="0" err="1"/>
              <a:t>адреноблокаторов</a:t>
            </a:r>
            <a:r>
              <a:rPr lang="ru-RU" dirty="0"/>
              <a:t>, </a:t>
            </a:r>
            <a:r>
              <a:rPr lang="ru-RU" dirty="0" err="1"/>
              <a:t>хинидина</a:t>
            </a:r>
            <a:r>
              <a:rPr lang="ru-RU" dirty="0"/>
              <a:t>, </a:t>
            </a:r>
            <a:r>
              <a:rPr lang="ru-RU" dirty="0" err="1"/>
              <a:t>веропамила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2529770"/>
            <a:ext cx="237626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Различают 3 степени блокады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3386783"/>
            <a:ext cx="302433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1- предсердная проксимальная АВ-блокада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4297620"/>
            <a:ext cx="31683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2- узловая проксимальная АВ-блокада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5656" y="5139085"/>
            <a:ext cx="316835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3-дистальная (</a:t>
            </a:r>
            <a:r>
              <a:rPr lang="ru-RU" dirty="0" err="1"/>
              <a:t>трехпучковая</a:t>
            </a:r>
            <a:r>
              <a:rPr lang="ru-RU" dirty="0"/>
              <a:t>) АВ-блокада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00" t="35091" r="40182" b="29757"/>
          <a:stretch/>
        </p:blipFill>
        <p:spPr bwMode="auto">
          <a:xfrm>
            <a:off x="6254677" y="3709949"/>
            <a:ext cx="2752418" cy="304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5183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АВ-блокада </a:t>
            </a:r>
            <a:r>
              <a:rPr lang="en-US" dirty="0"/>
              <a:t>I</a:t>
            </a:r>
            <a:r>
              <a:rPr lang="ru-RU" dirty="0"/>
              <a:t>-степени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- это удлинение интервала PQ более 0,20 с. Она обнаруживается у 0,5% молодых людей без признаков заболевания сердца. </a:t>
            </a:r>
          </a:p>
          <a:p>
            <a:pPr marL="0" indent="0" algn="just">
              <a:buNone/>
            </a:pPr>
            <a:r>
              <a:rPr lang="ru-RU" dirty="0"/>
              <a:t>У пожилых АВ-блокада 1-й степени чаще всего бывает следствием изолированной болезни проводящей системы (болезнь </a:t>
            </a:r>
            <a:r>
              <a:rPr lang="ru-RU" dirty="0" err="1"/>
              <a:t>Ленегра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26224524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АВ-блокада </a:t>
            </a:r>
            <a:r>
              <a:rPr lang="en-US" dirty="0"/>
              <a:t>I-</a:t>
            </a:r>
            <a:r>
              <a:rPr lang="ru-RU" dirty="0"/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атриовентрикулярная проводимость через АВ-узел замедлена, однако все импульсы из предсердий достигают желудочков. </a:t>
            </a:r>
            <a:r>
              <a:rPr lang="ru-RU" b="1" dirty="0">
                <a:solidFill>
                  <a:srgbClr val="FF0000"/>
                </a:solidFill>
              </a:rPr>
              <a:t>Клинически не распознается</a:t>
            </a:r>
            <a:r>
              <a:rPr lang="ru-RU" dirty="0"/>
              <a:t>; </a:t>
            </a:r>
          </a:p>
          <a:p>
            <a:pPr marL="0" indent="0">
              <a:buNone/>
            </a:pPr>
            <a:r>
              <a:rPr lang="ru-RU" dirty="0"/>
              <a:t>на ЭКГ интервал P-Q удлинен &gt; 0,20 секунд.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9" t="27214" r="3409" b="50789"/>
          <a:stretch/>
        </p:blipFill>
        <p:spPr bwMode="auto">
          <a:xfrm>
            <a:off x="124690" y="4437112"/>
            <a:ext cx="9019309" cy="16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76945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АВ-блокада </a:t>
            </a:r>
            <a:r>
              <a:rPr lang="en-US" dirty="0"/>
              <a:t>II-</a:t>
            </a:r>
            <a:r>
              <a:rPr lang="ru-RU" dirty="0"/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190080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 неполная атриовентрикулярная блокада;</a:t>
            </a:r>
          </a:p>
          <a:p>
            <a:pPr marL="0" indent="0" algn="ctr">
              <a:buNone/>
            </a:pPr>
            <a:r>
              <a:rPr lang="ru-RU" dirty="0"/>
              <a:t> это периодически прекращение проведения отдельных электрических импульсов от предсердий к желудочкам.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355976" y="3429000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4365104"/>
            <a:ext cx="6336704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Наблюдается выпадение одного или нескольких желудочковых сокращений. На ЭКГ в этот момент регистрируется только зубец Р,  а желудочковый комплекс отсутствует </a:t>
            </a:r>
          </a:p>
        </p:txBody>
      </p:sp>
    </p:spTree>
    <p:extLst>
      <p:ext uri="{BB962C8B-B14F-4D97-AF65-F5344CB8AC3E}">
        <p14:creationId xmlns:p14="http://schemas.microsoft.com/office/powerpoint/2010/main" xmlns="" val="31093598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АВ-блокада </a:t>
            </a:r>
            <a:r>
              <a:rPr lang="en-US" dirty="0"/>
              <a:t>II-</a:t>
            </a:r>
            <a:r>
              <a:rPr lang="ru-RU" dirty="0"/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84784"/>
            <a:ext cx="7211144" cy="532656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Различают три типа АВ-блокад </a:t>
            </a:r>
            <a:r>
              <a:rPr lang="en-US" b="1" dirty="0"/>
              <a:t>II-</a:t>
            </a:r>
            <a:r>
              <a:rPr lang="ru-RU" b="1" dirty="0"/>
              <a:t>степени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12824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 </a:t>
            </a:r>
            <a:r>
              <a:rPr lang="ru-RU" sz="2400" dirty="0">
                <a:solidFill>
                  <a:srgbClr val="00B050"/>
                </a:solidFill>
              </a:rPr>
              <a:t>тип (тип</a:t>
            </a:r>
            <a:r>
              <a:rPr lang="en-US" sz="2400" dirty="0">
                <a:solidFill>
                  <a:srgbClr val="00B050"/>
                </a:solidFill>
              </a:rPr>
              <a:t> I</a:t>
            </a:r>
            <a:r>
              <a:rPr lang="ru-RU" sz="2400" dirty="0">
                <a:solidFill>
                  <a:srgbClr val="00B050"/>
                </a:solidFill>
              </a:rPr>
              <a:t> МОБИТС</a:t>
            </a:r>
            <a:r>
              <a:rPr lang="en-US" sz="2400" dirty="0">
                <a:solidFill>
                  <a:srgbClr val="00B050"/>
                </a:solidFill>
              </a:rPr>
              <a:t>)-</a:t>
            </a:r>
            <a:r>
              <a:rPr lang="ru-RU" sz="2400" dirty="0"/>
              <a:t>характеризуется постепенным, от одного комплекса к другому, замедлением проводимости по АВ-узлу, вплоть до полной задержки электрических импульсов.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352" y="4940534"/>
            <a:ext cx="5826224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На ЭКГ можно заметить постепенное удлинение  интервала Р</a:t>
            </a:r>
            <a:r>
              <a:rPr lang="en-US" dirty="0"/>
              <a:t>Q</a:t>
            </a:r>
            <a:r>
              <a:rPr lang="ru-RU" dirty="0"/>
              <a:t>с последующим выпадением желудочкового комплекса. После удлиненной паузы –периода выпадения сокращения желудочков- </a:t>
            </a:r>
            <a:r>
              <a:rPr lang="ru-RU" dirty="0" err="1"/>
              <a:t>поводимость</a:t>
            </a:r>
            <a:r>
              <a:rPr lang="ru-RU" dirty="0"/>
              <a:t>  по АВ –узлу </a:t>
            </a:r>
            <a:r>
              <a:rPr lang="ru-RU" dirty="0" err="1"/>
              <a:t>восстановливается</a:t>
            </a:r>
            <a:r>
              <a:rPr lang="ru-RU" dirty="0"/>
              <a:t>, и на ЭКГ вновь регистрируется нормальный интервал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6576" y="4947689"/>
            <a:ext cx="308992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Периоды </a:t>
            </a:r>
            <a:r>
              <a:rPr lang="ru-RU" dirty="0" err="1"/>
              <a:t>постерпенного</a:t>
            </a:r>
            <a:r>
              <a:rPr lang="ru-RU" dirty="0"/>
              <a:t> увеличения интервала с последующим выпадением желудочкового комплекса называется периодами Самойлова-</a:t>
            </a:r>
            <a:r>
              <a:rPr lang="ru-RU" dirty="0" err="1"/>
              <a:t>Венкельбаха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913985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АВ-блокада </a:t>
            </a:r>
            <a:r>
              <a:rPr lang="en-US" dirty="0"/>
              <a:t>II-</a:t>
            </a:r>
            <a:r>
              <a:rPr lang="ru-RU" dirty="0"/>
              <a:t>степени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1"/>
            <a:ext cx="7931224" cy="34849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</a:rPr>
              <a:t>I</a:t>
            </a:r>
            <a:r>
              <a:rPr lang="en-US" dirty="0">
                <a:solidFill>
                  <a:srgbClr val="00B050"/>
                </a:solidFill>
              </a:rPr>
              <a:t>I</a:t>
            </a:r>
            <a:r>
              <a:rPr lang="ru-RU" dirty="0">
                <a:solidFill>
                  <a:srgbClr val="00B050"/>
                </a:solidFill>
              </a:rPr>
              <a:t> тип (тип I</a:t>
            </a:r>
            <a:r>
              <a:rPr lang="en-US" dirty="0">
                <a:solidFill>
                  <a:srgbClr val="00B050"/>
                </a:solidFill>
              </a:rPr>
              <a:t>I</a:t>
            </a:r>
            <a:r>
              <a:rPr lang="ru-RU" dirty="0">
                <a:solidFill>
                  <a:srgbClr val="00B050"/>
                </a:solidFill>
              </a:rPr>
              <a:t> МОБИТС)-</a:t>
            </a:r>
            <a:r>
              <a:rPr lang="ru-RU" dirty="0"/>
              <a:t>характеризуется выпадением отдельных желудочковых сокращений, но НЕ сопровождается постепенным удлинением интервала Р-</a:t>
            </a:r>
            <a:r>
              <a:rPr lang="en-US" dirty="0"/>
              <a:t>Q(R)</a:t>
            </a:r>
            <a:r>
              <a:rPr lang="ru-RU" dirty="0"/>
              <a:t>, который остается постоянным. Наблюдается при Дистальном нарушении предсердно-желудочковой проводимости на уровне ветвей пучка Гиса. Поэтому </a:t>
            </a:r>
            <a:r>
              <a:rPr lang="en-US" dirty="0"/>
              <a:t>QRS</a:t>
            </a:r>
            <a:r>
              <a:rPr lang="ru-RU" dirty="0"/>
              <a:t> может быть расширенным или деформированным. </a:t>
            </a:r>
            <a:r>
              <a:rPr lang="en-US" dirty="0"/>
              <a:t> </a:t>
            </a:r>
            <a:r>
              <a:rPr lang="ru-RU" dirty="0"/>
              <a:t>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83" t="80408" r="15767"/>
          <a:stretch/>
        </p:blipFill>
        <p:spPr bwMode="auto">
          <a:xfrm>
            <a:off x="1186555" y="5157192"/>
            <a:ext cx="6705601" cy="143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56658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АВ-блокада </a:t>
            </a:r>
            <a:r>
              <a:rPr lang="en-US" dirty="0"/>
              <a:t>II-</a:t>
            </a:r>
            <a:r>
              <a:rPr lang="ru-RU" dirty="0"/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II</a:t>
            </a:r>
            <a:r>
              <a:rPr lang="en-US" dirty="0"/>
              <a:t>I</a:t>
            </a:r>
            <a:r>
              <a:rPr lang="ru-RU" dirty="0"/>
              <a:t> тип (тип II МОБИТС)</a:t>
            </a:r>
            <a:r>
              <a:rPr lang="en-US" dirty="0"/>
              <a:t> – </a:t>
            </a:r>
            <a:r>
              <a:rPr lang="ru-RU" dirty="0"/>
              <a:t>неполная АВ-блокада высокой степени или далеко зашедшая АВ-блокада</a:t>
            </a:r>
            <a:r>
              <a:rPr lang="en-US" dirty="0"/>
              <a:t> II </a:t>
            </a:r>
            <a:r>
              <a:rPr lang="ru-RU" dirty="0"/>
              <a:t>степени.</a:t>
            </a:r>
          </a:p>
          <a:p>
            <a:pPr marL="0" indent="0">
              <a:buNone/>
            </a:pPr>
            <a:r>
              <a:rPr lang="ru-RU" dirty="0"/>
              <a:t>На ЭКГ выпадает каждый второй (2:1), либо два и более подряд желудочковых комплекса (блокады 3:1, 4:1). Это приводит к брадикардии, на фоне которой может быть головокружение и потеря сознания. Выраженная брадикардия может привести к возникновению замещающих(выскальзывающих) сокращений.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59" t="39394" r="4403" b="43182"/>
          <a:stretch/>
        </p:blipFill>
        <p:spPr bwMode="auto">
          <a:xfrm>
            <a:off x="467544" y="5301208"/>
            <a:ext cx="8382000" cy="127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11180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АВ-блокада </a:t>
            </a:r>
            <a:r>
              <a:rPr lang="en-US" dirty="0"/>
              <a:t>III-</a:t>
            </a:r>
            <a:r>
              <a:rPr lang="ru-RU" dirty="0"/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234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Полная блокада. Полное прекращение проведение импульса от предсердий к желудочкам, в результате чего предсердия и желудочки возбуждаются и сокращаются независимо друг от друга. Предсердия возбуждаются регулярными импульсами из синусового узла с частотой 70-80  в минуту. Желудочки возбуждаются из АВ соединения. Желудочки сокращаются от 60 до 30 в минуту.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8" t="22758" r="2983" b="43209"/>
          <a:stretch/>
        </p:blipFill>
        <p:spPr bwMode="auto">
          <a:xfrm>
            <a:off x="251520" y="4365103"/>
            <a:ext cx="8649916" cy="233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3940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аритмий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8820501"/>
              </p:ext>
            </p:extLst>
          </p:nvPr>
        </p:nvGraphicFramePr>
        <p:xfrm>
          <a:off x="395536" y="1196750"/>
          <a:ext cx="8280920" cy="5224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0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6182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I.</a:t>
                      </a:r>
                      <a:r>
                        <a:rPr lang="en-US" sz="2800" baseline="0" dirty="0"/>
                        <a:t> </a:t>
                      </a:r>
                      <a:r>
                        <a:rPr lang="ru-RU" sz="2800" dirty="0"/>
                        <a:t>Аритмии вследствие нарушения автоматизма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9311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err="1"/>
                        <a:t>Номотопные</a:t>
                      </a:r>
                      <a:r>
                        <a:rPr lang="ru-RU" sz="3600" b="1" dirty="0"/>
                        <a:t>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err="1"/>
                        <a:t>Гетеротопные</a:t>
                      </a:r>
                      <a:r>
                        <a:rPr lang="ru-RU" sz="3600" b="1" dirty="0"/>
                        <a:t>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931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синусовая тахикардия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 предсердный ритм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9999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 синусовая брадикардия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атриовентрикулярный ритм</a:t>
                      </a:r>
                    </a:p>
                    <a:p>
                      <a:r>
                        <a:rPr lang="ru-RU" sz="2000" dirty="0"/>
                        <a:t>• с одновременным возбуждением предсердий и желудочков </a:t>
                      </a:r>
                    </a:p>
                    <a:p>
                      <a:r>
                        <a:rPr lang="ru-RU" sz="2000" dirty="0"/>
                        <a:t>• с предшествующим возбуждением предсердий </a:t>
                      </a:r>
                    </a:p>
                    <a:p>
                      <a:r>
                        <a:rPr lang="ru-RU" sz="2000" dirty="0"/>
                        <a:t>• с предшествующим возбуждением желудочков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9311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синусовая аритмия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 желудочковый ритм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9311">
                <a:tc v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миграция водителя ритма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92293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Классификация аритмий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574275"/>
              </p:ext>
            </p:extLst>
          </p:nvPr>
        </p:nvGraphicFramePr>
        <p:xfrm>
          <a:off x="395536" y="1196752"/>
          <a:ext cx="8496945" cy="398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28632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II.</a:t>
                      </a:r>
                      <a:r>
                        <a:rPr lang="en-US" sz="2800" baseline="0" dirty="0"/>
                        <a:t> </a:t>
                      </a:r>
                      <a:r>
                        <a:rPr lang="ru-RU" sz="2800" dirty="0"/>
                        <a:t>Аритмии вследствие нарушения функции проводимости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958">
                <a:tc>
                  <a:txBody>
                    <a:bodyPr/>
                    <a:lstStyle/>
                    <a:p>
                      <a:r>
                        <a:rPr lang="ru-RU" dirty="0"/>
                        <a:t>по проявлению: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 продолжительности: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 локализации: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890">
                <a:tc rowSpan="2">
                  <a:txBody>
                    <a:bodyPr/>
                    <a:lstStyle/>
                    <a:p>
                      <a:r>
                        <a:rPr lang="ru-RU" dirty="0"/>
                        <a:t>замедление и блокада проведения возбуждения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/>
                        <a:t>временные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синоатриальные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45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внутрижелудочковые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4557">
                <a:tc>
                  <a:txBody>
                    <a:bodyPr/>
                    <a:lstStyle/>
                    <a:p>
                      <a:r>
                        <a:rPr lang="ru-RU" dirty="0" err="1"/>
                        <a:t>скорение</a:t>
                      </a:r>
                      <a:r>
                        <a:rPr lang="ru-RU" dirty="0"/>
                        <a:t> проведения возбуждения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постоянные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межпредсердные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295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атриовентрикулярные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11108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</TotalTime>
  <Words>2926</Words>
  <Application>Microsoft Office PowerPoint</Application>
  <PresentationFormat>Экран (4:3)</PresentationFormat>
  <Paragraphs>351</Paragraphs>
  <Slides>77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Аритмии</vt:lpstr>
      <vt:lpstr>Определение</vt:lpstr>
      <vt:lpstr>Определение</vt:lpstr>
      <vt:lpstr>Признаки сердечных аритмий</vt:lpstr>
      <vt:lpstr>Слайд 5</vt:lpstr>
      <vt:lpstr>Слайд 6</vt:lpstr>
      <vt:lpstr>Классификация аритмий</vt:lpstr>
      <vt:lpstr>Классификация аритмий</vt:lpstr>
      <vt:lpstr>Классификация аритмий</vt:lpstr>
      <vt:lpstr>Классификация аритмий</vt:lpstr>
      <vt:lpstr>Слайд 11</vt:lpstr>
      <vt:lpstr>Слайд 12</vt:lpstr>
      <vt:lpstr>Слайд 13</vt:lpstr>
      <vt:lpstr> Аритмии вследствие нарушения функции автоматизма- нарушение образования импульса</vt:lpstr>
      <vt:lpstr>Синусовая тахикардия </vt:lpstr>
      <vt:lpstr>Этиология и патогенез:</vt:lpstr>
      <vt:lpstr>Проявления синусовой тахикардии на ЭКГ</vt:lpstr>
      <vt:lpstr>Синусовая брадикардия</vt:lpstr>
      <vt:lpstr>Этиология и патогенез синусовой брадикардии</vt:lpstr>
      <vt:lpstr>Этиология и патогенез синусовой брадикардии</vt:lpstr>
      <vt:lpstr>Проявления синусовой брадикардии на ЭКГ: </vt:lpstr>
      <vt:lpstr>Синусовая аритмия</vt:lpstr>
      <vt:lpstr>Этиология и патогенез синусовой аритмии: </vt:lpstr>
      <vt:lpstr>Проявления синусовой аритмии на ЭКГ:</vt:lpstr>
      <vt:lpstr>Дыхательная аритмия</vt:lpstr>
      <vt:lpstr>Дыхательная аритмия</vt:lpstr>
      <vt:lpstr>Синдром слабости синусового узла</vt:lpstr>
      <vt:lpstr>Клинические проявления синдрома</vt:lpstr>
      <vt:lpstr>Гетеротопные аритмии. </vt:lpstr>
      <vt:lpstr>Этиология и патогенез Гетеротропных  (эктопических)аритмий</vt:lpstr>
      <vt:lpstr>Предсердный медленный ритм</vt:lpstr>
      <vt:lpstr>Проявление предсердного медленного ритма на ЭКГ</vt:lpstr>
      <vt:lpstr>Атриовентрикулярный ритм (узловой)</vt:lpstr>
      <vt:lpstr>Гетеротропных  (эктопических)аритмий</vt:lpstr>
      <vt:lpstr>Экстасистолия </vt:lpstr>
      <vt:lpstr>Экстасистолия </vt:lpstr>
      <vt:lpstr>Слайд 37</vt:lpstr>
      <vt:lpstr>Функциональная экстасистолия </vt:lpstr>
      <vt:lpstr>Экстрасистолия органического происхождения </vt:lpstr>
      <vt:lpstr>Предсердная экстрасистолия</vt:lpstr>
      <vt:lpstr>ЭКГ признаки предсердной экстрасистолы</vt:lpstr>
      <vt:lpstr>Экстрасистолы из АВ-соединения</vt:lpstr>
      <vt:lpstr>Желудочковая экстросистолия</vt:lpstr>
      <vt:lpstr>Слайд 44</vt:lpstr>
      <vt:lpstr>Слайд 45</vt:lpstr>
      <vt:lpstr>Пароксизмальная тахикардия </vt:lpstr>
      <vt:lpstr>Виды пароксизмальной тахикардии</vt:lpstr>
      <vt:lpstr>Виды пароксизмальной тахикардии </vt:lpstr>
      <vt:lpstr>Пароксизмальная тахикардия</vt:lpstr>
      <vt:lpstr>Пароксизмальная тахикардия</vt:lpstr>
      <vt:lpstr>Пароксизмальная тахикардия</vt:lpstr>
      <vt:lpstr>Трепетание предсердий</vt:lpstr>
      <vt:lpstr>Причины трепетания предсердий</vt:lpstr>
      <vt:lpstr>Причины трепетания предсердий</vt:lpstr>
      <vt:lpstr>Патогенез трепетания предсердий</vt:lpstr>
      <vt:lpstr>Признаки трепетания предсердий</vt:lpstr>
      <vt:lpstr>Мерцание (фибрилляция) предсердий</vt:lpstr>
      <vt:lpstr>Мерцание (фибрилляция) предсердий</vt:lpstr>
      <vt:lpstr>Причины трепетания-мерцания  желудочков</vt:lpstr>
      <vt:lpstr>Причины трепетания-мерцания  желудочков</vt:lpstr>
      <vt:lpstr>Трепетание и мерцание (фибрилляция) желудочков </vt:lpstr>
      <vt:lpstr>Трепетание и мерцание (фибрилляция) желудочков </vt:lpstr>
      <vt:lpstr>Трепетание и мерцание (фибрилляция) желудочков </vt:lpstr>
      <vt:lpstr>Слайд 64</vt:lpstr>
      <vt:lpstr>Классификация</vt:lpstr>
      <vt:lpstr>Синоатриальная блокада </vt:lpstr>
      <vt:lpstr>Синоатриальная блокада </vt:lpstr>
      <vt:lpstr>Синоатриальная блокада </vt:lpstr>
      <vt:lpstr>Внутрипредсердная блокада</vt:lpstr>
      <vt:lpstr>Атриовентрикулярные блокады</vt:lpstr>
      <vt:lpstr>АВ-блокада I-степени</vt:lpstr>
      <vt:lpstr>АВ-блокада I-степени</vt:lpstr>
      <vt:lpstr>АВ-блокада II-степени</vt:lpstr>
      <vt:lpstr>АВ-блокада II-степени</vt:lpstr>
      <vt:lpstr>АВ-блокада II-степени</vt:lpstr>
      <vt:lpstr>АВ-блокада II-степени</vt:lpstr>
      <vt:lpstr>АВ-блокада III-степени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Аритмии</dc:title>
  <dc:creator>Пользователь</dc:creator>
  <cp:lastModifiedBy>user</cp:lastModifiedBy>
  <cp:revision>111</cp:revision>
  <dcterms:created xsi:type="dcterms:W3CDTF">2021-08-05T06:10:04Z</dcterms:created>
  <dcterms:modified xsi:type="dcterms:W3CDTF">2025-05-05T05:08:19Z</dcterms:modified>
</cp:coreProperties>
</file>