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89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7" r:id="rId33"/>
    <p:sldId id="286" r:id="rId34"/>
    <p:sldId id="28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effectLst/>
              </a:rPr>
              <a:t>Рак кожи лица и губы. Клиника, диагностика, </a:t>
            </a:r>
            <a:r>
              <a:rPr lang="ru-RU" sz="3200" dirty="0" smtClean="0">
                <a:effectLst/>
              </a:rPr>
              <a:t>лечение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Волгоград 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4524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Плоскоклеточный рак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Спиноцеллюлярный или плоскоклеточный рак – встречается на </a:t>
            </a:r>
            <a:r>
              <a:rPr lang="ru-RU" dirty="0" smtClean="0"/>
              <a:t>коже лица </a:t>
            </a:r>
            <a:r>
              <a:rPr lang="ru-RU" dirty="0"/>
              <a:t>в 18–20% случаев. В большинстве случаев имеет вид </a:t>
            </a:r>
            <a:r>
              <a:rPr lang="ru-RU" dirty="0" err="1"/>
              <a:t>аденокарциномы</a:t>
            </a:r>
            <a:r>
              <a:rPr lang="ru-RU" dirty="0"/>
              <a:t>, </a:t>
            </a:r>
            <a:r>
              <a:rPr lang="ru-RU" dirty="0" smtClean="0"/>
              <a:t>но на </a:t>
            </a:r>
            <a:r>
              <a:rPr lang="ru-RU" dirty="0"/>
              <a:t>голове и шее может иметь меньшую дифференцировку, протекает </a:t>
            </a:r>
            <a:r>
              <a:rPr lang="ru-RU" dirty="0" smtClean="0"/>
              <a:t>крайне злокачественно</a:t>
            </a:r>
            <a:r>
              <a:rPr lang="ru-RU" dirty="0"/>
              <a:t>. </a:t>
            </a:r>
            <a:r>
              <a:rPr lang="ru-RU" dirty="0" err="1"/>
              <a:t>Метастазирует</a:t>
            </a:r>
            <a:r>
              <a:rPr lang="ru-RU" dirty="0"/>
              <a:t>, как правило, в регионарные лимфоузлы.</a:t>
            </a:r>
          </a:p>
          <a:p>
            <a:r>
              <a:rPr lang="ru-RU" dirty="0"/>
              <a:t>Бывает двух видов – узловая (</a:t>
            </a:r>
            <a:r>
              <a:rPr lang="ru-RU" dirty="0" err="1"/>
              <a:t>экзофитная</a:t>
            </a:r>
            <a:r>
              <a:rPr lang="ru-RU" dirty="0"/>
              <a:t>) и язвенная (</a:t>
            </a:r>
            <a:r>
              <a:rPr lang="ru-RU" dirty="0" err="1"/>
              <a:t>эндофитная</a:t>
            </a:r>
            <a:r>
              <a:rPr lang="ru-RU" dirty="0"/>
              <a:t>) формы. </a:t>
            </a:r>
            <a:r>
              <a:rPr lang="ru-RU" dirty="0" smtClean="0"/>
              <a:t>В начальных </a:t>
            </a:r>
            <a:r>
              <a:rPr lang="ru-RU" dirty="0"/>
              <a:t>стадиях он очень похож на </a:t>
            </a:r>
            <a:r>
              <a:rPr lang="ru-RU" dirty="0" err="1"/>
              <a:t>базалиому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5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Плоскоклеточный рак, </a:t>
            </a:r>
            <a:r>
              <a:rPr lang="ru-RU" dirty="0" err="1" smtClean="0"/>
              <a:t>стадирование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1-а стадия – опухоль или язва диаметром от 1 до 1,5 см, в </a:t>
            </a:r>
            <a:r>
              <a:rPr lang="ru-RU" dirty="0" smtClean="0"/>
              <a:t>пределах покровного </a:t>
            </a:r>
            <a:r>
              <a:rPr lang="ru-RU" dirty="0"/>
              <a:t>эпителия, без метастазов в регионарные лимфоузлы (РЛУ).</a:t>
            </a:r>
          </a:p>
          <a:p>
            <a:r>
              <a:rPr lang="ru-RU" dirty="0"/>
              <a:t>1-б стадия – опухоль или язва, как и в предыдущей стадии, но </a:t>
            </a:r>
            <a:r>
              <a:rPr lang="ru-RU" dirty="0" smtClean="0"/>
              <a:t>с одиночным </a:t>
            </a:r>
            <a:r>
              <a:rPr lang="ru-RU" dirty="0"/>
              <a:t>метастазом в РЛУ.</a:t>
            </a:r>
          </a:p>
          <a:p>
            <a:r>
              <a:rPr lang="ru-RU" dirty="0" smtClean="0"/>
              <a:t>2-а стадия –опухоль или язва диаметром, распространяющаяся </a:t>
            </a:r>
            <a:r>
              <a:rPr lang="ru-RU" dirty="0"/>
              <a:t>на одну соседнюю анатомическую область и в </a:t>
            </a:r>
            <a:r>
              <a:rPr lang="ru-RU" dirty="0" smtClean="0"/>
              <a:t>глубину, захватывающая </a:t>
            </a:r>
            <a:r>
              <a:rPr lang="ru-RU" dirty="0"/>
              <a:t>мышечные элементы, одиночные метастазы в РЛУ на </a:t>
            </a:r>
            <a:r>
              <a:rPr lang="ru-RU" dirty="0" smtClean="0"/>
              <a:t>стороне локализации</a:t>
            </a:r>
            <a:r>
              <a:rPr lang="ru-RU" dirty="0"/>
              <a:t>.</a:t>
            </a:r>
          </a:p>
          <a:p>
            <a:r>
              <a:rPr lang="ru-RU" dirty="0"/>
              <a:t>2-б стадия – такой же очаг, как в предыдущей стадии, но с </a:t>
            </a:r>
            <a:r>
              <a:rPr lang="ru-RU" dirty="0" smtClean="0"/>
              <a:t>наличием нескольких </a:t>
            </a:r>
            <a:r>
              <a:rPr lang="ru-RU" dirty="0"/>
              <a:t>поражённых РЛУ (от 3 до 4-х), слегка болезненных, </a:t>
            </a:r>
            <a:r>
              <a:rPr lang="ru-RU" dirty="0" smtClean="0"/>
              <a:t>ограниченно подвижных</a:t>
            </a:r>
            <a:r>
              <a:rPr lang="ru-RU" dirty="0"/>
              <a:t>, на стороне локализации первичного очага.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44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3-а стадия –опухоль</a:t>
            </a:r>
            <a:r>
              <a:rPr lang="ru-RU" dirty="0"/>
              <a:t> </a:t>
            </a:r>
            <a:r>
              <a:rPr lang="ru-RU" dirty="0" smtClean="0"/>
              <a:t>или язва значительных размеров, распространяющаяся </a:t>
            </a:r>
            <a:r>
              <a:rPr lang="ru-RU" dirty="0"/>
              <a:t>на 2 соседние анатомические области, прорастающая </a:t>
            </a:r>
            <a:r>
              <a:rPr lang="ru-RU" dirty="0" smtClean="0"/>
              <a:t>в глубину </a:t>
            </a:r>
            <a:r>
              <a:rPr lang="ru-RU" dirty="0"/>
              <a:t>все подлежащие ткани и хрящ. В РЛУ на стороне </a:t>
            </a:r>
            <a:r>
              <a:rPr lang="ru-RU" dirty="0" smtClean="0"/>
              <a:t>локализации первичного </a:t>
            </a:r>
            <a:r>
              <a:rPr lang="ru-RU" dirty="0"/>
              <a:t>очага имеются множественные ( 5 или 6) метастазы. </a:t>
            </a:r>
            <a:r>
              <a:rPr lang="ru-RU" dirty="0" smtClean="0"/>
              <a:t>Лимфоузлы болезненные</a:t>
            </a:r>
            <a:r>
              <a:rPr lang="ru-RU" dirty="0"/>
              <a:t>, спаяны с окружающими тканями, </a:t>
            </a:r>
            <a:r>
              <a:rPr lang="ru-RU" dirty="0" err="1" smtClean="0"/>
              <a:t>малосмещаемые</a:t>
            </a:r>
            <a:r>
              <a:rPr lang="ru-RU" dirty="0"/>
              <a:t>.</a:t>
            </a:r>
          </a:p>
          <a:p>
            <a:r>
              <a:rPr lang="ru-RU" dirty="0"/>
              <a:t>3-б стадия – картина такая же, как и при 3-а стадии, но </a:t>
            </a:r>
            <a:r>
              <a:rPr lang="ru-RU" dirty="0" smtClean="0"/>
              <a:t>отмечается наличие </a:t>
            </a:r>
            <a:r>
              <a:rPr lang="ru-RU" dirty="0"/>
              <a:t>одиночных метастазов в РЛУ на противоположной стороне.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11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4 стадия – огромных размеров опухоль или язвенная поверхность</a:t>
            </a:r>
            <a:r>
              <a:rPr lang="ru-RU" dirty="0" smtClean="0"/>
              <a:t>, распространяющаяся </a:t>
            </a:r>
            <a:r>
              <a:rPr lang="ru-RU" dirty="0"/>
              <a:t>на три и более соседних анатомических областей</a:t>
            </a:r>
            <a:r>
              <a:rPr lang="ru-RU" dirty="0" smtClean="0"/>
              <a:t>, поражающая </a:t>
            </a:r>
            <a:r>
              <a:rPr lang="ru-RU" dirty="0"/>
              <a:t>в глубину все ткани, включая костную.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стороне </a:t>
            </a:r>
            <a:r>
              <a:rPr lang="ru-RU" dirty="0" smtClean="0"/>
              <a:t>локализации первичного </a:t>
            </a:r>
            <a:r>
              <a:rPr lang="ru-RU" dirty="0"/>
              <a:t>очага имеются конгломераты (или пакеты) лимфоузлов, </a:t>
            </a:r>
            <a:r>
              <a:rPr lang="ru-RU" dirty="0" smtClean="0"/>
              <a:t>определить их </a:t>
            </a:r>
            <a:r>
              <a:rPr lang="ru-RU" dirty="0"/>
              <a:t>размеры невозможно. </a:t>
            </a:r>
            <a:r>
              <a:rPr lang="ru-RU" dirty="0" smtClean="0"/>
              <a:t>Полная </a:t>
            </a:r>
            <a:r>
              <a:rPr lang="ru-RU" dirty="0"/>
              <a:t>неподвижность этих конгломератов за </a:t>
            </a:r>
            <a:r>
              <a:rPr lang="ru-RU" dirty="0" smtClean="0"/>
              <a:t>счёт жёсткой </a:t>
            </a:r>
            <a:r>
              <a:rPr lang="ru-RU" dirty="0"/>
              <a:t>спаянности с окружающими тканями.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противоположной </a:t>
            </a:r>
            <a:r>
              <a:rPr lang="ru-RU" dirty="0" smtClean="0"/>
              <a:t>стороне могут </a:t>
            </a:r>
            <a:r>
              <a:rPr lang="ru-RU" dirty="0"/>
              <a:t>иметься множественные метастазы в РЛУ. Имеются один или </a:t>
            </a:r>
            <a:r>
              <a:rPr lang="ru-RU" dirty="0" smtClean="0"/>
              <a:t>несколько отдалённых </a:t>
            </a:r>
            <a:r>
              <a:rPr lang="ru-RU" dirty="0"/>
              <a:t>метастазов в печень, лёгкие, тазовые кости, головной мозг.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593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Лечение рака </a:t>
            </a:r>
            <a:r>
              <a:rPr lang="ru-RU" sz="3200" dirty="0" smtClean="0"/>
              <a:t>кожи </a:t>
            </a:r>
            <a:r>
              <a:rPr lang="en-US" sz="3200" dirty="0" smtClean="0"/>
              <a:t>I </a:t>
            </a:r>
            <a:r>
              <a:rPr lang="ru-RU" sz="3200" dirty="0" smtClean="0"/>
              <a:t>стадии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В I стадии лечение следует начинать с близкофокусной R-терапии:</a:t>
            </a:r>
          </a:p>
          <a:p>
            <a:r>
              <a:rPr lang="ru-RU" dirty="0"/>
              <a:t>ежедневно по 300 рад. в сумме </a:t>
            </a:r>
            <a:r>
              <a:rPr lang="ru-RU" dirty="0" smtClean="0"/>
              <a:t>5000–7500р</a:t>
            </a:r>
            <a:r>
              <a:rPr lang="ru-RU" dirty="0"/>
              <a:t>. В поле облучения надо до полного</a:t>
            </a:r>
          </a:p>
          <a:p>
            <a:r>
              <a:rPr lang="ru-RU" dirty="0"/>
              <a:t>успеха включать около 2 см прилегающей здоровой кожи. При раке века</a:t>
            </a:r>
          </a:p>
          <a:p>
            <a:r>
              <a:rPr lang="ru-RU" dirty="0"/>
              <a:t>глазное яблоко защищается свинцовой пластинкой. Излечение наступает в 90%</a:t>
            </a:r>
          </a:p>
          <a:p>
            <a:r>
              <a:rPr lang="ru-RU" dirty="0"/>
              <a:t>случаев, а по данным некоторых авторов – в 95–98</a:t>
            </a:r>
            <a:r>
              <a:rPr lang="ru-RU" dirty="0" smtClean="0"/>
              <a:t>%. </a:t>
            </a:r>
            <a:r>
              <a:rPr lang="ru-RU" dirty="0"/>
              <a:t>Можно проводить</a:t>
            </a:r>
          </a:p>
          <a:p>
            <a:r>
              <a:rPr lang="ru-RU" dirty="0" err="1"/>
              <a:t>гамматерапию</a:t>
            </a:r>
            <a:r>
              <a:rPr lang="ru-RU" dirty="0"/>
              <a:t>, </a:t>
            </a:r>
            <a:r>
              <a:rPr lang="ru-RU" dirty="0" err="1"/>
              <a:t>радионосные</a:t>
            </a:r>
            <a:r>
              <a:rPr lang="ru-RU" dirty="0"/>
              <a:t> иглы с Со60, Р32. Общая доза – 5–6 тысяч рад</a:t>
            </a:r>
            <a:r>
              <a:rPr lang="ru-RU" dirty="0" smtClean="0"/>
              <a:t>. Длительность </a:t>
            </a:r>
            <a:r>
              <a:rPr lang="ru-RU" dirty="0"/>
              <a:t>облучения -6–7 суток</a:t>
            </a:r>
            <a:r>
              <a:rPr lang="ru-RU" dirty="0" smtClean="0"/>
              <a:t>. </a:t>
            </a:r>
            <a:endParaRPr lang="ru-RU" dirty="0"/>
          </a:p>
          <a:p>
            <a:r>
              <a:rPr lang="ru-RU" dirty="0"/>
              <a:t>Аппликационный метод: </a:t>
            </a:r>
            <a:r>
              <a:rPr lang="ru-RU" dirty="0" err="1"/>
              <a:t>омаин</a:t>
            </a:r>
            <a:r>
              <a:rPr lang="ru-RU" dirty="0"/>
              <a:t> + 4 - преднизолон проводится в I </a:t>
            </a:r>
            <a:r>
              <a:rPr lang="ru-RU" dirty="0" smtClean="0"/>
              <a:t>стадии 15–18 </a:t>
            </a:r>
            <a:r>
              <a:rPr lang="ru-RU" dirty="0"/>
              <a:t>раз, а во II стадии – 20–25. После регрессии опухоли </a:t>
            </a:r>
            <a:r>
              <a:rPr lang="ru-RU" dirty="0" smtClean="0"/>
              <a:t>профилактически делают </a:t>
            </a:r>
            <a:r>
              <a:rPr lang="ru-RU" dirty="0"/>
              <a:t>еще 2–3 аппликации.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60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Лечение рака кожи </a:t>
            </a:r>
            <a:r>
              <a:rPr lang="en-US" dirty="0" smtClean="0"/>
              <a:t>I</a:t>
            </a:r>
            <a:r>
              <a:rPr lang="en-US" dirty="0"/>
              <a:t>I</a:t>
            </a:r>
            <a:r>
              <a:rPr lang="en-US" dirty="0" smtClean="0"/>
              <a:t> </a:t>
            </a:r>
            <a:r>
              <a:rPr lang="ru-RU" dirty="0"/>
              <a:t>стадии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Рак II стадии лечится так же, как и в I стадии – лучевыми методами, </a:t>
            </a:r>
            <a:r>
              <a:rPr lang="ru-RU" dirty="0" smtClean="0"/>
              <a:t>но лучший </a:t>
            </a:r>
            <a:r>
              <a:rPr lang="ru-RU" dirty="0"/>
              <a:t>результат дает комбинация: рентгенотерапия (4-5 тыс. рад.) </a:t>
            </a:r>
            <a:r>
              <a:rPr lang="ru-RU" dirty="0" smtClean="0"/>
              <a:t>и </a:t>
            </a:r>
            <a:r>
              <a:rPr lang="ru-RU" dirty="0" err="1" smtClean="0"/>
              <a:t>гамматерапия</a:t>
            </a:r>
            <a:r>
              <a:rPr lang="ru-RU" dirty="0" smtClean="0"/>
              <a:t> </a:t>
            </a:r>
            <a:r>
              <a:rPr lang="ru-RU" dirty="0"/>
              <a:t>(до 4000 рад).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530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Лечение рака кожи </a:t>
            </a:r>
            <a:r>
              <a:rPr lang="en-US" dirty="0" smtClean="0"/>
              <a:t>III </a:t>
            </a:r>
            <a:r>
              <a:rPr lang="ru-RU" dirty="0" smtClean="0"/>
              <a:t>и </a:t>
            </a:r>
            <a:r>
              <a:rPr lang="en-US" dirty="0" smtClean="0"/>
              <a:t>IV </a:t>
            </a:r>
            <a:r>
              <a:rPr lang="ru-RU" dirty="0"/>
              <a:t>стадии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600" dirty="0" smtClean="0"/>
              <a:t>Рак кожи базальноклеточный в III и </a:t>
            </a:r>
            <a:r>
              <a:rPr lang="en-US" sz="1600" dirty="0" smtClean="0"/>
              <a:t>I</a:t>
            </a:r>
            <a:r>
              <a:rPr lang="ru-RU" sz="1600" dirty="0" smtClean="0"/>
              <a:t>V стадиях лечится</a:t>
            </a:r>
            <a:r>
              <a:rPr lang="en-US" sz="1600" dirty="0" smtClean="0"/>
              <a:t> </a:t>
            </a:r>
            <a:r>
              <a:rPr lang="ru-RU" sz="1600" dirty="0" smtClean="0"/>
              <a:t>комбинированными </a:t>
            </a:r>
            <a:r>
              <a:rPr lang="ru-RU" sz="1600" dirty="0"/>
              <a:t>и сочетанными методами. Дистанционная </a:t>
            </a:r>
            <a:r>
              <a:rPr lang="ru-RU" sz="1600" dirty="0" err="1" smtClean="0"/>
              <a:t>многополевая</a:t>
            </a:r>
            <a:r>
              <a:rPr lang="en-US" sz="1600" dirty="0" smtClean="0"/>
              <a:t> </a:t>
            </a:r>
            <a:r>
              <a:rPr lang="ru-RU" sz="1600" dirty="0" err="1" smtClean="0"/>
              <a:t>гамматерапия</a:t>
            </a:r>
            <a:r>
              <a:rPr lang="ru-RU" sz="1600" dirty="0" smtClean="0"/>
              <a:t> </a:t>
            </a:r>
            <a:r>
              <a:rPr lang="ru-RU" sz="1600" dirty="0"/>
              <a:t>– ежедневно, общей дозой – 5000 рад. Остаточная </a:t>
            </a:r>
            <a:r>
              <a:rPr lang="ru-RU" sz="1600" dirty="0" smtClean="0"/>
              <a:t>опухоль</a:t>
            </a:r>
            <a:r>
              <a:rPr lang="en-US" sz="1600" dirty="0" smtClean="0"/>
              <a:t> </a:t>
            </a:r>
            <a:r>
              <a:rPr lang="ru-RU" sz="1600" dirty="0" smtClean="0"/>
              <a:t>подвергается </a:t>
            </a:r>
            <a:r>
              <a:rPr lang="ru-RU" sz="1600" dirty="0"/>
              <a:t>внутритканевому облучению с хирургическим иссечением. </a:t>
            </a:r>
            <a:r>
              <a:rPr lang="ru-RU" sz="1600" dirty="0" smtClean="0"/>
              <a:t>При</a:t>
            </a:r>
            <a:r>
              <a:rPr lang="en-US" sz="1600" dirty="0" smtClean="0"/>
              <a:t> </a:t>
            </a:r>
            <a:r>
              <a:rPr lang="ru-RU" sz="1600" dirty="0" smtClean="0"/>
              <a:t>раке </a:t>
            </a:r>
            <a:r>
              <a:rPr lang="ru-RU" sz="1600" dirty="0"/>
              <a:t>III степени излечение наступает в 40-45%, в IV степени – в 10-15%. </a:t>
            </a:r>
            <a:r>
              <a:rPr lang="ru-RU" sz="1600" dirty="0" smtClean="0"/>
              <a:t>При</a:t>
            </a:r>
            <a:r>
              <a:rPr lang="en-US" sz="1600" dirty="0" smtClean="0"/>
              <a:t> </a:t>
            </a:r>
            <a:r>
              <a:rPr lang="ru-RU" sz="1600" dirty="0" smtClean="0"/>
              <a:t>хирургическом </a:t>
            </a:r>
            <a:r>
              <a:rPr lang="ru-RU" sz="1600" dirty="0"/>
              <a:t>лечении следует отступать от видимых границ опухоли </a:t>
            </a:r>
            <a:r>
              <a:rPr lang="ru-RU" sz="1600" dirty="0" smtClean="0"/>
              <a:t>или</a:t>
            </a:r>
            <a:r>
              <a:rPr lang="en-US" sz="1600" dirty="0" smtClean="0"/>
              <a:t> </a:t>
            </a:r>
            <a:r>
              <a:rPr lang="ru-RU" sz="1600" dirty="0" smtClean="0"/>
              <a:t>язвы </a:t>
            </a:r>
            <a:r>
              <a:rPr lang="ru-RU" sz="1600" dirty="0"/>
              <a:t>не менее, чем на 1 см. Возникающий дефект закрывается </a:t>
            </a:r>
            <a:r>
              <a:rPr lang="en-US" sz="1600" dirty="0" smtClean="0"/>
              <a:t> </a:t>
            </a:r>
            <a:r>
              <a:rPr lang="ru-RU" sz="1600" dirty="0" smtClean="0"/>
              <a:t>одномоментно лоскутом кожи на ножке с шеи, либо свободным кожным </a:t>
            </a:r>
            <a:r>
              <a:rPr lang="ru-RU" sz="1600" dirty="0" err="1" smtClean="0"/>
              <a:t>аутотрансплантатом</a:t>
            </a:r>
            <a:r>
              <a:rPr lang="ru-RU" sz="1600" dirty="0"/>
              <a:t>. Операция выполняется не ранее, чем через 21-28 </a:t>
            </a:r>
            <a:r>
              <a:rPr lang="ru-RU" sz="1600" dirty="0" smtClean="0"/>
              <a:t>дней после </a:t>
            </a:r>
            <a:r>
              <a:rPr lang="ru-RU" sz="1600" dirty="0"/>
              <a:t>окончания лучевой терапии, после стихания лучевых реакций.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62742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Криохирургия и </a:t>
            </a:r>
            <a:r>
              <a:rPr lang="ru-RU" dirty="0" err="1" smtClean="0"/>
              <a:t>лазерокоагуляция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600" dirty="0"/>
              <a:t>Широкое распространение в лечении злокачественных опухолей </a:t>
            </a:r>
            <a:r>
              <a:rPr lang="ru-RU" sz="1600" dirty="0" smtClean="0"/>
              <a:t>в настоящее </a:t>
            </a:r>
            <a:r>
              <a:rPr lang="ru-RU" sz="1600" dirty="0"/>
              <a:t>время получили методы криохирургии и </a:t>
            </a:r>
            <a:r>
              <a:rPr lang="ru-RU" sz="1600" dirty="0" err="1"/>
              <a:t>лазеркоагуляции</a:t>
            </a:r>
            <a:r>
              <a:rPr lang="ru-RU" sz="1600" dirty="0"/>
              <a:t>. </a:t>
            </a:r>
            <a:r>
              <a:rPr lang="ru-RU" sz="1600" dirty="0" smtClean="0"/>
              <a:t>Особенно эффективны </a:t>
            </a:r>
            <a:r>
              <a:rPr lang="ru-RU" sz="1600" dirty="0"/>
              <a:t>оба метода при лечении базальноклеточного рака кожи в </a:t>
            </a:r>
            <a:r>
              <a:rPr lang="ru-RU" sz="1600" dirty="0" smtClean="0"/>
              <a:t>первых стадиях. </a:t>
            </a:r>
            <a:r>
              <a:rPr lang="ru-RU" sz="1600" dirty="0" err="1" smtClean="0"/>
              <a:t>Криовоздействие</a:t>
            </a:r>
            <a:r>
              <a:rPr lang="ru-RU" sz="1600" dirty="0" smtClean="0"/>
              <a:t> применяется в виде </a:t>
            </a:r>
            <a:r>
              <a:rPr lang="ru-RU" sz="1600" dirty="0" err="1" smtClean="0"/>
              <a:t>криораспыления</a:t>
            </a:r>
            <a:r>
              <a:rPr lang="ru-RU" sz="1600" dirty="0" smtClean="0"/>
              <a:t> и в виде аппликации. Расчет параметров при </a:t>
            </a:r>
            <a:r>
              <a:rPr lang="ru-RU" sz="1600" dirty="0" err="1" smtClean="0"/>
              <a:t>криовоздействии</a:t>
            </a:r>
            <a:r>
              <a:rPr lang="ru-RU" sz="1600" dirty="0" smtClean="0"/>
              <a:t> осуществляется </a:t>
            </a:r>
            <a:r>
              <a:rPr lang="ru-RU" sz="1600" dirty="0"/>
              <a:t>с</a:t>
            </a:r>
          </a:p>
          <a:p>
            <a:r>
              <a:rPr lang="ru-RU" sz="1600" dirty="0"/>
              <a:t>помощью специальных таблиц (В. М. </a:t>
            </a:r>
            <a:r>
              <a:rPr lang="ru-RU" sz="1600" dirty="0" err="1"/>
              <a:t>Шенталь</a:t>
            </a:r>
            <a:r>
              <a:rPr lang="ru-RU" sz="1600" dirty="0"/>
              <a:t>, А. М. Птуха, 1981).</a:t>
            </a:r>
          </a:p>
          <a:p>
            <a:r>
              <a:rPr lang="ru-RU" sz="1600" dirty="0"/>
              <a:t>Лучом лазера осуществляется полная коагуляция опухоли в ранних</a:t>
            </a:r>
          </a:p>
          <a:p>
            <a:r>
              <a:rPr lang="ru-RU" sz="1600" dirty="0"/>
              <a:t>стадиях развития в пределах окружающих тканей. Вмешательства </a:t>
            </a:r>
            <a:r>
              <a:rPr lang="ru-RU" sz="1600" dirty="0" smtClean="0"/>
              <a:t>проводятся бескровно</a:t>
            </a:r>
            <a:r>
              <a:rPr lang="ru-RU" sz="1600" dirty="0"/>
              <a:t>, бесконтактно в стерильных условиях на базе поликлиники. </a:t>
            </a:r>
            <a:r>
              <a:rPr lang="ru-RU" sz="1600" dirty="0" smtClean="0"/>
              <a:t>Эти преимущества </a:t>
            </a:r>
            <a:r>
              <a:rPr lang="ru-RU" sz="1600" dirty="0"/>
              <a:t>обеспечивает инфракрасный луч СО2 лазера. </a:t>
            </a:r>
            <a:r>
              <a:rPr lang="ru-RU" sz="1600" dirty="0" smtClean="0"/>
              <a:t>Манипуляция проводится </a:t>
            </a:r>
            <a:r>
              <a:rPr lang="ru-RU" sz="1600" dirty="0"/>
              <a:t>при условии выполнения адекватного местного или </a:t>
            </a:r>
            <a:r>
              <a:rPr lang="ru-RU" sz="1600" dirty="0" smtClean="0"/>
              <a:t>общего обезболивания</a:t>
            </a:r>
            <a:r>
              <a:rPr lang="ru-RU" sz="1600" dirty="0"/>
              <a:t>.</a:t>
            </a:r>
          </a:p>
          <a:p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1363237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Рак красной каймы губ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Чаще всего поражается нижняя губа – 95–98%. Женщины страдают в </a:t>
            </a:r>
            <a:r>
              <a:rPr lang="ru-RU" dirty="0" smtClean="0"/>
              <a:t>8– 10 </a:t>
            </a:r>
            <a:r>
              <a:rPr lang="ru-RU" dirty="0"/>
              <a:t>раз реже, чем мужчины. Поражаемый возраст – 40–60 лет. Рак никогда </a:t>
            </a:r>
            <a:r>
              <a:rPr lang="ru-RU" dirty="0" smtClean="0"/>
              <a:t>не локализуется </a:t>
            </a:r>
            <a:r>
              <a:rPr lang="ru-RU" dirty="0"/>
              <a:t>в углах рта, очень редко по средней линии, обычно – на одной </a:t>
            </a:r>
            <a:r>
              <a:rPr lang="ru-RU" dirty="0" smtClean="0"/>
              <a:t>из половин губы. </a:t>
            </a:r>
          </a:p>
          <a:p>
            <a:r>
              <a:rPr lang="ru-RU" dirty="0" smtClean="0"/>
              <a:t>Локализация по срединной линии свидетельствует о возникновении </a:t>
            </a:r>
            <a:r>
              <a:rPr lang="ru-RU" dirty="0"/>
              <a:t>рака на фоне хронической трещины красной каймы </a:t>
            </a:r>
            <a:r>
              <a:rPr lang="ru-RU" dirty="0" smtClean="0"/>
              <a:t>губы. Метастазирование </a:t>
            </a:r>
            <a:r>
              <a:rPr lang="ru-RU" dirty="0"/>
              <a:t>– в основном </a:t>
            </a:r>
            <a:r>
              <a:rPr lang="ru-RU" dirty="0" err="1"/>
              <a:t>лимфогенное</a:t>
            </a:r>
            <a:r>
              <a:rPr lang="ru-RU" dirty="0"/>
              <a:t>, в регионарные </a:t>
            </a:r>
            <a:r>
              <a:rPr lang="ru-RU" dirty="0" smtClean="0"/>
              <a:t>лимфоузлы (</a:t>
            </a:r>
            <a:r>
              <a:rPr lang="ru-RU" dirty="0" err="1"/>
              <a:t>подподбородочные</a:t>
            </a:r>
            <a:r>
              <a:rPr lang="ru-RU" dirty="0" smtClean="0"/>
              <a:t>, подчелюстные, околоушные, глубокие шейные</a:t>
            </a:r>
            <a:r>
              <a:rPr lang="ru-RU" dirty="0"/>
              <a:t>).</a:t>
            </a:r>
          </a:p>
          <a:p>
            <a:r>
              <a:rPr lang="ru-RU" dirty="0"/>
              <a:t>Отдаленное метастазирование происходит в легкие, печень, позвоночник.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9771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Предрасполагающими факторами являются курение, повышенная инсоляция</a:t>
            </a:r>
            <a:r>
              <a:rPr lang="ru-RU" dirty="0"/>
              <a:t>, работа на открытом воздухе, атрофия красной каймы </a:t>
            </a:r>
            <a:r>
              <a:rPr lang="ru-RU" dirty="0" smtClean="0"/>
              <a:t>старческого возраста</a:t>
            </a:r>
            <a:r>
              <a:rPr lang="ru-RU" dirty="0"/>
              <a:t>, хроническая механическая травма и т.д. При воздействии </a:t>
            </a:r>
            <a:r>
              <a:rPr lang="ru-RU" dirty="0" smtClean="0"/>
              <a:t>указанных агентов </a:t>
            </a:r>
            <a:r>
              <a:rPr lang="ru-RU" dirty="0"/>
              <a:t>на красной кайме нижней губы появляются очаги </a:t>
            </a:r>
            <a:r>
              <a:rPr lang="ru-RU" dirty="0" err="1"/>
              <a:t>гипер</a:t>
            </a:r>
            <a:r>
              <a:rPr lang="ru-RU" dirty="0"/>
              <a:t>-, пара- </a:t>
            </a:r>
            <a:r>
              <a:rPr lang="ru-RU" dirty="0" err="1" smtClean="0"/>
              <a:t>идискератоза</a:t>
            </a:r>
            <a:r>
              <a:rPr lang="ru-RU" dirty="0"/>
              <a:t>, переходящие в различные формы </a:t>
            </a:r>
            <a:r>
              <a:rPr lang="ru-RU" dirty="0" err="1"/>
              <a:t>предрака</a:t>
            </a:r>
            <a:r>
              <a:rPr lang="ru-RU" dirty="0"/>
              <a:t>, а затем и в </a:t>
            </a:r>
            <a:r>
              <a:rPr lang="ru-RU" dirty="0" smtClean="0"/>
              <a:t>рак красной </a:t>
            </a:r>
            <a:r>
              <a:rPr lang="ru-RU" dirty="0"/>
              <a:t>каймы нижней губы.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663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Эпидемиология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коже за счет ее весьма многообразного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тканевого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органного состава наблюдается очень большое количество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опухолей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свыше 20 разновидностей новообразований.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Злокачественные опухоли,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бывают эпителиального  происхождения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99,7%. Из них 89% локализуются в области лица,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головы, шеи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(А.И.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Пачес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данным А.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Шанина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рак кожи лица составляет 4-9%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раковых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 человеческого организма. Из этого количества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место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 рак – 8,2%; второе- меланома – 0,8%; третье – саркома – 0,3%.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932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Гистологическая классификация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Гистологически</a:t>
            </a:r>
            <a:r>
              <a:rPr lang="ru-RU" dirty="0"/>
              <a:t> рак красной каймы губ – плоскоклеточный, чаще </a:t>
            </a:r>
            <a:r>
              <a:rPr lang="ru-RU" dirty="0" smtClean="0"/>
              <a:t>с ороговением </a:t>
            </a:r>
            <a:r>
              <a:rPr lang="ru-RU" dirty="0"/>
              <a:t>– 80,5% (</a:t>
            </a:r>
            <a:r>
              <a:rPr lang="ru-RU" dirty="0" err="1"/>
              <a:t>Восковская</a:t>
            </a:r>
            <a:r>
              <a:rPr lang="ru-RU" dirty="0"/>
              <a:t> Н.И., Козлова А.Н., 1968). Растет </a:t>
            </a:r>
            <a:r>
              <a:rPr lang="ru-RU" dirty="0" smtClean="0"/>
              <a:t>он медленно</a:t>
            </a:r>
            <a:r>
              <a:rPr lang="ru-RU" dirty="0"/>
              <a:t>, </a:t>
            </a:r>
            <a:r>
              <a:rPr lang="ru-RU" dirty="0" err="1"/>
              <a:t>метастазирует</a:t>
            </a:r>
            <a:r>
              <a:rPr lang="ru-RU" dirty="0"/>
              <a:t> поздно</a:t>
            </a:r>
            <a:r>
              <a:rPr lang="ru-RU" dirty="0" smtClean="0"/>
              <a:t>. </a:t>
            </a:r>
            <a:r>
              <a:rPr lang="ru-RU" dirty="0" err="1" smtClean="0"/>
              <a:t>Неороговевающий</a:t>
            </a:r>
            <a:r>
              <a:rPr lang="ru-RU" dirty="0" smtClean="0"/>
              <a:t> </a:t>
            </a:r>
            <a:r>
              <a:rPr lang="ru-RU" dirty="0"/>
              <a:t>рак растет быстро и рано </a:t>
            </a:r>
            <a:r>
              <a:rPr lang="ru-RU" dirty="0" err="1"/>
              <a:t>метастазирует</a:t>
            </a:r>
            <a:r>
              <a:rPr lang="ru-RU" dirty="0" smtClean="0"/>
              <a:t>. Базальноклеточный </a:t>
            </a:r>
            <a:r>
              <a:rPr lang="ru-RU" dirty="0"/>
              <a:t>рак красной каймы нижней губы </a:t>
            </a:r>
            <a:r>
              <a:rPr lang="ru-RU" dirty="0" err="1"/>
              <a:t>метастазирует</a:t>
            </a:r>
            <a:r>
              <a:rPr lang="ru-RU" dirty="0"/>
              <a:t> </a:t>
            </a:r>
            <a:r>
              <a:rPr lang="ru-RU" dirty="0" smtClean="0"/>
              <a:t>очень редко </a:t>
            </a:r>
            <a:r>
              <a:rPr lang="ru-RU" dirty="0"/>
              <a:t>– в 0,5 % случаев.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6064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Клинические формы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Клинические формы – папиллярная, бородавчатая или </a:t>
            </a:r>
            <a:r>
              <a:rPr lang="ru-RU" dirty="0" err="1"/>
              <a:t>фунгозная</a:t>
            </a:r>
            <a:r>
              <a:rPr lang="ru-RU" dirty="0" smtClean="0"/>
              <a:t>, язвенная </a:t>
            </a:r>
            <a:r>
              <a:rPr lang="ru-RU" dirty="0"/>
              <a:t>и язвенно-инфильтративная. Две последние относятся к </a:t>
            </a:r>
            <a:r>
              <a:rPr lang="ru-RU" dirty="0" err="1" smtClean="0"/>
              <a:t>эндофитным</a:t>
            </a:r>
            <a:r>
              <a:rPr lang="ru-RU" dirty="0" smtClean="0"/>
              <a:t> формам </a:t>
            </a:r>
            <a:r>
              <a:rPr lang="ru-RU" dirty="0"/>
              <a:t>рака красной каймы нижней губы.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2844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Стадии клинического течения (</a:t>
            </a:r>
            <a:r>
              <a:rPr lang="en-US" dirty="0" smtClean="0"/>
              <a:t>I-II</a:t>
            </a:r>
            <a:r>
              <a:rPr lang="ru-RU" dirty="0" smtClean="0"/>
              <a:t> стадии)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Схематично клиническое течение рака подразделяется на IV стадии.</a:t>
            </a:r>
          </a:p>
          <a:p>
            <a:r>
              <a:rPr lang="ru-RU" dirty="0"/>
              <a:t>I стадия – опухоль или язва диаметром 1-1,5 см, располагающаяся в</a:t>
            </a:r>
          </a:p>
          <a:p>
            <a:r>
              <a:rPr lang="ru-RU" dirty="0"/>
              <a:t>подслизистом слое, без регионарных метастазов; T1, N0, M0.</a:t>
            </a:r>
          </a:p>
          <a:p>
            <a:r>
              <a:rPr lang="ru-RU" dirty="0"/>
              <a:t>II-а – опухоль или язва более 1,5 см, локализующаяся на одной половине</a:t>
            </a:r>
          </a:p>
          <a:p>
            <a:r>
              <a:rPr lang="ru-RU" dirty="0"/>
              <a:t>красной каймы губы, в пределах подслизистого слоя, без метастазов; T2, N0, M0</a:t>
            </a:r>
            <a:r>
              <a:rPr lang="ru-RU" dirty="0" smtClean="0"/>
              <a:t>.</a:t>
            </a:r>
          </a:p>
          <a:p>
            <a:r>
              <a:rPr lang="ru-RU" dirty="0"/>
              <a:t>II-б – такая же опухоль или язва, но с одиночными метастазами </a:t>
            </a:r>
            <a:r>
              <a:rPr lang="ru-RU" dirty="0" smtClean="0"/>
              <a:t>на стороне </a:t>
            </a:r>
            <a:r>
              <a:rPr lang="ru-RU" dirty="0"/>
              <a:t>поражения: T2, N1, M0.</a:t>
            </a:r>
          </a:p>
          <a:p>
            <a:endParaRPr lang="ru-RU" b="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506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 </a:t>
            </a:r>
            <a:r>
              <a:rPr lang="ru-RU" dirty="0" smtClean="0"/>
              <a:t>стадия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III-а- стадия а – опухоль или язва, занимающая больше 1/2 губы</a:t>
            </a:r>
            <a:r>
              <a:rPr lang="ru-RU" dirty="0" smtClean="0"/>
              <a:t>, прорастающая </a:t>
            </a:r>
            <a:r>
              <a:rPr lang="ru-RU" dirty="0"/>
              <a:t>в </a:t>
            </a:r>
            <a:r>
              <a:rPr lang="ru-RU" dirty="0" smtClean="0"/>
              <a:t>мышцу, метастазами </a:t>
            </a:r>
            <a:r>
              <a:rPr lang="ru-RU" dirty="0"/>
              <a:t>в регионарные узлы – T3 N2 M0; T2 N2 M0</a:t>
            </a:r>
            <a:r>
              <a:rPr lang="ru-RU" dirty="0" smtClean="0"/>
              <a:t>. III </a:t>
            </a:r>
            <a:r>
              <a:rPr lang="ru-RU" dirty="0"/>
              <a:t>-б – та же опухоль или язва, что и в III стадии а, но с </a:t>
            </a:r>
            <a:r>
              <a:rPr lang="ru-RU" dirty="0" smtClean="0"/>
              <a:t>большим количеством </a:t>
            </a:r>
            <a:r>
              <a:rPr lang="ru-RU" dirty="0" err="1" smtClean="0"/>
              <a:t>малосмещаемых</a:t>
            </a:r>
            <a:r>
              <a:rPr lang="ru-RU" dirty="0" smtClean="0"/>
              <a:t>, регионарные </a:t>
            </a:r>
            <a:r>
              <a:rPr lang="ru-RU" dirty="0"/>
              <a:t>лимфоузлы (T3 N3 M1). Возможны отдаленные метастазы (T3 </a:t>
            </a:r>
            <a:r>
              <a:rPr lang="ru-RU" dirty="0" smtClean="0"/>
              <a:t>N3 </a:t>
            </a:r>
            <a:r>
              <a:rPr lang="en-US" dirty="0"/>
              <a:t>M1).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3972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 </a:t>
            </a:r>
            <a:r>
              <a:rPr lang="ru-RU" dirty="0" smtClean="0"/>
              <a:t>стадия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IV стадия – опухоль любого размера, распространяющаяся на </a:t>
            </a:r>
            <a:r>
              <a:rPr lang="ru-RU" dirty="0" smtClean="0"/>
              <a:t>кость нижней </a:t>
            </a:r>
            <a:r>
              <a:rPr lang="ru-RU" dirty="0"/>
              <a:t>челюсти, с распадом тканей, с большим количеством </a:t>
            </a:r>
            <a:r>
              <a:rPr lang="ru-RU" dirty="0" smtClean="0"/>
              <a:t>регионарных метастазов</a:t>
            </a:r>
            <a:r>
              <a:rPr lang="ru-RU" dirty="0"/>
              <a:t>. Лимфоузлы – в виде пакетов. Отдаленные метастазы: Т4 N3 М1; </a:t>
            </a:r>
            <a:r>
              <a:rPr lang="ru-RU" dirty="0" smtClean="0"/>
              <a:t>T4 N4 </a:t>
            </a:r>
            <a:r>
              <a:rPr lang="ru-RU" dirty="0"/>
              <a:t>M1; T3 N4 M1; T2 N4 M1. Возможны контралатеральные метастазы </a:t>
            </a:r>
            <a:r>
              <a:rPr lang="ru-RU" dirty="0" err="1" smtClean="0"/>
              <a:t>врегионарные</a:t>
            </a:r>
            <a:r>
              <a:rPr lang="ru-RU" dirty="0" smtClean="0"/>
              <a:t> </a:t>
            </a:r>
            <a:r>
              <a:rPr lang="ru-RU" dirty="0"/>
              <a:t>л/узлы на противоположной стороне.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2791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Клинические проявления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Субъективно рак красной каймы нижней губы может </a:t>
            </a:r>
            <a:r>
              <a:rPr lang="ru-RU" dirty="0" smtClean="0"/>
              <a:t>сопровождаться зудом</a:t>
            </a:r>
            <a:r>
              <a:rPr lang="ru-RU" dirty="0"/>
              <a:t>, сильным жжением, пульсирующей или стреляющей болью, </a:t>
            </a:r>
            <a:r>
              <a:rPr lang="ru-RU" dirty="0" smtClean="0"/>
              <a:t>чувством распирания</a:t>
            </a:r>
            <a:r>
              <a:rPr lang="ru-RU" dirty="0"/>
              <a:t>, одеревенения или даже анестезии. Ввиду такого </a:t>
            </a:r>
            <a:r>
              <a:rPr lang="ru-RU" dirty="0" smtClean="0"/>
              <a:t>многообразия жалоб особое внимание следует уделять дополнительным методам диагностики</a:t>
            </a:r>
            <a:r>
              <a:rPr lang="ru-RU" dirty="0"/>
              <a:t>, а при невыраженной клинической картине – цитологии, биопсии </a:t>
            </a:r>
            <a:r>
              <a:rPr lang="ru-RU" dirty="0" smtClean="0"/>
              <a:t>с гистологическим </a:t>
            </a:r>
            <a:r>
              <a:rPr lang="ru-RU" dirty="0"/>
              <a:t>исследованием и экспресс – биопсии в момент операции.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29394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Лечение зависит от стадии и клинической формы. Ведущим </a:t>
            </a:r>
            <a:r>
              <a:rPr lang="ru-RU" dirty="0" smtClean="0"/>
              <a:t>методом является </a:t>
            </a:r>
            <a:r>
              <a:rPr lang="ru-RU" dirty="0"/>
              <a:t>комбинированный: 1-й этап – излечение очага на губе; 2-й этап </a:t>
            </a:r>
            <a:r>
              <a:rPr lang="ru-RU" dirty="0" smtClean="0"/>
              <a:t>–удаление </a:t>
            </a:r>
            <a:r>
              <a:rPr lang="ru-RU" dirty="0"/>
              <a:t>шейной клетчатки вместе с пораженными лимфатическими узлами.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610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 </a:t>
            </a:r>
            <a:r>
              <a:rPr lang="en-US" dirty="0" smtClean="0"/>
              <a:t>I </a:t>
            </a:r>
            <a:r>
              <a:rPr lang="ru-RU" dirty="0" smtClean="0"/>
              <a:t>стадии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I стадия рака красной каймы губ может излечиваться только </a:t>
            </a:r>
            <a:r>
              <a:rPr lang="ru-RU" dirty="0" smtClean="0"/>
              <a:t>лучевым методом </a:t>
            </a:r>
            <a:r>
              <a:rPr lang="ru-RU" dirty="0"/>
              <a:t>– 7–8,5 тыс. рад на курс, почти в 100% случаях (М. Д. </a:t>
            </a:r>
            <a:r>
              <a:rPr lang="ru-RU" dirty="0" smtClean="0"/>
              <a:t>Заболотный; А. И. </a:t>
            </a:r>
            <a:r>
              <a:rPr lang="ru-RU" dirty="0" err="1" smtClean="0"/>
              <a:t>Рудерман</a:t>
            </a:r>
            <a:r>
              <a:rPr lang="ru-RU" dirty="0" smtClean="0"/>
              <a:t>, и др.). Возможна и близкофокусная рентгенотерапия </a:t>
            </a:r>
            <a:r>
              <a:rPr lang="ru-RU" dirty="0"/>
              <a:t>на аппарате РУМ-7, РУМ-9 – 6000 рентген на курс</a:t>
            </a:r>
            <a:r>
              <a:rPr lang="ru-RU" dirty="0" smtClean="0"/>
              <a:t>. </a:t>
            </a:r>
            <a:r>
              <a:rPr lang="ru-RU" dirty="0"/>
              <a:t>Удаление клетчатки после излечения рака I стадии </a:t>
            </a:r>
            <a:r>
              <a:rPr lang="ru-RU" dirty="0" smtClean="0"/>
              <a:t>необязательно осуществляется лишь  диспансерный динамический контроль. Иссечение шейной </a:t>
            </a:r>
            <a:r>
              <a:rPr lang="ru-RU" dirty="0"/>
              <a:t>клетчатки с увеличенными лимфоузлами проводится только </a:t>
            </a:r>
            <a:r>
              <a:rPr lang="ru-RU" dirty="0" smtClean="0"/>
              <a:t>при наличии </a:t>
            </a:r>
            <a:r>
              <a:rPr lang="ru-RU" dirty="0"/>
              <a:t>в них метастазов.</a:t>
            </a:r>
          </a:p>
          <a:p>
            <a:endParaRPr lang="ru-RU" b="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439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Криохирургическое воздействие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Одним из современных методов лечения рака красной каймы нижней</a:t>
            </a:r>
          </a:p>
          <a:p>
            <a:r>
              <a:rPr lang="ru-RU" dirty="0"/>
              <a:t>губы I и II-а стадий является криохирургическое воздействие на очаг, которое</a:t>
            </a:r>
          </a:p>
          <a:p>
            <a:r>
              <a:rPr lang="ru-RU" dirty="0"/>
              <a:t>осуществляется либо аппликационным способом, т. е. прикладыванием</a:t>
            </a:r>
          </a:p>
          <a:p>
            <a:r>
              <a:rPr lang="ru-RU" dirty="0"/>
              <a:t>охлажденного до низких температур рабочего участка криогенной установки,</a:t>
            </a:r>
          </a:p>
          <a:p>
            <a:r>
              <a:rPr lang="ru-RU" dirty="0"/>
              <a:t>либо способом, заключающимся во внедрении охлажденного наконечника</a:t>
            </a:r>
          </a:p>
          <a:p>
            <a:r>
              <a:rPr lang="ru-RU" dirty="0"/>
              <a:t>инструмента в центр опухолевого участка. Температура – не ниже 1200, время</a:t>
            </a:r>
          </a:p>
          <a:p>
            <a:r>
              <a:rPr lang="ru-RU" dirty="0"/>
              <a:t>воздействия зависит при этом от распространенности и характера опухоли,</a:t>
            </a:r>
          </a:p>
          <a:p>
            <a:r>
              <a:rPr lang="ru-RU" dirty="0"/>
              <a:t>возраста больного и рассчитывается по специальным разработанным таблицам.</a:t>
            </a:r>
          </a:p>
          <a:p>
            <a:r>
              <a:rPr lang="ru-RU" dirty="0"/>
              <a:t>Для потенцирования </a:t>
            </a:r>
            <a:r>
              <a:rPr lang="ru-RU" dirty="0" err="1"/>
              <a:t>криовоздействия</a:t>
            </a:r>
            <a:r>
              <a:rPr lang="ru-RU" dirty="0"/>
              <a:t> предварительно опухоль озвучивается с</a:t>
            </a:r>
          </a:p>
          <a:p>
            <a:r>
              <a:rPr lang="ru-RU" dirty="0"/>
              <a:t>помощью ультразвуковой аппаратуры в течение 5 мин., при генерации</a:t>
            </a:r>
          </a:p>
          <a:p>
            <a:r>
              <a:rPr lang="ru-RU" dirty="0"/>
              <a:t>ультразвука 0,4 </a:t>
            </a:r>
            <a:r>
              <a:rPr lang="ru-RU" dirty="0" err="1"/>
              <a:t>вт</a:t>
            </a:r>
            <a:r>
              <a:rPr lang="ru-RU" dirty="0"/>
              <a:t>/см2. Это позволяет увеличить эффект </a:t>
            </a:r>
            <a:r>
              <a:rPr lang="ru-RU" dirty="0" err="1"/>
              <a:t>криодеструкции</a:t>
            </a:r>
            <a:r>
              <a:rPr lang="ru-RU" dirty="0"/>
              <a:t> в </a:t>
            </a:r>
            <a:r>
              <a:rPr lang="ru-RU" dirty="0" smtClean="0"/>
              <a:t>2 </a:t>
            </a:r>
            <a:r>
              <a:rPr lang="ru-RU" dirty="0"/>
              <a:t>раза при прочих равных условиях.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3647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 </a:t>
            </a:r>
            <a:r>
              <a:rPr lang="en-US" dirty="0" smtClean="0"/>
              <a:t>II </a:t>
            </a:r>
            <a:r>
              <a:rPr lang="ru-RU" dirty="0" smtClean="0"/>
              <a:t>стадии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II стадия также лечится лучевым методом. Возможно </a:t>
            </a:r>
            <a:r>
              <a:rPr lang="ru-RU" dirty="0" smtClean="0"/>
              <a:t>хирургическое иссечение </a:t>
            </a:r>
            <a:r>
              <a:rPr lang="ru-RU" dirty="0"/>
              <a:t>очага, отступя от пораженных тканей на 1–1,5 см, в </a:t>
            </a:r>
            <a:r>
              <a:rPr lang="ru-RU" dirty="0" smtClean="0"/>
              <a:t>виде прямоугольника </a:t>
            </a:r>
            <a:r>
              <a:rPr lang="ru-RU" dirty="0"/>
              <a:t>или трапеции – по Блохину.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11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 fontScale="55000" lnSpcReduction="2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Рак чаще всего встречается у сельских жителей, подверженных в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большей степени действию метеофакторов, у горцев, моряков, полярников (А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Чаклин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Вызывать рак могут радиоактивное излучение,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химические препараты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(особенно ароматические углеводороды), продукты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перегонки каменного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угля, сланцев, песка, парафина и т.д. Это так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называемый профессиональный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рак кожи, который имеет «латентный период» – 15-35 лет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необычен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отличие от спонтанного рака, по локализации. Естественно,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любой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факультативный или облигатный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предрак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определённых условиях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отсутствии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адекватного лечения может перейти в рак кожи.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5664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 </a:t>
            </a:r>
            <a:r>
              <a:rPr lang="en-US" dirty="0" smtClean="0"/>
              <a:t>III </a:t>
            </a:r>
            <a:r>
              <a:rPr lang="ru-RU" dirty="0" smtClean="0"/>
              <a:t>стадии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III стадия – после лучевого воздействия на первичный очаг, через </a:t>
            </a:r>
            <a:r>
              <a:rPr lang="ru-RU" dirty="0" smtClean="0"/>
              <a:t>4–6 недель </a:t>
            </a:r>
            <a:r>
              <a:rPr lang="ru-RU" dirty="0"/>
              <a:t>после стихания лучевых реакций делается II этап – удаление </a:t>
            </a:r>
            <a:r>
              <a:rPr lang="ru-RU" dirty="0" smtClean="0"/>
              <a:t>шейной клетчатки</a:t>
            </a:r>
            <a:r>
              <a:rPr lang="ru-RU" dirty="0"/>
              <a:t>. Следует проводить </a:t>
            </a:r>
            <a:r>
              <a:rPr lang="ru-RU" dirty="0" err="1"/>
              <a:t>футлярно</a:t>
            </a:r>
            <a:r>
              <a:rPr lang="ru-RU" dirty="0"/>
              <a:t>-фасциальное иссечение по </a:t>
            </a:r>
            <a:r>
              <a:rPr lang="ru-RU" dirty="0" err="1" smtClean="0"/>
              <a:t>второмутипу</a:t>
            </a:r>
            <a:r>
              <a:rPr lang="ru-RU" dirty="0" smtClean="0"/>
              <a:t> </a:t>
            </a:r>
            <a:r>
              <a:rPr lang="ru-RU" dirty="0"/>
              <a:t>с обеих сторон сразу, либо операцию </a:t>
            </a:r>
            <a:r>
              <a:rPr lang="ru-RU" dirty="0" err="1"/>
              <a:t>Крайла</a:t>
            </a:r>
            <a:r>
              <a:rPr lang="ru-RU" dirty="0"/>
              <a:t>. Не следует забывать, </a:t>
            </a:r>
            <a:r>
              <a:rPr lang="ru-RU" dirty="0" smtClean="0"/>
              <a:t>что Возможно хирургическое лечение первичного очага </a:t>
            </a:r>
            <a:r>
              <a:rPr lang="ru-RU" dirty="0" err="1" smtClean="0"/>
              <a:t>схимио</a:t>
            </a:r>
            <a:r>
              <a:rPr lang="ru-RU" dirty="0" smtClean="0"/>
              <a:t>- и </a:t>
            </a:r>
            <a:r>
              <a:rPr lang="ru-RU" dirty="0" err="1" smtClean="0"/>
              <a:t>телегамматерапией</a:t>
            </a:r>
            <a:r>
              <a:rPr lang="ru-RU" dirty="0"/>
              <a:t>, которые но показаниям проводятся и в </a:t>
            </a:r>
            <a:r>
              <a:rPr lang="ru-RU" dirty="0" smtClean="0"/>
              <a:t>послеоперационном периоде </a:t>
            </a:r>
            <a:r>
              <a:rPr lang="ru-RU" dirty="0"/>
              <a:t>(после 2-го этапа).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32265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 </a:t>
            </a:r>
            <a:r>
              <a:rPr lang="en-US" dirty="0" smtClean="0"/>
              <a:t>IV </a:t>
            </a:r>
            <a:r>
              <a:rPr lang="ru-RU" dirty="0" smtClean="0"/>
              <a:t>стадии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IV стадии проводятся, в основном, паллиативные операции </a:t>
            </a:r>
            <a:r>
              <a:rPr lang="ru-RU" dirty="0" smtClean="0"/>
              <a:t>и симптоматическое </a:t>
            </a:r>
            <a:r>
              <a:rPr lang="ru-RU" dirty="0"/>
              <a:t>лечение (наложение </a:t>
            </a:r>
            <a:r>
              <a:rPr lang="ru-RU" dirty="0" err="1"/>
              <a:t>трахеостомы</a:t>
            </a:r>
            <a:r>
              <a:rPr lang="ru-RU" dirty="0"/>
              <a:t>, перевязка </a:t>
            </a:r>
            <a:r>
              <a:rPr lang="ru-RU" dirty="0" smtClean="0"/>
              <a:t>наружной сонной </a:t>
            </a:r>
            <a:r>
              <a:rPr lang="ru-RU" dirty="0"/>
              <a:t>артерии, борьба с болью и т.д.)</a:t>
            </a:r>
          </a:p>
        </p:txBody>
      </p:sp>
    </p:spTree>
    <p:extLst>
      <p:ext uri="{BB962C8B-B14F-4D97-AF65-F5344CB8AC3E}">
        <p14:creationId xmlns:p14="http://schemas.microsoft.com/office/powerpoint/2010/main" val="34753208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 рецидивов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Лечение рецидивов всегда сложнее, чем лечение первичного рака, </a:t>
            </a:r>
            <a:r>
              <a:rPr lang="ru-RU" dirty="0" smtClean="0"/>
              <a:t>объем операций </a:t>
            </a:r>
            <a:r>
              <a:rPr lang="ru-RU" dirty="0"/>
              <a:t>всегда больше, дозы облучения выше, а прогноз – хуже.</a:t>
            </a:r>
          </a:p>
          <a:p>
            <a:r>
              <a:rPr lang="ru-RU" dirty="0"/>
              <a:t>В TNM-формуле при рецидивных формах рака красной каймы </a:t>
            </a:r>
            <a:r>
              <a:rPr lang="ru-RU" dirty="0" smtClean="0"/>
              <a:t>губ вводится </a:t>
            </a:r>
            <a:r>
              <a:rPr lang="ru-RU" dirty="0"/>
              <a:t>буква «R» после T, что указывает на рецидив заболевания. </a:t>
            </a:r>
            <a:endParaRPr lang="ru-RU" dirty="0" smtClean="0"/>
          </a:p>
          <a:p>
            <a:r>
              <a:rPr lang="ru-RU" dirty="0" smtClean="0"/>
              <a:t>Например,TR2 </a:t>
            </a:r>
            <a:r>
              <a:rPr lang="ru-RU" dirty="0"/>
              <a:t>N2 M0</a:t>
            </a:r>
            <a:r>
              <a:rPr lang="ru-RU" dirty="0" smtClean="0"/>
              <a:t>.  Лучший </a:t>
            </a:r>
            <a:r>
              <a:rPr lang="ru-RU" dirty="0"/>
              <a:t>способ предупреждения рецидивов состоит в </a:t>
            </a:r>
            <a:r>
              <a:rPr lang="ru-RU" dirty="0" err="1" smtClean="0"/>
              <a:t>радикальностипервой</a:t>
            </a:r>
            <a:r>
              <a:rPr lang="ru-RU" dirty="0" smtClean="0"/>
              <a:t> </a:t>
            </a:r>
            <a:r>
              <a:rPr lang="ru-RU" dirty="0"/>
              <a:t>операции, а также в её своевременности.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2161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Прогноз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Прогноз тем хуже, чем обширнее первичный очаг и чем </a:t>
            </a:r>
            <a:r>
              <a:rPr lang="ru-RU" dirty="0" smtClean="0"/>
              <a:t>больше регионарных </a:t>
            </a:r>
            <a:r>
              <a:rPr lang="ru-RU" dirty="0"/>
              <a:t>метастазов. При наличии отдаленных метастазов прогноз </a:t>
            </a:r>
            <a:r>
              <a:rPr lang="ru-RU" dirty="0" smtClean="0"/>
              <a:t>всегда </a:t>
            </a:r>
            <a:r>
              <a:rPr lang="ru-RU" dirty="0" err="1" smtClean="0"/>
              <a:t>неблагоприятный.Частота</a:t>
            </a:r>
            <a:r>
              <a:rPr lang="ru-RU" dirty="0" smtClean="0"/>
              <a:t> рецидивов  рака зависит от правильности выбранного </a:t>
            </a:r>
            <a:r>
              <a:rPr lang="ru-RU" dirty="0"/>
              <a:t>комплексного лечения и неукоснительного выполнения </a:t>
            </a:r>
            <a:r>
              <a:rPr lang="ru-RU" dirty="0" smtClean="0"/>
              <a:t>требований </a:t>
            </a:r>
            <a:r>
              <a:rPr lang="ru-RU" dirty="0" err="1" smtClean="0"/>
              <a:t>абластики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/>
              <a:t>антибластики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68810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 профилактическим мероприятиям следует отнести широкую </a:t>
            </a:r>
            <a:r>
              <a:rPr lang="ru-RU" dirty="0" smtClean="0"/>
              <a:t>санитарно-просветительную </a:t>
            </a:r>
            <a:r>
              <a:rPr lang="ru-RU" dirty="0"/>
              <a:t>работу среди населения, особенно той его части, </a:t>
            </a:r>
            <a:r>
              <a:rPr lang="ru-RU" dirty="0" smtClean="0"/>
              <a:t>которая подвержена воздействию неблагоприятных метеофакторов и профессиональным </a:t>
            </a:r>
            <a:r>
              <a:rPr lang="ru-RU" dirty="0"/>
              <a:t>вредным воздействиям, а также раннюю диагностику</a:t>
            </a:r>
            <a:r>
              <a:rPr lang="ru-RU" dirty="0" smtClean="0"/>
              <a:t>, диспансеризацию </a:t>
            </a:r>
            <a:r>
              <a:rPr lang="ru-RU" dirty="0"/>
              <a:t>и лечение больных с предраковыми заболеваниями. </a:t>
            </a:r>
            <a:r>
              <a:rPr lang="ru-RU" dirty="0" smtClean="0"/>
              <a:t>Простым и </a:t>
            </a:r>
            <a:r>
              <a:rPr lang="ru-RU" dirty="0"/>
              <a:t>эффективным средством предупреждения грозного заболевания </a:t>
            </a:r>
            <a:r>
              <a:rPr lang="ru-RU" dirty="0" smtClean="0"/>
              <a:t>является использование </a:t>
            </a:r>
            <a:r>
              <a:rPr lang="ru-RU" dirty="0"/>
              <a:t>кремов, защитных мазей, масок, уход за кожей, </a:t>
            </a:r>
            <a:r>
              <a:rPr lang="ru-RU" dirty="0" smtClean="0"/>
              <a:t>регулярное посещение </a:t>
            </a:r>
            <a:r>
              <a:rPr lang="ru-RU" dirty="0"/>
              <a:t>стоматолога.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671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Непреложным фактом является следующий постулат, который можно назвать основным законом онкологии: «Каждый рак имеет свой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предрак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хотя не каждый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предрак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переходит в рак».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6422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Гистологическая классификация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 классификации рак кожи делится на группы в зависимости </a:t>
            </a:r>
            <a:r>
              <a:rPr lang="ru-RU" dirty="0" smtClean="0"/>
              <a:t>от возникновения</a:t>
            </a:r>
            <a:r>
              <a:rPr lang="ru-RU" dirty="0"/>
              <a:t>: рак из эпидермиса и придатков кожи (</a:t>
            </a:r>
            <a:r>
              <a:rPr lang="ru-RU" dirty="0" err="1"/>
              <a:t>интраэпидермальный</a:t>
            </a:r>
            <a:r>
              <a:rPr lang="ru-RU" dirty="0"/>
              <a:t> рак</a:t>
            </a:r>
            <a:r>
              <a:rPr lang="ru-RU" dirty="0" smtClean="0"/>
              <a:t>, плоскоклеточный, </a:t>
            </a:r>
            <a:r>
              <a:rPr lang="ru-RU" dirty="0" err="1" smtClean="0"/>
              <a:t>базалиома</a:t>
            </a:r>
            <a:r>
              <a:rPr lang="ru-RU" dirty="0"/>
              <a:t>),</a:t>
            </a:r>
          </a:p>
          <a:p>
            <a:r>
              <a:rPr lang="ru-RU" dirty="0" smtClean="0"/>
              <a:t>Рак придатков кожи, специализированной </a:t>
            </a:r>
            <a:r>
              <a:rPr lang="ru-RU" dirty="0"/>
              <a:t>соединительной ткани: </a:t>
            </a:r>
            <a:r>
              <a:rPr lang="ru-RU" dirty="0" err="1"/>
              <a:t>фибросаркома</a:t>
            </a:r>
            <a:r>
              <a:rPr lang="ru-RU" dirty="0"/>
              <a:t> и </a:t>
            </a:r>
            <a:r>
              <a:rPr lang="ru-RU" dirty="0" err="1"/>
              <a:t>липосаркома</a:t>
            </a:r>
            <a:r>
              <a:rPr lang="ru-RU" dirty="0" smtClean="0"/>
              <a:t>, саркома </a:t>
            </a:r>
            <a:r>
              <a:rPr lang="ru-RU" dirty="0" err="1"/>
              <a:t>полиморфноклеточная</a:t>
            </a:r>
            <a:r>
              <a:rPr lang="ru-RU" dirty="0"/>
              <a:t>, веретеноклеточная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047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Патологическая </a:t>
            </a:r>
            <a:r>
              <a:rPr lang="ru-RU" dirty="0" smtClean="0"/>
              <a:t>анатомия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 общих признаков можно </a:t>
            </a:r>
            <a:r>
              <a:rPr lang="ru-RU" dirty="0" smtClean="0"/>
              <a:t>выделить разрастание </a:t>
            </a:r>
            <a:r>
              <a:rPr lang="ru-RU" dirty="0"/>
              <a:t>шиповидных клеток, окруженных крупными, </a:t>
            </a:r>
            <a:r>
              <a:rPr lang="ru-RU" dirty="0" smtClean="0"/>
              <a:t>бесформенными комплексами </a:t>
            </a:r>
            <a:r>
              <a:rPr lang="ru-RU" dirty="0"/>
              <a:t>атипичных клеток, с частоколом базальных элементов вокруг. </a:t>
            </a:r>
            <a:endParaRPr lang="ru-RU" dirty="0" smtClean="0"/>
          </a:p>
          <a:p>
            <a:r>
              <a:rPr lang="ru-RU" dirty="0" smtClean="0"/>
              <a:t>В раковых </a:t>
            </a:r>
            <a:r>
              <a:rPr lang="ru-RU" dirty="0"/>
              <a:t>ячейках образуются наслоения роговых масс – «роговые жемчужины».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0625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Базалиома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(или базальноклеточный рак) – встречается в 60-80%</a:t>
            </a:r>
          </a:p>
          <a:p>
            <a:r>
              <a:rPr lang="ru-RU" dirty="0"/>
              <a:t>случаев (А. И. </a:t>
            </a:r>
            <a:r>
              <a:rPr lang="ru-RU" dirty="0" err="1"/>
              <a:t>Пачес</a:t>
            </a:r>
            <a:r>
              <a:rPr lang="ru-RU" dirty="0"/>
              <a:t>, 1968), обладает </a:t>
            </a:r>
            <a:r>
              <a:rPr lang="ru-RU" dirty="0" err="1"/>
              <a:t>местнодеструирующим</a:t>
            </a:r>
            <a:r>
              <a:rPr lang="ru-RU" dirty="0"/>
              <a:t> ростом, </a:t>
            </a:r>
            <a:r>
              <a:rPr lang="ru-RU" dirty="0" smtClean="0"/>
              <a:t>метастазы дает </a:t>
            </a:r>
            <a:r>
              <a:rPr lang="ru-RU" dirty="0"/>
              <a:t>крайне редко. </a:t>
            </a:r>
            <a:endParaRPr lang="ru-RU" dirty="0" smtClean="0"/>
          </a:p>
          <a:p>
            <a:r>
              <a:rPr lang="ru-RU" dirty="0" smtClean="0"/>
              <a:t>Имеет </a:t>
            </a:r>
            <a:r>
              <a:rPr lang="ru-RU" dirty="0"/>
              <a:t>около 11 разновидностей (</a:t>
            </a:r>
            <a:r>
              <a:rPr lang="ru-RU" dirty="0" err="1"/>
              <a:t>Ванкей</a:t>
            </a:r>
            <a:r>
              <a:rPr lang="ru-RU" dirty="0"/>
              <a:t> и </a:t>
            </a:r>
            <a:r>
              <a:rPr lang="ru-RU" dirty="0" err="1"/>
              <a:t>Шугар</a:t>
            </a:r>
            <a:r>
              <a:rPr lang="ru-RU" dirty="0"/>
              <a:t>, 1962). </a:t>
            </a:r>
            <a:r>
              <a:rPr lang="ru-RU" dirty="0" smtClean="0"/>
              <a:t>По гистогенезу </a:t>
            </a:r>
            <a:r>
              <a:rPr lang="ru-RU" dirty="0"/>
              <a:t>опухоль следует относить к виду, происходящему из </a:t>
            </a:r>
            <a:r>
              <a:rPr lang="ru-RU" dirty="0" smtClean="0"/>
              <a:t>зародышевого фолликула </a:t>
            </a:r>
            <a:r>
              <a:rPr lang="ru-RU" dirty="0"/>
              <a:t>волосяного мешочка и апокриновых желез, хотя это до </a:t>
            </a:r>
            <a:r>
              <a:rPr lang="ru-RU" dirty="0" smtClean="0"/>
              <a:t>настоящего времени </a:t>
            </a:r>
            <a:r>
              <a:rPr lang="ru-RU" dirty="0"/>
              <a:t>спорно. По крайней мере, сходство клеток </a:t>
            </a:r>
            <a:r>
              <a:rPr lang="ru-RU" dirty="0" err="1"/>
              <a:t>базалиомы</a:t>
            </a:r>
            <a:r>
              <a:rPr lang="ru-RU" dirty="0"/>
              <a:t> с </a:t>
            </a:r>
            <a:r>
              <a:rPr lang="ru-RU" dirty="0" smtClean="0"/>
              <a:t>клетками базального </a:t>
            </a:r>
            <a:r>
              <a:rPr lang="ru-RU" dirty="0"/>
              <a:t>слоя эпидермиса чисто внешнее.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111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Типичная локализация </a:t>
            </a:r>
            <a:r>
              <a:rPr lang="ru-RU" dirty="0" err="1"/>
              <a:t>базалиом</a:t>
            </a:r>
            <a:r>
              <a:rPr lang="ru-RU" dirty="0"/>
              <a:t> – кожа головы и шеи: угол глаза, </a:t>
            </a:r>
            <a:r>
              <a:rPr lang="ru-RU" dirty="0" smtClean="0"/>
              <a:t>крыло носа</a:t>
            </a:r>
            <a:r>
              <a:rPr lang="ru-RU" dirty="0"/>
              <a:t>, носогубная борозда, височная область, ушная раковина. </a:t>
            </a:r>
            <a:r>
              <a:rPr lang="ru-RU" dirty="0" err="1"/>
              <a:t>Базалиома</a:t>
            </a:r>
            <a:r>
              <a:rPr lang="ru-RU" dirty="0"/>
              <a:t> </a:t>
            </a:r>
            <a:r>
              <a:rPr lang="ru-RU" dirty="0" smtClean="0"/>
              <a:t>часто изъязвляется</a:t>
            </a:r>
            <a:r>
              <a:rPr lang="ru-RU" dirty="0"/>
              <a:t>, растет в ширину, достигая в отдельных случаях </a:t>
            </a:r>
            <a:r>
              <a:rPr lang="ru-RU" dirty="0" smtClean="0"/>
              <a:t>гигантских размеров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Начинается </a:t>
            </a:r>
            <a:r>
              <a:rPr lang="ru-RU" dirty="0" err="1"/>
              <a:t>базалиома</a:t>
            </a:r>
            <a:r>
              <a:rPr lang="ru-RU" dirty="0"/>
              <a:t> с плотного небольшого узелка с сальным </a:t>
            </a:r>
            <a:r>
              <a:rPr lang="ru-RU" dirty="0" smtClean="0"/>
              <a:t>или перламутровым </a:t>
            </a:r>
            <a:r>
              <a:rPr lang="ru-RU" dirty="0"/>
              <a:t>блеском, вокруг бывает валик.</a:t>
            </a:r>
          </a:p>
          <a:p>
            <a:r>
              <a:rPr lang="ru-RU" dirty="0"/>
              <a:t>Существуют два вида </a:t>
            </a:r>
            <a:r>
              <a:rPr lang="ru-RU" dirty="0" err="1"/>
              <a:t>базалиомы</a:t>
            </a:r>
            <a:r>
              <a:rPr lang="ru-RU" dirty="0"/>
              <a:t> в зависимости от характера роста</a:t>
            </a:r>
            <a:r>
              <a:rPr lang="ru-RU" dirty="0" smtClean="0"/>
              <a:t>: </a:t>
            </a:r>
            <a:r>
              <a:rPr lang="ru-RU" u="sng" dirty="0" smtClean="0"/>
              <a:t>инвазивная</a:t>
            </a:r>
            <a:r>
              <a:rPr lang="ru-RU" dirty="0"/>
              <a:t>, растущая в глубину, поражающая подлежащие ткани и </a:t>
            </a:r>
            <a:r>
              <a:rPr lang="ru-RU" dirty="0" smtClean="0"/>
              <a:t>не </a:t>
            </a:r>
            <a:r>
              <a:rPr lang="ru-RU" dirty="0" err="1" smtClean="0"/>
              <a:t>метастазирующая</a:t>
            </a:r>
            <a:r>
              <a:rPr lang="ru-RU" dirty="0"/>
              <a:t>, а также </a:t>
            </a:r>
            <a:r>
              <a:rPr lang="ru-RU" u="sng" dirty="0" err="1"/>
              <a:t>экземоподобная</a:t>
            </a:r>
            <a:r>
              <a:rPr lang="ru-RU" dirty="0"/>
              <a:t>, поверхностная, рубцующаяся</a:t>
            </a:r>
            <a:r>
              <a:rPr lang="ru-RU" dirty="0" smtClean="0"/>
              <a:t>, очень </a:t>
            </a:r>
            <a:r>
              <a:rPr lang="ru-RU" dirty="0"/>
              <a:t>редко </a:t>
            </a:r>
            <a:r>
              <a:rPr lang="ru-RU" dirty="0" err="1"/>
              <a:t>метастазирующая</a:t>
            </a:r>
            <a:r>
              <a:rPr lang="ru-RU" dirty="0"/>
              <a:t> в регионарные лимфоузлы.</a:t>
            </a:r>
          </a:p>
        </p:txBody>
      </p:sp>
    </p:spTree>
    <p:extLst>
      <p:ext uri="{BB962C8B-B14F-4D97-AF65-F5344CB8AC3E}">
        <p14:creationId xmlns:p14="http://schemas.microsoft.com/office/powerpoint/2010/main" val="45584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Стадирование</a:t>
            </a:r>
            <a:r>
              <a:rPr lang="ru-RU" dirty="0" smtClean="0"/>
              <a:t> </a:t>
            </a:r>
            <a:r>
              <a:rPr lang="ru-RU" dirty="0" err="1" smtClean="0"/>
              <a:t>Базалиомы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Базальноклеточный рак кожи делится на стадии в зависимости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распространения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первичного очага и наличия количества метастазов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регионарные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лимфоузлы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– опухоль или язва только эпидермиса, до 2 см в диаметре,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метастазов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T1 N0 M0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стадия – опухоль или язва более 2 см, но меньше 5 см в диаметре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незначительной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инфильтрацией дермы, без регионарных метастазов: T2 N0 M0;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III-а стадия – опухоль или язва более 5 см, ограниченно подвижная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прорастающая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подлежащие ткани, распространяющаяся не менее чем на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две соседние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анатомические области, без регионарных метастазов: T3 N0 M0;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III-б стадия – такая же опухоль или язва или меньшего размера, но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одиночными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регионарными метастазами: T3 N0 M0;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стадия – опухоль или язва больших размеров, малоподвижная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прорастающая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мышцы, хрящ, кость и распространяющаяся не менее чем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три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соседние анатомические области, с неподвижными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множественными регионарными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метастазами. Возможны отдаленные метастазы: T4 N0 M0.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587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1492</TotalTime>
  <Words>2461</Words>
  <Application>Microsoft Office PowerPoint</Application>
  <PresentationFormat>Экран (4:3)</PresentationFormat>
  <Paragraphs>111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Главная</vt:lpstr>
      <vt:lpstr>Рак кожи лица и губы. Клиника, диагностика, лечение</vt:lpstr>
      <vt:lpstr>Эпидемиология</vt:lpstr>
      <vt:lpstr>Презентация PowerPoint</vt:lpstr>
      <vt:lpstr>Презентация PowerPoint</vt:lpstr>
      <vt:lpstr>Гистологическая классификация</vt:lpstr>
      <vt:lpstr>Патологическая анатомия</vt:lpstr>
      <vt:lpstr>Базалиома</vt:lpstr>
      <vt:lpstr>Презентация PowerPoint</vt:lpstr>
      <vt:lpstr>Стадирование Базалиомы</vt:lpstr>
      <vt:lpstr>Плоскоклеточный рак</vt:lpstr>
      <vt:lpstr>Плоскоклеточный рак, стадирование </vt:lpstr>
      <vt:lpstr>Презентация PowerPoint</vt:lpstr>
      <vt:lpstr>Презентация PowerPoint</vt:lpstr>
      <vt:lpstr>Лечение рака кожи I стадии</vt:lpstr>
      <vt:lpstr>Лечение рака кожи II стадии</vt:lpstr>
      <vt:lpstr>Лечение рака кожи III и IV стадии</vt:lpstr>
      <vt:lpstr>Криохирургия и лазерокоагуляция</vt:lpstr>
      <vt:lpstr>Рак красной каймы губ</vt:lpstr>
      <vt:lpstr>Факторы риска</vt:lpstr>
      <vt:lpstr>Гистологическая классификация</vt:lpstr>
      <vt:lpstr>Клинические формы</vt:lpstr>
      <vt:lpstr>Стадии клинического течения (I-II стадии)</vt:lpstr>
      <vt:lpstr>III стадия</vt:lpstr>
      <vt:lpstr>IV стадия</vt:lpstr>
      <vt:lpstr>Клинические проявления</vt:lpstr>
      <vt:lpstr>Лечение</vt:lpstr>
      <vt:lpstr>Лечение I стадии</vt:lpstr>
      <vt:lpstr>Криохирургическое воздействие</vt:lpstr>
      <vt:lpstr>Лечение II стадии</vt:lpstr>
      <vt:lpstr>Лечение III стадии</vt:lpstr>
      <vt:lpstr>Лечение IV стадии</vt:lpstr>
      <vt:lpstr>Лечение рецидивов</vt:lpstr>
      <vt:lpstr>Прогноз</vt:lpstr>
      <vt:lpstr>Профилактика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Рак кожи лица и губы. Клиника, диагностика, лечение</dc:title>
  <dc:creator>Александр</dc:creator>
  <cp:lastModifiedBy>Александр</cp:lastModifiedBy>
  <cp:revision>12</cp:revision>
  <dcterms:created xsi:type="dcterms:W3CDTF">2020-12-03T05:27:11Z</dcterms:created>
  <dcterms:modified xsi:type="dcterms:W3CDTF">2020-12-04T06:27:23Z</dcterms:modified>
</cp:coreProperties>
</file>