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D24D-6C5C-421F-A593-26404FF545EC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87BE-188C-4108-99AE-6ABC86A8D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D24D-6C5C-421F-A593-26404FF545EC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87BE-188C-4108-99AE-6ABC86A8D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D24D-6C5C-421F-A593-26404FF545EC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87BE-188C-4108-99AE-6ABC86A8D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D24D-6C5C-421F-A593-26404FF545EC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87BE-188C-4108-99AE-6ABC86A8D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D24D-6C5C-421F-A593-26404FF545EC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87BE-188C-4108-99AE-6ABC86A8D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D24D-6C5C-421F-A593-26404FF545EC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87BE-188C-4108-99AE-6ABC86A8D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D24D-6C5C-421F-A593-26404FF545EC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87BE-188C-4108-99AE-6ABC86A8D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D24D-6C5C-421F-A593-26404FF545EC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87BE-188C-4108-99AE-6ABC86A8D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D24D-6C5C-421F-A593-26404FF545EC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87BE-188C-4108-99AE-6ABC86A8D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D24D-6C5C-421F-A593-26404FF545EC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87BE-188C-4108-99AE-6ABC86A8D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D24D-6C5C-421F-A593-26404FF545EC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87BE-188C-4108-99AE-6ABC86A8D1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5D24D-6C5C-421F-A593-26404FF545EC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B87BE-188C-4108-99AE-6ABC86A8D1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Уровень жизни как характеристика социального благополучия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Основные </a:t>
            </a:r>
            <a:r>
              <a:rPr lang="ru-RU" dirty="0">
                <a:solidFill>
                  <a:schemeClr val="tx1"/>
                </a:solidFill>
              </a:rPr>
              <a:t>понятия экономических теорий социального </a:t>
            </a:r>
            <a:r>
              <a:rPr lang="ru-RU" dirty="0" smtClean="0">
                <a:solidFill>
                  <a:schemeClr val="tx1"/>
                </a:solidFill>
              </a:rPr>
              <a:t>благополучия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Определение </a:t>
            </a:r>
            <a:r>
              <a:rPr lang="ru-RU" dirty="0">
                <a:solidFill>
                  <a:schemeClr val="tx1"/>
                </a:solidFill>
              </a:rPr>
              <a:t>понятия «уровень </a:t>
            </a:r>
            <a:r>
              <a:rPr lang="ru-RU" dirty="0" smtClean="0">
                <a:solidFill>
                  <a:schemeClr val="tx1"/>
                </a:solidFill>
              </a:rPr>
              <a:t>жизни»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Система показателей уровня жизни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Уровень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экономический словарь: </a:t>
            </a:r>
            <a:r>
              <a:rPr lang="ru-RU" dirty="0"/>
              <a:t>«Уровень жизни -... совокупность условий и показателей, характеризующих меру удовлетворения основных жизненных потребностей людей</a:t>
            </a:r>
            <a:r>
              <a:rPr lang="ru-RU" dirty="0" smtClean="0"/>
              <a:t>».</a:t>
            </a:r>
          </a:p>
          <a:p>
            <a:r>
              <a:rPr lang="ru-RU" b="1" dirty="0"/>
              <a:t>Уровень жизни — комплексная социально-экономическая категория, отражающая уровень развития потребностей, а также условия для их развития и удовлетворения, позволяющие человеку быть деятельным членом общества</a:t>
            </a:r>
            <a:r>
              <a:rPr lang="ru-RU" dirty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Уровень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/>
              <a:t>практически все потребности, определяющие уровень жизни имеют материальную основу — одним из источником их удовлетворения является </a:t>
            </a:r>
            <a:r>
              <a:rPr lang="ru-RU" sz="4000" dirty="0" smtClean="0"/>
              <a:t>доход.</a:t>
            </a:r>
            <a:endParaRPr lang="ru-RU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показателей уровня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Социально-экономические </a:t>
            </a:r>
            <a:r>
              <a:rPr lang="ru-RU" dirty="0"/>
              <a:t>индикаторы уровня жизни населения формируются на основе статистических данных, характеризующих </a:t>
            </a:r>
            <a:r>
              <a:rPr lang="ru-RU" b="1" dirty="0"/>
              <a:t>объем, состав, основные направления использования и распределения между отдельными группами денежных доходов населения</a:t>
            </a:r>
            <a:r>
              <a:rPr lang="ru-RU" dirty="0"/>
              <a:t>, а также с привлечением других данных, отражающих конечный результат социально-экономической политики, затрагивающей различные аспекты уровня жизни населения.</a:t>
            </a:r>
          </a:p>
          <a:p>
            <a:r>
              <a:rPr lang="ru-RU" dirty="0"/>
              <a:t>Уровень жизни может отображаться с помощью </a:t>
            </a:r>
            <a:r>
              <a:rPr lang="ru-RU" b="1" dirty="0"/>
              <a:t>одиночных однокомпонентных</a:t>
            </a:r>
            <a:r>
              <a:rPr lang="ru-RU" dirty="0"/>
              <a:t> (валовой внутренний продукт на душу населения (ВНП), душевое потребление продуктов питания и т.д.); </a:t>
            </a:r>
            <a:r>
              <a:rPr lang="ru-RU" b="1" dirty="0"/>
              <a:t>двухкомпонентных </a:t>
            </a:r>
            <a:r>
              <a:rPr lang="ru-RU" dirty="0" smtClean="0"/>
              <a:t>(</a:t>
            </a:r>
            <a:r>
              <a:rPr lang="ru-RU" dirty="0"/>
              <a:t>соотношение доходов и расходов и прожиточного </a:t>
            </a:r>
            <a:r>
              <a:rPr lang="ru-RU" dirty="0" smtClean="0"/>
              <a:t>минимума и </a:t>
            </a:r>
            <a:r>
              <a:rPr lang="ru-RU" dirty="0"/>
              <a:t>т.д</a:t>
            </a:r>
            <a:r>
              <a:rPr lang="ru-RU" dirty="0" smtClean="0"/>
              <a:t>.) наборов </a:t>
            </a:r>
            <a:r>
              <a:rPr lang="ru-RU" dirty="0"/>
              <a:t>показателей.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Набор показателей 1982г.: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) социально-демографические характеристики, классовый и социально-экономический состав населения;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развитие отношений собственности;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характер, содержание и условия труда в общественном производстве;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ресурсное обеспечение программ социального развития и повышения уровня жизни народа;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) доходы населения;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) потребление населением материальных благ и услуг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7) социально-бытовая инфраструктура: </a:t>
            </a:r>
            <a:endParaRPr lang="ru-RU" dirty="0" smtClean="0"/>
          </a:p>
          <a:p>
            <a:r>
              <a:rPr lang="ru-RU" dirty="0" smtClean="0"/>
              <a:t>7.1</a:t>
            </a:r>
            <a:r>
              <a:rPr lang="ru-RU" dirty="0"/>
              <a:t>) образование; 7.2) культура; 7.3) медицинское обслуживание; 7.4) отдых; 7.5) физкультура и спорт; 7.6) жилище; 7.7 ) коммунальное обслуживание; 7.8) бытовое обслуживание; 7.9) транспортное обслуживание и связь; 7.10) торговля и общественное питание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8) бюджет времени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9) охрана окружающей среды.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укрупненные классификаторы и группировки (Н.И. </a:t>
            </a:r>
            <a:r>
              <a:rPr lang="ru-RU" sz="3600" dirty="0" err="1" smtClean="0"/>
              <a:t>Бузляков</a:t>
            </a:r>
            <a:r>
              <a:rPr lang="ru-RU" sz="3600" dirty="0" smtClean="0"/>
              <a:t>) 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) синтетические, к которым относятся национальный доход, фонд потребления национального дохода и ряд других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2) показатели потребления населением конкретных видов материальных благ и услуг;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показатели обеспеченности населения услугами здравоохранения, коммунального хозяйства, телевизионным вещанием и </a:t>
            </a:r>
            <a:r>
              <a:rPr lang="ru-RU" dirty="0" smtClean="0"/>
              <a:t>т.д.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Для совершенствования оценки уровня жизни имеют важное значение межрегиональные (</a:t>
            </a:r>
            <a:r>
              <a:rPr lang="ru-RU" dirty="0" err="1"/>
              <a:t>межстрановые</a:t>
            </a:r>
            <a:r>
              <a:rPr lang="ru-RU" dirty="0"/>
              <a:t>) сопоставления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Этим целям может служить «индекс человеческого развития» (ИЧР). Введен в практику в 1991 году, когда были собраны и обработаны данные по 160 странам за 1970 и 1990 годы. </a:t>
            </a:r>
            <a:endParaRPr lang="ru-RU" dirty="0" smtClean="0"/>
          </a:p>
          <a:p>
            <a:r>
              <a:rPr lang="ru-RU" dirty="0" smtClean="0"/>
              <a:t>ИЧР </a:t>
            </a:r>
            <a:r>
              <a:rPr lang="ru-RU" dirty="0"/>
              <a:t>является интегральным показателем не только уровня жизни, но и экономики в целом, интегрируя три компонента: </a:t>
            </a:r>
            <a:r>
              <a:rPr lang="ru-RU" b="1" dirty="0"/>
              <a:t>уровень здоровья, уровень образования и уровень производства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Важнейшей системой </a:t>
            </a:r>
            <a:r>
              <a:rPr lang="ru-RU" dirty="0" err="1"/>
              <a:t>критериальных</a:t>
            </a:r>
            <a:r>
              <a:rPr lang="ru-RU" dirty="0"/>
              <a:t> нормативов доходов и уровня жизни является система потребительских бюджетов: </a:t>
            </a:r>
            <a:endParaRPr lang="ru-RU" dirty="0" smtClean="0"/>
          </a:p>
          <a:p>
            <a:r>
              <a:rPr lang="ru-RU" dirty="0" smtClean="0"/>
              <a:t>прожиточный </a:t>
            </a:r>
            <a:r>
              <a:rPr lang="ru-RU" dirty="0"/>
              <a:t>минимум (ПМ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минимальный </a:t>
            </a:r>
            <a:r>
              <a:rPr lang="ru-RU" dirty="0"/>
              <a:t>потребительский бюджет (МПБ); </a:t>
            </a:r>
            <a:endParaRPr lang="ru-RU" dirty="0" smtClean="0"/>
          </a:p>
          <a:p>
            <a:r>
              <a:rPr lang="ru-RU" dirty="0" smtClean="0"/>
              <a:t>бюджет </a:t>
            </a:r>
            <a:r>
              <a:rPr lang="ru-RU" dirty="0"/>
              <a:t>высокого достатка (БВД).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Показатели, разрабатываемые Госкомстатом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блок </a:t>
            </a:r>
            <a:r>
              <a:rPr lang="ru-RU" dirty="0"/>
              <a:t>показателей доходов и расходов в денежном </a:t>
            </a:r>
            <a:r>
              <a:rPr lang="ru-RU" dirty="0" smtClean="0"/>
              <a:t>измерении: </a:t>
            </a:r>
          </a:p>
          <a:p>
            <a:r>
              <a:rPr lang="ru-RU" dirty="0" smtClean="0"/>
              <a:t>реально </a:t>
            </a:r>
            <a:r>
              <a:rPr lang="ru-RU" dirty="0"/>
              <a:t>располагаемые доходы, </a:t>
            </a:r>
            <a:endParaRPr lang="ru-RU" dirty="0" smtClean="0"/>
          </a:p>
          <a:p>
            <a:r>
              <a:rPr lang="ru-RU" dirty="0" smtClean="0"/>
              <a:t>средняя </a:t>
            </a:r>
            <a:r>
              <a:rPr lang="ru-RU" dirty="0"/>
              <a:t>заработная плата, </a:t>
            </a:r>
            <a:endParaRPr lang="ru-RU" dirty="0" smtClean="0"/>
          </a:p>
          <a:p>
            <a:r>
              <a:rPr lang="ru-RU" dirty="0" smtClean="0"/>
              <a:t>среднедушевые </a:t>
            </a:r>
            <a:r>
              <a:rPr lang="ru-RU" dirty="0"/>
              <a:t>доходы по отношению к ПМ, </a:t>
            </a:r>
            <a:endParaRPr lang="ru-RU" dirty="0" smtClean="0"/>
          </a:p>
          <a:p>
            <a:r>
              <a:rPr lang="ru-RU" dirty="0" smtClean="0"/>
              <a:t>покупательная </a:t>
            </a:r>
            <a:r>
              <a:rPr lang="ru-RU" dirty="0"/>
              <a:t>способность денежных доходов и т.д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понятия экономических теорий социального благополучия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Благосостояние</a:t>
            </a:r>
            <a:r>
              <a:rPr lang="ru-RU" sz="4000" dirty="0"/>
              <a:t> </a:t>
            </a:r>
            <a:r>
              <a:rPr lang="ru-RU" sz="4000" dirty="0" smtClean="0"/>
              <a:t>- </a:t>
            </a:r>
            <a:r>
              <a:rPr lang="ru-RU" sz="4000" dirty="0" smtClean="0"/>
              <a:t>широкое </a:t>
            </a:r>
            <a:r>
              <a:rPr lang="ru-RU" sz="4000" dirty="0"/>
              <a:t>социально-экономическое понятие, включающее «уровень жизни», «образ жизни» и «качество жизни</a:t>
            </a:r>
            <a:r>
              <a:rPr lang="ru-RU" sz="4000" dirty="0" smtClean="0"/>
              <a:t>»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понятия экономических теорий социального благополучия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4400" b="1" dirty="0" smtClean="0"/>
              <a:t>образ </a:t>
            </a:r>
            <a:r>
              <a:rPr lang="ru-RU" sz="4400" b="1" dirty="0"/>
              <a:t>жизни</a:t>
            </a:r>
            <a:r>
              <a:rPr lang="ru-RU" sz="4400" dirty="0"/>
              <a:t> </a:t>
            </a:r>
            <a:r>
              <a:rPr lang="ru-RU" sz="4000" dirty="0" smtClean="0"/>
              <a:t>- вся </a:t>
            </a:r>
            <a:r>
              <a:rPr lang="ru-RU" sz="4000" dirty="0"/>
              <a:t>совокупность деятельности людей - в процессе труда, в быту и семье, в общественно-политической жизни и во всех других сферах человеческой </a:t>
            </a:r>
            <a:r>
              <a:rPr lang="ru-RU" sz="4000" dirty="0" smtClean="0"/>
              <a:t>деятельности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4047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Качество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50-х г.г. </a:t>
            </a:r>
            <a:r>
              <a:rPr lang="ru-RU" dirty="0"/>
              <a:t>в США, </a:t>
            </a:r>
            <a:r>
              <a:rPr lang="ru-RU" dirty="0" smtClean="0"/>
              <a:t>а затем </a:t>
            </a:r>
            <a:r>
              <a:rPr lang="ru-RU" dirty="0"/>
              <a:t>и в других </a:t>
            </a:r>
            <a:r>
              <a:rPr lang="ru-RU" dirty="0" smtClean="0"/>
              <a:t>странах </a:t>
            </a:r>
            <a:r>
              <a:rPr lang="ru-RU" dirty="0"/>
              <a:t>появилось понятие «качество жизни» (</a:t>
            </a:r>
            <a:r>
              <a:rPr lang="en-US" dirty="0"/>
              <a:t>quality of life</a:t>
            </a:r>
            <a:r>
              <a:rPr lang="ru-RU" dirty="0"/>
              <a:t> или </a:t>
            </a:r>
            <a:r>
              <a:rPr lang="en-US" dirty="0"/>
              <a:t>subjective well</a:t>
            </a:r>
            <a:r>
              <a:rPr lang="ru-RU" dirty="0"/>
              <a:t>-</a:t>
            </a:r>
            <a:r>
              <a:rPr lang="en-US" dirty="0"/>
              <a:t>being</a:t>
            </a:r>
            <a:r>
              <a:rPr lang="ru-RU" dirty="0" smtClean="0"/>
              <a:t>). Зарубежная </a:t>
            </a:r>
            <a:r>
              <a:rPr lang="ru-RU" dirty="0"/>
              <a:t>трактовка качества жизни является значительно более широкой, чем в России. Зарубежные авторы</a:t>
            </a:r>
            <a:r>
              <a:rPr lang="ru-RU" dirty="0" smtClean="0"/>
              <a:t>, </a:t>
            </a:r>
            <a:r>
              <a:rPr lang="ru-RU" dirty="0"/>
              <a:t>анализирующие жизненные условия граждан стран с развитой рыночной экономикой, представляют </a:t>
            </a:r>
            <a:r>
              <a:rPr lang="ru-RU" b="1" dirty="0"/>
              <a:t>качество жизни как совокупность условий, определяющих комфортность жизни.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Качество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Под комфортностью понимается удовлетворение человеческих потребностей в соответствии не с необходимостью, а с желаниями человека. </a:t>
            </a:r>
            <a:r>
              <a:rPr lang="ru-RU" dirty="0" smtClean="0"/>
              <a:t>Качество </a:t>
            </a:r>
            <a:r>
              <a:rPr lang="ru-RU" dirty="0"/>
              <a:t>жизни (</a:t>
            </a:r>
            <a:r>
              <a:rPr lang="en-US" dirty="0"/>
              <a:t>quality of life</a:t>
            </a:r>
            <a:r>
              <a:rPr lang="ru-RU" dirty="0"/>
              <a:t>) включает в себя уровень жизни (</a:t>
            </a:r>
            <a:r>
              <a:rPr lang="en-US" dirty="0"/>
              <a:t>standard of living</a:t>
            </a:r>
            <a:r>
              <a:rPr lang="ru-RU" dirty="0"/>
              <a:t>, </a:t>
            </a:r>
            <a:r>
              <a:rPr lang="en-US" dirty="0"/>
              <a:t>living level</a:t>
            </a:r>
            <a:r>
              <a:rPr lang="ru-RU" dirty="0"/>
              <a:t>), как мы его представляем, плюс жизненные условия, позволяющие человеку жить комфортно.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Качество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 дореформенной отечественной науке, включая начало 90-х годов 20 века термин «качество жизни» не получил широкого распространения, хотя теоретические исследования содержания этого понятия и проводились.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большинстве случаев российскими исследователями "качество жизни" определялось примерно как "...здоровье, образовательно-квалификационный потенциал людей, культурно-нравственные возможности..." 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 современных условиях российские исследователи </a:t>
            </a:r>
            <a:r>
              <a:rPr lang="ru-RU" dirty="0" smtClean="0"/>
              <a:t>С.А</a:t>
            </a:r>
            <a:r>
              <a:rPr lang="ru-RU" dirty="0"/>
              <a:t>. Баженов, Н.С. Маликов рассматривают "качество жизни как уровень развития и степень удовлетворения всего комплекса интересов </a:t>
            </a:r>
            <a:r>
              <a:rPr lang="ru-RU" dirty="0" smtClean="0"/>
              <a:t>людей». </a:t>
            </a:r>
          </a:p>
          <a:p>
            <a:r>
              <a:rPr lang="ru-RU" dirty="0" smtClean="0"/>
              <a:t>Качество </a:t>
            </a:r>
            <a:r>
              <a:rPr lang="ru-RU" dirty="0"/>
              <a:t>жизни при этом определяется социальным самочувствием населения, формируемым соответствием условий жизнедеятельности индивидуума его интересам и ценностям, а также качеством потребляемых товаров и услуг, уровнем жизни в целом.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Уровень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 определении уровня жизни необходимым и приоритетным является установление совокупности потребностей, позволяющих человеку быть деятельным членом общества</a:t>
            </a:r>
            <a:r>
              <a:rPr lang="ru-RU" dirty="0" smtClean="0"/>
              <a:t>.</a:t>
            </a:r>
          </a:p>
          <a:p>
            <a:r>
              <a:rPr lang="ru-RU" dirty="0"/>
              <a:t>В.Ф. </a:t>
            </a:r>
            <a:r>
              <a:rPr lang="ru-RU" dirty="0" smtClean="0"/>
              <a:t>Майер: "</a:t>
            </a:r>
            <a:r>
              <a:rPr lang="ru-RU" dirty="0"/>
              <a:t>уровень </a:t>
            </a:r>
            <a:r>
              <a:rPr lang="ru-RU" dirty="0" smtClean="0"/>
              <a:t>жизни - обеспеченность </a:t>
            </a:r>
            <a:r>
              <a:rPr lang="ru-RU" dirty="0"/>
              <a:t>населения необходимыми для жизни материальными и культурными (духовными) благами, достигнутый уровень их потребления и степень удовлетворения потребностей людей в этих благах».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Уровень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К. </a:t>
            </a:r>
            <a:r>
              <a:rPr lang="ru-RU" dirty="0" smtClean="0"/>
              <a:t>Маркс: </a:t>
            </a:r>
            <a:r>
              <a:rPr lang="ru-RU" dirty="0"/>
              <a:t>уровень жизни - это «не только удовлетворение потребностей физической жизни, но и удовлетворение </a:t>
            </a:r>
            <a:r>
              <a:rPr lang="ru-RU" dirty="0" smtClean="0"/>
              <a:t>определенных потребностей</a:t>
            </a:r>
            <a:r>
              <a:rPr lang="ru-RU" dirty="0"/>
              <a:t>, порожденных теми условиями, в которых люди находятся и воспитываются</a:t>
            </a:r>
            <a:r>
              <a:rPr lang="ru-RU" dirty="0" smtClean="0"/>
              <a:t>».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903</Words>
  <Application>Microsoft Office PowerPoint</Application>
  <PresentationFormat>Экран (4:3)</PresentationFormat>
  <Paragraphs>60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Уровень жизни как характеристика социального благополучия</vt:lpstr>
      <vt:lpstr>Основные понятия экономических теорий социального благополучия</vt:lpstr>
      <vt:lpstr>Основные понятия экономических теорий социального благополучия</vt:lpstr>
      <vt:lpstr>Качество жизни</vt:lpstr>
      <vt:lpstr>Качество жизни</vt:lpstr>
      <vt:lpstr>Качество жизни</vt:lpstr>
      <vt:lpstr>Качество жизни</vt:lpstr>
      <vt:lpstr>Уровень жизни</vt:lpstr>
      <vt:lpstr>Уровень жизни</vt:lpstr>
      <vt:lpstr>Уровень жизни</vt:lpstr>
      <vt:lpstr>Уровень жизни</vt:lpstr>
      <vt:lpstr>система показателей уровня жизни</vt:lpstr>
      <vt:lpstr>Набор показателей 1982г.: </vt:lpstr>
      <vt:lpstr>укрупненные классификаторы и группировки (Н.И. Бузляков) :</vt:lpstr>
      <vt:lpstr>Презентация PowerPoint</vt:lpstr>
      <vt:lpstr>Презентация PowerPoint</vt:lpstr>
      <vt:lpstr>Показатели, разрабатываемые Госкомстатом РФ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Уровень жизни как характеристика социального благополучия</dc:title>
  <dc:creator>Я</dc:creator>
  <cp:lastModifiedBy>Пользователь Windows</cp:lastModifiedBy>
  <cp:revision>4</cp:revision>
  <dcterms:created xsi:type="dcterms:W3CDTF">2016-03-08T17:35:52Z</dcterms:created>
  <dcterms:modified xsi:type="dcterms:W3CDTF">2020-05-10T11:44:11Z</dcterms:modified>
</cp:coreProperties>
</file>