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90" r:id="rId31"/>
    <p:sldId id="297" r:id="rId32"/>
    <p:sldId id="298" r:id="rId33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8" autoAdjust="0"/>
    <p:restoredTop sz="86359" autoAdjust="0"/>
  </p:normalViewPr>
  <p:slideViewPr>
    <p:cSldViewPr>
      <p:cViewPr varScale="1">
        <p:scale>
          <a:sx n="129" d="100"/>
          <a:sy n="129" d="100"/>
        </p:scale>
        <p:origin x="-384" y="-7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4520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3192" y="123762"/>
            <a:ext cx="9207192" cy="131386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1696224"/>
            <a:ext cx="8352928" cy="3447276"/>
          </a:xfrm>
        </p:spPr>
        <p:txBody>
          <a:bodyPr/>
          <a:lstStyle/>
          <a:p>
            <a:r>
              <a:rPr lang="ru-RU" dirty="0" smtClean="0"/>
              <a:t>ТИПОВЫЕ НАРЕНИЯ ОБМЕНА БЕЛКОВ</a:t>
            </a:r>
          </a:p>
          <a:p>
            <a:r>
              <a:rPr lang="ru-RU" dirty="0" smtClean="0"/>
              <a:t>Дисциплина: Патофизиология</a:t>
            </a:r>
          </a:p>
          <a:p>
            <a:r>
              <a:rPr lang="ru-RU" dirty="0" err="1" smtClean="0"/>
              <a:t>Профиль:Лечебное</a:t>
            </a:r>
            <a:r>
              <a:rPr lang="ru-RU" dirty="0" smtClean="0"/>
              <a:t> дело</a:t>
            </a:r>
          </a:p>
          <a:p>
            <a:endParaRPr lang="ru-RU" dirty="0" smtClean="0"/>
          </a:p>
          <a:p>
            <a:r>
              <a:rPr lang="ru-RU" dirty="0" smtClean="0"/>
              <a:t>Лектор- профессор Л.Н.Рогова</a:t>
            </a:r>
            <a:endParaRPr lang="ru-RU" dirty="0"/>
          </a:p>
        </p:txBody>
      </p:sp>
      <p:pic>
        <p:nvPicPr>
          <p:cNvPr id="4" name="Содержимое 4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357172"/>
            <a:ext cx="2356109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35546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Недостаточное</a:t>
            </a:r>
            <a:r>
              <a:rPr lang="ru-RU" dirty="0" smtClean="0"/>
              <a:t> действие ферментов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789552"/>
            <a:ext cx="8928992" cy="4353948"/>
          </a:xfrm>
        </p:spPr>
        <p:txBody>
          <a:bodyPr>
            <a:normAutofit/>
          </a:bodyPr>
          <a:lstStyle/>
          <a:p>
            <a:r>
              <a:rPr lang="ru-RU" sz="2000" b="1" dirty="0" smtClean="0"/>
              <a:t>Недостаточное действие пищеварительных ферментов на белки может возникнуть вследствие ускоренного прохождения пищевых масс по кишечнику </a:t>
            </a:r>
            <a:r>
              <a:rPr lang="ru-RU" sz="2000" b="1" i="1" dirty="0" smtClean="0">
                <a:solidFill>
                  <a:srgbClr val="FF0000"/>
                </a:solidFill>
              </a:rPr>
              <a:t>при усилении его перистальтики </a:t>
            </a:r>
            <a:r>
              <a:rPr lang="ru-RU" sz="2000" b="1" dirty="0" smtClean="0">
                <a:solidFill>
                  <a:srgbClr val="FF0000"/>
                </a:solidFill>
              </a:rPr>
              <a:t>(энтероколиты) либо </a:t>
            </a:r>
            <a:r>
              <a:rPr lang="ru-RU" sz="2000" b="1" i="1" dirty="0" smtClean="0">
                <a:solidFill>
                  <a:srgbClr val="FF0000"/>
                </a:solidFill>
              </a:rPr>
              <a:t>уменьшении площади всасывания </a:t>
            </a:r>
            <a:r>
              <a:rPr lang="ru-RU" sz="2000" b="1" dirty="0" smtClean="0">
                <a:solidFill>
                  <a:srgbClr val="FF0000"/>
                </a:solidFill>
              </a:rPr>
              <a:t>(оперативное удаление значительных участков тонкого кишечника)</a:t>
            </a:r>
            <a:r>
              <a:rPr lang="ru-RU" sz="2000" b="1" dirty="0" smtClean="0"/>
              <a:t>. Это ведет к резкому сокращению времени контакта содержимого химуса с апикальной поверхностью </a:t>
            </a:r>
            <a:r>
              <a:rPr lang="ru-RU" sz="2000" b="1" dirty="0" err="1" smtClean="0"/>
              <a:t>энтероцитов</a:t>
            </a:r>
            <a:r>
              <a:rPr lang="ru-RU" sz="2000" b="1" dirty="0" smtClean="0"/>
              <a:t>, незавершенности процессов </a:t>
            </a:r>
            <a:r>
              <a:rPr lang="ru-RU" sz="2000" b="1" dirty="0" err="1" smtClean="0"/>
              <a:t>энзиматического</a:t>
            </a:r>
            <a:r>
              <a:rPr lang="ru-RU" sz="2000" b="1" dirty="0" smtClean="0"/>
              <a:t> распада и процессов активного и пассивного всасывания.</a:t>
            </a:r>
          </a:p>
          <a:p>
            <a:endParaRPr lang="ru-RU" sz="20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714361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Дисбаланс аминокислот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843558"/>
            <a:ext cx="9144000" cy="4299942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Причинами нарушения всасывания аминокислот являются повреждение стенки </a:t>
            </a:r>
            <a:r>
              <a:rPr lang="ru-RU" sz="2000" b="1" i="1" dirty="0" smtClean="0">
                <a:solidFill>
                  <a:srgbClr val="FF0000"/>
                </a:solidFill>
              </a:rPr>
              <a:t> тонкого кишечника </a:t>
            </a:r>
            <a:r>
              <a:rPr lang="ru-RU" sz="2000" b="1" dirty="0" smtClean="0">
                <a:solidFill>
                  <a:srgbClr val="FF0000"/>
                </a:solidFill>
              </a:rPr>
              <a:t>(отек слизистой оболочки, воспаление) или </a:t>
            </a:r>
            <a:r>
              <a:rPr lang="ru-RU" sz="2000" b="1" i="1" dirty="0" smtClean="0">
                <a:solidFill>
                  <a:srgbClr val="FF0000"/>
                </a:solidFill>
              </a:rPr>
              <a:t>неравномерное по времени всасывание отдельных аминокислот. </a:t>
            </a:r>
            <a:r>
              <a:rPr lang="ru-RU" sz="2000" b="1" dirty="0" smtClean="0">
                <a:solidFill>
                  <a:srgbClr val="FF0000"/>
                </a:solidFill>
              </a:rPr>
              <a:t>Это ведет к нарушению (дисбалансу) соотношения аминокислот в крови и нарушению синтеза белка, поскольку незаменимые аминокислоты должны поступать в организм в определенных количествах и соотношениях. </a:t>
            </a:r>
          </a:p>
          <a:p>
            <a:endParaRPr lang="ru-RU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" y="0"/>
            <a:ext cx="9126071" cy="64292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Дисбаланс аминокислот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7224" y="642925"/>
            <a:ext cx="8839272" cy="4500576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Чаще всего отмечается нехватка метионина, триптофана, лизина и ряда других аминокислот. Так, недостаток лизина (особенно в развивающемся организме) задерживает рост и общее развитие, понижает содержание в крови гемоглобина и эритроцитов. При недостатке триптофана развивается гипохромная анемия. Дефицит аргинина приводит к нарушению сперматогенеза, а гистидина — к развитию экземы, отставанию в росте, угнетению синтеза гемоглобина.</a:t>
            </a:r>
          </a:p>
          <a:p>
            <a:endParaRPr lang="ru-RU" sz="2400" dirty="0" smtClean="0"/>
          </a:p>
          <a:p>
            <a:endParaRPr lang="ru-RU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3554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Ядовитые ароматические соединения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642924"/>
            <a:ext cx="9144000" cy="4500576"/>
          </a:xfrm>
        </p:spPr>
        <p:txBody>
          <a:bodyPr>
            <a:normAutofit/>
          </a:bodyPr>
          <a:lstStyle/>
          <a:p>
            <a:r>
              <a:rPr lang="ru-RU" sz="2400" b="1" i="1" dirty="0" smtClean="0">
                <a:solidFill>
                  <a:srgbClr val="00B050"/>
                </a:solidFill>
              </a:rPr>
              <a:t>Недостаточное переваривание белка в верхних отделах желудочно-кишечного тракта </a:t>
            </a:r>
            <a:r>
              <a:rPr lang="ru-RU" sz="2400" b="1" dirty="0" smtClean="0">
                <a:solidFill>
                  <a:srgbClr val="00B050"/>
                </a:solidFill>
              </a:rPr>
              <a:t>сопровождается увеличением перехода продуктов его неполного расщепления в толстый кишечник и усилением процесса бактериального расщепления аминокислот. Это ведет к увеличению образования ядовитых ароматических соединений (индол, скатол, фенол, крезол) и развитию интоксикации организма этими продуктами гниения.</a:t>
            </a:r>
          </a:p>
          <a:p>
            <a:r>
              <a:rPr lang="ru-RU" sz="2400" b="1" dirty="0" smtClean="0">
                <a:solidFill>
                  <a:srgbClr val="00B050"/>
                </a:solidFill>
              </a:rPr>
              <a:t> 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436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Нарушение поглощения аминокислот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1" y="642924"/>
            <a:ext cx="9108141" cy="4500576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rgbClr val="00B050"/>
                </a:solidFill>
              </a:rPr>
              <a:t>Всосавшиеся из кишечника аминокислоты поступают непосредственно в кровь и частично в лимфатическую систему, представляя собой тот «метаболический фонд» разнообразных азотистых веществ, которые затем участвуют во всех видах обмена. В норме аминокислоты, всосавшиеся в кровь из кишечника, циркулируют в крови, быстро поглощаются печенью и частично другими органами (почками, сердцем, мышцами). </a:t>
            </a:r>
            <a:r>
              <a:rPr lang="ru-RU" sz="2000" b="1" i="1" dirty="0" smtClean="0">
                <a:solidFill>
                  <a:srgbClr val="FF0000"/>
                </a:solidFill>
              </a:rPr>
              <a:t>Увеличение продолжительности этой циркуляции указывает на нарушение способности тканей и органов (в первую очередь печени) поглощать аминокислоты.</a:t>
            </a:r>
            <a:endParaRPr lang="ru-RU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036496" cy="68154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Механизмы</a:t>
            </a:r>
            <a:r>
              <a:rPr lang="ru-RU" dirty="0" smtClean="0"/>
              <a:t>  нарушения синтеза белка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681540"/>
            <a:ext cx="8964488" cy="4461960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Среди причин, вызывающих нарушения синтеза белка, важное место занимают различные виды алиментарной недостаточности ,нарушение определенного количественного соотношения между незаменимыми аминокислотами. Если, например, в тканевом белке триптофан, лизин, </a:t>
            </a:r>
            <a:r>
              <a:rPr lang="ru-RU" sz="2000" b="1" dirty="0" err="1" smtClean="0">
                <a:solidFill>
                  <a:srgbClr val="FF0000"/>
                </a:solidFill>
              </a:rPr>
              <a:t>валин</a:t>
            </a:r>
            <a:r>
              <a:rPr lang="ru-RU" sz="2000" b="1" dirty="0" smtClean="0">
                <a:solidFill>
                  <a:srgbClr val="FF0000"/>
                </a:solidFill>
              </a:rPr>
              <a:t> содержатся в равных соотношениях (1:1:1), а с пищевым белком эти аминокислоты поступают в соотношении 1:1:0,5, то синтез тканевого белка будет обеспечиваться при этом ровно наполовину. Отсутствие в клетках хотя бы одной (из 20) незаменимой аминокислоты прекращает синтез белка в целом. </a:t>
            </a:r>
            <a:endParaRPr lang="ru-RU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154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Нарушение скорости синтеза белка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642924"/>
            <a:ext cx="9036496" cy="4500576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rgbClr val="00B050"/>
                </a:solidFill>
              </a:rPr>
              <a:t>Нарушение скорости синтеза белка может быть обусловлено расстройством функции соответствующих генетических структур. </a:t>
            </a:r>
            <a:r>
              <a:rPr lang="ru-RU" sz="2000" b="1" i="1" dirty="0" smtClean="0">
                <a:solidFill>
                  <a:srgbClr val="FF0000"/>
                </a:solidFill>
              </a:rPr>
              <a:t>Повреждение генетического аппарата может быть как наследственным, так и приобретенным, возникшим под влиянием различных мутагенных факторов </a:t>
            </a:r>
            <a:r>
              <a:rPr lang="ru-RU" sz="2000" b="1" dirty="0" smtClean="0">
                <a:solidFill>
                  <a:srgbClr val="FF0000"/>
                </a:solidFill>
              </a:rPr>
              <a:t>(ионизирующее излучение, ультрафиолетовые лучи и пр.). Нарушение синтеза белка вызывают некоторые антибиотики. </a:t>
            </a:r>
            <a:r>
              <a:rPr lang="ru-RU" sz="2000" b="1" dirty="0" smtClean="0">
                <a:solidFill>
                  <a:srgbClr val="00B050"/>
                </a:solidFill>
              </a:rPr>
              <a:t>Так, «ошибки» в считывании генетического кода могут возникнуть под влиянием стрептомицина, </a:t>
            </a:r>
            <a:r>
              <a:rPr lang="ru-RU" sz="2000" b="1" dirty="0" err="1" smtClean="0">
                <a:solidFill>
                  <a:srgbClr val="00B050"/>
                </a:solidFill>
              </a:rPr>
              <a:t>неомицина</a:t>
            </a:r>
            <a:r>
              <a:rPr lang="ru-RU" sz="2000" b="1" dirty="0" smtClean="0">
                <a:solidFill>
                  <a:srgbClr val="00B050"/>
                </a:solidFill>
              </a:rPr>
              <a:t> и других антибиотиков. </a:t>
            </a:r>
            <a:endParaRPr lang="ru-RU" sz="2000" b="1" i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3554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Нарушение регуляции синтеза белка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789553"/>
            <a:ext cx="9144000" cy="4353947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Одной из важных причин, вызывающих нарушение синтеза белка, может быть </a:t>
            </a:r>
            <a:r>
              <a:rPr lang="ru-RU" sz="2000" b="1" i="1" dirty="0" smtClean="0"/>
              <a:t>нарушение регуляции этого процесса. </a:t>
            </a:r>
            <a:r>
              <a:rPr lang="ru-RU" sz="2000" b="1" dirty="0" smtClean="0"/>
              <a:t>Регуляция интенсивности и направленности белкового обмена контролируется нервной и эндокринной системами,</a:t>
            </a:r>
            <a:r>
              <a:rPr lang="ru-RU" sz="2000" b="1" dirty="0" smtClean="0">
                <a:solidFill>
                  <a:srgbClr val="FF0000"/>
                </a:solidFill>
              </a:rPr>
              <a:t> эффекты которых реализуются путем влияния на различные ферментные системы. Децеребрация животных ведет к снижению синтеза белка. Соматотропный гормон, половые гормоны и инсулин при определенных условиях стимулируют синтез белка. Наконец, причиной его патологии может стать изменение активности ферментных систем клеток, участвующих в синтезе белка.</a:t>
            </a:r>
          </a:p>
          <a:p>
            <a:endParaRPr lang="ru-RU" sz="2000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28550"/>
            <a:ext cx="8856984" cy="955762"/>
          </a:xfrm>
        </p:spPr>
        <p:txBody>
          <a:bodyPr/>
          <a:lstStyle/>
          <a:p>
            <a:r>
              <a:rPr lang="ru-RU" dirty="0" err="1" smtClean="0"/>
              <a:t>Диспротеинемия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627534"/>
            <a:ext cx="9036496" cy="4515966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Количественные изменения в синтезе белков могут приводить к изменению соотношения отдельных фракций белков в сыворотке крови — </a:t>
            </a:r>
            <a:r>
              <a:rPr lang="ru-RU" sz="2000" b="1" i="1" dirty="0" err="1" smtClean="0">
                <a:solidFill>
                  <a:srgbClr val="FF0000"/>
                </a:solidFill>
              </a:rPr>
              <a:t>диспротеинемии</a:t>
            </a:r>
            <a:r>
              <a:rPr lang="ru-RU" sz="2000" b="1" i="1" dirty="0" smtClean="0">
                <a:solidFill>
                  <a:srgbClr val="FF0000"/>
                </a:solidFill>
              </a:rPr>
              <a:t>.</a:t>
            </a:r>
            <a:r>
              <a:rPr lang="ru-RU" sz="2000" b="1" i="1" dirty="0" smtClean="0"/>
              <a:t> </a:t>
            </a:r>
            <a:r>
              <a:rPr lang="ru-RU" sz="2000" b="1" dirty="0" smtClean="0"/>
              <a:t>Так, некоторые заболевания печени (цирроз, гепатит), почек (нефрит, нефроз) сопровождаются уменьшением синтеза альбумина и уменьшением его содержания в сыворотке. Ряд инфекционных заболеваний, сопровождающихся обширными </a:t>
            </a:r>
            <a:r>
              <a:rPr lang="ru-RU" sz="2000" b="1" dirty="0" smtClean="0"/>
              <a:t>воспалением, </a:t>
            </a:r>
            <a:r>
              <a:rPr lang="ru-RU" sz="2000" b="1" dirty="0" smtClean="0"/>
              <a:t>ведет к увеличению синтеза и последующему повышению содержания </a:t>
            </a:r>
            <a:r>
              <a:rPr lang="ru-RU" sz="2000" b="1" dirty="0" err="1" smtClean="0"/>
              <a:t>гамма-глобулинов</a:t>
            </a:r>
            <a:r>
              <a:rPr lang="ru-RU" sz="2000" b="1" dirty="0" smtClean="0"/>
              <a:t> в сыворотке. </a:t>
            </a:r>
            <a:r>
              <a:rPr lang="ru-RU" sz="2000" b="1" dirty="0" smtClean="0">
                <a:solidFill>
                  <a:srgbClr val="FF0000"/>
                </a:solidFill>
              </a:rPr>
              <a:t>Развитие </a:t>
            </a:r>
            <a:r>
              <a:rPr lang="ru-RU" sz="2000" b="1" dirty="0" err="1" smtClean="0">
                <a:solidFill>
                  <a:srgbClr val="FF0000"/>
                </a:solidFill>
              </a:rPr>
              <a:t>диспротеинемии</a:t>
            </a:r>
            <a:r>
              <a:rPr lang="ru-RU" sz="2000" b="1" dirty="0" smtClean="0">
                <a:solidFill>
                  <a:srgbClr val="FF0000"/>
                </a:solidFill>
              </a:rPr>
              <a:t> сопровождается, как правило, сдвигами в гомеостазе (нарушение </a:t>
            </a:r>
            <a:r>
              <a:rPr lang="ru-RU" sz="2000" b="1" dirty="0" err="1" smtClean="0">
                <a:solidFill>
                  <a:srgbClr val="FF0000"/>
                </a:solidFill>
              </a:rPr>
              <a:t>онкотического</a:t>
            </a:r>
            <a:r>
              <a:rPr lang="ru-RU" sz="2000" b="1" dirty="0" smtClean="0">
                <a:solidFill>
                  <a:srgbClr val="FF0000"/>
                </a:solidFill>
              </a:rPr>
              <a:t> давления, водного баланса). </a:t>
            </a:r>
            <a:endParaRPr lang="ru-RU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35546"/>
          </a:xfrm>
        </p:spPr>
        <p:txBody>
          <a:bodyPr>
            <a:normAutofit fontScale="90000"/>
          </a:bodyPr>
          <a:lstStyle/>
          <a:p>
            <a:r>
              <a:rPr lang="ru-RU" smtClean="0"/>
              <a:t>Диспротеинемии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789552"/>
            <a:ext cx="9036496" cy="4353948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При поражении печени и почек, некоторых острых и хронических воспалительных процессах (ревматизм, инфекционный миокардит, пневмония) возникают качественные изменения в синтезе белков, при этом синтезируются особые белки с измененными свойствами, например </a:t>
            </a:r>
            <a:r>
              <a:rPr lang="ru-RU" sz="2400" i="1" dirty="0" err="1" smtClean="0">
                <a:solidFill>
                  <a:srgbClr val="FF0000"/>
                </a:solidFill>
              </a:rPr>
              <a:t>С-реактивный</a:t>
            </a:r>
            <a:r>
              <a:rPr lang="ru-RU" sz="2400" i="1" dirty="0" smtClean="0">
                <a:solidFill>
                  <a:srgbClr val="FF0000"/>
                </a:solidFill>
              </a:rPr>
              <a:t> </a:t>
            </a:r>
            <a:r>
              <a:rPr lang="ru-RU" sz="2400" dirty="0" smtClean="0">
                <a:solidFill>
                  <a:srgbClr val="FF0000"/>
                </a:solidFill>
              </a:rPr>
              <a:t>белок. К необычным белкам крови относятся </a:t>
            </a:r>
            <a:r>
              <a:rPr lang="ru-RU" sz="2400" i="1" dirty="0" err="1" smtClean="0">
                <a:solidFill>
                  <a:srgbClr val="FF0000"/>
                </a:solidFill>
              </a:rPr>
              <a:t>криоглобулины</a:t>
            </a:r>
            <a:r>
              <a:rPr lang="ru-RU" sz="2400" i="1" dirty="0" smtClean="0">
                <a:solidFill>
                  <a:srgbClr val="FF0000"/>
                </a:solidFill>
              </a:rPr>
              <a:t>, </a:t>
            </a:r>
            <a:r>
              <a:rPr lang="ru-RU" sz="2400" dirty="0" smtClean="0">
                <a:solidFill>
                  <a:srgbClr val="FF0000"/>
                </a:solidFill>
              </a:rPr>
              <a:t>способные выпадать в осадок при температуре ниже 37° С (системные болезни, цирроз печени).</a:t>
            </a:r>
            <a:endParaRPr lang="ru-RU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" y="80011"/>
            <a:ext cx="9320336" cy="562913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>Причины нарушения  </a:t>
            </a:r>
            <a:r>
              <a:rPr lang="ru-RU" sz="3200" b="1" dirty="0" err="1" smtClean="0"/>
              <a:t>белковоого</a:t>
            </a:r>
            <a:r>
              <a:rPr lang="ru-RU" sz="3200" b="1" dirty="0" smtClean="0"/>
              <a:t> обмена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500048"/>
            <a:ext cx="9144000" cy="4643452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Одной из наиболее частых причин нарушений белкового обмена является </a:t>
            </a:r>
            <a:r>
              <a:rPr lang="ru-RU" sz="2400" i="1" dirty="0" smtClean="0">
                <a:solidFill>
                  <a:srgbClr val="FF0000"/>
                </a:solidFill>
              </a:rPr>
              <a:t>количественная </a:t>
            </a:r>
            <a:r>
              <a:rPr lang="ru-RU" sz="2400" dirty="0" smtClean="0">
                <a:solidFill>
                  <a:srgbClr val="FF0000"/>
                </a:solidFill>
              </a:rPr>
              <a:t>или </a:t>
            </a:r>
            <a:r>
              <a:rPr lang="ru-RU" sz="2400" i="1" dirty="0" smtClean="0">
                <a:solidFill>
                  <a:srgbClr val="FF0000"/>
                </a:solidFill>
              </a:rPr>
              <a:t>качественная </a:t>
            </a:r>
            <a:r>
              <a:rPr lang="ru-RU" sz="2400" dirty="0" smtClean="0">
                <a:solidFill>
                  <a:srgbClr val="FF0000"/>
                </a:solidFill>
              </a:rPr>
              <a:t>белковая недостаточность первичного (экзогенного) происхождения. Возникающие дефекты </a:t>
            </a:r>
            <a:r>
              <a:rPr lang="ru-RU" sz="2400" dirty="0" smtClean="0">
                <a:solidFill>
                  <a:srgbClr val="FF0000"/>
                </a:solidFill>
              </a:rPr>
              <a:t>обусловлены 1) </a:t>
            </a:r>
            <a:r>
              <a:rPr lang="ru-RU" sz="2400" dirty="0" smtClean="0">
                <a:solidFill>
                  <a:srgbClr val="FF0000"/>
                </a:solidFill>
              </a:rPr>
              <a:t>ограничением поступления экзогенных белков при полном или частичном </a:t>
            </a:r>
            <a:r>
              <a:rPr lang="ru-RU" sz="2400" dirty="0" smtClean="0">
                <a:solidFill>
                  <a:srgbClr val="FF0000"/>
                </a:solidFill>
              </a:rPr>
              <a:t>голодании,2) </a:t>
            </a:r>
            <a:r>
              <a:rPr lang="ru-RU" sz="2400" dirty="0" smtClean="0">
                <a:solidFill>
                  <a:srgbClr val="FF0000"/>
                </a:solidFill>
              </a:rPr>
              <a:t>низкой биологической ценностью пищевых белков, дефицитом незаменимых аминокислот (</a:t>
            </a:r>
            <a:r>
              <a:rPr lang="ru-RU" sz="2400" dirty="0" err="1" smtClean="0">
                <a:solidFill>
                  <a:srgbClr val="FF0000"/>
                </a:solidFill>
              </a:rPr>
              <a:t>валин</a:t>
            </a:r>
            <a:r>
              <a:rPr lang="ru-RU" sz="2400" dirty="0" smtClean="0">
                <a:solidFill>
                  <a:srgbClr val="FF0000"/>
                </a:solidFill>
              </a:rPr>
              <a:t>, изолейцин, лейцин, лизин, метионин, </a:t>
            </a:r>
            <a:r>
              <a:rPr lang="ru-RU" sz="2400" dirty="0" err="1" smtClean="0">
                <a:solidFill>
                  <a:srgbClr val="FF0000"/>
                </a:solidFill>
              </a:rPr>
              <a:t>треонин</a:t>
            </a:r>
            <a:r>
              <a:rPr lang="ru-RU" sz="2400" dirty="0" smtClean="0">
                <a:solidFill>
                  <a:srgbClr val="FF0000"/>
                </a:solidFill>
              </a:rPr>
              <a:t>, триптофан, </a:t>
            </a:r>
            <a:r>
              <a:rPr lang="ru-RU" sz="2400" dirty="0" err="1" smtClean="0">
                <a:solidFill>
                  <a:srgbClr val="FF0000"/>
                </a:solidFill>
              </a:rPr>
              <a:t>фенилаланин</a:t>
            </a:r>
            <a:r>
              <a:rPr lang="ru-RU" sz="2400" dirty="0" smtClean="0">
                <a:solidFill>
                  <a:srgbClr val="FF0000"/>
                </a:solidFill>
              </a:rPr>
              <a:t>, гистидин, аргинин).</a:t>
            </a:r>
          </a:p>
          <a:p>
            <a:endParaRPr lang="ru-RU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Межуточный обмен белка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Основные пути межуточного обмена белка составляют реакции </a:t>
            </a:r>
            <a:r>
              <a:rPr lang="ru-RU" i="1" dirty="0" err="1" smtClean="0"/>
              <a:t>переаминирования</a:t>
            </a:r>
            <a:r>
              <a:rPr lang="ru-RU" i="1" dirty="0" smtClean="0"/>
              <a:t>, </a:t>
            </a:r>
            <a:r>
              <a:rPr lang="ru-RU" i="1" dirty="0" err="1" smtClean="0"/>
              <a:t>дезаминирования</a:t>
            </a:r>
            <a:r>
              <a:rPr lang="ru-RU" i="1" dirty="0" smtClean="0"/>
              <a:t>, </a:t>
            </a:r>
            <a:r>
              <a:rPr lang="ru-RU" i="1" dirty="0" err="1" smtClean="0"/>
              <a:t>декарбоксилирования</a:t>
            </a:r>
            <a:r>
              <a:rPr lang="ru-RU" i="1" dirty="0" smtClean="0"/>
              <a:t>, </a:t>
            </a:r>
            <a:r>
              <a:rPr lang="ru-RU" i="1" dirty="0" err="1" smtClean="0"/>
              <a:t>переметилирования</a:t>
            </a:r>
            <a:r>
              <a:rPr lang="ru-RU" i="1" dirty="0" smtClean="0"/>
              <a:t>, </a:t>
            </a:r>
            <a:r>
              <a:rPr lang="ru-RU" i="1" dirty="0" err="1" smtClean="0"/>
              <a:t>пересульфирования</a:t>
            </a:r>
            <a:r>
              <a:rPr lang="ru-RU" i="1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0" y="26895"/>
            <a:ext cx="9126071" cy="816664"/>
          </a:xfrm>
        </p:spPr>
        <p:txBody>
          <a:bodyPr/>
          <a:lstStyle/>
          <a:p>
            <a:r>
              <a:rPr lang="ru-RU" b="1" dirty="0" err="1" smtClean="0"/>
              <a:t>Переаминирование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1" y="897564"/>
            <a:ext cx="9009529" cy="4205595"/>
          </a:xfrm>
        </p:spPr>
        <p:txBody>
          <a:bodyPr>
            <a:normAutofit/>
          </a:bodyPr>
          <a:lstStyle/>
          <a:p>
            <a:r>
              <a:rPr lang="ru-RU" sz="2000" b="1" dirty="0" smtClean="0"/>
              <a:t>Центральное место в межуточном обмене белков занимает реакция </a:t>
            </a:r>
            <a:r>
              <a:rPr lang="ru-RU" sz="2000" b="1" i="1" dirty="0" err="1" smtClean="0">
                <a:solidFill>
                  <a:srgbClr val="FF0000"/>
                </a:solidFill>
              </a:rPr>
              <a:t>переаминирования</a:t>
            </a:r>
            <a:r>
              <a:rPr lang="ru-RU" sz="2000" b="1" i="1" dirty="0" smtClean="0">
                <a:solidFill>
                  <a:srgbClr val="FF0000"/>
                </a:solidFill>
              </a:rPr>
              <a:t> </a:t>
            </a:r>
            <a:r>
              <a:rPr lang="ru-RU" sz="2000" b="1" dirty="0" smtClean="0">
                <a:solidFill>
                  <a:srgbClr val="FF0000"/>
                </a:solidFill>
              </a:rPr>
              <a:t>как основной источник образования новых аминокислот.</a:t>
            </a:r>
            <a:r>
              <a:rPr lang="ru-RU" sz="2000" b="1" dirty="0" smtClean="0"/>
              <a:t> Нарушение </a:t>
            </a:r>
            <a:r>
              <a:rPr lang="ru-RU" sz="2000" b="1" dirty="0" err="1" smtClean="0"/>
              <a:t>переаминирования</a:t>
            </a:r>
            <a:r>
              <a:rPr lang="ru-RU" sz="2000" b="1" dirty="0" smtClean="0"/>
              <a:t> может возникнуть в результате недостаточности в организме витамина В6. Это объясняется тем, что </a:t>
            </a:r>
            <a:r>
              <a:rPr lang="ru-RU" sz="2000" b="1" dirty="0" err="1" smtClean="0"/>
              <a:t>фосфорилированная</a:t>
            </a:r>
            <a:r>
              <a:rPr lang="ru-RU" sz="2000" b="1" dirty="0" smtClean="0"/>
              <a:t> форма витамина В6—</a:t>
            </a:r>
            <a:r>
              <a:rPr lang="ru-RU" sz="2000" b="1" dirty="0" err="1" smtClean="0"/>
              <a:t>фосфопиродоксаль</a:t>
            </a:r>
            <a:r>
              <a:rPr lang="ru-RU" sz="2000" b="1" dirty="0" smtClean="0"/>
              <a:t>—является активной группой </a:t>
            </a:r>
            <a:r>
              <a:rPr lang="ru-RU" sz="2000" b="1" dirty="0" err="1" smtClean="0"/>
              <a:t>трансаминаз</a:t>
            </a:r>
            <a:r>
              <a:rPr lang="ru-RU" sz="2000" b="1" dirty="0" smtClean="0"/>
              <a:t> — специфических ферментов </a:t>
            </a:r>
            <a:r>
              <a:rPr lang="ru-RU" sz="2000" b="1" dirty="0" err="1" smtClean="0"/>
              <a:t>переаминирования</a:t>
            </a:r>
            <a:r>
              <a:rPr lang="ru-RU" sz="2000" b="1" dirty="0" smtClean="0"/>
              <a:t> между </a:t>
            </a:r>
            <a:r>
              <a:rPr lang="ru-RU" sz="2000" b="1" dirty="0" err="1" smtClean="0"/>
              <a:t>амино</a:t>
            </a:r>
            <a:r>
              <a:rPr lang="ru-RU" sz="2000" b="1" dirty="0" smtClean="0"/>
              <a:t>- и кетокислотами.</a:t>
            </a:r>
            <a:endParaRPr lang="ru-RU" sz="2000" b="1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-66759"/>
            <a:ext cx="8928992" cy="709683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Переаминирование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571486"/>
            <a:ext cx="9079264" cy="4502221"/>
          </a:xfrm>
        </p:spPr>
        <p:txBody>
          <a:bodyPr>
            <a:normAutofit/>
          </a:bodyPr>
          <a:lstStyle/>
          <a:p>
            <a:r>
              <a:rPr lang="ru-RU" sz="2000" b="1" i="1" dirty="0" smtClean="0">
                <a:solidFill>
                  <a:srgbClr val="FF0000"/>
                </a:solidFill>
              </a:rPr>
              <a:t>Патологическое усиление </a:t>
            </a:r>
            <a:r>
              <a:rPr lang="ru-RU" sz="2000" b="1" dirty="0" smtClean="0">
                <a:solidFill>
                  <a:srgbClr val="FF0000"/>
                </a:solidFill>
              </a:rPr>
              <a:t>реакции </a:t>
            </a:r>
            <a:r>
              <a:rPr lang="ru-RU" sz="2000" b="1" dirty="0" err="1" smtClean="0">
                <a:solidFill>
                  <a:srgbClr val="FF0000"/>
                </a:solidFill>
              </a:rPr>
              <a:t>переаминирования</a:t>
            </a:r>
            <a:r>
              <a:rPr lang="ru-RU" sz="2000" b="1" dirty="0" smtClean="0">
                <a:solidFill>
                  <a:srgbClr val="FF0000"/>
                </a:solidFill>
              </a:rPr>
              <a:t> возможно в условиях повреждения печени и инсулиновой недостаточности, когда значительно увеличивается содержание свободных аминокислот.</a:t>
            </a:r>
            <a:r>
              <a:rPr lang="ru-RU" sz="2000" b="1" dirty="0" smtClean="0"/>
              <a:t> Одной из причин снижения активности </a:t>
            </a:r>
            <a:r>
              <a:rPr lang="ru-RU" sz="2000" b="1" dirty="0" err="1" smtClean="0"/>
              <a:t>переаминирования</a:t>
            </a:r>
            <a:r>
              <a:rPr lang="ru-RU" sz="2000" b="1" dirty="0" smtClean="0"/>
              <a:t> может быть нарушение синтеза </a:t>
            </a:r>
            <a:r>
              <a:rPr lang="ru-RU" sz="2000" b="1" dirty="0" err="1" smtClean="0"/>
              <a:t>трансаминаз</a:t>
            </a:r>
            <a:r>
              <a:rPr lang="ru-RU" sz="2000" b="1" dirty="0" smtClean="0"/>
              <a:t> (при белковом голодании) либо нарушение гормональной регуляции их активности.</a:t>
            </a:r>
            <a:endParaRPr lang="ru-RU" sz="2000" b="1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3" y="141481"/>
            <a:ext cx="8211671" cy="715757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Окислительное </a:t>
            </a:r>
            <a:r>
              <a:rPr lang="ru-RU" dirty="0" err="1" smtClean="0"/>
              <a:t>дезаминирование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860" y="785800"/>
            <a:ext cx="8910917" cy="4384594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Процессы </a:t>
            </a:r>
            <a:r>
              <a:rPr lang="ru-RU" sz="2400" dirty="0" err="1" smtClean="0"/>
              <a:t>переаминирования</a:t>
            </a:r>
            <a:r>
              <a:rPr lang="ru-RU" sz="2400" dirty="0" smtClean="0"/>
              <a:t> аминокислот тесно связаны с процессами</a:t>
            </a:r>
            <a:r>
              <a:rPr lang="ru-RU" sz="2400" b="1" dirty="0" smtClean="0"/>
              <a:t> </a:t>
            </a:r>
            <a:r>
              <a:rPr lang="ru-RU" sz="2400" b="1" i="1" dirty="0" smtClean="0"/>
              <a:t>окислительного </a:t>
            </a:r>
            <a:r>
              <a:rPr lang="ru-RU" sz="2400" b="1" i="1" dirty="0" err="1" smtClean="0"/>
              <a:t>дезаминирования</a:t>
            </a:r>
            <a:r>
              <a:rPr lang="ru-RU" sz="2400" b="1" i="1" dirty="0" smtClean="0"/>
              <a:t>, в </a:t>
            </a:r>
            <a:r>
              <a:rPr lang="ru-RU" sz="2400" b="1" dirty="0" smtClean="0"/>
              <a:t>ходе которого осуществляется ферментативное отщепление аммиака от аминокислот. </a:t>
            </a:r>
            <a:r>
              <a:rPr lang="ru-RU" sz="2400" dirty="0" err="1" smtClean="0"/>
              <a:t>Дезаминирование</a:t>
            </a:r>
            <a:r>
              <a:rPr lang="ru-RU" sz="2400" dirty="0" smtClean="0"/>
              <a:t> определяет как образование конечных продуктов белкового обмена, так и вступление аминокислот в энергетический обмен.</a:t>
            </a:r>
            <a:endParaRPr lang="ru-RU" sz="24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8092" y="-104889"/>
            <a:ext cx="8686800" cy="67637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Окислительное </a:t>
            </a:r>
            <a:r>
              <a:rPr lang="ru-RU" dirty="0" err="1" smtClean="0"/>
              <a:t>дезаминирование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571486"/>
            <a:ext cx="9036496" cy="4572014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Ослабление </a:t>
            </a:r>
            <a:r>
              <a:rPr lang="ru-RU" sz="2000" b="1" dirty="0" err="1" smtClean="0">
                <a:solidFill>
                  <a:srgbClr val="FF0000"/>
                </a:solidFill>
              </a:rPr>
              <a:t>дезаминирования</a:t>
            </a:r>
            <a:r>
              <a:rPr lang="ru-RU" sz="2000" b="1" dirty="0" smtClean="0">
                <a:solidFill>
                  <a:srgbClr val="FF0000"/>
                </a:solidFill>
              </a:rPr>
              <a:t> может возникнуть вследствие нарушения окислительных процессов в тканях (гипоксия, гиповитаминозы С, РР, В). Однако наиболее резкое его нарушение наступает при понижении активности </a:t>
            </a:r>
            <a:r>
              <a:rPr lang="ru-RU" sz="2000" b="1" dirty="0" err="1" smtClean="0">
                <a:solidFill>
                  <a:srgbClr val="FF0000"/>
                </a:solidFill>
              </a:rPr>
              <a:t>аминооксидаз</a:t>
            </a:r>
            <a:r>
              <a:rPr lang="ru-RU" sz="2000" b="1" dirty="0" smtClean="0">
                <a:solidFill>
                  <a:srgbClr val="FF0000"/>
                </a:solidFill>
              </a:rPr>
              <a:t> либо вследствие ослабления их синтеза (диффузное поражение печени, белковая недостаточность), либо в результате относительной недостаточности их активности (</a:t>
            </a:r>
            <a:r>
              <a:rPr lang="ru-RU" sz="2000" b="1" dirty="0" smtClean="0"/>
              <a:t>увеличение содержания в крови свободных аминокислот). Следствием нарушения окислительного </a:t>
            </a:r>
            <a:r>
              <a:rPr lang="ru-RU" sz="2000" b="1" dirty="0" err="1" smtClean="0"/>
              <a:t>дезаминирования</a:t>
            </a:r>
            <a:r>
              <a:rPr lang="ru-RU" sz="2000" b="1" dirty="0" smtClean="0"/>
              <a:t> аминокислот будет ослабление </a:t>
            </a:r>
            <a:r>
              <a:rPr lang="ru-RU" sz="2000" b="1" dirty="0" err="1" smtClean="0"/>
              <a:t>мочевинообразования</a:t>
            </a:r>
            <a:r>
              <a:rPr lang="ru-RU" sz="2000" b="1" dirty="0" smtClean="0"/>
              <a:t>, увеличение концентрации аминокислот и увеличение выведения их с мочой </a:t>
            </a:r>
            <a:r>
              <a:rPr lang="ru-RU" sz="2000" b="1" i="1" dirty="0" smtClean="0"/>
              <a:t>(</a:t>
            </a:r>
            <a:r>
              <a:rPr lang="ru-RU" sz="2000" b="1" i="1" dirty="0" err="1" smtClean="0"/>
              <a:t>аминоацидурия</a:t>
            </a:r>
            <a:r>
              <a:rPr lang="ru-RU" sz="2000" b="1" i="1" dirty="0" smtClean="0"/>
              <a:t>).</a:t>
            </a:r>
            <a:endParaRPr lang="ru-RU" sz="2000" b="1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072282" cy="914400"/>
          </a:xfrm>
        </p:spPr>
        <p:txBody>
          <a:bodyPr/>
          <a:lstStyle/>
          <a:p>
            <a:r>
              <a:rPr lang="ru-RU" dirty="0" err="1" smtClean="0"/>
              <a:t>Декарбоксилирование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8612" y="1005576"/>
            <a:ext cx="8937884" cy="4178265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Межуточный обмен ряда аминокислот может проходить также путем их </a:t>
            </a:r>
            <a:r>
              <a:rPr lang="ru-RU" sz="2400" b="1" i="1" dirty="0" err="1" smtClean="0">
                <a:solidFill>
                  <a:srgbClr val="FF0000"/>
                </a:solidFill>
              </a:rPr>
              <a:t>декарбоксилирования</a:t>
            </a:r>
            <a:r>
              <a:rPr lang="ru-RU" sz="2400" b="1" i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</a:rPr>
              <a:t>(потеря СО из карбоксильной группы) с образованием соответствующих аминов, получивших название «биогенные амины». </a:t>
            </a:r>
            <a:r>
              <a:rPr lang="ru-RU" sz="2400" dirty="0" smtClean="0"/>
              <a:t>Причинами нарушения процесса </a:t>
            </a:r>
            <a:r>
              <a:rPr lang="ru-RU" sz="2400" dirty="0" err="1" smtClean="0"/>
              <a:t>декарбоксилирования</a:t>
            </a:r>
            <a:r>
              <a:rPr lang="ru-RU" sz="2400" dirty="0" smtClean="0"/>
              <a:t> могут быть усиление активности </a:t>
            </a:r>
            <a:r>
              <a:rPr lang="ru-RU" sz="2400" dirty="0" err="1" smtClean="0"/>
              <a:t>декарбоксилаз</a:t>
            </a:r>
            <a:r>
              <a:rPr lang="ru-RU" sz="2400" dirty="0" smtClean="0"/>
              <a:t>, торможение активности </a:t>
            </a:r>
            <a:r>
              <a:rPr lang="ru-RU" sz="2400" dirty="0" err="1" smtClean="0"/>
              <a:t>аминооксидаз</a:t>
            </a:r>
            <a:r>
              <a:rPr lang="ru-RU" sz="2400" dirty="0" smtClean="0"/>
              <a:t> и нарушение связывания аминов белками.</a:t>
            </a:r>
            <a:endParaRPr lang="ru-RU" sz="24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87474"/>
            <a:ext cx="9144000" cy="62688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Изменение скорости распада белков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714362"/>
            <a:ext cx="9144000" cy="4429138"/>
          </a:xfrm>
        </p:spPr>
        <p:txBody>
          <a:bodyPr>
            <a:normAutofit/>
          </a:bodyPr>
          <a:lstStyle/>
          <a:p>
            <a:r>
              <a:rPr lang="ru-RU" sz="2000" b="1" dirty="0" smtClean="0"/>
              <a:t>Значительное увеличение скорости распада белков тканей и крови наблюдается при повышении температуры, обширных </a:t>
            </a:r>
            <a:r>
              <a:rPr lang="ru-RU" sz="2000" b="1" dirty="0" smtClean="0"/>
              <a:t>воспалительных </a:t>
            </a:r>
            <a:r>
              <a:rPr lang="ru-RU" sz="2000" b="1" dirty="0" smtClean="0"/>
              <a:t>процессах, тяжелых травмах, гипоксии, злокачественных опухолях и т.д. Связано увеличение скорости распада белков либо с действием бактериальных токсинов (в случае инфицирования), либо со значительным увеличением активности протеолитических ферментов крови (при гипоксии), либо с токсическим действием продуктов распада тканей (при травмах). В большинстве случаев ускорение распада белков сопровождается развитием в организме отрицательного азотистого баланса в связи с преобладанием процессов распада белков над их синтезом.</a:t>
            </a:r>
          </a:p>
          <a:p>
            <a:r>
              <a:rPr lang="ru-RU" b="1" dirty="0" smtClean="0"/>
              <a:t> </a:t>
            </a: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Изменение скорости распада белков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В большинстве случаев ускорение распада белков сопровождается развитием в организме отрицательного азотистого баланса в связи с преобладанием процессов распада белков над их синтезом.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 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0"/>
            <a:ext cx="8915400" cy="81252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Нарушение конечных продуктов обмена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843558"/>
            <a:ext cx="8964488" cy="4299942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Основными конечными продуктами белкового обмена являются </a:t>
            </a:r>
            <a:r>
              <a:rPr lang="ru-RU" sz="2400" i="1" dirty="0" smtClean="0">
                <a:solidFill>
                  <a:srgbClr val="FF0000"/>
                </a:solidFill>
              </a:rPr>
              <a:t>аммиак </a:t>
            </a:r>
            <a:r>
              <a:rPr lang="ru-RU" sz="2400" dirty="0" smtClean="0">
                <a:solidFill>
                  <a:srgbClr val="FF0000"/>
                </a:solidFill>
              </a:rPr>
              <a:t>и </a:t>
            </a:r>
            <a:r>
              <a:rPr lang="ru-RU" sz="2400" i="1" dirty="0" smtClean="0">
                <a:solidFill>
                  <a:srgbClr val="FF0000"/>
                </a:solidFill>
              </a:rPr>
              <a:t>мочевина. </a:t>
            </a:r>
            <a:r>
              <a:rPr lang="ru-RU" sz="2400" dirty="0" smtClean="0">
                <a:solidFill>
                  <a:srgbClr val="FF0000"/>
                </a:solidFill>
              </a:rPr>
              <a:t>Связывание и обезвреживание аммиака осуществляются при помощи двух механизмов: в печени — путем образования мочевины, а в других тканях— путем присоединения аммиака к </a:t>
            </a:r>
            <a:r>
              <a:rPr lang="ru-RU" sz="2400" dirty="0" err="1" smtClean="0">
                <a:solidFill>
                  <a:srgbClr val="FF0000"/>
                </a:solidFill>
              </a:rPr>
              <a:t>глутаминовой</a:t>
            </a:r>
            <a:r>
              <a:rPr lang="ru-RU" sz="2400" dirty="0" smtClean="0">
                <a:solidFill>
                  <a:srgbClr val="FF0000"/>
                </a:solidFill>
              </a:rPr>
              <a:t> кислоте (посредством </a:t>
            </a:r>
            <a:r>
              <a:rPr lang="ru-RU" sz="2400" dirty="0" err="1" smtClean="0">
                <a:solidFill>
                  <a:srgbClr val="FF0000"/>
                </a:solidFill>
              </a:rPr>
              <a:t>амидирования</a:t>
            </a:r>
            <a:r>
              <a:rPr lang="ru-RU" sz="2400" dirty="0" smtClean="0">
                <a:solidFill>
                  <a:srgbClr val="FF0000"/>
                </a:solidFill>
              </a:rPr>
              <a:t>) с образованием </a:t>
            </a:r>
            <a:r>
              <a:rPr lang="ru-RU" sz="2400" dirty="0" err="1" smtClean="0">
                <a:solidFill>
                  <a:srgbClr val="FF0000"/>
                </a:solidFill>
              </a:rPr>
              <a:t>глутамина</a:t>
            </a:r>
            <a:r>
              <a:rPr lang="ru-RU" sz="2400" dirty="0" smtClean="0">
                <a:solidFill>
                  <a:srgbClr val="FF0000"/>
                </a:solidFill>
              </a:rPr>
              <a:t>.</a:t>
            </a:r>
          </a:p>
          <a:p>
            <a:r>
              <a:rPr lang="ru-RU" sz="2400" dirty="0" smtClean="0"/>
              <a:t>Основным механизмом связывания аммиака является процесс образования мочевины в </a:t>
            </a:r>
            <a:r>
              <a:rPr lang="ru-RU" sz="2400" dirty="0" err="1" smtClean="0"/>
              <a:t>цитруллин-аргинин-орнитиновом</a:t>
            </a:r>
            <a:r>
              <a:rPr lang="ru-RU" sz="2400" dirty="0" smtClean="0"/>
              <a:t> цикле.</a:t>
            </a:r>
            <a:endParaRPr lang="ru-RU" sz="24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23479"/>
            <a:ext cx="8435280" cy="864096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/>
              <a:t>Нарушение образования мочевины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1" y="921774"/>
            <a:ext cx="9114503" cy="4221727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B050"/>
                </a:solidFill>
              </a:rPr>
              <a:t>Нарушения образования мочевины могут наступить в результате </a:t>
            </a:r>
            <a:r>
              <a:rPr lang="ru-RU" sz="2400" b="1" dirty="0" smtClean="0">
                <a:solidFill>
                  <a:srgbClr val="00B050"/>
                </a:solidFill>
              </a:rPr>
              <a:t>снижения </a:t>
            </a:r>
            <a:r>
              <a:rPr lang="ru-RU" sz="2400" b="1" dirty="0" smtClean="0">
                <a:solidFill>
                  <a:srgbClr val="00B050"/>
                </a:solidFill>
              </a:rPr>
              <a:t>активности ферментных систем, участвующих в этом процессе (</a:t>
            </a:r>
            <a:r>
              <a:rPr lang="ru-RU" sz="2400" b="1" dirty="0" smtClean="0">
                <a:solidFill>
                  <a:srgbClr val="00B050"/>
                </a:solidFill>
              </a:rPr>
              <a:t>гепатиты</a:t>
            </a:r>
            <a:r>
              <a:rPr lang="ru-RU" sz="2400" b="1" dirty="0" smtClean="0">
                <a:solidFill>
                  <a:srgbClr val="00B050"/>
                </a:solidFill>
              </a:rPr>
              <a:t>, цирроз печени). При нарушении образования мочевины в крови и </a:t>
            </a:r>
            <a:r>
              <a:rPr lang="ru-RU" sz="2400" b="1" dirty="0" smtClean="0">
                <a:solidFill>
                  <a:srgbClr val="00B050"/>
                </a:solidFill>
              </a:rPr>
              <a:t>тканях </a:t>
            </a:r>
            <a:r>
              <a:rPr lang="ru-RU" sz="2400" b="1" dirty="0" smtClean="0">
                <a:solidFill>
                  <a:srgbClr val="00B050"/>
                </a:solidFill>
              </a:rPr>
              <a:t>накапливается аммиак, что сопровождается развитием высокой </a:t>
            </a:r>
            <a:r>
              <a:rPr lang="ru-RU" sz="2400" b="1" i="1" dirty="0" smtClean="0">
                <a:solidFill>
                  <a:srgbClr val="00B050"/>
                </a:solidFill>
              </a:rPr>
              <a:t>азотемии</a:t>
            </a:r>
            <a:r>
              <a:rPr lang="ru-RU" sz="2400" b="1" i="1" dirty="0" smtClean="0">
                <a:solidFill>
                  <a:srgbClr val="00B050"/>
                </a:solidFill>
              </a:rPr>
              <a:t>. П</a:t>
            </a:r>
            <a:r>
              <a:rPr lang="ru-RU" sz="2400" b="1" dirty="0" smtClean="0">
                <a:solidFill>
                  <a:srgbClr val="00B050"/>
                </a:solidFill>
              </a:rPr>
              <a:t>ри тяжелых формах гепатитов и циррозе печени, когда резко </a:t>
            </a:r>
            <a:r>
              <a:rPr lang="ru-RU" sz="2400" b="1" dirty="0" smtClean="0">
                <a:solidFill>
                  <a:srgbClr val="00B050"/>
                </a:solidFill>
              </a:rPr>
              <a:t>нарушена </a:t>
            </a:r>
            <a:r>
              <a:rPr lang="ru-RU" sz="2400" b="1" dirty="0" smtClean="0">
                <a:solidFill>
                  <a:srgbClr val="00B050"/>
                </a:solidFill>
              </a:rPr>
              <a:t>ее </a:t>
            </a:r>
            <a:r>
              <a:rPr lang="ru-RU" sz="2400" b="1" dirty="0" err="1" smtClean="0">
                <a:solidFill>
                  <a:srgbClr val="00B050"/>
                </a:solidFill>
              </a:rPr>
              <a:t>мочевинообразовательная</a:t>
            </a:r>
            <a:r>
              <a:rPr lang="ru-RU" sz="2400" b="1" dirty="0" smtClean="0">
                <a:solidFill>
                  <a:srgbClr val="00B050"/>
                </a:solidFill>
              </a:rPr>
              <a:t> функция, развивается выраженная </a:t>
            </a:r>
            <a:r>
              <a:rPr lang="ru-RU" sz="2400" b="1" i="1" dirty="0" smtClean="0">
                <a:solidFill>
                  <a:srgbClr val="00B050"/>
                </a:solidFill>
              </a:rPr>
              <a:t>интоксикация </a:t>
            </a:r>
            <a:r>
              <a:rPr lang="ru-RU" sz="2400" b="1" i="1" dirty="0" smtClean="0">
                <a:solidFill>
                  <a:srgbClr val="00B050"/>
                </a:solidFill>
              </a:rPr>
              <a:t>аммиаком </a:t>
            </a:r>
            <a:r>
              <a:rPr lang="ru-RU" sz="2400" b="1" dirty="0" smtClean="0">
                <a:solidFill>
                  <a:srgbClr val="00B050"/>
                </a:solidFill>
              </a:rPr>
              <a:t>(нарушение функции ЦНС с развитием комы).</a:t>
            </a:r>
          </a:p>
          <a:p>
            <a:endParaRPr lang="ru-RU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4355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Механизмы нарушений обмена белков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2400" y="866418"/>
            <a:ext cx="8991600" cy="4277082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При ряде заболеваний нарушение белкового обмена могут наступать вследствие:</a:t>
            </a:r>
          </a:p>
          <a:p>
            <a:r>
              <a:rPr lang="ru-RU" sz="2400" b="1" dirty="0" smtClean="0"/>
              <a:t>1) расстройства переваривания и всасывания белковых продуктов (гастроэнтериты, язвенный колит), </a:t>
            </a:r>
          </a:p>
          <a:p>
            <a:r>
              <a:rPr lang="ru-RU" sz="2400" b="1" dirty="0" smtClean="0"/>
              <a:t>2) повышенного распада белка в тканях (стресс, инфекционные болезни);</a:t>
            </a:r>
            <a:endParaRPr lang="ru-RU" sz="2400" b="1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8686800" cy="771550"/>
          </a:xfrm>
        </p:spPr>
        <p:txBody>
          <a:bodyPr>
            <a:normAutofit/>
          </a:bodyPr>
          <a:lstStyle/>
          <a:p>
            <a:r>
              <a:rPr lang="ru-RU" dirty="0" smtClean="0"/>
              <a:t>Нарушение обмена мочевины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843559"/>
            <a:ext cx="8686800" cy="4299942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В основе нарушения образования мочевины могут лежать </a:t>
            </a:r>
            <a:r>
              <a:rPr lang="ru-RU" sz="2000" b="1" dirty="0" smtClean="0">
                <a:solidFill>
                  <a:srgbClr val="FF0000"/>
                </a:solidFill>
              </a:rPr>
              <a:t>наследственные </a:t>
            </a:r>
            <a:r>
              <a:rPr lang="ru-RU" sz="2000" b="1" dirty="0" smtClean="0">
                <a:solidFill>
                  <a:srgbClr val="FF0000"/>
                </a:solidFill>
              </a:rPr>
              <a:t>дефекты активности ферментов. Так, увеличение концентрации аммиака </a:t>
            </a:r>
            <a:r>
              <a:rPr lang="ru-RU" sz="2000" b="1" i="1" dirty="0" smtClean="0">
                <a:solidFill>
                  <a:srgbClr val="FF0000"/>
                </a:solidFill>
              </a:rPr>
              <a:t>{</a:t>
            </a:r>
            <a:r>
              <a:rPr lang="ru-RU" sz="2000" b="1" i="1" dirty="0" err="1" smtClean="0">
                <a:solidFill>
                  <a:srgbClr val="FF0000"/>
                </a:solidFill>
              </a:rPr>
              <a:t>аммониемия</a:t>
            </a:r>
            <a:r>
              <a:rPr lang="ru-RU" sz="2000" b="1" i="1" dirty="0" smtClean="0">
                <a:solidFill>
                  <a:srgbClr val="FF0000"/>
                </a:solidFill>
              </a:rPr>
              <a:t>} </a:t>
            </a:r>
            <a:r>
              <a:rPr lang="ru-RU" sz="2000" b="1" dirty="0" smtClean="0">
                <a:solidFill>
                  <a:srgbClr val="FF0000"/>
                </a:solidFill>
              </a:rPr>
              <a:t>в крови может быть связано с блокированием </a:t>
            </a:r>
            <a:r>
              <a:rPr lang="ru-RU" sz="2000" b="1" dirty="0" err="1" smtClean="0">
                <a:solidFill>
                  <a:srgbClr val="FF0000"/>
                </a:solidFill>
              </a:rPr>
              <a:t>карбамилфосфатсинтетазы</a:t>
            </a:r>
            <a:r>
              <a:rPr lang="ru-RU" sz="2000" b="1" dirty="0" smtClean="0">
                <a:solidFill>
                  <a:srgbClr val="FF0000"/>
                </a:solidFill>
              </a:rPr>
              <a:t> </a:t>
            </a:r>
            <a:r>
              <a:rPr lang="ru-RU" sz="2000" b="1" dirty="0" smtClean="0">
                <a:solidFill>
                  <a:srgbClr val="FF0000"/>
                </a:solidFill>
              </a:rPr>
              <a:t>и </a:t>
            </a:r>
            <a:r>
              <a:rPr lang="ru-RU" sz="2000" b="1" dirty="0" err="1" smtClean="0">
                <a:solidFill>
                  <a:srgbClr val="FF0000"/>
                </a:solidFill>
              </a:rPr>
              <a:t>орнитинкарбомоилтрансферазы</a:t>
            </a:r>
            <a:r>
              <a:rPr lang="ru-RU" sz="2000" b="1" dirty="0" smtClean="0">
                <a:solidFill>
                  <a:srgbClr val="FF0000"/>
                </a:solidFill>
              </a:rPr>
              <a:t>, катализирующих связывание аммиака и образование орнитина. При наследственном дефекте </a:t>
            </a:r>
            <a:r>
              <a:rPr lang="ru-RU" sz="2000" b="1" i="1" dirty="0" err="1" smtClean="0">
                <a:solidFill>
                  <a:srgbClr val="FF0000"/>
                </a:solidFill>
              </a:rPr>
              <a:t>оргининсукцинатсинтетазы</a:t>
            </a:r>
            <a:r>
              <a:rPr lang="ru-RU" sz="2000" b="1" i="1" dirty="0" smtClean="0">
                <a:solidFill>
                  <a:srgbClr val="FF0000"/>
                </a:solidFill>
              </a:rPr>
              <a:t>  </a:t>
            </a:r>
            <a:r>
              <a:rPr lang="ru-RU" sz="2000" b="1" dirty="0" smtClean="0">
                <a:solidFill>
                  <a:srgbClr val="FF0000"/>
                </a:solidFill>
              </a:rPr>
              <a:t>в  крови   резко  увеличивается   </a:t>
            </a:r>
            <a:r>
              <a:rPr lang="ru-RU" sz="2000" b="1" dirty="0" smtClean="0">
                <a:solidFill>
                  <a:srgbClr val="FF0000"/>
                </a:solidFill>
              </a:rPr>
              <a:t>концентрация </a:t>
            </a:r>
            <a:r>
              <a:rPr lang="ru-RU" sz="2000" b="1" dirty="0" err="1" smtClean="0">
                <a:solidFill>
                  <a:srgbClr val="FF0000"/>
                </a:solidFill>
              </a:rPr>
              <a:t>цитруллина</a:t>
            </a:r>
            <a:r>
              <a:rPr lang="ru-RU" sz="2000" b="1" dirty="0" smtClean="0">
                <a:solidFill>
                  <a:srgbClr val="FF0000"/>
                </a:solidFill>
              </a:rPr>
              <a:t>, в результате чего он </a:t>
            </a:r>
            <a:r>
              <a:rPr lang="ru-RU" sz="2000" b="1" dirty="0" err="1" smtClean="0">
                <a:solidFill>
                  <a:srgbClr val="FF0000"/>
                </a:solidFill>
              </a:rPr>
              <a:t>экскретируется</a:t>
            </a:r>
            <a:r>
              <a:rPr lang="ru-RU" sz="2000" b="1" dirty="0" smtClean="0">
                <a:solidFill>
                  <a:srgbClr val="FF0000"/>
                </a:solidFill>
              </a:rPr>
              <a:t> с мочой (до 15 г </a:t>
            </a:r>
            <a:r>
              <a:rPr lang="ru-RU" sz="2000" b="1" dirty="0" err="1" smtClean="0">
                <a:solidFill>
                  <a:srgbClr val="FF0000"/>
                </a:solidFill>
              </a:rPr>
              <a:t>сут</a:t>
            </a:r>
            <a:r>
              <a:rPr lang="ru-RU" sz="2000" b="1" dirty="0" smtClean="0">
                <a:solidFill>
                  <a:srgbClr val="FF0000"/>
                </a:solidFill>
              </a:rPr>
              <a:t>) — </a:t>
            </a:r>
            <a:r>
              <a:rPr lang="ru-RU" sz="2000" b="1" dirty="0" smtClean="0">
                <a:solidFill>
                  <a:srgbClr val="FF0000"/>
                </a:solidFill>
              </a:rPr>
              <a:t>развивается </a:t>
            </a:r>
            <a:r>
              <a:rPr lang="ru-RU" sz="2000" b="1" dirty="0" err="1" smtClean="0">
                <a:solidFill>
                  <a:srgbClr val="FF0000"/>
                </a:solidFill>
              </a:rPr>
              <a:t>цитруллинурия</a:t>
            </a:r>
            <a:r>
              <a:rPr lang="ru-RU" sz="2000" b="1" dirty="0" smtClean="0">
                <a:solidFill>
                  <a:srgbClr val="FF0000"/>
                </a:solidFill>
              </a:rPr>
              <a:t>.</a:t>
            </a:r>
          </a:p>
          <a:p>
            <a:endParaRPr lang="ru-RU" sz="24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4748"/>
            <a:ext cx="8576187" cy="763298"/>
          </a:xfrm>
        </p:spPr>
        <p:txBody>
          <a:bodyPr>
            <a:normAutofit/>
          </a:bodyPr>
          <a:lstStyle/>
          <a:p>
            <a:r>
              <a:rPr lang="ru-RU" dirty="0" smtClean="0"/>
              <a:t>Нарушение обмена аммиака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843558"/>
            <a:ext cx="9048135" cy="4288881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В других органах и тканях (мышцы, нервная ткань) аммиак </a:t>
            </a:r>
            <a:r>
              <a:rPr lang="ru-RU" sz="2400" b="1" dirty="0" smtClean="0">
                <a:solidFill>
                  <a:srgbClr val="FF0000"/>
                </a:solidFill>
              </a:rPr>
              <a:t>связывается </a:t>
            </a:r>
            <a:r>
              <a:rPr lang="ru-RU" sz="2400" b="1" dirty="0" smtClean="0">
                <a:solidFill>
                  <a:srgbClr val="FF0000"/>
                </a:solidFill>
              </a:rPr>
              <a:t>в реакции </a:t>
            </a:r>
            <a:r>
              <a:rPr lang="ru-RU" sz="2400" b="1" dirty="0" err="1" smtClean="0">
                <a:solidFill>
                  <a:srgbClr val="FF0000"/>
                </a:solidFill>
              </a:rPr>
              <a:t>амидирования</a:t>
            </a:r>
            <a:r>
              <a:rPr lang="ru-RU" sz="2400" b="1" dirty="0" smtClean="0">
                <a:solidFill>
                  <a:srgbClr val="FF0000"/>
                </a:solidFill>
              </a:rPr>
              <a:t> с присоединением к карбоксильной группе </a:t>
            </a:r>
            <a:r>
              <a:rPr lang="ru-RU" sz="2400" b="1" dirty="0" smtClean="0">
                <a:solidFill>
                  <a:srgbClr val="FF0000"/>
                </a:solidFill>
              </a:rPr>
              <a:t>свободных </a:t>
            </a:r>
            <a:r>
              <a:rPr lang="ru-RU" sz="2400" b="1" dirty="0" smtClean="0">
                <a:solidFill>
                  <a:srgbClr val="FF0000"/>
                </a:solidFill>
              </a:rPr>
              <a:t>дикарбоновых аминокислот. Главным субстратом служит </a:t>
            </a:r>
            <a:r>
              <a:rPr lang="ru-RU" sz="2400" b="1" dirty="0" err="1" smtClean="0">
                <a:solidFill>
                  <a:srgbClr val="FF0000"/>
                </a:solidFill>
              </a:rPr>
              <a:t>глутаминовая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</a:rPr>
              <a:t>кислота. Нарушение процесса </a:t>
            </a:r>
            <a:r>
              <a:rPr lang="ru-RU" sz="2400" b="1" dirty="0" err="1" smtClean="0">
                <a:solidFill>
                  <a:srgbClr val="FF0000"/>
                </a:solidFill>
              </a:rPr>
              <a:t>амидирования</a:t>
            </a:r>
            <a:r>
              <a:rPr lang="ru-RU" sz="2400" b="1" dirty="0" smtClean="0">
                <a:solidFill>
                  <a:srgbClr val="FF0000"/>
                </a:solidFill>
              </a:rPr>
              <a:t> возможно при снижении </a:t>
            </a:r>
            <a:r>
              <a:rPr lang="ru-RU" sz="2400" b="1" dirty="0" smtClean="0">
                <a:solidFill>
                  <a:srgbClr val="FF0000"/>
                </a:solidFill>
              </a:rPr>
              <a:t>активности </a:t>
            </a:r>
            <a:r>
              <a:rPr lang="ru-RU" sz="2400" b="1" dirty="0" smtClean="0">
                <a:solidFill>
                  <a:srgbClr val="FF0000"/>
                </a:solidFill>
              </a:rPr>
              <a:t>ферментных систем, обеспечивающих </a:t>
            </a:r>
            <a:r>
              <a:rPr lang="ru-RU" sz="2400" b="1" dirty="0" smtClean="0">
                <a:solidFill>
                  <a:srgbClr val="FF0000"/>
                </a:solidFill>
              </a:rPr>
              <a:t>эту реакцию </a:t>
            </a:r>
            <a:r>
              <a:rPr lang="ru-RU" sz="2400" b="1" dirty="0" smtClean="0">
                <a:solidFill>
                  <a:srgbClr val="FF0000"/>
                </a:solidFill>
              </a:rPr>
              <a:t>(</a:t>
            </a:r>
            <a:r>
              <a:rPr lang="ru-RU" sz="2400" b="1" dirty="0" err="1" smtClean="0">
                <a:solidFill>
                  <a:srgbClr val="FF0000"/>
                </a:solidFill>
              </a:rPr>
              <a:t>глутаминаза</a:t>
            </a:r>
            <a:r>
              <a:rPr lang="ru-RU" sz="2400" b="1" dirty="0" smtClean="0">
                <a:solidFill>
                  <a:srgbClr val="FF0000"/>
                </a:solidFill>
              </a:rPr>
              <a:t>), или в результате интенсивного образования аммиака в количествах, </a:t>
            </a:r>
            <a:r>
              <a:rPr lang="ru-RU" sz="2400" b="1" dirty="0" smtClean="0">
                <a:solidFill>
                  <a:srgbClr val="FF0000"/>
                </a:solidFill>
              </a:rPr>
              <a:t>превосходящих </a:t>
            </a:r>
            <a:r>
              <a:rPr lang="ru-RU" sz="2400" b="1" dirty="0" smtClean="0">
                <a:solidFill>
                  <a:srgbClr val="FF0000"/>
                </a:solidFill>
              </a:rPr>
              <a:t>возможности его связывания.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750" y="-140110"/>
            <a:ext cx="9092381" cy="991221"/>
          </a:xfrm>
        </p:spPr>
        <p:txBody>
          <a:bodyPr/>
          <a:lstStyle/>
          <a:p>
            <a:r>
              <a:rPr lang="ru-RU" b="1" dirty="0" smtClean="0"/>
              <a:t>Нарушение</a:t>
            </a:r>
            <a:r>
              <a:rPr lang="ru-RU" dirty="0" smtClean="0"/>
              <a:t> обмена </a:t>
            </a:r>
            <a:r>
              <a:rPr lang="ru-RU" dirty="0" err="1" smtClean="0"/>
              <a:t>креатинина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6368" y="915566"/>
            <a:ext cx="8970128" cy="4227933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B050"/>
                </a:solidFill>
              </a:rPr>
              <a:t>Другим </a:t>
            </a:r>
            <a:r>
              <a:rPr lang="ru-RU" sz="2400" b="1" i="1" dirty="0" smtClean="0">
                <a:solidFill>
                  <a:srgbClr val="00B050"/>
                </a:solidFill>
              </a:rPr>
              <a:t>конечным </a:t>
            </a:r>
            <a:r>
              <a:rPr lang="ru-RU" sz="2400" b="1" dirty="0" smtClean="0">
                <a:solidFill>
                  <a:srgbClr val="00B050"/>
                </a:solidFill>
              </a:rPr>
              <a:t>продуктом белкового обмена, образующимся при окислении креатина (азотистое вещество мышц), является </a:t>
            </a:r>
            <a:r>
              <a:rPr lang="ru-RU" sz="2400" b="1" i="1" dirty="0" err="1" smtClean="0">
                <a:solidFill>
                  <a:srgbClr val="00B050"/>
                </a:solidFill>
              </a:rPr>
              <a:t>креатинин</a:t>
            </a:r>
            <a:r>
              <a:rPr lang="ru-RU" sz="2400" b="1" i="1" dirty="0" smtClean="0">
                <a:solidFill>
                  <a:srgbClr val="00B050"/>
                </a:solidFill>
              </a:rPr>
              <a:t>. </a:t>
            </a:r>
            <a:r>
              <a:rPr lang="ru-RU" sz="2400" b="1" dirty="0" smtClean="0">
                <a:solidFill>
                  <a:srgbClr val="00B050"/>
                </a:solidFill>
              </a:rPr>
              <a:t>Нормальное </a:t>
            </a:r>
            <a:r>
              <a:rPr lang="ru-RU" sz="2400" b="1" dirty="0" smtClean="0">
                <a:solidFill>
                  <a:srgbClr val="00B050"/>
                </a:solidFill>
              </a:rPr>
              <a:t>суточное содержание </a:t>
            </a:r>
            <a:r>
              <a:rPr lang="ru-RU" sz="2400" b="1" dirty="0" err="1" smtClean="0">
                <a:solidFill>
                  <a:srgbClr val="00B050"/>
                </a:solidFill>
              </a:rPr>
              <a:t>креатинина</a:t>
            </a:r>
            <a:r>
              <a:rPr lang="ru-RU" sz="2400" b="1" dirty="0" smtClean="0">
                <a:solidFill>
                  <a:srgbClr val="00B050"/>
                </a:solidFill>
              </a:rPr>
              <a:t> в моче составляет около 1—2г. </a:t>
            </a:r>
            <a:r>
              <a:rPr lang="ru-RU" sz="2400" b="1" dirty="0" err="1" smtClean="0">
                <a:solidFill>
                  <a:srgbClr val="00B050"/>
                </a:solidFill>
              </a:rPr>
              <a:t>Креатининурия</a:t>
            </a:r>
            <a:r>
              <a:rPr lang="ru-RU" sz="2400" b="1" dirty="0" smtClean="0">
                <a:solidFill>
                  <a:srgbClr val="00B050"/>
                </a:solidFill>
              </a:rPr>
              <a:t>—увеличение </a:t>
            </a:r>
            <a:r>
              <a:rPr lang="ru-RU" sz="2400" b="1" dirty="0" err="1" smtClean="0">
                <a:solidFill>
                  <a:srgbClr val="00B050"/>
                </a:solidFill>
              </a:rPr>
              <a:t>креатинина</a:t>
            </a:r>
            <a:r>
              <a:rPr lang="ru-RU" sz="2400" b="1" dirty="0" smtClean="0">
                <a:solidFill>
                  <a:srgbClr val="00B050"/>
                </a:solidFill>
              </a:rPr>
              <a:t> в моче; наблюдается у беременных женщин и у детей в период интенсивного </a:t>
            </a:r>
            <a:r>
              <a:rPr lang="ru-RU" sz="2400" b="1" dirty="0" smtClean="0">
                <a:solidFill>
                  <a:srgbClr val="00B050"/>
                </a:solidFill>
              </a:rPr>
              <a:t>роста.</a:t>
            </a:r>
            <a:endParaRPr lang="ru-RU" sz="24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09223"/>
          </a:xfrm>
        </p:spPr>
        <p:txBody>
          <a:bodyPr>
            <a:noAutofit/>
          </a:bodyPr>
          <a:lstStyle/>
          <a:p>
            <a:r>
              <a:rPr lang="ru-RU" sz="3200" dirty="0" smtClean="0"/>
              <a:t>Механизмы нарушений обмена белков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785800"/>
            <a:ext cx="8686800" cy="4357700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Вследствие :3 ) усиленной потери белков (</a:t>
            </a:r>
            <a:r>
              <a:rPr lang="ru-RU" sz="2800" b="1" dirty="0" smtClean="0"/>
              <a:t>кровопотери, </a:t>
            </a:r>
            <a:r>
              <a:rPr lang="ru-RU" sz="2800" b="1" dirty="0" smtClean="0"/>
              <a:t>нефроз, травмы), 4) нарушения синтеза белка (гепатиты). </a:t>
            </a:r>
            <a:r>
              <a:rPr lang="ru-RU" sz="2800" b="1" dirty="0" smtClean="0">
                <a:solidFill>
                  <a:srgbClr val="FF0000"/>
                </a:solidFill>
              </a:rPr>
              <a:t>Следствием указанных нарушений часто является </a:t>
            </a:r>
            <a:r>
              <a:rPr lang="ru-RU" sz="2800" b="1" i="1" dirty="0" smtClean="0">
                <a:solidFill>
                  <a:srgbClr val="FF0000"/>
                </a:solidFill>
              </a:rPr>
              <a:t>вторичная </a:t>
            </a:r>
            <a:r>
              <a:rPr lang="ru-RU" sz="2800" b="1" dirty="0" smtClean="0">
                <a:solidFill>
                  <a:srgbClr val="FF0000"/>
                </a:solidFill>
              </a:rPr>
              <a:t>(или эндогенная) белковая недостаточность с характерным отрицательным азотистым балансом.</a:t>
            </a:r>
          </a:p>
          <a:p>
            <a:endParaRPr lang="ru-RU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42924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Протеолитические ферменты в  пищеварении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642924"/>
            <a:ext cx="9036496" cy="4500576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B050"/>
                </a:solidFill>
              </a:rPr>
              <a:t>В пищеварительном тракте белки расщепляются под влиянием протеолитических ферментов. При этом, с одной стороны, белки и другие азотистые соединения, входящие в состав пищи, теряют свои специфические особенности, с другой — из белков образуются аминокислоты, из нуклеиновых кислот — нуклеотиды , которые подвергаются всасыванию. </a:t>
            </a:r>
            <a:endParaRPr lang="ru-RU" sz="24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9756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Первичные и вторичные расстройства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51570"/>
            <a:ext cx="9036496" cy="4191930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Различают </a:t>
            </a:r>
            <a:r>
              <a:rPr lang="ru-RU" sz="2400" b="1" i="1" dirty="0" smtClean="0">
                <a:solidFill>
                  <a:srgbClr val="FF0000"/>
                </a:solidFill>
              </a:rPr>
              <a:t>первичные</a:t>
            </a:r>
            <a:r>
              <a:rPr lang="ru-RU" sz="2400" b="1" i="1" dirty="0" smtClean="0"/>
              <a:t> </a:t>
            </a:r>
            <a:r>
              <a:rPr lang="ru-RU" sz="2400" b="1" dirty="0" smtClean="0"/>
              <a:t>(при различных формах патологии желудка и кишечника — хронических гастритах, язвенной болезни, раке) </a:t>
            </a:r>
            <a:r>
              <a:rPr lang="ru-RU" sz="2400" b="1" dirty="0" smtClean="0">
                <a:solidFill>
                  <a:srgbClr val="FF0000"/>
                </a:solidFill>
              </a:rPr>
              <a:t>и </a:t>
            </a:r>
            <a:r>
              <a:rPr lang="ru-RU" sz="2400" b="1" i="1" dirty="0" smtClean="0">
                <a:solidFill>
                  <a:srgbClr val="FF0000"/>
                </a:solidFill>
              </a:rPr>
              <a:t>вторичные</a:t>
            </a:r>
            <a:r>
              <a:rPr lang="ru-RU" sz="2400" b="1" i="1" dirty="0" smtClean="0"/>
              <a:t> </a:t>
            </a:r>
            <a:r>
              <a:rPr lang="ru-RU" sz="2400" b="1" dirty="0" smtClean="0"/>
              <a:t>или функциональные расстройства секреторной и всасывательной функции эпителия в результате отека слизистой оболочки желудка и кишечника, нарушения переваривания белков и всасывания аминокислот в желудочно-кишечном тракте.</a:t>
            </a:r>
          </a:p>
          <a:p>
            <a:endParaRPr lang="ru-RU" sz="24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42924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Причины недостаточности расщепления белков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71718" y="571487"/>
            <a:ext cx="9215718" cy="4572014"/>
          </a:xfrm>
        </p:spPr>
        <p:txBody>
          <a:bodyPr>
            <a:normAutofit/>
          </a:bodyPr>
          <a:lstStyle/>
          <a:p>
            <a:r>
              <a:rPr lang="ru-RU" sz="2400" b="1" i="1" dirty="0" smtClean="0">
                <a:solidFill>
                  <a:srgbClr val="00B050"/>
                </a:solidFill>
              </a:rPr>
              <a:t>Основные причины недостаточного расщепления белков </a:t>
            </a:r>
            <a:r>
              <a:rPr lang="ru-RU" sz="2400" b="1" dirty="0" smtClean="0">
                <a:solidFill>
                  <a:srgbClr val="00B050"/>
                </a:solidFill>
              </a:rPr>
              <a:t>— </a:t>
            </a:r>
            <a:r>
              <a:rPr lang="ru-RU" sz="2400" b="1" dirty="0" smtClean="0">
                <a:solidFill>
                  <a:srgbClr val="00B050"/>
                </a:solidFill>
              </a:rPr>
              <a:t>1)количественное </a:t>
            </a:r>
            <a:r>
              <a:rPr lang="ru-RU" sz="2400" b="1" dirty="0" smtClean="0">
                <a:solidFill>
                  <a:srgbClr val="00B050"/>
                </a:solidFill>
              </a:rPr>
              <a:t>уменьшение секреции соляной кислоты и </a:t>
            </a:r>
            <a:r>
              <a:rPr lang="ru-RU" sz="2400" b="1" dirty="0" smtClean="0">
                <a:solidFill>
                  <a:srgbClr val="00B050"/>
                </a:solidFill>
              </a:rPr>
              <a:t>2)ферментов</a:t>
            </a:r>
            <a:r>
              <a:rPr lang="ru-RU" sz="2400" b="1" dirty="0" smtClean="0">
                <a:solidFill>
                  <a:srgbClr val="00B050"/>
                </a:solidFill>
              </a:rPr>
              <a:t>, снижение активности протеолитических ферментов (пепсина, трипсина, </a:t>
            </a:r>
            <a:r>
              <a:rPr lang="ru-RU" sz="2400" b="1" dirty="0" err="1" smtClean="0">
                <a:solidFill>
                  <a:srgbClr val="00B050"/>
                </a:solidFill>
              </a:rPr>
              <a:t>химотрипсииа</a:t>
            </a:r>
            <a:r>
              <a:rPr lang="ru-RU" sz="2400" b="1" dirty="0" smtClean="0">
                <a:solidFill>
                  <a:srgbClr val="00B050"/>
                </a:solidFill>
              </a:rPr>
              <a:t>) и связанное с этим недостаточное образование аминокислот, уменьшение времени их воздействия (ускорение перистальтики). </a:t>
            </a:r>
            <a:endParaRPr lang="ru-RU" sz="24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00"/>
          </a:xfrm>
        </p:spPr>
        <p:txBody>
          <a:bodyPr>
            <a:normAutofit/>
          </a:bodyPr>
          <a:lstStyle/>
          <a:p>
            <a:r>
              <a:rPr lang="ru-RU" dirty="0" smtClean="0"/>
              <a:t>Недостаточное расщепление белков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108520" y="897564"/>
            <a:ext cx="9252520" cy="4245936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При ослаблении секреции соляной кислоты снижается </a:t>
            </a:r>
            <a:r>
              <a:rPr lang="ru-RU" sz="2400" b="1" dirty="0" err="1" smtClean="0">
                <a:solidFill>
                  <a:srgbClr val="FF0000"/>
                </a:solidFill>
              </a:rPr>
              <a:t>рН</a:t>
            </a:r>
            <a:r>
              <a:rPr lang="ru-RU" sz="2400" b="1" dirty="0" smtClean="0">
                <a:solidFill>
                  <a:srgbClr val="FF0000"/>
                </a:solidFill>
              </a:rPr>
              <a:t> желудочного сока, что ведет к уменьшению набухания пищевых белков в желудке и ослаблению превращения </a:t>
            </a:r>
            <a:r>
              <a:rPr lang="ru-RU" sz="2400" b="1" dirty="0" err="1" smtClean="0">
                <a:solidFill>
                  <a:srgbClr val="FF0000"/>
                </a:solidFill>
              </a:rPr>
              <a:t>пепсиногена</a:t>
            </a:r>
            <a:r>
              <a:rPr lang="ru-RU" sz="2400" b="1" dirty="0" smtClean="0">
                <a:solidFill>
                  <a:srgbClr val="FF0000"/>
                </a:solidFill>
              </a:rPr>
              <a:t> в его активную форму— пепсин. В этих условиях часть белковых структур переходит из желудка в двенадцатиперстную кишку в неизменном состоянии, что затрудняет действие трипсина, химотрипсина и других протеолитических ферментов кишечника.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53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Дефицит  свободных аминокислот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642924"/>
            <a:ext cx="9144000" cy="4500576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rgbClr val="00B050"/>
                </a:solidFill>
              </a:rPr>
              <a:t>Недостаточное образование свободных аминокислот из пищевых белков возможно при ограничении поступления в кишечник секрета  поджелудочной  железы (панкреатит, </a:t>
            </a:r>
            <a:r>
              <a:rPr lang="ru-RU" sz="2000" b="1" dirty="0" err="1" smtClean="0">
                <a:solidFill>
                  <a:srgbClr val="00B050"/>
                </a:solidFill>
              </a:rPr>
              <a:t>сдавление</a:t>
            </a:r>
            <a:r>
              <a:rPr lang="ru-RU" sz="2000" b="1" dirty="0" smtClean="0">
                <a:solidFill>
                  <a:srgbClr val="00B050"/>
                </a:solidFill>
              </a:rPr>
              <a:t>, закупорка протока). Недостаточность функции поджелудочной железы вызывает дефицит трипсина, </a:t>
            </a:r>
            <a:r>
              <a:rPr lang="ru-RU" sz="2000" b="1" dirty="0" err="1" smtClean="0">
                <a:solidFill>
                  <a:srgbClr val="00B050"/>
                </a:solidFill>
              </a:rPr>
              <a:t>хемотрипсина</a:t>
            </a:r>
            <a:r>
              <a:rPr lang="ru-RU" sz="2000" b="1" dirty="0" smtClean="0">
                <a:solidFill>
                  <a:srgbClr val="00B050"/>
                </a:solidFill>
              </a:rPr>
              <a:t>, карбоангидразы А, Б и других протеаз, действующих на полипептиды с длинной цепью или расщепляющих короткие </a:t>
            </a:r>
            <a:r>
              <a:rPr lang="ru-RU" sz="2000" b="1" dirty="0" err="1" smtClean="0">
                <a:solidFill>
                  <a:srgbClr val="00B050"/>
                </a:solidFill>
              </a:rPr>
              <a:t>олигопептиды</a:t>
            </a:r>
            <a:r>
              <a:rPr lang="ru-RU" sz="2000" b="1" dirty="0" smtClean="0">
                <a:solidFill>
                  <a:srgbClr val="00B050"/>
                </a:solidFill>
              </a:rPr>
              <a:t>, что снижает интенсивность как полостного, так и пристеночного пищеварения.</a:t>
            </a:r>
          </a:p>
          <a:p>
            <a:endParaRPr lang="ru-RU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545</TotalTime>
  <Words>1875</Words>
  <Application>Microsoft Office PowerPoint</Application>
  <PresentationFormat>Экран (16:9)</PresentationFormat>
  <Paragraphs>73</Paragraphs>
  <Slides>32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Тема Office</vt:lpstr>
      <vt:lpstr>Слайд 1</vt:lpstr>
      <vt:lpstr>Причины нарушения  белковоого обмена</vt:lpstr>
      <vt:lpstr>Механизмы нарушений обмена белков</vt:lpstr>
      <vt:lpstr>Механизмы нарушений обмена белков</vt:lpstr>
      <vt:lpstr>Протеолитические ферменты в  пищеварении</vt:lpstr>
      <vt:lpstr>Первичные и вторичные расстройства</vt:lpstr>
      <vt:lpstr>Причины недостаточности расщепления белков</vt:lpstr>
      <vt:lpstr>Недостаточное расщепление белков</vt:lpstr>
      <vt:lpstr>Дефицит  свободных аминокислот</vt:lpstr>
      <vt:lpstr>Недостаточное действие ферментов</vt:lpstr>
      <vt:lpstr>Дисбаланс аминокислот</vt:lpstr>
      <vt:lpstr>Дисбаланс аминокислот</vt:lpstr>
      <vt:lpstr>Ядовитые ароматические соединения</vt:lpstr>
      <vt:lpstr>Нарушение поглощения аминокислот</vt:lpstr>
      <vt:lpstr>Механизмы  нарушения синтеза белка</vt:lpstr>
      <vt:lpstr>Нарушение скорости синтеза белка</vt:lpstr>
      <vt:lpstr>Нарушение регуляции синтеза белка</vt:lpstr>
      <vt:lpstr>Диспротеинемия</vt:lpstr>
      <vt:lpstr>Диспротеинемии</vt:lpstr>
      <vt:lpstr>Межуточный обмен белка</vt:lpstr>
      <vt:lpstr>Переаминирование</vt:lpstr>
      <vt:lpstr>Переаминирование</vt:lpstr>
      <vt:lpstr>Окислительное дезаминирование</vt:lpstr>
      <vt:lpstr>Окислительное дезаминирование</vt:lpstr>
      <vt:lpstr>Декарбоксилирование</vt:lpstr>
      <vt:lpstr>Изменение скорости распада белков</vt:lpstr>
      <vt:lpstr>Изменение скорости распада белков</vt:lpstr>
      <vt:lpstr>Нарушение конечных продуктов обмена</vt:lpstr>
      <vt:lpstr>Нарушение образования мочевины</vt:lpstr>
      <vt:lpstr>Нарушение обмена мочевины</vt:lpstr>
      <vt:lpstr>Нарушение обмена аммиака</vt:lpstr>
      <vt:lpstr>Нарушение обмена креатинина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user</cp:lastModifiedBy>
  <cp:revision>63</cp:revision>
  <dcterms:created xsi:type="dcterms:W3CDTF">2025-04-09T15:01:22Z</dcterms:created>
  <dcterms:modified xsi:type="dcterms:W3CDTF">2025-04-16T18:24:28Z</dcterms:modified>
</cp:coreProperties>
</file>