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915AE-F1C3-4C35-A766-33D4696446BC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559CB-4454-4161-8B8C-F1F8B08E05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500166" y="428604"/>
            <a:ext cx="631378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ИНФОРМАЦИОННЫЕ СИСТЕМЫ УПРАВЛЕНИЯ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направления  подготовки: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38.03.02 «Менеджмент»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Профиль «Управление в здравоохранении» (уровень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бакалавриата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Факультет: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социальной работы и клинической психологии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Кафедра: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биотехнических систем и технологий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Курс: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Семестр: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 обучения: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очная/заочная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Трудоемкость дисциплины: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ЗЕ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Промежуточная аттестация: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семестр/ экзамен –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семестр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тарший преподаватель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Кетов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Дмитрий Юрьевич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Прямоугольник 3"/>
          <p:cNvSpPr>
            <a:spLocks noChangeArrowheads="1"/>
          </p:cNvSpPr>
          <p:nvPr/>
        </p:nvSpPr>
        <p:spPr bwMode="auto">
          <a:xfrm>
            <a:off x="0" y="188913"/>
            <a:ext cx="8137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Качество экономических информационных систем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9" name="Rectangle 1"/>
          <p:cNvSpPr>
            <a:spLocks noChangeArrowheads="1"/>
          </p:cNvSpPr>
          <p:nvPr/>
        </p:nvSpPr>
        <p:spPr bwMode="auto">
          <a:xfrm>
            <a:off x="0" y="549275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Экономические информационные системы характеризуются разной сложностью создания, сопровождения и интеграции с другими системами. Их функционирование обычно направлено на реализацию нескольких целей, поэтому их качество определяется совокупностью свойств, характеризующих способность системы удовлетворять потребности пользователя.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0" y="2703513"/>
            <a:ext cx="914400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>
                <a:solidFill>
                  <a:srgbClr val="0070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Функциональные показатели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это показатели, характеризующие функциональную полноту, адаптивность, корректность системы.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70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Экономические показатели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это стоимость создания или приобретения системы, затраты на ее внедрение и эксплуатацию, а также эффект, получаемый от функционирования системы.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solidFill>
                  <a:srgbClr val="0070C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Эксплуатационные показатели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это показатели, определяющие набор требований к аппаратуре, характеризующие возможность работы в сети, легкость и простоту установки, надежность программного обеспечения, удобство освоения, качество помощи и пользовательского интерфейса, степень автоматизации функций, возможность защиты данных и самой системы и другие.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ChangeArrowheads="1"/>
          </p:cNvSpPr>
          <p:nvPr/>
        </p:nvSpPr>
        <p:spPr bwMode="auto">
          <a:xfrm>
            <a:off x="0" y="620713"/>
            <a:ext cx="9144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Эффективность работы ИС выражается при помощи набора числовых характеристик, называемых критериями эффективности. Каждый критерий количественно оценивает степень соответствия между результатами проектирования или функционирования ИС и поставленными перед нею целями.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0" y="2703513"/>
            <a:ext cx="91440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tabLst>
                <a:tab pos="1971675" algn="l"/>
              </a:tabLst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Требования к критерию: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1971675" algn="l"/>
              </a:tabLst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должен зависеть от процесса проектирования (функционирования) системы, т. е.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должен быть критичен к вектору управляемых переменных;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1971675" algn="l"/>
              </a:tabLst>
            </a:pP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должен давать наглядное представление об одной из целей системы, т. е. иметь по</a:t>
            </a: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возможности конкретный физический смысл;</a:t>
            </a:r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tabLst>
                <a:tab pos="1971675" algn="l"/>
              </a:tabLst>
            </a:pPr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 </a:t>
            </a:r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должен допускать приближенную оценку по экспериментальным данным, т. е. иметь количественную оценку в одной из треx метрических шкал (порядка, интервалов, отношений).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Прямоугольник 1"/>
          <p:cNvSpPr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Как правило, качество ЭИС оценивается по комплексу критериев. </a:t>
            </a:r>
          </a:p>
        </p:txBody>
      </p:sp>
      <p:sp>
        <p:nvSpPr>
          <p:cNvPr id="41987" name="Rectangle 1"/>
          <p:cNvSpPr>
            <a:spLocks noChangeArrowheads="1"/>
          </p:cNvSpPr>
          <p:nvPr/>
        </p:nvSpPr>
        <p:spPr bwMode="auto">
          <a:xfrm>
            <a:off x="0" y="523875"/>
            <a:ext cx="91440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	Так могут оцениваться важнейшие компоненты этапа эксплуатации, например: подготовка информации, ее обработка, ведение информационных массивов и т. п.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	В качестве примера приведем наиболее типичные цели функционирования ИС:</a:t>
            </a: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0" y="25654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solidFill>
                  <a:schemeClr val="accent1"/>
                </a:solidFill>
                <a:latin typeface="Times New Roman" pitchFamily="18" charset="0"/>
                <a:ea typeface="SymbolMT" charset="-120"/>
                <a:cs typeface="Times New Roman" pitchFamily="18" charset="0"/>
              </a:rPr>
              <a:t>Наиболее типичные цели функционирования ИС: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3071813"/>
            <a:ext cx="91440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 eaLnBrk="0" hangingPunct="0">
              <a:buFontTx/>
              <a:buAutoNum type="arabicPeriod"/>
              <a:defRPr/>
            </a:pPr>
            <a:r>
              <a:rPr lang="ru-RU" sz="2400" i="1" dirty="0">
                <a:latin typeface="Times New Roman" pitchFamily="18" charset="0"/>
                <a:ea typeface="SymbolMT" charset="-120"/>
                <a:cs typeface="Times New Roman" pitchFamily="18" charset="0"/>
              </a:rPr>
              <a:t>Повышение эффективности управления объектом:</a:t>
            </a:r>
          </a:p>
          <a:p>
            <a:pPr marL="457200" indent="-457200" eaLnBrk="0" hangingPunct="0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400" dirty="0">
                <a:latin typeface="Times New Roman" pitchFamily="18" charset="0"/>
                <a:ea typeface="SymbolMT" charset="-120"/>
                <a:cs typeface="Times New Roman" pitchFamily="18" charset="0"/>
              </a:rPr>
              <a:t>1.1. максимальная полнота информации для обеспечения выполнения принимаемых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SymbolMT" charset="-120"/>
                <a:cs typeface="Times New Roman" pitchFamily="18" charset="0"/>
              </a:rPr>
              <a:t>решений (“полнота”);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400" dirty="0">
                <a:latin typeface="Times New Roman" pitchFamily="18" charset="0"/>
                <a:ea typeface="SymbolMT" charset="-120"/>
                <a:cs typeface="Times New Roman" pitchFamily="18" charset="0"/>
              </a:rPr>
              <a:t>1.2. представление информации с максимально возможной скоростью (“своевременность”);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400" dirty="0">
                <a:latin typeface="Times New Roman" pitchFamily="18" charset="0"/>
                <a:ea typeface="SymbolMT" charset="-120"/>
                <a:cs typeface="Times New Roman" pitchFamily="18" charset="0"/>
              </a:rPr>
              <a:t>1.3. максимальное удобство взаимодействия информационной системы с потребителями (“реакция”);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400" dirty="0">
                <a:latin typeface="Times New Roman" pitchFamily="18" charset="0"/>
                <a:ea typeface="SymbolMT" charset="-120"/>
                <a:cs typeface="Times New Roman" pitchFamily="18" charset="0"/>
              </a:rPr>
              <a:t>1.4. представление информации без искажений и ошибок (“достоверность”) и др.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/>
          </p:cNvSpPr>
          <p:nvPr/>
        </p:nvSpPr>
        <p:spPr bwMode="auto">
          <a:xfrm>
            <a:off x="0" y="0"/>
            <a:ext cx="91440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400" i="1">
                <a:latin typeface="Times New Roman" pitchFamily="18" charset="0"/>
                <a:ea typeface="SymbolMT" charset="-120"/>
                <a:cs typeface="Times New Roman" pitchFamily="18" charset="0"/>
              </a:rPr>
              <a:t>2. Эффективное использование ресурсов ИС:</a:t>
            </a:r>
          </a:p>
          <a:p>
            <a:pPr algn="just" eaLnBrk="0" hangingPunct="0"/>
            <a:endParaRPr lang="ru-RU" sz="2400">
              <a:latin typeface="Times New Roman" pitchFamily="18" charset="0"/>
              <a:ea typeface="SymbolMT" charset="-12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2.1. сокращение расходов на создание, эксплуатацию и развитие информационных систем;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2.2. максимальное извлечение полезной информации из имеющейся совокупности данных;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SymbolMT" charset="-120"/>
                <a:cs typeface="Times New Roman" pitchFamily="18" charset="0"/>
              </a:rPr>
              <a:t>2.3. сокращение избыточности в базе данных и т. д.</a:t>
            </a:r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0" y="2703513"/>
            <a:ext cx="8964613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Критериями для названных целей будут следующие:</a:t>
            </a:r>
          </a:p>
          <a:p>
            <a:pPr eaLnBrk="0" hangingPunct="0"/>
            <a:endParaRPr lang="ru-RU" sz="24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1.1. отношение объема информации в базе данных к объему информации на объекте управления;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1.2. время обработки информации в ИС;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1.3. время, которое потребители расходуют на запрос необходимой информации и её использование в управлении;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1.4. доля избыточной информации в объеме данных.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1.5. сумма капитальных вложений и текущих затрат на создание, эксплуатацию и развитие ИС;</a:t>
            </a:r>
          </a:p>
          <a:p>
            <a:pPr algn="just" eaLnBrk="0" hangingPunct="0"/>
            <a:r>
              <a:rPr lang="ru-RU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1.6. отношение объемов входной и выходной информации;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471</Words>
  <Application>Microsoft Office PowerPoint</Application>
  <PresentationFormat>Экран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ggg1</dc:creator>
  <cp:lastModifiedBy>ggg1</cp:lastModifiedBy>
  <cp:revision>2</cp:revision>
  <dcterms:created xsi:type="dcterms:W3CDTF">2020-07-08T05:30:31Z</dcterms:created>
  <dcterms:modified xsi:type="dcterms:W3CDTF">2020-07-08T05:31:44Z</dcterms:modified>
</cp:coreProperties>
</file>