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661" r:id="rId3"/>
    <p:sldId id="739" r:id="rId4"/>
    <p:sldId id="741" r:id="rId5"/>
    <p:sldId id="740" r:id="rId6"/>
    <p:sldId id="706" r:id="rId7"/>
    <p:sldId id="745" r:id="rId8"/>
    <p:sldId id="744" r:id="rId9"/>
    <p:sldId id="743" r:id="rId10"/>
    <p:sldId id="742" r:id="rId11"/>
    <p:sldId id="746" r:id="rId12"/>
    <p:sldId id="756" r:id="rId13"/>
    <p:sldId id="747" r:id="rId14"/>
    <p:sldId id="751" r:id="rId15"/>
    <p:sldId id="752" r:id="rId16"/>
    <p:sldId id="750" r:id="rId17"/>
    <p:sldId id="753" r:id="rId18"/>
    <p:sldId id="754" r:id="rId19"/>
    <p:sldId id="755" r:id="rId20"/>
    <p:sldId id="749" r:id="rId21"/>
    <p:sldId id="748" r:id="rId22"/>
    <p:sldId id="730" r:id="rId23"/>
    <p:sldId id="758" r:id="rId24"/>
    <p:sldId id="757" r:id="rId25"/>
    <p:sldId id="761" r:id="rId26"/>
    <p:sldId id="762" r:id="rId27"/>
    <p:sldId id="735" r:id="rId28"/>
    <p:sldId id="760" r:id="rId29"/>
    <p:sldId id="759" r:id="rId30"/>
    <p:sldId id="737" r:id="rId31"/>
    <p:sldId id="766" r:id="rId32"/>
    <p:sldId id="763" r:id="rId33"/>
    <p:sldId id="764" r:id="rId34"/>
    <p:sldId id="767" r:id="rId35"/>
    <p:sldId id="769" r:id="rId36"/>
    <p:sldId id="770" r:id="rId37"/>
    <p:sldId id="771" r:id="rId38"/>
    <p:sldId id="772" r:id="rId39"/>
    <p:sldId id="693" r:id="rId40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55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«Зоология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06.03.01 Биология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3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4138863" y="4210050"/>
            <a:ext cx="4830116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 </a:t>
            </a:r>
            <a:r>
              <a:rPr lang="en-US" b="1" dirty="0" smtClean="0">
                <a:solidFill>
                  <a:srgbClr val="E5C78C"/>
                </a:solidFill>
              </a:rPr>
              <a:t>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3347" y="2884983"/>
            <a:ext cx="8245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Пресмыкающиеся, Или Рептилии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Reptilia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E5C78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Рептилии как первые Амниотические Животные.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амниотического Яйца.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E5C78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790" y="1"/>
            <a:ext cx="6400800" cy="6737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Двигательный аппарат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13347" cy="49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8863" y="824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u-RU" sz="2400" b="1" i="1" u="sng" dirty="0" smtClean="0">
                <a:solidFill>
                  <a:schemeClr val="bg1"/>
                </a:solidFill>
              </a:rPr>
              <a:t>Скелет:</a:t>
            </a:r>
            <a:r>
              <a:rPr lang="ru-RU" sz="2400" i="1" u="sng" dirty="0" smtClean="0">
                <a:solidFill>
                  <a:schemeClr val="bg1"/>
                </a:solidFill>
              </a:rPr>
              <a:t> </a:t>
            </a:r>
          </a:p>
          <a:p>
            <a:pPr marL="533400" indent="-533400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позвоночник:</a:t>
            </a:r>
          </a:p>
        </p:txBody>
      </p:sp>
      <p:pic>
        <p:nvPicPr>
          <p:cNvPr id="6" name="Picture 94" descr="Новый рисунок (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0906" y="584618"/>
            <a:ext cx="5694948" cy="260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9" descr="Новый рисунок (1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29" y="3328988"/>
            <a:ext cx="25209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83305" y="34576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88900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Два первых шейных позвонка: </a:t>
            </a:r>
          </a:p>
          <a:p>
            <a:pPr eaLnBrk="0" hangingPunct="0">
              <a:tabLst>
                <a:tab pos="88900" algn="l"/>
              </a:tabLst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А -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атлас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атлант, 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</a:p>
          <a:p>
            <a:pPr eaLnBrk="0" hangingPunct="0">
              <a:tabLst>
                <a:tab pos="88900" algn="l"/>
              </a:tabLst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Б -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эпистрофей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09599" cy="5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1965" y="936021"/>
            <a:ext cx="1079142" cy="550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череп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47" y="1469248"/>
            <a:ext cx="8117306" cy="27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6674" y="4497169"/>
            <a:ext cx="8438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SzPct val="150000"/>
              <a:tabLst>
                <a:tab pos="266700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появляется </a:t>
            </a:r>
            <a:r>
              <a:rPr lang="ru-RU" sz="2400" u="sng" dirty="0" smtClean="0">
                <a:solidFill>
                  <a:schemeClr val="bg1"/>
                </a:solidFill>
              </a:rPr>
              <a:t>грудная клетка</a:t>
            </a:r>
            <a:r>
              <a:rPr lang="ru-RU" sz="2400" dirty="0" smtClean="0">
                <a:solidFill>
                  <a:schemeClr val="bg1"/>
                </a:solidFill>
              </a:rPr>
              <a:t>, всасывающий тип дыхания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09599" cy="5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842" y="3470475"/>
            <a:ext cx="8823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мускулатура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- более дифференцирована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- межреберные мышцы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- диафрагма (преобладают сухожильные элементы) </a:t>
            </a:r>
          </a:p>
          <a:p>
            <a:pPr marL="0" indent="0" algn="just">
              <a:buSzPct val="150000"/>
              <a:tabLst>
                <a:tab pos="266700" algn="l"/>
              </a:tabLst>
              <a:defRPr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993" y="606411"/>
            <a:ext cx="337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конечности и их пояса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90" y="1203157"/>
            <a:ext cx="7996423" cy="227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Двигательный аппарат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77515" cy="5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5116" y="1351823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Тазовый пояс варана (вид снизу):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1 — подвздошная кость,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2 — лобковая кость,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3 — седалищная кость,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4 — вертлужная впадина (сочленовная ямка) для головки бедра,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5 — крестцовые позвонки.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667" y="2197768"/>
            <a:ext cx="3636961" cy="26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947" y="1"/>
            <a:ext cx="7343086" cy="6256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Двигательный аппарат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77515" cy="5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5116" y="1351823"/>
            <a:ext cx="4515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Конечности варана.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Слева – передняя;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справа – задняя: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стрелками показаны </a:t>
            </a:r>
            <a:r>
              <a:rPr lang="ru-RU" sz="2400" dirty="0" err="1" smtClean="0">
                <a:solidFill>
                  <a:schemeClr val="bg1"/>
                </a:solidFill>
              </a:rPr>
              <a:t>интеркарпальный</a:t>
            </a:r>
            <a:r>
              <a:rPr lang="ru-RU" sz="2400" dirty="0" smtClean="0">
                <a:solidFill>
                  <a:schemeClr val="bg1"/>
                </a:solidFill>
              </a:rPr>
              <a:t> сустав и </a:t>
            </a:r>
            <a:r>
              <a:rPr lang="ru-RU" sz="2400" dirty="0" err="1" smtClean="0">
                <a:solidFill>
                  <a:schemeClr val="bg1"/>
                </a:solidFill>
              </a:rPr>
              <a:t>интертарзальный</a:t>
            </a:r>
            <a:r>
              <a:rPr lang="ru-RU" sz="2400" dirty="0" smtClean="0">
                <a:solidFill>
                  <a:schemeClr val="bg1"/>
                </a:solidFill>
              </a:rPr>
              <a:t> сустав соответственно.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348" y="828851"/>
            <a:ext cx="3175753" cy="40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09599" cy="5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1965" y="936021"/>
            <a:ext cx="5639877" cy="550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Двудужный</a:t>
            </a:r>
            <a:r>
              <a:rPr lang="ru-RU" sz="2400" b="1" dirty="0" smtClean="0">
                <a:solidFill>
                  <a:schemeClr val="bg1"/>
                </a:solidFill>
              </a:rPr>
              <a:t> или </a:t>
            </a:r>
            <a:r>
              <a:rPr lang="ru-RU" sz="2400" b="1" dirty="0" err="1" smtClean="0">
                <a:solidFill>
                  <a:schemeClr val="bg1"/>
                </a:solidFill>
              </a:rPr>
              <a:t>диапсидный</a:t>
            </a:r>
            <a:r>
              <a:rPr lang="ru-RU" sz="2400" b="1" dirty="0" smtClean="0">
                <a:solidFill>
                  <a:schemeClr val="bg1"/>
                </a:solidFill>
              </a:rPr>
              <a:t> череп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45" y="1668379"/>
            <a:ext cx="7705225" cy="29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92717" cy="6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3636" y="863083"/>
            <a:ext cx="3166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Синапсидный</a:t>
            </a:r>
            <a:r>
              <a:rPr lang="ru-RU" sz="2400" dirty="0" smtClean="0">
                <a:solidFill>
                  <a:schemeClr val="bg1"/>
                </a:solidFill>
              </a:rPr>
              <a:t> череп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21" y="1761932"/>
            <a:ext cx="7639889" cy="277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92717" cy="67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5642" y="863083"/>
            <a:ext cx="5164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Бездужный</a:t>
            </a:r>
            <a:r>
              <a:rPr lang="ru-RU" sz="2400" dirty="0" smtClean="0">
                <a:solidFill>
                  <a:schemeClr val="bg1"/>
                </a:solidFill>
              </a:rPr>
              <a:t> или </a:t>
            </a:r>
            <a:r>
              <a:rPr lang="ru-RU" sz="2400" dirty="0" err="1" smtClean="0">
                <a:solidFill>
                  <a:schemeClr val="bg1"/>
                </a:solidFill>
              </a:rPr>
              <a:t>анапсидный</a:t>
            </a:r>
            <a:r>
              <a:rPr lang="ru-RU" sz="2400" dirty="0" smtClean="0">
                <a:solidFill>
                  <a:schemeClr val="bg1"/>
                </a:solidFill>
              </a:rPr>
              <a:t> череп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96" y="1764632"/>
            <a:ext cx="8268289" cy="2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401052" cy="3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504" y="628332"/>
            <a:ext cx="8646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Череп ящерицы сверху (А), снизу (Б),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сбоку  (В) и ее нижняя челюсть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23" y="1507958"/>
            <a:ext cx="6958422" cy="333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Двигательный аппарат</a:t>
            </a:r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401052" cy="3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504" y="628332"/>
            <a:ext cx="8646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Принцип работы вторичного нёба у крокодилов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243" y="1126989"/>
            <a:ext cx="6642852" cy="37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2" y="207169"/>
            <a:ext cx="941604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bg1"/>
                </a:solidFill>
              </a:rPr>
              <a:t>план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2661" y="1117699"/>
            <a:ext cx="8169444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Рептилии как первые Амниотические Животные.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Становление амниотического яйца.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Общие черты строения рептилий.</a:t>
            </a:r>
          </a:p>
          <a:p>
            <a:pPr marL="385763" indent="-385763" defTabSz="685800">
              <a:buFont typeface="+mj-lt"/>
              <a:buAutoNum type="arabicPeriod"/>
            </a:pPr>
            <a:endParaRPr lang="ru-RU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5" descr="urlpreview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8110" y="1806408"/>
            <a:ext cx="20161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908" y="2625892"/>
            <a:ext cx="3055018" cy="229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0405" y="2719136"/>
            <a:ext cx="3187700" cy="21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7507" y="0"/>
            <a:ext cx="6400800" cy="576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Нервная система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676224" cy="6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8757" y="527998"/>
            <a:ext cx="6328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развитые полушария головного мозга, появление примитивной коры</a:t>
            </a:r>
          </a:p>
          <a:p>
            <a:pPr>
              <a:lnSpc>
                <a:spcPct val="14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развит мозжечок продолговатый мозг образует ясный изгиб  11 пар черепно-мозговых нервов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9" descr="Новый рисунок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948" y="2755400"/>
            <a:ext cx="4421438" cy="21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9381" y="193571"/>
            <a:ext cx="6400800" cy="4641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Органы чувств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8699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i="1" u="sng" dirty="0" smtClean="0">
                <a:solidFill>
                  <a:schemeClr val="bg1"/>
                </a:solidFill>
              </a:rPr>
              <a:t>органы зрения</a:t>
            </a:r>
            <a:r>
              <a:rPr lang="ru-RU" sz="2400" u="sng" dirty="0" smtClean="0">
                <a:solidFill>
                  <a:schemeClr val="bg1"/>
                </a:solidFill>
              </a:rPr>
              <a:t>: </a:t>
            </a:r>
            <a:r>
              <a:rPr lang="ru-RU" sz="2400" dirty="0" smtClean="0">
                <a:solidFill>
                  <a:schemeClr val="bg1"/>
                </a:solidFill>
              </a:rPr>
              <a:t>- подвижные веками; 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третье веко – </a:t>
            </a:r>
            <a:r>
              <a:rPr lang="ru-RU" sz="2400" i="1" dirty="0" smtClean="0">
                <a:solidFill>
                  <a:schemeClr val="bg1"/>
                </a:solidFill>
              </a:rPr>
              <a:t>мигательная перепонка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i="1" u="sng" dirty="0" smtClean="0">
                <a:solidFill>
                  <a:schemeClr val="bg1"/>
                </a:solidFill>
              </a:rPr>
              <a:t>органы осязания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  <a:tabLst>
                <a:tab pos="533400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волоски на чешуйках связанны с чувствительными клетками, залегающими под эпидермисом 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i="1" u="sng" dirty="0" smtClean="0">
                <a:solidFill>
                  <a:schemeClr val="bg1"/>
                </a:solidFill>
              </a:rPr>
              <a:t>органы слуха</a:t>
            </a:r>
            <a:r>
              <a:rPr lang="ru-RU" sz="2400" dirty="0" smtClean="0">
                <a:solidFill>
                  <a:schemeClr val="bg1"/>
                </a:solidFill>
              </a:rPr>
              <a:t> развиты хорошо (у змей редуцированы)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i="1" u="sng" dirty="0" smtClean="0">
                <a:solidFill>
                  <a:schemeClr val="bg1"/>
                </a:solidFill>
              </a:rPr>
              <a:t>органы обоняния и осязания</a:t>
            </a:r>
            <a:r>
              <a:rPr lang="ru-RU" sz="2400" dirty="0" smtClean="0">
                <a:solidFill>
                  <a:schemeClr val="bg1"/>
                </a:solidFill>
              </a:rPr>
              <a:t> (в том числе язык) 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i="1" dirty="0" smtClean="0">
                <a:solidFill>
                  <a:schemeClr val="bg1"/>
                </a:solidFill>
              </a:rPr>
              <a:t>  </a:t>
            </a:r>
            <a:r>
              <a:rPr lang="ru-RU" sz="2400" i="1" u="sng" dirty="0" err="1" smtClean="0">
                <a:solidFill>
                  <a:schemeClr val="bg1"/>
                </a:solidFill>
              </a:rPr>
              <a:t>якобсонов</a:t>
            </a:r>
            <a:r>
              <a:rPr lang="ru-RU" sz="2400" i="1" u="sng" dirty="0" smtClean="0">
                <a:solidFill>
                  <a:schemeClr val="bg1"/>
                </a:solidFill>
              </a:rPr>
              <a:t> орган</a:t>
            </a:r>
            <a:r>
              <a:rPr lang="ru-RU" sz="2400" dirty="0" smtClean="0">
                <a:solidFill>
                  <a:schemeClr val="bg1"/>
                </a:solidFill>
              </a:rPr>
              <a:t> - парный орган, открывающийся в ротовую полость для распознавания запаха</a:t>
            </a:r>
          </a:p>
          <a:p>
            <a:pPr marL="179388" lvl="1" indent="0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ь"/>
              <a:tabLst>
                <a:tab pos="533400" algn="l"/>
              </a:tabLst>
            </a:pP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i="1" u="sng" dirty="0" smtClean="0">
                <a:solidFill>
                  <a:schemeClr val="bg1"/>
                </a:solidFill>
              </a:rPr>
              <a:t>органы </a:t>
            </a:r>
            <a:r>
              <a:rPr lang="ru-RU" sz="2400" i="1" u="sng" dirty="0" err="1" smtClean="0">
                <a:solidFill>
                  <a:schemeClr val="bg1"/>
                </a:solidFill>
              </a:rPr>
              <a:t>терморецепции</a:t>
            </a:r>
            <a:r>
              <a:rPr lang="ru-RU" sz="2400" dirty="0" smtClean="0">
                <a:solidFill>
                  <a:schemeClr val="bg1"/>
                </a:solidFill>
              </a:rPr>
              <a:t> (сильно развиты у змей) </a:t>
            </a:r>
          </a:p>
        </p:txBody>
      </p:sp>
      <p:pic>
        <p:nvPicPr>
          <p:cNvPr id="6" name="Picture 12" descr="urlprevie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083" y="339308"/>
            <a:ext cx="237013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084" y="0"/>
            <a:ext cx="6565044" cy="66869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Пищеварительная система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5"/>
            <a:ext cx="694823" cy="6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Новый рисунок 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588" y="660232"/>
            <a:ext cx="3602286" cy="4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7169" y="256674"/>
            <a:ext cx="6962086" cy="8181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Дыхательная система 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69" y="2063417"/>
            <a:ext cx="8775031" cy="1473869"/>
          </a:xfrm>
        </p:spPr>
        <p:txBody>
          <a:bodyPr/>
          <a:lstStyle/>
          <a:p>
            <a:pPr marL="533400" indent="-533400"/>
            <a:r>
              <a:rPr lang="ru-RU" sz="2400" dirty="0" smtClean="0">
                <a:solidFill>
                  <a:schemeClr val="bg1"/>
                </a:solidFill>
              </a:rPr>
              <a:t>кожа не участвует в дыхании </a:t>
            </a:r>
          </a:p>
          <a:p>
            <a:pPr marL="533400" indent="-533400"/>
            <a:r>
              <a:rPr lang="ru-RU" sz="2400" dirty="0" smtClean="0">
                <a:solidFill>
                  <a:schemeClr val="bg1"/>
                </a:solidFill>
              </a:rPr>
              <a:t>легкие представляют собой тонкостенные полые альвеолярные мешки</a:t>
            </a:r>
          </a:p>
          <a:p>
            <a:pPr marL="533400" indent="-533400"/>
            <a:r>
              <a:rPr lang="ru-RU" sz="2400" dirty="0" smtClean="0">
                <a:solidFill>
                  <a:schemeClr val="bg1"/>
                </a:solidFill>
              </a:rPr>
              <a:t>сложная система воздухоносных путей</a:t>
            </a:r>
          </a:p>
          <a:p>
            <a:pPr marL="533400" indent="-533400"/>
            <a:r>
              <a:rPr lang="ru-RU" sz="2400" dirty="0" smtClean="0">
                <a:solidFill>
                  <a:schemeClr val="bg1"/>
                </a:solidFill>
              </a:rPr>
              <a:t>диафрагма состоит из соединительной ткани (у некоторых видов она неполная)</a:t>
            </a:r>
          </a:p>
          <a:p>
            <a:pPr marL="533400" indent="-533400"/>
            <a:r>
              <a:rPr lang="ru-RU" sz="2400" dirty="0" smtClean="0">
                <a:solidFill>
                  <a:schemeClr val="bg1"/>
                </a:solidFill>
              </a:rPr>
              <a:t>у змей только правое легкое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842" y="0"/>
            <a:ext cx="6962086" cy="112990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Кровеносная Система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84" y="1197142"/>
            <a:ext cx="7391400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614612" cy="5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0736" y="723393"/>
            <a:ext cx="886326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замкнутая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два круга кровообращения (</a:t>
            </a:r>
            <a:r>
              <a:rPr lang="ru-RU" sz="2400" dirty="0" err="1" smtClean="0">
                <a:solidFill>
                  <a:schemeClr val="bg1"/>
                </a:solidFill>
              </a:rPr>
              <a:t>неполностью</a:t>
            </a:r>
            <a:r>
              <a:rPr lang="ru-RU" sz="2400" dirty="0" smtClean="0">
                <a:solidFill>
                  <a:schemeClr val="bg1"/>
                </a:solidFill>
              </a:rPr>
              <a:t> изолированные)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</a:rPr>
              <a:t>трехкамерное</a:t>
            </a:r>
            <a:r>
              <a:rPr lang="ru-RU" sz="2400" dirty="0" smtClean="0">
                <a:solidFill>
                  <a:schemeClr val="bg1"/>
                </a:solidFill>
              </a:rPr>
              <a:t> сердце с полной </a:t>
            </a:r>
            <a:r>
              <a:rPr lang="ru-RU" sz="2400" dirty="0" err="1" smtClean="0">
                <a:solidFill>
                  <a:schemeClr val="bg1"/>
                </a:solidFill>
              </a:rPr>
              <a:t>межпредсердной</a:t>
            </a:r>
            <a:r>
              <a:rPr lang="ru-RU" sz="2400" dirty="0" smtClean="0">
                <a:solidFill>
                  <a:schemeClr val="bg1"/>
                </a:solidFill>
              </a:rPr>
              <a:t> и неполной межжелудочковой перегородками</a:t>
            </a:r>
          </a:p>
        </p:txBody>
      </p:sp>
      <p:pic>
        <p:nvPicPr>
          <p:cNvPr id="6" name="Picture 9" descr="Новый рисунок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611" y="2740549"/>
            <a:ext cx="6176210" cy="22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262" y="-304800"/>
            <a:ext cx="6452749" cy="112990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Кровеносная Система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26" y="2127584"/>
            <a:ext cx="6685548" cy="14738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1— венозный синус; </a:t>
            </a:r>
          </a:p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2 — предсердие; 2′ — левое предсердие; </a:t>
            </a:r>
          </a:p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3 — желудочек; 3′ — правый желудочек; </a:t>
            </a:r>
          </a:p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4 — артериальная луковица и </a:t>
            </a:r>
          </a:p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артериальный ствол; 4′ — аорта и легочная артерия; </a:t>
            </a:r>
          </a:p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5 — перегородка желудочков.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614612" cy="5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9663" y="546930"/>
            <a:ext cx="622433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Сердце рептилий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36" y="1335422"/>
            <a:ext cx="2594832" cy="20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96" y="0"/>
            <a:ext cx="8422104" cy="11299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Схема потоков крови в условиях задержки дыхания (в подводном положении) у крокодила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26" y="2127584"/>
            <a:ext cx="7680158" cy="2540669"/>
          </a:xfrm>
        </p:spPr>
        <p:txBody>
          <a:bodyPr/>
          <a:lstStyle/>
          <a:p>
            <a:pPr marL="65485" indent="0" eaLnBrk="1" hangingPunct="1">
              <a:lnSpc>
                <a:spcPct val="120000"/>
              </a:lnSpc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614612" cy="5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988516"/>
            <a:ext cx="76039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 – безымянные артерии; 2 – лева дуга аорты;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 – общий ствол лёгочной артерии; 5 – левое предсердие;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6 – желудочки; 7 – правое предсердие;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8 – правая дуга аорты; 9 – </a:t>
            </a:r>
            <a:r>
              <a:rPr lang="ru-RU" sz="2000" dirty="0" err="1" smtClean="0">
                <a:solidFill>
                  <a:schemeClr val="bg1"/>
                </a:solidFill>
              </a:rPr>
              <a:t>паниццево</a:t>
            </a:r>
            <a:r>
              <a:rPr lang="ru-RU" sz="2000" dirty="0" smtClean="0">
                <a:solidFill>
                  <a:schemeClr val="bg1"/>
                </a:solidFill>
              </a:rPr>
              <a:t> отверстие;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10 – правый желудочек; 11 – левый желудочек;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12 – полулунные клапаны; 13 – правая подключичная артерия; 14 – общий ствол сонных артерий;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15 – выход в лёгочную артерию с зазубренным клапаном;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16 – конечный отрезок левой дуги аорты; 17 – артерия к кишечнику; 18 – спинная аорта; 19 – поток крови, поступающий в коронарную артерию;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317" y="2502567"/>
            <a:ext cx="2076450" cy="208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Мочеполовая система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651547" cy="6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83" y="689811"/>
            <a:ext cx="8190987" cy="445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Строение и принцип работы тазовой почки у рептилий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42949" cy="72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10" y="1203159"/>
            <a:ext cx="8068542" cy="3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7485" y="0"/>
            <a:ext cx="7491476" cy="11299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Размножение  и развитие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Новый рисунок (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638" y="898359"/>
            <a:ext cx="5106380" cy="39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6674" y="2531462"/>
            <a:ext cx="2882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развитие – прямое</a:t>
            </a: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" y="0"/>
            <a:ext cx="625642" cy="59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892968" y="511969"/>
            <a:ext cx="617985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Подтип Позвоночные, </a:t>
            </a:r>
            <a:r>
              <a:rPr lang="ru-RU" sz="2400" b="1" dirty="0" err="1" smtClean="0">
                <a:solidFill>
                  <a:schemeClr val="bg1"/>
                </a:solidFill>
              </a:rPr>
              <a:t>Vertebrata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89" y="1235243"/>
            <a:ext cx="8646695" cy="29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7327" y="1"/>
            <a:ext cx="7491476" cy="8983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Размножение  и развитие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502317" cy="48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4590" y="656118"/>
            <a:ext cx="8662736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Wingdings" pitchFamily="2" charset="2"/>
              <a:buNone/>
            </a:pPr>
            <a:r>
              <a:rPr lang="ru-RU" sz="2400" b="1" i="1" u="sng" dirty="0" smtClean="0">
                <a:solidFill>
                  <a:schemeClr val="bg1"/>
                </a:solidFill>
              </a:rPr>
              <a:t>Варианты размножения: 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откладывание оплодотворенных яиц (крокодилы, черепахи, большинство ящериц и змей)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яйцеживорождение (гадюки, ужи, некоторые ящерицы)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живорождение (сцинки, морские змеи и ящерицы) 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партеногенез (кавказская скалистая ящерица, вид представлен только самками)</a:t>
            </a: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0"/>
            <a:ext cx="7491476" cy="72189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Эволюция</a:t>
            </a:r>
            <a:r>
              <a:rPr lang="ru-RU" sz="2400" dirty="0" smtClean="0"/>
              <a:t> 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30654" cy="6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6064" y="628332"/>
            <a:ext cx="8357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возникли в пермском периоде палеозойской эры </a:t>
            </a:r>
          </a:p>
        </p:txBody>
      </p:sp>
      <p:pic>
        <p:nvPicPr>
          <p:cNvPr id="7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170" y="1063551"/>
            <a:ext cx="5880588" cy="38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4922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Эволюция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82528" cy="56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746711"/>
            <a:ext cx="7500765" cy="41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5" y="213624"/>
            <a:ext cx="3545304" cy="57243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Значение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4"/>
            <a:ext cx="534402" cy="5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4589" y="1069147"/>
            <a:ext cx="629652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звено пищевых цепей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пищевой продукт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ядовитые змеи - гадюка, кобра, эфа и др. 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ядовитые ящерицы - </a:t>
            </a:r>
            <a:r>
              <a:rPr lang="ru-RU" sz="2400" dirty="0" err="1" smtClean="0">
                <a:solidFill>
                  <a:schemeClr val="bg1"/>
                </a:solidFill>
              </a:rPr>
              <a:t>Жилатье</a:t>
            </a:r>
            <a:r>
              <a:rPr lang="ru-RU" sz="2400" dirty="0" smtClean="0">
                <a:solidFill>
                  <a:schemeClr val="bg1"/>
                </a:solidFill>
              </a:rPr>
              <a:t> и Мексиканский </a:t>
            </a:r>
            <a:r>
              <a:rPr lang="ru-RU" sz="2400" dirty="0" err="1" smtClean="0">
                <a:solidFill>
                  <a:schemeClr val="bg1"/>
                </a:solidFill>
              </a:rPr>
              <a:t>эскорпион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яд змей используется в качестве лекарственных средств</a:t>
            </a:r>
          </a:p>
        </p:txBody>
      </p:sp>
      <p:pic>
        <p:nvPicPr>
          <p:cNvPr id="7" name="Picture 16" descr="urlpreview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205" y="3249194"/>
            <a:ext cx="19335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150px-Heloderma_compari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5403" y="1875505"/>
            <a:ext cx="16700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3141" y="288758"/>
            <a:ext cx="2385596" cy="18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5021178" cy="6205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Многообразие форм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2803" y="1520811"/>
            <a:ext cx="270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отряд Черепахи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33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65" y="2459037"/>
            <a:ext cx="3472114" cy="23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667" y="753812"/>
            <a:ext cx="2623386" cy="19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Новый рисунок (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5158" y="2934297"/>
            <a:ext cx="2935705" cy="21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5021178" cy="6205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Многообразие форм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26360" y="1087674"/>
            <a:ext cx="2923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Отряд крокодилы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15" descr="0_1c64c_97afbb5c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39" y="2066842"/>
            <a:ext cx="41052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5595" y="867527"/>
            <a:ext cx="302895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urlpreview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9792" y="3180431"/>
            <a:ext cx="2743765" cy="188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5021178" cy="6205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Многообразие форм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17558" y="750790"/>
            <a:ext cx="343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подотряд ящерицы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8" name="Picture 13" descr="urlpreview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57" y="1298073"/>
            <a:ext cx="22209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urlpreview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421" y="2123490"/>
            <a:ext cx="22209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024" y="3232651"/>
            <a:ext cx="250983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urlprevie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4673" y="1122780"/>
            <a:ext cx="2154237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4220" y="2902953"/>
            <a:ext cx="2891422" cy="215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4"/>
            <a:ext cx="5021178" cy="6205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Многообразие форм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17558" y="750790"/>
            <a:ext cx="3433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Подотряд змеи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11" descr="3166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71" y="1265906"/>
            <a:ext cx="33670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urlpreview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500" y="3424738"/>
            <a:ext cx="2293938" cy="151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n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478" y="769938"/>
            <a:ext cx="188436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eastern-ribbon-sna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2033" y="2712869"/>
            <a:ext cx="3755272" cy="235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5021178" cy="5563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Многообразие форм 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200464"/>
            <a:ext cx="710865" cy="6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84767" y="798916"/>
            <a:ext cx="3465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Экзотические формы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2" y="1194783"/>
            <a:ext cx="6561220" cy="37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33100" y="241308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230" y="276196"/>
            <a:ext cx="7327044" cy="16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3104" y="3164306"/>
            <a:ext cx="7681966" cy="16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027072" y="255296"/>
            <a:ext cx="787497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Ароморфозы, обусловившие становление амниот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1052" y="1187115"/>
            <a:ext cx="80691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  <a:tabLst>
                <a:tab pos="952500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амниотическое яйцо</a:t>
            </a:r>
          </a:p>
          <a:p>
            <a:pPr lvl="1">
              <a:buFontTx/>
              <a:buChar char="•"/>
              <a:tabLst>
                <a:tab pos="952500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 внутреннее оплодотворение</a:t>
            </a:r>
          </a:p>
          <a:p>
            <a:pPr lvl="1">
              <a:buFontTx/>
              <a:buChar char="•"/>
              <a:tabLst>
                <a:tab pos="952500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 утрата личиночной стадии</a:t>
            </a:r>
          </a:p>
          <a:p>
            <a:pPr lvl="1">
              <a:buFontTx/>
              <a:buChar char="•"/>
              <a:tabLst>
                <a:tab pos="952500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 формирование грудной клетки и смена механизма дыхания </a:t>
            </a:r>
          </a:p>
          <a:p>
            <a:pPr lvl="1">
              <a:buFontTx/>
              <a:buChar char="•"/>
              <a:tabLst>
                <a:tab pos="952500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 ороговение кожи</a:t>
            </a:r>
          </a:p>
          <a:p>
            <a:pPr lvl="1">
              <a:buFontTx/>
              <a:buChar char="•"/>
              <a:tabLst>
                <a:tab pos="952500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 тазовая почка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2" y="0"/>
            <a:ext cx="319350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Амниотическое яйцо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6884" y="3012002"/>
            <a:ext cx="8807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Последовательные стадии развития зародышевых оболочек у амниот: 1 – эктодерма; 2 – энтодерма; 3 – мезодерма; 4 – полость кишечника; 5 – внезародышевая полость тела; 6 – амнион; 7 – амниотическая полость; 8 – </a:t>
            </a:r>
            <a:r>
              <a:rPr lang="ru-RU" sz="2400" dirty="0" err="1" smtClean="0">
                <a:solidFill>
                  <a:schemeClr val="bg1"/>
                </a:solidFill>
              </a:rPr>
              <a:t>сероза</a:t>
            </a:r>
            <a:r>
              <a:rPr lang="ru-RU" sz="2400" dirty="0" smtClean="0">
                <a:solidFill>
                  <a:schemeClr val="bg1"/>
                </a:solidFill>
              </a:rPr>
              <a:t>; 9 – аллантоис; 10 – желточный мешок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7722" y="513347"/>
            <a:ext cx="4562257" cy="2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0"/>
            <a:ext cx="5827483" cy="7379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Систематика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659729" cy="6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694" y="590112"/>
            <a:ext cx="6882063" cy="42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579" y="0"/>
            <a:ext cx="3192379" cy="70585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Среда обитания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6"/>
            <a:ext cx="593557" cy="5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0632" y="785269"/>
            <a:ext cx="458002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жаркий климат</a:t>
            </a:r>
          </a:p>
          <a:p>
            <a:pPr marL="533400" indent="-533400">
              <a:lnSpc>
                <a:spcPct val="11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умеренная зона</a:t>
            </a:r>
          </a:p>
          <a:p>
            <a:pPr marL="533400" indent="-53340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bg1"/>
                </a:solidFill>
              </a:rPr>
              <a:t>Пойкилотермные</a:t>
            </a:r>
            <a:r>
              <a:rPr lang="ru-RU" sz="2400" dirty="0" smtClean="0">
                <a:solidFill>
                  <a:schemeClr val="bg1"/>
                </a:solidFill>
              </a:rPr>
              <a:t> - не могут долго удерживать высокую температуру тела при похолоданиях. </a:t>
            </a:r>
            <a:endParaRPr lang="ru-RU" sz="2400" b="1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0" descr="eastern-ribbon-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302" y="385011"/>
            <a:ext cx="2330731" cy="14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9" descr="url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067" y="1589004"/>
            <a:ext cx="230346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21" y="3449052"/>
            <a:ext cx="8283419" cy="142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0442" y="241697"/>
            <a:ext cx="5229727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Общая характеристика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609599" cy="5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283368"/>
            <a:ext cx="827772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более совершенная система размножения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совершенствование пятипалых конечностей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прогрессивное развитие кровеносной системы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появление зачатка коры больших полушарий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совершенствование дыхательной системы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появление защитных образований на коже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появление вторичных почек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316" y="1517620"/>
            <a:ext cx="1941095" cy="34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4481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Покров</a:t>
            </a:r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561473" cy="5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1263" y="669590"/>
            <a:ext cx="6104021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кожа сухая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эпидермис образует роговые чешуи, щитки, пластинки;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дерма из соединительной ткани, содержит: 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* коллаген, </a:t>
            </a:r>
            <a:r>
              <a:rPr lang="ru-RU" sz="2400" dirty="0" err="1" smtClean="0">
                <a:solidFill>
                  <a:schemeClr val="bg1"/>
                </a:solidFill>
              </a:rPr>
              <a:t>фибриновые</a:t>
            </a:r>
            <a:r>
              <a:rPr lang="ru-RU" sz="2400" dirty="0" smtClean="0">
                <a:solidFill>
                  <a:schemeClr val="bg1"/>
                </a:solidFill>
              </a:rPr>
              <a:t> волокна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* кровеносные и лимфатические сосуды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* гладкомышечные волокна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* нервы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пигментация:  </a:t>
            </a:r>
            <a:r>
              <a:rPr lang="ru-RU" sz="2400" dirty="0" err="1" smtClean="0">
                <a:solidFill>
                  <a:schemeClr val="bg1"/>
                </a:solidFill>
              </a:rPr>
              <a:t>меланоциты</a:t>
            </a:r>
            <a:r>
              <a:rPr lang="ru-RU" sz="2400" dirty="0" smtClean="0">
                <a:solidFill>
                  <a:schemeClr val="bg1"/>
                </a:solidFill>
              </a:rPr>
              <a:t> и хроматофоры 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проходят несколько линек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8" descr="324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152" y="3197225"/>
            <a:ext cx="259238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Новый рисунок (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9138" y="215519"/>
            <a:ext cx="2221414" cy="16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corn-snake"/>
          <p:cNvPicPr>
            <a:picLocks noChangeAspect="1" noChangeArrowheads="1"/>
          </p:cNvPicPr>
          <p:nvPr/>
        </p:nvPicPr>
        <p:blipFill>
          <a:blip r:embed="rId5" cstate="print"/>
          <a:srcRect l="23424" t="29718" r="16341"/>
          <a:stretch>
            <a:fillRect/>
          </a:stretch>
        </p:blipFill>
        <p:spPr bwMode="auto">
          <a:xfrm>
            <a:off x="6882063" y="1884948"/>
            <a:ext cx="1676651" cy="13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12545</TotalTime>
  <Words>838</Words>
  <Application>Microsoft Office PowerPoint</Application>
  <PresentationFormat>Экран (16:9)</PresentationFormat>
  <Paragraphs>163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Систематика</vt:lpstr>
      <vt:lpstr>Среда обитания</vt:lpstr>
      <vt:lpstr>Общая характеристика </vt:lpstr>
      <vt:lpstr>Покров </vt:lpstr>
      <vt:lpstr>Двигательный аппарат </vt:lpstr>
      <vt:lpstr>Двигательный аппарат  </vt:lpstr>
      <vt:lpstr>Двигательный аппарат  </vt:lpstr>
      <vt:lpstr>Двигательный аппарат </vt:lpstr>
      <vt:lpstr>Двигательный аппарат </vt:lpstr>
      <vt:lpstr>Двигательный аппарат  </vt:lpstr>
      <vt:lpstr>Двигательный аппарат  </vt:lpstr>
      <vt:lpstr>Двигательный аппарат  </vt:lpstr>
      <vt:lpstr>Двигательный аппарат  </vt:lpstr>
      <vt:lpstr>Двигательный аппарат  </vt:lpstr>
      <vt:lpstr>Нервная система</vt:lpstr>
      <vt:lpstr>Органы чувств</vt:lpstr>
      <vt:lpstr>Пищеварительная система</vt:lpstr>
      <vt:lpstr>Дыхательная система </vt:lpstr>
      <vt:lpstr>Кровеносная Система</vt:lpstr>
      <vt:lpstr>Кровеносная Система</vt:lpstr>
      <vt:lpstr>Схема потоков крови в условиях задержки дыхания (в подводном положении) у крокодила </vt:lpstr>
      <vt:lpstr>Мочеполовая система </vt:lpstr>
      <vt:lpstr>Строение и принцип работы тазовой почки у рептилий</vt:lpstr>
      <vt:lpstr>Размножение  и развитие</vt:lpstr>
      <vt:lpstr>Размножение  и развитие</vt:lpstr>
      <vt:lpstr>Эволюция </vt:lpstr>
      <vt:lpstr>Эволюция</vt:lpstr>
      <vt:lpstr>Значение</vt:lpstr>
      <vt:lpstr>Многообразие форм </vt:lpstr>
      <vt:lpstr>Многообразие форм </vt:lpstr>
      <vt:lpstr>Многообразие форм </vt:lpstr>
      <vt:lpstr>Многообразие форм </vt:lpstr>
      <vt:lpstr>Многообразие форм 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1260</cp:revision>
  <cp:lastPrinted>2020-09-04T10:43:02Z</cp:lastPrinted>
  <dcterms:created xsi:type="dcterms:W3CDTF">2020-06-19T12:20:54Z</dcterms:created>
  <dcterms:modified xsi:type="dcterms:W3CDTF">2025-05-13T10:25:33Z</dcterms:modified>
</cp:coreProperties>
</file>