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5" r:id="rId2"/>
  </p:sldMasterIdLst>
  <p:notesMasterIdLst>
    <p:notesMasterId r:id="rId12"/>
  </p:notesMasterIdLst>
  <p:sldIdLst>
    <p:sldId id="256" r:id="rId3"/>
    <p:sldId id="610" r:id="rId4"/>
    <p:sldId id="630" r:id="rId5"/>
    <p:sldId id="621" r:id="rId6"/>
    <p:sldId id="614" r:id="rId7"/>
    <p:sldId id="622" r:id="rId8"/>
    <p:sldId id="626" r:id="rId9"/>
    <p:sldId id="627" r:id="rId10"/>
    <p:sldId id="257" r:id="rId11"/>
  </p:sldIdLst>
  <p:sldSz cx="10691813" cy="7559675"/>
  <p:notesSz cx="6735763" cy="9799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8877"/>
    <a:srgbClr val="007366"/>
    <a:srgbClr val="DD9F89"/>
    <a:srgbClr val="1C501D"/>
    <a:srgbClr val="E5C78C"/>
    <a:srgbClr val="947848"/>
    <a:srgbClr val="8C714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70463" autoAdjust="0"/>
  </p:normalViewPr>
  <p:slideViewPr>
    <p:cSldViewPr snapToGrid="0">
      <p:cViewPr>
        <p:scale>
          <a:sx n="78" d="100"/>
          <a:sy n="78" d="100"/>
        </p:scale>
        <p:origin x="-1200" y="230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1EBCECBA-765B-4209-B416-2732203046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AB3649B-FABC-4465-BBDC-E61ABB26810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A6369C-E105-45A7-A6E9-045065DE0FB2}" type="datetimeFigureOut">
              <a:rPr lang="ru-RU"/>
              <a:pPr>
                <a:defRPr/>
              </a:pPr>
              <a:t>06.10.2023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="" xmlns:a16="http://schemas.microsoft.com/office/drawing/2014/main" id="{D45E27B2-5101-4EFB-BDCC-9A4E449F51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25550"/>
            <a:ext cx="4675187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="" xmlns:a16="http://schemas.microsoft.com/office/drawing/2014/main" id="{B109CBEB-C021-4B06-952D-5AE5CF206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716463"/>
            <a:ext cx="5389563" cy="38576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AD9141B-D46D-4D5A-B56E-9B4E4D4C6F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07513"/>
            <a:ext cx="291941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8515802-DED5-412C-A22C-65E4B106EA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07513"/>
            <a:ext cx="2919412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682EE2-8FBA-4A0B-9557-4C2A6C3951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695081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82EE2-8FBA-4A0B-9557-4C2A6C395162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728753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>
            <a:extLst>
              <a:ext uri="{FF2B5EF4-FFF2-40B4-BE49-F238E27FC236}">
                <a16:creationId xmlns="" xmlns:a16="http://schemas.microsoft.com/office/drawing/2014/main" id="{57A1F42E-FB29-4D85-8C17-F71BC42B13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>
            <a:extLst>
              <a:ext uri="{FF2B5EF4-FFF2-40B4-BE49-F238E27FC236}">
                <a16:creationId xmlns="" xmlns:a16="http://schemas.microsoft.com/office/drawing/2014/main" id="{B9B91ABD-F18A-413D-ABFC-482123E9C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b="1" i="0" u="sng" dirty="0"/>
          </a:p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27652" name="Номер слайда 3">
            <a:extLst>
              <a:ext uri="{FF2B5EF4-FFF2-40B4-BE49-F238E27FC236}">
                <a16:creationId xmlns="" xmlns:a16="http://schemas.microsoft.com/office/drawing/2014/main" id="{460CE8A9-CD0E-4426-A8F4-2509053B95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08FEDF2-6980-4892-B9E1-2AE6EB7DDAA9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>
            <a:extLst>
              <a:ext uri="{FF2B5EF4-FFF2-40B4-BE49-F238E27FC236}">
                <a16:creationId xmlns="" xmlns:a16="http://schemas.microsoft.com/office/drawing/2014/main" id="{57A1F42E-FB29-4D85-8C17-F71BC42B13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>
            <a:extLst>
              <a:ext uri="{FF2B5EF4-FFF2-40B4-BE49-F238E27FC236}">
                <a16:creationId xmlns="" xmlns:a16="http://schemas.microsoft.com/office/drawing/2014/main" id="{B9B91ABD-F18A-413D-ABFC-482123E9C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b="1" i="0" u="sng" dirty="0"/>
          </a:p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27652" name="Номер слайда 3">
            <a:extLst>
              <a:ext uri="{FF2B5EF4-FFF2-40B4-BE49-F238E27FC236}">
                <a16:creationId xmlns="" xmlns:a16="http://schemas.microsoft.com/office/drawing/2014/main" id="{460CE8A9-CD0E-4426-A8F4-2509053B95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08FEDF2-6980-4892-B9E1-2AE6EB7DDAA9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>
            <a:extLst>
              <a:ext uri="{FF2B5EF4-FFF2-40B4-BE49-F238E27FC236}">
                <a16:creationId xmlns="" xmlns:a16="http://schemas.microsoft.com/office/drawing/2014/main" id="{51415033-501F-46BE-B0D5-27DBACC1B9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>
            <a:extLst>
              <a:ext uri="{FF2B5EF4-FFF2-40B4-BE49-F238E27FC236}">
                <a16:creationId xmlns="" xmlns:a16="http://schemas.microsoft.com/office/drawing/2014/main" id="{2CD0EF80-B807-4FCE-81BD-402E8A1863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28676" name="Номер слайда 3">
            <a:extLst>
              <a:ext uri="{FF2B5EF4-FFF2-40B4-BE49-F238E27FC236}">
                <a16:creationId xmlns="" xmlns:a16="http://schemas.microsoft.com/office/drawing/2014/main" id="{1E382FEC-B34D-436E-AAA7-E3EAE15C9C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F92FCC1-8A22-4F7C-876E-AA8BCA160F2F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82EE2-8FBA-4A0B-9557-4C2A6C395162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164932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82EE2-8FBA-4A0B-9557-4C2A6C395162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22166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82EE2-8FBA-4A0B-9557-4C2A6C395162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55625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>
            <a:extLst>
              <a:ext uri="{FF2B5EF4-FFF2-40B4-BE49-F238E27FC236}">
                <a16:creationId xmlns="" xmlns:a16="http://schemas.microsoft.com/office/drawing/2014/main" id="{3AC2B52D-C5E9-49A5-A12A-805A93051E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>
            <a:extLst>
              <a:ext uri="{FF2B5EF4-FFF2-40B4-BE49-F238E27FC236}">
                <a16:creationId xmlns="" xmlns:a16="http://schemas.microsoft.com/office/drawing/2014/main" id="{DFCD8501-BC19-4E12-B4CD-4D82109E86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ru-RU" altLang="ru-RU" b="0" dirty="0"/>
          </a:p>
        </p:txBody>
      </p:sp>
      <p:sp>
        <p:nvSpPr>
          <p:cNvPr id="29700" name="Номер слайда 3">
            <a:extLst>
              <a:ext uri="{FF2B5EF4-FFF2-40B4-BE49-F238E27FC236}">
                <a16:creationId xmlns="" xmlns:a16="http://schemas.microsoft.com/office/drawing/2014/main" id="{9DD7AC0F-87FB-46EB-A0B6-80248724B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8B64412-5C7A-4052-B1AA-529D2F541AE6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056CA5D-C4E8-4986-AFC5-3A6811FD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28E17-854B-4037-A0DD-38689D170188}" type="datetimeFigureOut">
              <a:rPr lang="ru-RU"/>
              <a:pPr>
                <a:defRPr/>
              </a:pPr>
              <a:t>06.10.2023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ED91B9F-79A2-4246-AF95-FE1998A8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C1DC373-E354-49CC-930B-26A23DF4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004DA-EDED-4834-9516-5BDFD03437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2981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1C9B424-C9AE-4746-AC8F-66A8FB4009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368631F-172E-4E3D-8024-3157F61C51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F2A7F1D-FD54-478F-B3FC-AE53319006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C70A7-C94D-4129-A553-0E50F40DC4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87836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D32D796-43A2-41E7-869F-F0509E87D6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A3F92D1-3347-4545-B8E1-73987FA592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43A72A6-9D3F-4FE9-9AB5-8C8FDD148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C3360-A063-44A0-AD82-D269982C7D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91781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38"/>
            <a:ext cx="2405658" cy="64502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38"/>
            <a:ext cx="7038777" cy="64502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FDBA26F-8B33-484E-91A9-4B7485972D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F5B0CD4-B4B9-4423-9739-9B23AF0B9E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E3537F6-9841-4225-B0BA-5AEB22D04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CE026-57F8-4CF1-9397-8AD06967AB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28043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5"/>
            <a:ext cx="4722217" cy="498903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A110F18-5787-4AA4-9A6E-FFBBFB1DAA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199894F-45A3-4654-A92C-978B3DD3DC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263D2EE-EAA5-4D15-B009-1FAF2CBFB4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3AC528-E6CE-4E53-8891-B8E5804D41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82191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435005" y="1763924"/>
            <a:ext cx="4722217" cy="240964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435005" y="4341565"/>
            <a:ext cx="4722217" cy="241139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6B0C3954-302C-49D7-A5BB-4E067F6ACC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294B6D96-1013-4FA7-9AF3-D8147DEFCC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06AE0E69-A0E9-4388-9836-E57480EB8E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54B5E5-7AEC-40C4-AE11-C72B2649F2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90030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34591" y="302738"/>
            <a:ext cx="9622632" cy="64502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388C9EE-DDB4-405C-AF8E-80394E63B0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14B31F0-B315-4832-BCE8-6A2AD15391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63EF890D-CCC5-4505-9291-E2B42634DE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30FF7-9DC5-4558-8AA8-1223EFE4A3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58912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534591" y="1763925"/>
            <a:ext cx="9622632" cy="4989036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6F705CF-3042-4B90-BDF1-8229620F80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8C88E16-8012-4841-9E82-F193F65199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A0AD5E9-A1D2-4DC1-97B1-5134569D5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ED2EEC-9885-4436-913A-BA54421388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8507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0"/>
            <a:ext cx="9088041" cy="162043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/>
            </a:lvl1pPr>
            <a:lvl2pPr marL="503972" indent="0" algn="ctr">
              <a:buNone/>
              <a:defRPr/>
            </a:lvl2pPr>
            <a:lvl3pPr marL="1007943" indent="0" algn="ctr">
              <a:buNone/>
              <a:defRPr/>
            </a:lvl3pPr>
            <a:lvl4pPr marL="1511915" indent="0" algn="ctr">
              <a:buNone/>
              <a:defRPr/>
            </a:lvl4pPr>
            <a:lvl5pPr marL="2015886" indent="0" algn="ctr">
              <a:buNone/>
              <a:defRPr/>
            </a:lvl5pPr>
            <a:lvl6pPr marL="2519858" indent="0" algn="ctr">
              <a:buNone/>
              <a:defRPr/>
            </a:lvl6pPr>
            <a:lvl7pPr marL="3023829" indent="0" algn="ctr">
              <a:buNone/>
              <a:defRPr/>
            </a:lvl7pPr>
            <a:lvl8pPr marL="3527801" indent="0" algn="ctr">
              <a:buNone/>
              <a:defRPr/>
            </a:lvl8pPr>
            <a:lvl9pPr marL="4031772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EBA8324-D600-4B3F-8717-39125CD623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A5A6533-D4BB-447B-B38A-9D9CA5A554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6CC87D5-9F5C-4593-82A9-38543F5902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AE39E-CFA9-4909-9884-6D1068A453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6106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588F4DC-044C-48C4-8892-BA7C404C35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D89C95D-7E18-4AE8-BA81-C9B5396E41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4CD3E94-51F2-4168-ACAA-A8EBC77D18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AB8C84-DA07-406E-A918-1408A736DF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148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2"/>
            <a:ext cx="908804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4"/>
            <a:ext cx="9088041" cy="1653678"/>
          </a:xfrm>
        </p:spPr>
        <p:txBody>
          <a:bodyPr anchor="b"/>
          <a:lstStyle>
            <a:lvl1pPr marL="0" indent="0">
              <a:buNone/>
              <a:defRPr sz="2205"/>
            </a:lvl1pPr>
            <a:lvl2pPr marL="503972" indent="0">
              <a:buNone/>
              <a:defRPr sz="1984"/>
            </a:lvl2pPr>
            <a:lvl3pPr marL="1007943" indent="0">
              <a:buNone/>
              <a:defRPr sz="1764"/>
            </a:lvl3pPr>
            <a:lvl4pPr marL="1511915" indent="0">
              <a:buNone/>
              <a:defRPr sz="1543"/>
            </a:lvl4pPr>
            <a:lvl5pPr marL="2015886" indent="0">
              <a:buNone/>
              <a:defRPr sz="1543"/>
            </a:lvl5pPr>
            <a:lvl6pPr marL="2519858" indent="0">
              <a:buNone/>
              <a:defRPr sz="1543"/>
            </a:lvl6pPr>
            <a:lvl7pPr marL="3023829" indent="0">
              <a:buNone/>
              <a:defRPr sz="1543"/>
            </a:lvl7pPr>
            <a:lvl8pPr marL="3527801" indent="0">
              <a:buNone/>
              <a:defRPr sz="1543"/>
            </a:lvl8pPr>
            <a:lvl9pPr marL="4031772" indent="0">
              <a:buNone/>
              <a:defRPr sz="154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6F2D521-E23C-4A7B-8D82-7F21C04FDB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1997966-AE5B-4F48-AB07-E4A6DC9C08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87E2B24-360B-4A85-8EA7-7B5B5D4BBF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81C95-F2FF-4ABA-B046-029887EB5C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0887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ADAD35A-FBAA-495B-AD4D-2E7D7125F7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0CA2D23-37A8-4602-9366-2E6DF7E25D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9CC10F4-249F-4981-A732-CD3262BF95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446556-CE9E-4822-8C23-ADA7756E36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463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692178"/>
            <a:ext cx="4724074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1" y="2397397"/>
            <a:ext cx="4724074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3" y="1692178"/>
            <a:ext cx="4725930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3" y="2397397"/>
            <a:ext cx="4725930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DC7C8960-79F0-49B2-B05C-6A87E97D85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0583B22A-1CC1-4159-993D-6B806370A9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17D62C23-C29B-40D3-BC3C-539C92504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13596D-0E5F-4B01-91A5-A7B7AAAF81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149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1879D6D-5265-4F69-891B-0184ED5CAF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2F6E8229-A3EA-468A-845F-6B4277E2C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758BC874-E473-4BDD-941A-D0C34841B0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A21F9-31A7-4E2D-8D8F-30B10DDA64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3177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E76AC1D9-D437-4D91-9B7C-5FEE3129CF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19E5E251-C0F2-4E91-A251-75408D1B4F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AD7A2219-1DBD-4203-AEAF-CED5B5969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CF170-3A75-4085-BEF9-582994DD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3599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0987"/>
            <a:ext cx="3517533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2" y="300988"/>
            <a:ext cx="5977020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1" y="1581933"/>
            <a:ext cx="3517533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804964A-9362-4B99-9E8B-D502D3AF14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2C6B3A9-81D8-41B3-AFD5-52747B5C7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6B796A1-73FE-453B-8F1F-06AFC83365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EBEAB-46BF-4E12-BE08-6DEB047AA0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4813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BA70238D-7BE3-4767-AEE1-CB37821166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35013" y="403225"/>
            <a:ext cx="9221787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509FCA8A-2E27-4575-A547-6393FC8AC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5013" y="2012950"/>
            <a:ext cx="9221787" cy="479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5034249-9AFD-444A-825A-0D3C9BD22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13" y="7007225"/>
            <a:ext cx="2405062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600B3A-9E7C-4555-93ED-134419CC258A}" type="datetimeFigureOut">
              <a:rPr lang="ru-RU"/>
              <a:pPr>
                <a:defRPr/>
              </a:pPr>
              <a:t>06.10.2023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60D01EF-28A8-45A0-8370-F3EFDDA4A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713" y="7007225"/>
            <a:ext cx="3608387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A56C8D4-9823-40B2-89D9-73D480C0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738" y="7007225"/>
            <a:ext cx="2405062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</a:defRPr>
            </a:lvl1pPr>
          </a:lstStyle>
          <a:p>
            <a:fld id="{D34C1EA4-07C7-4608-A3E1-8CE5208B64A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2pPr>
      <a:lvl3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3pPr>
      <a:lvl4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4pPr>
      <a:lvl5pPr algn="l" defTabSz="10064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50825" indent="-250825" algn="l" defTabSz="1006475" rtl="0" eaLnBrk="0" fontAlgn="base" hangingPunct="0">
        <a:lnSpc>
          <a:spcPct val="90000"/>
        </a:lnSpc>
        <a:spcBef>
          <a:spcPts val="11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5650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13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0" indent="-250825" algn="l" defTabSz="1006475" rtl="0" eaLnBrk="0" fontAlgn="base" hangingPunct="0">
        <a:lnSpc>
          <a:spcPct val="90000"/>
        </a:lnSpc>
        <a:spcBef>
          <a:spcPts val="55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="" xmlns:a16="http://schemas.microsoft.com/office/drawing/2014/main" id="{81A8179A-E9B4-40B4-99D1-B5B1D3D6F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303213"/>
            <a:ext cx="9621837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="" xmlns:a16="http://schemas.microsoft.com/office/drawing/2014/main" id="{FBD6A9B2-5DFD-4B3A-A05A-7E324FBD0F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763713"/>
            <a:ext cx="9621837" cy="498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2443BDAD-B44C-497D-882B-CF642B54BB8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39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543">
                <a:latin typeface="+mn-lt"/>
              </a:defRPr>
            </a:lvl1pPr>
          </a:lstStyle>
          <a:p>
            <a:pPr>
              <a:defRPr/>
            </a:pPr>
            <a:fld id="{E1276808-586F-4FB3-A477-F8AB89B76658}" type="datetime1">
              <a:rPr lang="ru-RU" altLang="ru-RU"/>
              <a:pPr>
                <a:defRPr/>
              </a:pPr>
              <a:t>06.10.2023</a:t>
            </a:fld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1B317EA6-7067-4483-8442-A500CA3DA2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4988"/>
            <a:ext cx="33861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543"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F521B3F8-05F8-4D2A-9D28-FE8B1B2C4E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4988"/>
            <a:ext cx="24939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500">
                <a:latin typeface="Arial" panose="020B0604020202020204" pitchFamily="34" charset="0"/>
              </a:defRPr>
            </a:lvl1pPr>
          </a:lstStyle>
          <a:p>
            <a:fld id="{D703B45C-A2C3-4FAE-A2CC-6B33AD0A39F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9pPr>
    </p:titleStyle>
    <p:bodyStyle>
      <a:lvl1pPr marL="377825" indent="-377825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17563" indent="-314325" algn="l" rtl="0" eaLnBrk="0" fontAlgn="base" hangingPunct="0">
        <a:spcBef>
          <a:spcPct val="20000"/>
        </a:spcBef>
        <a:spcAft>
          <a:spcPct val="0"/>
        </a:spcAft>
        <a:buChar char="–"/>
        <a:defRPr sz="3000">
          <a:solidFill>
            <a:schemeClr val="tx1"/>
          </a:solidFill>
          <a:latin typeface="+mn-lt"/>
        </a:defRPr>
      </a:lvl2pPr>
      <a:lvl3pPr marL="1258888" indent="-250825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63713" indent="-250825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66950" indent="-250825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71844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6pPr>
      <a:lvl7pPr marL="3275815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7pPr>
      <a:lvl8pPr marL="3779787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8pPr>
      <a:lvl9pPr marL="4283758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">
            <a:extLst>
              <a:ext uri="{FF2B5EF4-FFF2-40B4-BE49-F238E27FC236}">
                <a16:creationId xmlns="" xmlns:a16="http://schemas.microsoft.com/office/drawing/2014/main" id="{82639A81-90CA-4763-92F5-29EA41928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0691813" cy="755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1">
            <a:extLst>
              <a:ext uri="{FF2B5EF4-FFF2-40B4-BE49-F238E27FC236}">
                <a16:creationId xmlns="" xmlns:a16="http://schemas.microsoft.com/office/drawing/2014/main" id="{4AD72ECB-D5D0-413D-8A04-9EF2059CAB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397189" y="2355571"/>
            <a:ext cx="6092545" cy="1579048"/>
          </a:xfrm>
        </p:spPr>
        <p:txBody>
          <a:bodyPr rtlCol="0">
            <a:noAutofit/>
          </a:bodyPr>
          <a:lstStyle/>
          <a:p>
            <a:pPr eaLnBrk="1" hangingPunct="1">
              <a:lnSpc>
                <a:spcPct val="100000"/>
              </a:lnSpc>
              <a:defRPr/>
            </a:pPr>
            <a:r>
              <a:rPr lang="ru-RU" altLang="ru-RU" sz="3000" b="1" dirty="0" smtClean="0">
                <a:solidFill>
                  <a:srgbClr val="E5C78C"/>
                </a:solidFill>
                <a:latin typeface="Palatino Linotype" pitchFamily="18" charset="0"/>
              </a:rPr>
              <a:t>Оплата труда профессорско-преподавательского состава и учебно-вспомогательного персонала</a:t>
            </a:r>
            <a:endParaRPr lang="ru-RU" altLang="ru-RU" sz="3000" b="1" dirty="0">
              <a:solidFill>
                <a:srgbClr val="E5C78C"/>
              </a:solidFill>
              <a:latin typeface="Palatino Linotype" pitchFamily="18" charset="0"/>
            </a:endParaRPr>
          </a:p>
        </p:txBody>
      </p:sp>
      <p:sp>
        <p:nvSpPr>
          <p:cNvPr id="3076" name="Подзаголовок 2">
            <a:extLst>
              <a:ext uri="{FF2B5EF4-FFF2-40B4-BE49-F238E27FC236}">
                <a16:creationId xmlns="" xmlns:a16="http://schemas.microsoft.com/office/drawing/2014/main" id="{DD50046B-FC52-4B15-A621-1D966058A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8588" y="5849938"/>
            <a:ext cx="3876675" cy="1079500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>
                <a:solidFill>
                  <a:srgbClr val="E5C78C"/>
                </a:solidFill>
                <a:latin typeface="Palatino Linotype" panose="02040502050505030304" pitchFamily="18" charset="0"/>
              </a:rPr>
              <a:t>Начальник ПФУ </a:t>
            </a:r>
            <a:endParaRPr lang="ru-RU" altLang="ru-RU" sz="2800" dirty="0">
              <a:solidFill>
                <a:srgbClr val="E5C78C"/>
              </a:solidFill>
              <a:latin typeface="Palatino Linotype" panose="02040502050505030304" pitchFamily="18" charset="0"/>
            </a:endParaRPr>
          </a:p>
          <a:p>
            <a:pPr algn="l" eaLnBrk="1" hangingPunct="1"/>
            <a:r>
              <a:rPr lang="ru-RU" altLang="ru-RU" sz="2800" dirty="0" smtClean="0">
                <a:solidFill>
                  <a:srgbClr val="E5C78C"/>
                </a:solidFill>
                <a:latin typeface="Palatino Linotype" panose="02040502050505030304" pitchFamily="18" charset="0"/>
              </a:rPr>
              <a:t>Красюкова Е.Н</a:t>
            </a:r>
            <a:r>
              <a:rPr lang="ru-RU" altLang="ru-RU" sz="2800" dirty="0">
                <a:solidFill>
                  <a:srgbClr val="E5C78C"/>
                </a:solidFill>
                <a:latin typeface="Palatino Linotype" panose="02040502050505030304" pitchFamily="18" charset="0"/>
              </a:rPr>
              <a:t>.</a:t>
            </a:r>
          </a:p>
        </p:txBody>
      </p:sp>
      <p:sp>
        <p:nvSpPr>
          <p:cNvPr id="3077" name="Подзаголовок 2">
            <a:extLst>
              <a:ext uri="{FF2B5EF4-FFF2-40B4-BE49-F238E27FC236}">
                <a16:creationId xmlns="" xmlns:a16="http://schemas.microsoft.com/office/drawing/2014/main" id="{49EB6AF1-5D81-4154-A2C1-F8962F60E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7000875"/>
            <a:ext cx="383063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1800">
                <a:solidFill>
                  <a:srgbClr val="E5C78C"/>
                </a:solidFill>
                <a:latin typeface="Alegreya Sans"/>
              </a:rPr>
              <a:t>volgmed.ru</a:t>
            </a:r>
            <a:r>
              <a:rPr lang="ru-RU" altLang="ru-RU" sz="1800">
                <a:solidFill>
                  <a:srgbClr val="E5C78C"/>
                </a:solidFill>
                <a:latin typeface="Alegreya Sans"/>
              </a:rPr>
              <a:t> </a:t>
            </a:r>
          </a:p>
        </p:txBody>
      </p:sp>
      <p:sp>
        <p:nvSpPr>
          <p:cNvPr id="3078" name="Подзаголовок 2">
            <a:extLst>
              <a:ext uri="{FF2B5EF4-FFF2-40B4-BE49-F238E27FC236}">
                <a16:creationId xmlns="" xmlns:a16="http://schemas.microsoft.com/office/drawing/2014/main" id="{7CA17512-8FB5-45B1-B9C0-00EE7794E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7100" y="7015163"/>
            <a:ext cx="77628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rgbClr val="E5C78C"/>
                </a:solidFill>
                <a:latin typeface="Alegreya Sans"/>
              </a:rPr>
              <a:t>2023</a:t>
            </a:r>
          </a:p>
        </p:txBody>
      </p:sp>
      <p:pic>
        <p:nvPicPr>
          <p:cNvPr id="3079" name="Рисунок 3">
            <a:extLst>
              <a:ext uri="{FF2B5EF4-FFF2-40B4-BE49-F238E27FC236}">
                <a16:creationId xmlns="" xmlns:a16="http://schemas.microsoft.com/office/drawing/2014/main" id="{6243696C-C284-47E5-A6E3-181BC98F8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50875"/>
            <a:ext cx="36004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="" xmlns:a16="http://schemas.microsoft.com/office/drawing/2014/main" id="{23A87D58-7C23-4416-ADC7-2E866B66D7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98CBC68-B20D-43B7-AB70-817792726786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/>
              <a:t>2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Прямоугольник с двумя скругленными соседними углами 1">
            <a:extLst>
              <a:ext uri="{FF2B5EF4-FFF2-40B4-BE49-F238E27FC236}">
                <a16:creationId xmlns="" xmlns:a16="http://schemas.microsoft.com/office/drawing/2014/main" id="{BE2F5CD6-8E0B-44D2-9B80-8872B9FB546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818789" y="-4108262"/>
            <a:ext cx="1231390" cy="9959975"/>
          </a:xfrm>
          <a:custGeom>
            <a:avLst/>
            <a:gdLst>
              <a:gd name="T0" fmla="*/ 302008 w 1554163"/>
              <a:gd name="T1" fmla="*/ 6818934 h 8969375"/>
              <a:gd name="T2" fmla="*/ 151004 w 1554163"/>
              <a:gd name="T3" fmla="*/ 13637866 h 8969375"/>
              <a:gd name="T4" fmla="*/ 0 w 1554163"/>
              <a:gd name="T5" fmla="*/ 6818934 h 8969375"/>
              <a:gd name="T6" fmla="*/ 151004 w 1554163"/>
              <a:gd name="T7" fmla="*/ 0 h 89693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8728 w 1554163"/>
              <a:gd name="T13" fmla="*/ 18727 h 8969375"/>
              <a:gd name="T14" fmla="*/ 1535435 w 1554163"/>
              <a:gd name="T15" fmla="*/ 8969375 h 8969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4163" h="8969375">
                <a:moveTo>
                  <a:pt x="63938" y="0"/>
                </a:moveTo>
                <a:lnTo>
                  <a:pt x="1490225" y="0"/>
                </a:lnTo>
                <a:lnTo>
                  <a:pt x="1490224" y="0"/>
                </a:lnTo>
                <a:cubicBezTo>
                  <a:pt x="1525536" y="0"/>
                  <a:pt x="1554163" y="28626"/>
                  <a:pt x="1554163" y="63938"/>
                </a:cubicBezTo>
                <a:lnTo>
                  <a:pt x="1554163" y="8969375"/>
                </a:lnTo>
                <a:lnTo>
                  <a:pt x="0" y="8969375"/>
                </a:lnTo>
                <a:lnTo>
                  <a:pt x="0" y="63938"/>
                </a:lnTo>
                <a:cubicBezTo>
                  <a:pt x="0" y="28626"/>
                  <a:pt x="28626" y="0"/>
                  <a:pt x="63937" y="0"/>
                </a:cubicBezTo>
                <a:lnTo>
                  <a:pt x="63938" y="0"/>
                </a:lnTo>
                <a:close/>
              </a:path>
            </a:pathLst>
          </a:custGeom>
          <a:solidFill>
            <a:srgbClr val="CDF0C2">
              <a:alpha val="79999"/>
            </a:srgbClr>
          </a:solidFill>
          <a:ln w="3175" algn="ctr">
            <a:solidFill>
              <a:srgbClr val="78B01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</p:spPr>
        <p:txBody>
          <a:bodyPr vert="eaVert" anchor="ctr"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ru-RU" altLang="ru-RU" sz="2800" b="1" dirty="0" smtClean="0">
              <a:solidFill>
                <a:srgbClr val="333399"/>
              </a:solidFill>
              <a:latin typeface="Austin Cyr Bold"/>
            </a:endParaRPr>
          </a:p>
          <a:p>
            <a:pPr marL="514350" indent="-514350" algn="ctr" eaLnBrk="1" hangingPunct="1">
              <a:buAutoNum type="arabicPeriod"/>
            </a:pPr>
            <a:r>
              <a:rPr lang="ru-RU" altLang="ru-RU" sz="2800" b="1" dirty="0" smtClean="0">
                <a:solidFill>
                  <a:srgbClr val="333399"/>
                </a:solidFill>
                <a:latin typeface="Austin Cyr Bold"/>
              </a:rPr>
              <a:t>Структура заработной платы профессорско-преподавательского состава</a:t>
            </a:r>
            <a:endParaRPr lang="ru-RU" altLang="ru-RU" sz="2800" b="1" dirty="0">
              <a:solidFill>
                <a:srgbClr val="333399"/>
              </a:solidFill>
              <a:latin typeface="Austin Cyr Bold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D92E15A1-3F17-420B-AB43-5144CB33A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919114"/>
              </p:ext>
            </p:extLst>
          </p:nvPr>
        </p:nvGraphicFramePr>
        <p:xfrm>
          <a:off x="701232" y="1499616"/>
          <a:ext cx="9686352" cy="5368212"/>
        </p:xfrm>
        <a:graphic>
          <a:graphicData uri="http://schemas.openxmlformats.org/drawingml/2006/table">
            <a:tbl>
              <a:tblPr/>
              <a:tblGrid>
                <a:gridCol w="477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542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408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14016">
                  <a:extLst>
                    <a:ext uri="{9D8B030D-6E8A-4147-A177-3AD203B41FA5}">
                      <a16:colId xmlns="" xmlns:a16="http://schemas.microsoft.com/office/drawing/2014/main" val="3321474175"/>
                    </a:ext>
                  </a:extLst>
                </a:gridCol>
              </a:tblGrid>
              <a:tr h="633984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назначения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3132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Должностной оклад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штатному расписанию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На срок избрания по конкурсу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63140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Надбавка за осуществление медицинской деятельности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Терапевтические кафедры – 3000,00 руб., хирургические – 3500,00 руб.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На срок  действия сертификата (аккредитации)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7380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Надбавка за квалификационную категорию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Высшая-1500 руб.,</a:t>
                      </a: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категория-800 руб.,</a:t>
                      </a: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категория-400 руб.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На срок действия документа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7824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Надбавка за качество ППС при условии наличия степени кандидата или доктора наук по шифру «медицинские науки» работающих со студентами на полную ставку по основному месту работы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10000,00 руб.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С 01.06.23 по 24.09.2024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="" xmlns:a16="http://schemas.microsoft.com/office/drawing/2014/main" id="{23A87D58-7C23-4416-ADC7-2E866B66D7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98CBC68-B20D-43B7-AB70-817792726786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/>
              <a:t>3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Прямоугольник с двумя скругленными соседними углами 1">
            <a:extLst>
              <a:ext uri="{FF2B5EF4-FFF2-40B4-BE49-F238E27FC236}">
                <a16:creationId xmlns="" xmlns:a16="http://schemas.microsoft.com/office/drawing/2014/main" id="{BE2F5CD6-8E0B-44D2-9B80-8872B9FB546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918545" y="-4152329"/>
            <a:ext cx="1031875" cy="9959975"/>
          </a:xfrm>
          <a:custGeom>
            <a:avLst/>
            <a:gdLst>
              <a:gd name="T0" fmla="*/ 302008 w 1554163"/>
              <a:gd name="T1" fmla="*/ 6818934 h 8969375"/>
              <a:gd name="T2" fmla="*/ 151004 w 1554163"/>
              <a:gd name="T3" fmla="*/ 13637866 h 8969375"/>
              <a:gd name="T4" fmla="*/ 0 w 1554163"/>
              <a:gd name="T5" fmla="*/ 6818934 h 8969375"/>
              <a:gd name="T6" fmla="*/ 151004 w 1554163"/>
              <a:gd name="T7" fmla="*/ 0 h 89693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8728 w 1554163"/>
              <a:gd name="T13" fmla="*/ 18727 h 8969375"/>
              <a:gd name="T14" fmla="*/ 1535435 w 1554163"/>
              <a:gd name="T15" fmla="*/ 8969375 h 8969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4163" h="8969375">
                <a:moveTo>
                  <a:pt x="63938" y="0"/>
                </a:moveTo>
                <a:lnTo>
                  <a:pt x="1490225" y="0"/>
                </a:lnTo>
                <a:lnTo>
                  <a:pt x="1490224" y="0"/>
                </a:lnTo>
                <a:cubicBezTo>
                  <a:pt x="1525536" y="0"/>
                  <a:pt x="1554163" y="28626"/>
                  <a:pt x="1554163" y="63938"/>
                </a:cubicBezTo>
                <a:lnTo>
                  <a:pt x="1554163" y="8969375"/>
                </a:lnTo>
                <a:lnTo>
                  <a:pt x="0" y="8969375"/>
                </a:lnTo>
                <a:lnTo>
                  <a:pt x="0" y="63938"/>
                </a:lnTo>
                <a:cubicBezTo>
                  <a:pt x="0" y="28626"/>
                  <a:pt x="28626" y="0"/>
                  <a:pt x="63937" y="0"/>
                </a:cubicBezTo>
                <a:lnTo>
                  <a:pt x="63938" y="0"/>
                </a:lnTo>
                <a:close/>
              </a:path>
            </a:pathLst>
          </a:custGeom>
          <a:solidFill>
            <a:srgbClr val="CDF0C2">
              <a:alpha val="79999"/>
            </a:srgbClr>
          </a:solidFill>
          <a:ln w="3175" algn="ctr">
            <a:solidFill>
              <a:srgbClr val="78B01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</p:spPr>
        <p:txBody>
          <a:bodyPr vert="eaVert" anchor="ctr"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solidFill>
                  <a:srgbClr val="333399"/>
                </a:solidFill>
                <a:latin typeface="Austin Cyr Bold"/>
              </a:rPr>
              <a:t>1. </a:t>
            </a:r>
            <a:r>
              <a:rPr lang="ru-RU" altLang="ru-RU" sz="2800" b="1" dirty="0" smtClean="0">
                <a:solidFill>
                  <a:srgbClr val="333399"/>
                </a:solidFill>
                <a:latin typeface="Austin Cyr Bold"/>
              </a:rPr>
              <a:t>Структура заработной платы профессорско-преподавательского состава</a:t>
            </a:r>
            <a:endParaRPr lang="ru-RU" altLang="ru-RU" sz="2800" b="1" dirty="0">
              <a:solidFill>
                <a:srgbClr val="333399"/>
              </a:solidFill>
              <a:latin typeface="Austin Cyr Bold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D92E15A1-3F17-420B-AB43-5144CB33A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9432234"/>
              </p:ext>
            </p:extLst>
          </p:nvPr>
        </p:nvGraphicFramePr>
        <p:xfrm>
          <a:off x="701232" y="1499616"/>
          <a:ext cx="9686352" cy="4129356"/>
        </p:xfrm>
        <a:graphic>
          <a:graphicData uri="http://schemas.openxmlformats.org/drawingml/2006/table">
            <a:tbl>
              <a:tblPr/>
              <a:tblGrid>
                <a:gridCol w="477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542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408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14016">
                  <a:extLst>
                    <a:ext uri="{9D8B030D-6E8A-4147-A177-3AD203B41FA5}">
                      <a16:colId xmlns="" xmlns:a16="http://schemas.microsoft.com/office/drawing/2014/main" val="3321474175"/>
                    </a:ext>
                  </a:extLst>
                </a:gridCol>
              </a:tblGrid>
              <a:tr h="804672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назначения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3132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Надбавка за интенсивность труда по результатам рейтинговой оценки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24,00 руб. до 27884,00 руб.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С 01.03. текущего</a:t>
                      </a:r>
                      <a:r>
                        <a:rPr lang="ru-RU" sz="1800" b="1" baseline="0" dirty="0" smtClean="0">
                          <a:solidFill>
                            <a:srgbClr val="00B050"/>
                          </a:solidFill>
                        </a:rPr>
                        <a:t> года до 28.02.следующего года 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5804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Надбавка за интенсивность труда по результатам оценки деятельности заведующих кафедрами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5000,00 руб. до 14000,00  руб.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С 01.04. текущего</a:t>
                      </a:r>
                      <a:r>
                        <a:rPr lang="ru-RU" sz="1800" b="1" baseline="0" dirty="0" smtClean="0">
                          <a:solidFill>
                            <a:srgbClr val="00B050"/>
                          </a:solidFill>
                        </a:rPr>
                        <a:t> года до 31.03. следующего года 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268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Премиальные выплаты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зависимости от вклада каждого работника и наличия финансирования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По результатам деятельности или за</a:t>
                      </a:r>
                      <a:r>
                        <a:rPr lang="ru-RU" sz="1800" b="1" baseline="0" dirty="0" smtClean="0">
                          <a:solidFill>
                            <a:srgbClr val="00B050"/>
                          </a:solidFill>
                        </a:rPr>
                        <a:t> отдельные достижения 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2111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="" xmlns:a16="http://schemas.microsoft.com/office/drawing/2014/main" id="{074A4721-27EA-4A7E-BE80-35430032E7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D81063E-FB1B-4AA1-9093-BE65F6B4E558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/>
              <a:t>4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171" name="Прямоугольник с двумя скругленными соседними углами 1">
            <a:extLst>
              <a:ext uri="{FF2B5EF4-FFF2-40B4-BE49-F238E27FC236}">
                <a16:creationId xmlns="" xmlns:a16="http://schemas.microsoft.com/office/drawing/2014/main" id="{A89E29AD-5A93-4178-BDB8-BBF150568FF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808538" y="-4176713"/>
            <a:ext cx="1031875" cy="9959975"/>
          </a:xfrm>
          <a:custGeom>
            <a:avLst/>
            <a:gdLst>
              <a:gd name="T0" fmla="*/ 302008 w 1554163"/>
              <a:gd name="T1" fmla="*/ 6818934 h 8969375"/>
              <a:gd name="T2" fmla="*/ 151004 w 1554163"/>
              <a:gd name="T3" fmla="*/ 13637866 h 8969375"/>
              <a:gd name="T4" fmla="*/ 0 w 1554163"/>
              <a:gd name="T5" fmla="*/ 6818934 h 8969375"/>
              <a:gd name="T6" fmla="*/ 151004 w 1554163"/>
              <a:gd name="T7" fmla="*/ 0 h 89693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8728 w 1554163"/>
              <a:gd name="T13" fmla="*/ 18727 h 8969375"/>
              <a:gd name="T14" fmla="*/ 1535435 w 1554163"/>
              <a:gd name="T15" fmla="*/ 8969375 h 8969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4163" h="8969375">
                <a:moveTo>
                  <a:pt x="63938" y="0"/>
                </a:moveTo>
                <a:lnTo>
                  <a:pt x="1490225" y="0"/>
                </a:lnTo>
                <a:lnTo>
                  <a:pt x="1490224" y="0"/>
                </a:lnTo>
                <a:cubicBezTo>
                  <a:pt x="1525536" y="0"/>
                  <a:pt x="1554163" y="28626"/>
                  <a:pt x="1554163" y="63938"/>
                </a:cubicBezTo>
                <a:lnTo>
                  <a:pt x="1554163" y="8969375"/>
                </a:lnTo>
                <a:lnTo>
                  <a:pt x="0" y="8969375"/>
                </a:lnTo>
                <a:lnTo>
                  <a:pt x="0" y="63938"/>
                </a:lnTo>
                <a:cubicBezTo>
                  <a:pt x="0" y="28626"/>
                  <a:pt x="28626" y="0"/>
                  <a:pt x="63937" y="0"/>
                </a:cubicBezTo>
                <a:lnTo>
                  <a:pt x="63938" y="0"/>
                </a:lnTo>
                <a:close/>
              </a:path>
            </a:pathLst>
          </a:custGeom>
          <a:solidFill>
            <a:srgbClr val="CDF0C2">
              <a:alpha val="79999"/>
            </a:srgbClr>
          </a:solidFill>
          <a:ln w="3175" algn="ctr">
            <a:solidFill>
              <a:srgbClr val="78B01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</p:spPr>
        <p:txBody>
          <a:bodyPr vert="eaVert" anchor="ctr"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solidFill>
                  <a:srgbClr val="333399"/>
                </a:solidFill>
                <a:latin typeface="Austin Cyr Bold"/>
              </a:rPr>
              <a:t>2</a:t>
            </a:r>
            <a:r>
              <a:rPr lang="ru-RU" altLang="ru-RU" sz="2800" b="1" dirty="0" smtClean="0">
                <a:solidFill>
                  <a:srgbClr val="333399"/>
                </a:solidFill>
                <a:latin typeface="Austin Cyr Bold"/>
              </a:rPr>
              <a:t>. Размеры должностных окладов по должностям профессорско-преподавательского состава</a:t>
            </a:r>
            <a:endParaRPr lang="ru-RU" altLang="ru-RU" sz="2800" b="1" dirty="0">
              <a:solidFill>
                <a:srgbClr val="333399"/>
              </a:solidFill>
              <a:latin typeface="Austin Cyr Bold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80629910"/>
              </p:ext>
            </p:extLst>
          </p:nvPr>
        </p:nvGraphicFramePr>
        <p:xfrm>
          <a:off x="914400" y="1477596"/>
          <a:ext cx="9390063" cy="5197076"/>
        </p:xfrm>
        <a:graphic>
          <a:graphicData uri="http://schemas.openxmlformats.org/drawingml/2006/table">
            <a:tbl>
              <a:tblPr/>
              <a:tblGrid>
                <a:gridCol w="7841679"/>
                <a:gridCol w="1548384"/>
              </a:tblGrid>
              <a:tr h="351204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 показателей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Оклад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ученой степени в абсолютной величине:</a:t>
                      </a:r>
                    </a:p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- кандидат наук</a:t>
                      </a:r>
                    </a:p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- доктор наук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3300,00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7500,00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 grid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квалификационный уровень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336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Ассистент, преподаватель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23660,00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Ассистент, преподаватель, к.н.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26960,00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Ассистент, преподаватель,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31160,00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 grid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квалификационный уровень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Старший преподаватель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25810,00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224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Старший преподаватель, к.н.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29110,00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224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Старший преподаватель,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33310,00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224">
                <a:tc grid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квалификационный уровень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224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Доцент, к.н.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31260,00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="" xmlns:a16="http://schemas.microsoft.com/office/drawing/2014/main" id="{44FA5327-BFB9-4859-903B-0D5CDCDE8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5F2BF60-C90E-4C96-87C3-8C721FF359BE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/>
              <a:t>5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7" name="Прямоугольник с двумя скругленными соседними углами 1">
            <a:extLst>
              <a:ext uri="{FF2B5EF4-FFF2-40B4-BE49-F238E27FC236}">
                <a16:creationId xmlns="" xmlns:a16="http://schemas.microsoft.com/office/drawing/2014/main" id="{25E906AD-62F8-44A8-8D6A-5626FC9E6FD5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808538" y="-4176712"/>
            <a:ext cx="1031875" cy="9959975"/>
          </a:xfrm>
          <a:custGeom>
            <a:avLst/>
            <a:gdLst>
              <a:gd name="T0" fmla="*/ 302008 w 1554163"/>
              <a:gd name="T1" fmla="*/ 6818934 h 8969375"/>
              <a:gd name="T2" fmla="*/ 151004 w 1554163"/>
              <a:gd name="T3" fmla="*/ 13637866 h 8969375"/>
              <a:gd name="T4" fmla="*/ 0 w 1554163"/>
              <a:gd name="T5" fmla="*/ 6818934 h 8969375"/>
              <a:gd name="T6" fmla="*/ 151004 w 1554163"/>
              <a:gd name="T7" fmla="*/ 0 h 89693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8728 w 1554163"/>
              <a:gd name="T13" fmla="*/ 18727 h 8969375"/>
              <a:gd name="T14" fmla="*/ 1535435 w 1554163"/>
              <a:gd name="T15" fmla="*/ 8969375 h 8969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4163" h="8969375">
                <a:moveTo>
                  <a:pt x="63938" y="0"/>
                </a:moveTo>
                <a:lnTo>
                  <a:pt x="1490225" y="0"/>
                </a:lnTo>
                <a:lnTo>
                  <a:pt x="1490224" y="0"/>
                </a:lnTo>
                <a:cubicBezTo>
                  <a:pt x="1525536" y="0"/>
                  <a:pt x="1554163" y="28626"/>
                  <a:pt x="1554163" y="63938"/>
                </a:cubicBezTo>
                <a:lnTo>
                  <a:pt x="1554163" y="8969375"/>
                </a:lnTo>
                <a:lnTo>
                  <a:pt x="0" y="8969375"/>
                </a:lnTo>
                <a:lnTo>
                  <a:pt x="0" y="63938"/>
                </a:lnTo>
                <a:cubicBezTo>
                  <a:pt x="0" y="28626"/>
                  <a:pt x="28626" y="0"/>
                  <a:pt x="63937" y="0"/>
                </a:cubicBezTo>
                <a:lnTo>
                  <a:pt x="63938" y="0"/>
                </a:lnTo>
                <a:close/>
              </a:path>
            </a:pathLst>
          </a:custGeom>
          <a:solidFill>
            <a:srgbClr val="CDF0C2">
              <a:alpha val="79999"/>
            </a:srgbClr>
          </a:solidFill>
          <a:ln w="3175" algn="ctr">
            <a:solidFill>
              <a:srgbClr val="78B01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</p:spPr>
        <p:txBody>
          <a:bodyPr vert="eaVert" anchor="ctr"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solidFill>
                  <a:srgbClr val="333399"/>
                </a:solidFill>
                <a:latin typeface="Austin Cyr Bold"/>
              </a:rPr>
              <a:t>2</a:t>
            </a:r>
            <a:r>
              <a:rPr lang="ru-RU" altLang="ru-RU" sz="2800" b="1" dirty="0" smtClean="0">
                <a:solidFill>
                  <a:srgbClr val="333399"/>
                </a:solidFill>
                <a:latin typeface="Austin Cyr Bold"/>
              </a:rPr>
              <a:t>. Размеры должностных окладов по должностям профессорско-преподавательского состава</a:t>
            </a:r>
            <a:endParaRPr lang="ru-RU" altLang="ru-RU" sz="2800" b="1" dirty="0">
              <a:solidFill>
                <a:srgbClr val="333399"/>
              </a:solidFill>
              <a:latin typeface="Austin Cyr Bold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9401302"/>
              </p:ext>
            </p:extLst>
          </p:nvPr>
        </p:nvGraphicFramePr>
        <p:xfrm>
          <a:off x="534988" y="1763713"/>
          <a:ext cx="9633140" cy="4893119"/>
        </p:xfrm>
        <a:graphic>
          <a:graphicData uri="http://schemas.openxmlformats.org/drawingml/2006/table">
            <a:tbl>
              <a:tblPr/>
              <a:tblGrid>
                <a:gridCol w="8109140"/>
                <a:gridCol w="1524000"/>
              </a:tblGrid>
              <a:tr h="394271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 показателей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Оклад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Доцент, к.н., доцент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33410,00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35460,00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доцент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37610,00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Доцент,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39760,00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 grid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квалификационный уровень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Профессор,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41910,00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Профессор,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доцент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44060,00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Профессор,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46210,00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 grid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квалификационный уровень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кафедрой, к.н.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37710,00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кафедрой, к.н., доцент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39860,00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="" xmlns:a16="http://schemas.microsoft.com/office/drawing/2014/main" id="{0E36FD59-E159-4728-A81B-2834D58F0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B7456E1-C963-4919-9B32-C7C09E48C01D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/>
              <a:t>6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F04CC728-8B54-4157-ACBE-86EEC4571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5727515"/>
              </p:ext>
            </p:extLst>
          </p:nvPr>
        </p:nvGraphicFramePr>
        <p:xfrm>
          <a:off x="621792" y="1731264"/>
          <a:ext cx="9428040" cy="5559552"/>
        </p:xfrm>
        <a:graphic>
          <a:graphicData uri="http://schemas.openxmlformats.org/drawingml/2006/table">
            <a:tbl>
              <a:tblPr/>
              <a:tblGrid>
                <a:gridCol w="77333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94688">
                  <a:extLst>
                    <a:ext uri="{9D8B030D-6E8A-4147-A177-3AD203B41FA5}">
                      <a16:colId xmlns="" xmlns:a16="http://schemas.microsoft.com/office/drawing/2014/main" val="1820366638"/>
                    </a:ext>
                  </a:extLst>
                </a:gridCol>
              </a:tblGrid>
              <a:tr h="426720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 показателей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Оклад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2336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48360,00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доцент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50510,00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52660,00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 grid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квалификационный уровень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Декан факультета, к.н. (до 500 человек)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53825,00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Декан факультета,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(до 500 человек)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58025,00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Декан факультета, к.н. (до 1000 человек)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55975,00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Декан факультета,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(до 1000 человек)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60175,00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Декан факультета, к.н. (до 5000 человек)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58125,00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Декан факультета, </a:t>
                      </a:r>
                      <a:r>
                        <a:rPr kumimoji="0" lang="ru-RU" alt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(до 5000 человек)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62325,00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2336">
                <a:tc grid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должностей не включенных в квалификационные уровни</a:t>
                      </a:r>
                    </a:p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 декана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41800,00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2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 декана, к.н.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</a:rPr>
                        <a:t>45000,00</a:t>
                      </a:r>
                      <a:endParaRPr lang="ru-RU" sz="1800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1" name="Прямоугольник с двумя скругленными соседними углами 1">
            <a:extLst>
              <a:ext uri="{FF2B5EF4-FFF2-40B4-BE49-F238E27FC236}">
                <a16:creationId xmlns="" xmlns:a16="http://schemas.microsoft.com/office/drawing/2014/main" id="{9C45362C-AE4C-474F-9215-E80DD7D5A7B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808538" y="-4176712"/>
            <a:ext cx="1031875" cy="9959975"/>
          </a:xfrm>
          <a:custGeom>
            <a:avLst/>
            <a:gdLst>
              <a:gd name="T0" fmla="*/ 302008 w 1554163"/>
              <a:gd name="T1" fmla="*/ 6818934 h 8969375"/>
              <a:gd name="T2" fmla="*/ 151004 w 1554163"/>
              <a:gd name="T3" fmla="*/ 13637866 h 8969375"/>
              <a:gd name="T4" fmla="*/ 0 w 1554163"/>
              <a:gd name="T5" fmla="*/ 6818934 h 8969375"/>
              <a:gd name="T6" fmla="*/ 151004 w 1554163"/>
              <a:gd name="T7" fmla="*/ 0 h 89693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8728 w 1554163"/>
              <a:gd name="T13" fmla="*/ 18727 h 8969375"/>
              <a:gd name="T14" fmla="*/ 1535435 w 1554163"/>
              <a:gd name="T15" fmla="*/ 8969375 h 8969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4163" h="8969375">
                <a:moveTo>
                  <a:pt x="63938" y="0"/>
                </a:moveTo>
                <a:lnTo>
                  <a:pt x="1490225" y="0"/>
                </a:lnTo>
                <a:lnTo>
                  <a:pt x="1490224" y="0"/>
                </a:lnTo>
                <a:cubicBezTo>
                  <a:pt x="1525536" y="0"/>
                  <a:pt x="1554163" y="28626"/>
                  <a:pt x="1554163" y="63938"/>
                </a:cubicBezTo>
                <a:lnTo>
                  <a:pt x="1554163" y="8969375"/>
                </a:lnTo>
                <a:lnTo>
                  <a:pt x="0" y="8969375"/>
                </a:lnTo>
                <a:lnTo>
                  <a:pt x="0" y="63938"/>
                </a:lnTo>
                <a:cubicBezTo>
                  <a:pt x="0" y="28626"/>
                  <a:pt x="28626" y="0"/>
                  <a:pt x="63937" y="0"/>
                </a:cubicBezTo>
                <a:lnTo>
                  <a:pt x="63938" y="0"/>
                </a:lnTo>
                <a:close/>
              </a:path>
            </a:pathLst>
          </a:custGeom>
          <a:solidFill>
            <a:srgbClr val="CDF0C2">
              <a:alpha val="79999"/>
            </a:srgbClr>
          </a:solidFill>
          <a:ln w="3175" algn="ctr">
            <a:solidFill>
              <a:srgbClr val="78B01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</p:spPr>
        <p:txBody>
          <a:bodyPr vert="eaVert" anchor="ctr"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solidFill>
                  <a:srgbClr val="333399"/>
                </a:solidFill>
                <a:latin typeface="Austin Cyr Bold"/>
              </a:rPr>
              <a:t>2</a:t>
            </a:r>
            <a:r>
              <a:rPr lang="ru-RU" altLang="ru-RU" sz="2800" b="1" dirty="0" smtClean="0">
                <a:solidFill>
                  <a:srgbClr val="333399"/>
                </a:solidFill>
                <a:latin typeface="Austin Cyr Bold"/>
              </a:rPr>
              <a:t>. Размеры должностных окладов по должностям профессорско-преподавательского состава</a:t>
            </a:r>
            <a:endParaRPr lang="ru-RU" altLang="ru-RU" sz="2800" b="1" dirty="0">
              <a:solidFill>
                <a:srgbClr val="333399"/>
              </a:solidFill>
              <a:latin typeface="Austin Cyr Bo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="" xmlns:a16="http://schemas.microsoft.com/office/drawing/2014/main" id="{14BEB4B9-E50E-40F3-A5CA-134B3586D5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0C0B971-8011-432A-B82E-9872F139AF2A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/>
              <a:t>7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48163137-FB4C-4C98-B432-C3AB0BA9E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859640"/>
              </p:ext>
            </p:extLst>
          </p:nvPr>
        </p:nvGraphicFramePr>
        <p:xfrm>
          <a:off x="1112583" y="1559179"/>
          <a:ext cx="8967535" cy="3500501"/>
        </p:xfrm>
        <a:graphic>
          <a:graphicData uri="http://schemas.openxmlformats.org/drawingml/2006/table">
            <a:tbl>
              <a:tblPr/>
              <a:tblGrid>
                <a:gridCol w="45201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47414">
                  <a:extLst>
                    <a:ext uri="{9D8B030D-6E8A-4147-A177-3AD203B41FA5}">
                      <a16:colId xmlns="" xmlns:a16="http://schemas.microsoft.com/office/drawing/2014/main" val="2883605062"/>
                    </a:ext>
                  </a:extLst>
                </a:gridCol>
              </a:tblGrid>
              <a:tr h="1184021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рабочих программ (диапазон)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штатных единиц специалиста по учебно-методической работе</a:t>
                      </a:r>
                      <a:endParaRPr kumimoji="0" lang="en-US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7408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Меньше или равно 10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3024"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11-29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30-90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7408">
                <a:tc>
                  <a:txBody>
                    <a:bodyPr/>
                    <a:lstStyle/>
                    <a:p>
                      <a:pPr marL="0" marR="0" lvl="0" indent="0" algn="just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больше 90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5" name="Прямоугольник с двумя скругленными соседними углами 1">
            <a:extLst>
              <a:ext uri="{FF2B5EF4-FFF2-40B4-BE49-F238E27FC236}">
                <a16:creationId xmlns="" xmlns:a16="http://schemas.microsoft.com/office/drawing/2014/main" id="{FABE92E6-B7A0-4E22-ACB6-C7720BD51DD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893881" y="-4131818"/>
            <a:ext cx="1031875" cy="9959975"/>
          </a:xfrm>
          <a:custGeom>
            <a:avLst/>
            <a:gdLst>
              <a:gd name="T0" fmla="*/ 302008 w 1554163"/>
              <a:gd name="T1" fmla="*/ 6818934 h 8969375"/>
              <a:gd name="T2" fmla="*/ 151004 w 1554163"/>
              <a:gd name="T3" fmla="*/ 13637866 h 8969375"/>
              <a:gd name="T4" fmla="*/ 0 w 1554163"/>
              <a:gd name="T5" fmla="*/ 6818934 h 8969375"/>
              <a:gd name="T6" fmla="*/ 151004 w 1554163"/>
              <a:gd name="T7" fmla="*/ 0 h 89693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8728 w 1554163"/>
              <a:gd name="T13" fmla="*/ 18727 h 8969375"/>
              <a:gd name="T14" fmla="*/ 1535435 w 1554163"/>
              <a:gd name="T15" fmla="*/ 8969375 h 8969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4163" h="8969375">
                <a:moveTo>
                  <a:pt x="63938" y="0"/>
                </a:moveTo>
                <a:lnTo>
                  <a:pt x="1490225" y="0"/>
                </a:lnTo>
                <a:lnTo>
                  <a:pt x="1490224" y="0"/>
                </a:lnTo>
                <a:cubicBezTo>
                  <a:pt x="1525536" y="0"/>
                  <a:pt x="1554163" y="28626"/>
                  <a:pt x="1554163" y="63938"/>
                </a:cubicBezTo>
                <a:lnTo>
                  <a:pt x="1554163" y="8969375"/>
                </a:lnTo>
                <a:lnTo>
                  <a:pt x="0" y="8969375"/>
                </a:lnTo>
                <a:lnTo>
                  <a:pt x="0" y="63938"/>
                </a:lnTo>
                <a:cubicBezTo>
                  <a:pt x="0" y="28626"/>
                  <a:pt x="28626" y="0"/>
                  <a:pt x="63937" y="0"/>
                </a:cubicBezTo>
                <a:lnTo>
                  <a:pt x="63938" y="0"/>
                </a:lnTo>
                <a:close/>
              </a:path>
            </a:pathLst>
          </a:custGeom>
          <a:solidFill>
            <a:srgbClr val="CDF0C2">
              <a:alpha val="79999"/>
            </a:srgbClr>
          </a:solidFill>
          <a:ln w="3175" algn="ctr">
            <a:solidFill>
              <a:srgbClr val="78B01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</p:spPr>
        <p:txBody>
          <a:bodyPr vert="eaVert" anchor="ctr"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 smtClean="0">
                <a:solidFill>
                  <a:srgbClr val="333399"/>
                </a:solidFill>
                <a:latin typeface="Austin Cyr Bold"/>
              </a:rPr>
              <a:t>3. Методика расчета штатной численности учебно-вспомогательного персонала кафедр</a:t>
            </a:r>
            <a:endParaRPr lang="ru-RU" altLang="ru-RU" sz="2800" b="1" dirty="0">
              <a:solidFill>
                <a:srgbClr val="333399"/>
              </a:solidFill>
              <a:latin typeface="Austin Cyr 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="" xmlns:a16="http://schemas.microsoft.com/office/drawing/2014/main" id="{4E87ADCD-2A31-492E-A730-48170A7BD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9A4D3A8-996C-4A30-ACC1-B38579116BD0}" type="slidenum"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pPr/>
              <a:t>8</a:t>
            </a:fld>
            <a:endParaRPr lang="ru-RU" alt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CEF547CD-212F-4355-BC59-873FEDAFD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80233200"/>
              </p:ext>
            </p:extLst>
          </p:nvPr>
        </p:nvGraphicFramePr>
        <p:xfrm>
          <a:off x="534988" y="1928813"/>
          <a:ext cx="9182036" cy="2582227"/>
        </p:xfrm>
        <a:graphic>
          <a:graphicData uri="http://schemas.openxmlformats.org/drawingml/2006/table">
            <a:tbl>
              <a:tblPr/>
              <a:tblGrid>
                <a:gridCol w="27690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9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18816">
                  <a:extLst>
                    <a:ext uri="{9D8B030D-6E8A-4147-A177-3AD203B41FA5}">
                      <a16:colId xmlns="" xmlns:a16="http://schemas.microsoft.com/office/drawing/2014/main" val="209003626"/>
                    </a:ext>
                  </a:extLst>
                </a:gridCol>
              </a:tblGrid>
              <a:tr h="875347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баз</a:t>
                      </a: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ППС на 1 базу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штатных единиц</a:t>
                      </a: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87539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меньше 3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меньше 5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1,0</a:t>
                      </a:r>
                      <a:endParaRPr kumimoji="0" lang="ru-RU" alt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9341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больше или равно 3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006475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1006475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1006475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1006475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10064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Больше или равно 5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  <a:p>
                      <a:pPr algn="ctr"/>
                      <a:endParaRPr lang="ru-RU" sz="1800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294" name="Прямоугольник с двумя скругленными соседними углами 1">
            <a:extLst>
              <a:ext uri="{FF2B5EF4-FFF2-40B4-BE49-F238E27FC236}">
                <a16:creationId xmlns="" xmlns:a16="http://schemas.microsoft.com/office/drawing/2014/main" id="{D36C9091-DC8A-42E9-A9EC-35BC9A433218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808538" y="-4176712"/>
            <a:ext cx="1031875" cy="9959975"/>
          </a:xfrm>
          <a:custGeom>
            <a:avLst/>
            <a:gdLst>
              <a:gd name="T0" fmla="*/ 302008 w 1554163"/>
              <a:gd name="T1" fmla="*/ 6818934 h 8969375"/>
              <a:gd name="T2" fmla="*/ 151004 w 1554163"/>
              <a:gd name="T3" fmla="*/ 13637866 h 8969375"/>
              <a:gd name="T4" fmla="*/ 0 w 1554163"/>
              <a:gd name="T5" fmla="*/ 6818934 h 8969375"/>
              <a:gd name="T6" fmla="*/ 151004 w 1554163"/>
              <a:gd name="T7" fmla="*/ 0 h 89693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8728 w 1554163"/>
              <a:gd name="T13" fmla="*/ 18727 h 8969375"/>
              <a:gd name="T14" fmla="*/ 1535435 w 1554163"/>
              <a:gd name="T15" fmla="*/ 8969375 h 89693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54163" h="8969375">
                <a:moveTo>
                  <a:pt x="63938" y="0"/>
                </a:moveTo>
                <a:lnTo>
                  <a:pt x="1490225" y="0"/>
                </a:lnTo>
                <a:lnTo>
                  <a:pt x="1490224" y="0"/>
                </a:lnTo>
                <a:cubicBezTo>
                  <a:pt x="1525536" y="0"/>
                  <a:pt x="1554163" y="28626"/>
                  <a:pt x="1554163" y="63938"/>
                </a:cubicBezTo>
                <a:lnTo>
                  <a:pt x="1554163" y="8969375"/>
                </a:lnTo>
                <a:lnTo>
                  <a:pt x="0" y="8969375"/>
                </a:lnTo>
                <a:lnTo>
                  <a:pt x="0" y="63938"/>
                </a:lnTo>
                <a:cubicBezTo>
                  <a:pt x="0" y="28626"/>
                  <a:pt x="28626" y="0"/>
                  <a:pt x="63937" y="0"/>
                </a:cubicBezTo>
                <a:lnTo>
                  <a:pt x="63938" y="0"/>
                </a:lnTo>
                <a:close/>
              </a:path>
            </a:pathLst>
          </a:custGeom>
          <a:solidFill>
            <a:srgbClr val="CDF0C2">
              <a:alpha val="79999"/>
            </a:srgbClr>
          </a:solidFill>
          <a:ln w="3175" algn="ctr">
            <a:solidFill>
              <a:srgbClr val="78B01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</p:spPr>
        <p:txBody>
          <a:bodyPr vert="eaVert" anchor="ctr"/>
          <a:lstStyle>
            <a:lvl1pPr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 smtClean="0">
                <a:solidFill>
                  <a:srgbClr val="333399"/>
                </a:solidFill>
                <a:latin typeface="Austin Cyr Bold"/>
              </a:rPr>
              <a:t>3. Методика расчета штатной численности учебно-вспомогательного персонала кафедр</a:t>
            </a:r>
            <a:endParaRPr lang="ru-RU" altLang="ru-RU" sz="2800" b="1" dirty="0">
              <a:solidFill>
                <a:srgbClr val="333399"/>
              </a:solidFill>
              <a:latin typeface="Austin Cyr 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4">
            <a:extLst>
              <a:ext uri="{FF2B5EF4-FFF2-40B4-BE49-F238E27FC236}">
                <a16:creationId xmlns="" xmlns:a16="http://schemas.microsoft.com/office/drawing/2014/main" id="{FB69D4C1-A6C9-4BD9-B5A3-2F629861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755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Заголовок 1">
            <a:extLst>
              <a:ext uri="{FF2B5EF4-FFF2-40B4-BE49-F238E27FC236}">
                <a16:creationId xmlns="" xmlns:a16="http://schemas.microsoft.com/office/drawing/2014/main" id="{D3617DBC-1AC0-496A-9EF0-8E8F6FB8FAB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63763" y="1522413"/>
            <a:ext cx="7888287" cy="1658937"/>
          </a:xfrm>
        </p:spPr>
        <p:txBody>
          <a:bodyPr/>
          <a:lstStyle/>
          <a:p>
            <a:pPr algn="l" eaLnBrk="1" hangingPunct="1">
              <a:lnSpc>
                <a:spcPct val="100000"/>
              </a:lnSpc>
            </a:pPr>
            <a:r>
              <a:rPr lang="ru-RU" altLang="ru-RU" sz="4800">
                <a:solidFill>
                  <a:srgbClr val="E5C78C"/>
                </a:solidFill>
                <a:latin typeface="Austin Cyr Bold"/>
              </a:rPr>
              <a:t>Благодарю за внимание!</a:t>
            </a:r>
          </a:p>
        </p:txBody>
      </p:sp>
      <p:sp>
        <p:nvSpPr>
          <p:cNvPr id="25604" name="Подзаголовок 2">
            <a:extLst>
              <a:ext uri="{FF2B5EF4-FFF2-40B4-BE49-F238E27FC236}">
                <a16:creationId xmlns="" xmlns:a16="http://schemas.microsoft.com/office/drawing/2014/main" id="{37D31C62-1EE3-47C4-941A-52A6C29E1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7000875"/>
            <a:ext cx="383063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1800">
                <a:solidFill>
                  <a:srgbClr val="E5C78C"/>
                </a:solidFill>
                <a:latin typeface="Alegreya Sans"/>
              </a:rPr>
              <a:t>volgmed.ru</a:t>
            </a:r>
            <a:r>
              <a:rPr lang="ru-RU" altLang="ru-RU" sz="1800">
                <a:solidFill>
                  <a:srgbClr val="E5C78C"/>
                </a:solidFill>
                <a:latin typeface="Alegreya Sans"/>
              </a:rPr>
              <a:t> </a:t>
            </a:r>
          </a:p>
        </p:txBody>
      </p:sp>
      <p:sp>
        <p:nvSpPr>
          <p:cNvPr id="25605" name="Подзаголовок 2">
            <a:extLst>
              <a:ext uri="{FF2B5EF4-FFF2-40B4-BE49-F238E27FC236}">
                <a16:creationId xmlns="" xmlns:a16="http://schemas.microsoft.com/office/drawing/2014/main" id="{AAD8D1B8-B882-470E-9F5A-8770108C9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7100" y="7015163"/>
            <a:ext cx="77628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647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0647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06475" eaLnBrk="0" fontAlgn="base" hangingPunct="0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rgbClr val="E5C78C"/>
                </a:solidFill>
                <a:latin typeface="Alegreya Sans"/>
              </a:rPr>
              <a:t>2023 </a:t>
            </a:r>
          </a:p>
        </p:txBody>
      </p:sp>
      <p:pic>
        <p:nvPicPr>
          <p:cNvPr id="25606" name="Рисунок 2">
            <a:extLst>
              <a:ext uri="{FF2B5EF4-FFF2-40B4-BE49-F238E27FC236}">
                <a16:creationId xmlns="" xmlns:a16="http://schemas.microsoft.com/office/drawing/2014/main" id="{540FE792-6DE1-4202-ABC0-EB0533190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9225"/>
            <a:ext cx="36004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3346</TotalTime>
  <Words>559</Words>
  <Application>Microsoft Office PowerPoint</Application>
  <PresentationFormat>Произвольный</PresentationFormat>
  <Paragraphs>172</Paragraphs>
  <Slides>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Оформление по умолчанию</vt:lpstr>
      <vt:lpstr>Оплата труда профессорско-преподавательского состава и учебно-вспомогательного персонала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рейтингов вузов</dc:title>
  <dc:creator>user</dc:creator>
  <cp:lastModifiedBy>user</cp:lastModifiedBy>
  <cp:revision>318</cp:revision>
  <dcterms:created xsi:type="dcterms:W3CDTF">2020-07-13T07:57:52Z</dcterms:created>
  <dcterms:modified xsi:type="dcterms:W3CDTF">2023-10-06T12:38:15Z</dcterms:modified>
</cp:coreProperties>
</file>