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72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426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6F3FE0-31A6-40CE-A530-05326451B5FD}" type="datetimeFigureOut">
              <a:rPr lang="ru-RU" smtClean="0"/>
              <a:pPr/>
              <a:t>11.08.2020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C17BBE-9ECC-416F-934F-6F4862CB091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6F3FE0-31A6-40CE-A530-05326451B5FD}" type="datetimeFigureOut">
              <a:rPr lang="ru-RU" smtClean="0"/>
              <a:pPr/>
              <a:t>11.08.2020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C17BBE-9ECC-416F-934F-6F4862CB091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6F3FE0-31A6-40CE-A530-05326451B5FD}" type="datetimeFigureOut">
              <a:rPr lang="ru-RU" smtClean="0"/>
              <a:pPr/>
              <a:t>11.08.2020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C17BBE-9ECC-416F-934F-6F4862CB091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6F3FE0-31A6-40CE-A530-05326451B5FD}" type="datetimeFigureOut">
              <a:rPr lang="ru-RU" smtClean="0"/>
              <a:pPr/>
              <a:t>11.08.2020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C17BBE-9ECC-416F-934F-6F4862CB091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6F3FE0-31A6-40CE-A530-05326451B5FD}" type="datetimeFigureOut">
              <a:rPr lang="ru-RU" smtClean="0"/>
              <a:pPr/>
              <a:t>11.08.2020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C17BBE-9ECC-416F-934F-6F4862CB091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6F3FE0-31A6-40CE-A530-05326451B5FD}" type="datetimeFigureOut">
              <a:rPr lang="ru-RU" smtClean="0"/>
              <a:pPr/>
              <a:t>11.08.2020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C17BBE-9ECC-416F-934F-6F4862CB091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6F3FE0-31A6-40CE-A530-05326451B5FD}" type="datetimeFigureOut">
              <a:rPr lang="ru-RU" smtClean="0"/>
              <a:pPr/>
              <a:t>11.08.2020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C17BBE-9ECC-416F-934F-6F4862CB091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6F3FE0-31A6-40CE-A530-05326451B5FD}" type="datetimeFigureOut">
              <a:rPr lang="ru-RU" smtClean="0"/>
              <a:pPr/>
              <a:t>11.08.2020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C17BBE-9ECC-416F-934F-6F4862CB091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6F3FE0-31A6-40CE-A530-05326451B5FD}" type="datetimeFigureOut">
              <a:rPr lang="ru-RU" smtClean="0"/>
              <a:pPr/>
              <a:t>11.08.2020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C17BBE-9ECC-416F-934F-6F4862CB091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6F3FE0-31A6-40CE-A530-05326451B5FD}" type="datetimeFigureOut">
              <a:rPr lang="ru-RU" smtClean="0"/>
              <a:pPr/>
              <a:t>11.08.2020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C17BBE-9ECC-416F-934F-6F4862CB091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6F3FE0-31A6-40CE-A530-05326451B5FD}" type="datetimeFigureOut">
              <a:rPr lang="ru-RU" smtClean="0"/>
              <a:pPr/>
              <a:t>11.08.2020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C17BBE-9ECC-416F-934F-6F4862CB091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6F3FE0-31A6-40CE-A530-05326451B5FD}" type="datetimeFigureOut">
              <a:rPr lang="ru-RU" smtClean="0"/>
              <a:pPr/>
              <a:t>11.08.2020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C17BBE-9ECC-416F-934F-6F4862CB091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USER\Documents\&#1050;&#1040;&#1060;&#1045;&#1044;&#1056;&#1040;\1%20&#1054;&#1040;%20&#1085;&#1086;&#1074;&#1086;&#1077;\&#1087;&#1088;&#1077;&#1079;&#1077;&#1085;&#1090;&#1072;&#1094;&#1080;&#1080;%20&#1076;&#1083;&#1103;%201&#1072;&#1086;%20&#1087;&#1077;&#1088;&#1074;&#1099;&#1077;%20&#1091;&#1088;&#1086;&#1082;&#1080;\&#1086;&#1079;&#1074;&#1091;&#1095;&#1082;&#1072;%20&#1091;&#1088;&#1086;&#1082;%204\&#1059;&#1088;%204%20&#1089;&#1083;.10.m4a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7" Type="http://schemas.openxmlformats.org/officeDocument/2006/relationships/image" Target="../media/image21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USER\Documents\&#1050;&#1040;&#1060;&#1045;&#1044;&#1056;&#1040;\1%20&#1054;&#1040;%20&#1085;&#1086;&#1074;&#1086;&#1077;\&#1087;&#1088;&#1077;&#1079;&#1077;&#1085;&#1090;&#1072;&#1094;&#1080;&#1080;%20&#1076;&#1083;&#1103;%201&#1072;&#1086;%20&#1087;&#1077;&#1088;&#1074;&#1099;&#1077;%20&#1091;&#1088;&#1086;&#1082;&#1080;\&#1086;&#1079;&#1074;&#1091;&#1095;&#1082;&#1072;%20&#1091;&#1088;&#1086;&#1082;%204\&#1059;&#1088;%204%20&#1057;&#1083;.%2011.m4a" TargetMode="Externa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USER\Documents\&#1050;&#1040;&#1060;&#1045;&#1044;&#1056;&#1040;\1%20&#1054;&#1040;%20&#1085;&#1086;&#1074;&#1086;&#1077;\&#1087;&#1088;&#1077;&#1079;&#1077;&#1085;&#1090;&#1072;&#1094;&#1080;&#1080;%20&#1076;&#1083;&#1103;%201&#1072;&#1086;%20&#1087;&#1077;&#1088;&#1074;&#1099;&#1077;%20&#1091;&#1088;&#1086;&#1082;&#1080;\&#1086;&#1079;&#1074;&#1091;&#1095;&#1082;&#1072;%20&#1091;&#1088;&#1086;&#1082;%204\&#1059;&#1088;%204%20&#1057;&#1083;%2012.m4a" TargetMode="Externa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USER\Documents\&#1050;&#1040;&#1060;&#1045;&#1044;&#1056;&#1040;\1%20&#1054;&#1040;%20&#1085;&#1086;&#1074;&#1086;&#1077;\&#1087;&#1088;&#1077;&#1079;&#1077;&#1085;&#1090;&#1072;&#1094;&#1080;&#1080;%20&#1076;&#1083;&#1103;%201&#1072;&#1086;%20&#1087;&#1077;&#1088;&#1074;&#1099;&#1077;%20&#1091;&#1088;&#1086;&#1082;&#1080;\&#1086;&#1079;&#1074;&#1091;&#1095;&#1082;&#1072;%20&#1091;&#1088;&#1086;&#1082;%204\&#1059;&#1088;%204%20&#1089;&#1083;.13.m4a" TargetMode="External"/><Relationship Id="rId6" Type="http://schemas.openxmlformats.org/officeDocument/2006/relationships/image" Target="../media/image30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USER\Documents\&#1050;&#1040;&#1060;&#1045;&#1044;&#1056;&#1040;\1%20&#1054;&#1040;%20&#1085;&#1086;&#1074;&#1086;&#1077;\&#1087;&#1088;&#1077;&#1079;&#1077;&#1085;&#1090;&#1072;&#1094;&#1080;&#1080;%20&#1076;&#1083;&#1103;%201&#1072;&#1086;%20&#1087;&#1077;&#1088;&#1074;&#1099;&#1077;%20&#1091;&#1088;&#1086;&#1082;&#1080;\&#1086;&#1079;&#1074;&#1091;&#1095;&#1082;&#1072;%20&#1091;&#1088;&#1086;&#1082;%204\&#1059;&#1088;%204%20&#1057;&#1083;%2014.m4a" TargetMode="External"/><Relationship Id="rId4" Type="http://schemas.openxmlformats.org/officeDocument/2006/relationships/image" Target="../media/image3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USER\Documents\&#1050;&#1040;&#1060;&#1045;&#1044;&#1056;&#1040;\1%20&#1054;&#1040;%20&#1085;&#1086;&#1074;&#1086;&#1077;\&#1087;&#1088;&#1077;&#1079;&#1077;&#1085;&#1090;&#1072;&#1094;&#1080;&#1080;%20&#1076;&#1083;&#1103;%201&#1072;&#1086;%20&#1087;&#1077;&#1088;&#1074;&#1099;&#1077;%20&#1091;&#1088;&#1086;&#1082;&#1080;\&#1086;&#1079;&#1074;&#1091;&#1095;&#1082;&#1072;%20&#1091;&#1088;&#1086;&#1082;%204\&#1059;&#1088;%204%20&#1057;&#1083;%2016.m4a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7" Type="http://schemas.openxmlformats.org/officeDocument/2006/relationships/image" Target="../media/image30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USER\Documents\&#1050;&#1040;&#1060;&#1045;&#1044;&#1056;&#1040;\1%20&#1054;&#1040;%20&#1085;&#1086;&#1074;&#1086;&#1077;\&#1087;&#1088;&#1077;&#1079;&#1077;&#1085;&#1090;&#1072;&#1094;&#1080;&#1080;%20&#1076;&#1083;&#1103;%201&#1072;&#1086;%20&#1087;&#1077;&#1088;&#1074;&#1099;&#1077;%20&#1091;&#1088;&#1086;&#1082;&#1080;\&#1086;&#1079;&#1074;&#1091;&#1095;&#1082;&#1072;%20&#1091;&#1088;&#1086;&#1082;%204\&#1059;&#1088;%204%20&#1089;&#1083;%2017.m4a" TargetMode="Externa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USER\Documents\&#1050;&#1040;&#1060;&#1045;&#1044;&#1056;&#1040;\1%20&#1054;&#1040;%20&#1085;&#1086;&#1074;&#1086;&#1077;\&#1087;&#1088;&#1077;&#1079;&#1077;&#1085;&#1090;&#1072;&#1094;&#1080;&#1080;%20&#1076;&#1083;&#1103;%201&#1072;&#1086;%20&#1087;&#1077;&#1088;&#1074;&#1099;&#1077;%20&#1091;&#1088;&#1086;&#1082;&#1080;\&#1086;&#1079;&#1074;&#1091;&#1095;&#1082;&#1072;%20&#1091;&#1088;&#1086;&#1082;%204\&#1059;&#1088;%204%20&#1057;&#1083;%202.m4a" TargetMode="Externa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USER\Documents\&#1050;&#1040;&#1060;&#1045;&#1044;&#1056;&#1040;\1%20&#1054;&#1040;%20&#1085;&#1086;&#1074;&#1086;&#1077;\&#1087;&#1088;&#1077;&#1079;&#1077;&#1085;&#1090;&#1072;&#1094;&#1080;&#1080;%20&#1076;&#1083;&#1103;%201&#1072;&#1086;%20&#1087;&#1077;&#1088;&#1074;&#1099;&#1077;%20&#1091;&#1088;&#1086;&#1082;&#1080;\&#1086;&#1079;&#1074;&#1091;&#1095;&#1082;&#1072;%20&#1091;&#1088;&#1086;&#1082;%204\&#1059;&#1088;%204%20&#1057;&#1083;%204.m4a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USER\Documents\&#1050;&#1040;&#1060;&#1045;&#1044;&#1056;&#1040;\1%20&#1054;&#1040;%20&#1085;&#1086;&#1074;&#1086;&#1077;\&#1087;&#1088;&#1077;&#1079;&#1077;&#1085;&#1090;&#1072;&#1094;&#1080;&#1080;%20&#1076;&#1083;&#1103;%201&#1072;&#1086;%20&#1087;&#1077;&#1088;&#1074;&#1099;&#1077;%20&#1091;&#1088;&#1086;&#1082;&#1080;\&#1086;&#1079;&#1074;&#1091;&#1095;&#1082;&#1072;%20&#1091;&#1088;&#1086;&#1082;%204\&#1059;&#1088;%204%20&#1089;&#1083;.5.m4a" TargetMode="Externa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USER\Documents\&#1050;&#1040;&#1060;&#1045;&#1044;&#1056;&#1040;\1%20&#1054;&#1040;%20&#1085;&#1086;&#1074;&#1086;&#1077;\&#1087;&#1088;&#1077;&#1079;&#1077;&#1085;&#1090;&#1072;&#1094;&#1080;&#1080;%20&#1076;&#1083;&#1103;%201&#1072;&#1086;%20&#1087;&#1077;&#1088;&#1074;&#1099;&#1077;%20&#1091;&#1088;&#1086;&#1082;&#1080;\&#1086;&#1079;&#1074;&#1091;&#1095;&#1082;&#1072;%20&#1091;&#1088;&#1086;&#1082;%204\&#1059;&#1088;%204%20&#1057;&#1083;6.m4a" TargetMode="Externa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9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USER\Documents\&#1050;&#1040;&#1060;&#1045;&#1044;&#1056;&#1040;\1%20&#1054;&#1040;%20&#1085;&#1086;&#1074;&#1086;&#1077;\&#1087;&#1088;&#1077;&#1079;&#1077;&#1085;&#1090;&#1072;&#1094;&#1080;&#1080;%20&#1076;&#1083;&#1103;%201&#1072;&#1086;%20&#1087;&#1077;&#1088;&#1074;&#1099;&#1077;%20&#1091;&#1088;&#1086;&#1082;&#1080;\&#1086;&#1079;&#1074;&#1091;&#1095;&#1082;&#1072;%20&#1091;&#1088;&#1086;&#1082;%204\&#1059;&#1088;%204%20&#1089;&#1083;.7.m4a" TargetMode="Externa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USER\Documents\&#1050;&#1040;&#1060;&#1045;&#1044;&#1056;&#1040;\1%20&#1054;&#1040;%20&#1085;&#1086;&#1074;&#1086;&#1077;\&#1087;&#1088;&#1077;&#1079;&#1077;&#1085;&#1090;&#1072;&#1094;&#1080;&#1080;%20&#1076;&#1083;&#1103;%201&#1072;&#1086;%20&#1087;&#1077;&#1088;&#1074;&#1099;&#1077;%20&#1091;&#1088;&#1086;&#1082;&#1080;\&#1086;&#1079;&#1074;&#1091;&#1095;&#1082;&#1072;%20&#1091;&#1088;&#1086;&#1082;%204\&#1059;&#1088;%204%20&#1089;&#1083;.8.m4a" TargetMode="Externa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980728"/>
            <a:ext cx="7772400" cy="1470025"/>
          </a:xfrm>
        </p:spPr>
        <p:txBody>
          <a:bodyPr>
            <a:noAutofit/>
          </a:bodyPr>
          <a:lstStyle/>
          <a:p>
            <a:r>
              <a:rPr lang="ru-RU" sz="7200" b="1" dirty="0" smtClean="0">
                <a:solidFill>
                  <a:srgbClr val="7030A0"/>
                </a:solidFill>
              </a:rPr>
              <a:t>Урок </a:t>
            </a:r>
            <a:r>
              <a:rPr lang="en-US" sz="7200" b="1" dirty="0" smtClean="0">
                <a:solidFill>
                  <a:srgbClr val="7030A0"/>
                </a:solidFill>
              </a:rPr>
              <a:t>4</a:t>
            </a:r>
            <a:r>
              <a:rPr lang="ru-RU" sz="7200" b="1" dirty="0" smtClean="0">
                <a:solidFill>
                  <a:srgbClr val="7030A0"/>
                </a:solidFill>
              </a:rPr>
              <a:t> (</a:t>
            </a:r>
            <a:r>
              <a:rPr lang="en-US" sz="7200" b="1" dirty="0" smtClean="0">
                <a:solidFill>
                  <a:srgbClr val="7030A0"/>
                </a:solidFill>
              </a:rPr>
              <a:t>Lesson </a:t>
            </a:r>
            <a:r>
              <a:rPr lang="en-US" sz="7200" b="1" dirty="0">
                <a:solidFill>
                  <a:srgbClr val="7030A0"/>
                </a:solidFill>
              </a:rPr>
              <a:t>4</a:t>
            </a:r>
            <a:r>
              <a:rPr lang="en-US" sz="7200" b="1" dirty="0" smtClean="0">
                <a:solidFill>
                  <a:srgbClr val="7030A0"/>
                </a:solidFill>
              </a:rPr>
              <a:t>)</a:t>
            </a:r>
            <a:r>
              <a:rPr lang="ru-RU" sz="7200" b="1" dirty="0" smtClean="0">
                <a:solidFill>
                  <a:srgbClr val="7030A0"/>
                </a:solidFill>
              </a:rPr>
              <a:t/>
            </a:r>
            <a:br>
              <a:rPr lang="ru-RU" sz="7200" b="1" dirty="0" smtClean="0">
                <a:solidFill>
                  <a:srgbClr val="7030A0"/>
                </a:solidFill>
              </a:rPr>
            </a:br>
            <a:endParaRPr lang="ru-RU" sz="7200" dirty="0"/>
          </a:p>
        </p:txBody>
      </p:sp>
      <p:pic>
        <p:nvPicPr>
          <p:cNvPr id="4" name="Picture 6" descr="ÐÐ±ÑÑÐµÐ½Ð¸Ðµ ÑÑÑÑÐºÐ¾Ð¼Ñ ÑÐ·ÑÐºÑ Ð¿Ð¾ ÑÐºÐ°Ð¹Ð¿Ñ | ÐÐ·ÑÑÐ°ÐµÐ¼ ÑÑÑÑÐºÐ¸Ð¹ Ð¾Ð½Ð»Ð°Ð¹Ð½ | Ð£ÑÐ¾ÐºÐ¸ ..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55875" y="2420938"/>
            <a:ext cx="3500438" cy="292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Слушайте, повторяйте, читайте.</a:t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en-US" dirty="0" smtClean="0">
                <a:solidFill>
                  <a:srgbClr val="FF0000"/>
                </a:solidFill>
              </a:rPr>
              <a:t>Listen, repeat, read.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err="1"/>
              <a:t>ш</a:t>
            </a:r>
            <a:r>
              <a:rPr lang="ru-RU" dirty="0" err="1" smtClean="0"/>
              <a:t>а-шо-шу-ше</a:t>
            </a:r>
            <a:r>
              <a:rPr lang="ru-RU" dirty="0" smtClean="0"/>
              <a:t> </a:t>
            </a:r>
            <a:r>
              <a:rPr lang="en-US" dirty="0" smtClean="0"/>
              <a:t>[</a:t>
            </a:r>
            <a:r>
              <a:rPr lang="ru-RU" dirty="0" err="1" smtClean="0"/>
              <a:t>шэ</a:t>
            </a:r>
            <a:r>
              <a:rPr lang="en-US" dirty="0" smtClean="0"/>
              <a:t>]</a:t>
            </a:r>
            <a:r>
              <a:rPr lang="ru-RU" dirty="0" smtClean="0"/>
              <a:t>-</a:t>
            </a:r>
            <a:r>
              <a:rPr lang="ru-RU" dirty="0" err="1" smtClean="0"/>
              <a:t>ши</a:t>
            </a:r>
            <a:r>
              <a:rPr lang="ru-RU" dirty="0" smtClean="0"/>
              <a:t> </a:t>
            </a:r>
            <a:r>
              <a:rPr lang="en-US" dirty="0" smtClean="0"/>
              <a:t>[</a:t>
            </a:r>
            <a:r>
              <a:rPr lang="ru-RU" dirty="0" err="1" smtClean="0"/>
              <a:t>шы</a:t>
            </a:r>
            <a:r>
              <a:rPr lang="en-US" dirty="0" smtClean="0"/>
              <a:t>]</a:t>
            </a:r>
            <a:endParaRPr lang="ru-RU" dirty="0" smtClean="0"/>
          </a:p>
          <a:p>
            <a:r>
              <a:rPr lang="ru-RU" dirty="0" err="1"/>
              <a:t>а</a:t>
            </a:r>
            <a:r>
              <a:rPr lang="ru-RU" dirty="0" err="1" smtClean="0"/>
              <a:t>ш-ош-уш-еш-иш</a:t>
            </a:r>
            <a:endParaRPr lang="ru-RU" dirty="0" smtClean="0"/>
          </a:p>
          <a:p>
            <a:r>
              <a:rPr lang="ru-RU" dirty="0" err="1"/>
              <a:t>ш</a:t>
            </a:r>
            <a:r>
              <a:rPr lang="ru-RU" dirty="0" err="1" smtClean="0"/>
              <a:t>а-шо</a:t>
            </a:r>
            <a:r>
              <a:rPr lang="ru-RU" dirty="0" smtClean="0"/>
              <a:t>		</a:t>
            </a:r>
            <a:r>
              <a:rPr lang="ru-RU" dirty="0" err="1" smtClean="0"/>
              <a:t>аш-ош</a:t>
            </a:r>
            <a:r>
              <a:rPr lang="ru-RU" dirty="0" smtClean="0"/>
              <a:t>		</a:t>
            </a:r>
            <a:r>
              <a:rPr lang="ru-RU" dirty="0" err="1" smtClean="0"/>
              <a:t>са-ша</a:t>
            </a:r>
            <a:endParaRPr lang="ru-RU" dirty="0" smtClean="0"/>
          </a:p>
          <a:p>
            <a:r>
              <a:rPr lang="ru-RU" dirty="0" err="1"/>
              <a:t>ш</a:t>
            </a:r>
            <a:r>
              <a:rPr lang="ru-RU" dirty="0" err="1" smtClean="0"/>
              <a:t>о-шу</a:t>
            </a:r>
            <a:r>
              <a:rPr lang="ru-RU" dirty="0" smtClean="0"/>
              <a:t>		</a:t>
            </a:r>
            <a:r>
              <a:rPr lang="ru-RU" dirty="0" err="1" smtClean="0"/>
              <a:t>ош-уш</a:t>
            </a:r>
            <a:r>
              <a:rPr lang="ru-RU" dirty="0" smtClean="0"/>
              <a:t>		</a:t>
            </a:r>
            <a:r>
              <a:rPr lang="ru-RU" dirty="0" err="1" smtClean="0"/>
              <a:t>ас-аш</a:t>
            </a:r>
            <a:endParaRPr lang="ru-RU" dirty="0" smtClean="0"/>
          </a:p>
          <a:p>
            <a:r>
              <a:rPr lang="ru-RU" dirty="0" err="1"/>
              <a:t>ш</a:t>
            </a:r>
            <a:r>
              <a:rPr lang="ru-RU" dirty="0" err="1" smtClean="0"/>
              <a:t>у-ше</a:t>
            </a:r>
            <a:r>
              <a:rPr lang="ru-RU" dirty="0" smtClean="0"/>
              <a:t>		</a:t>
            </a:r>
            <a:r>
              <a:rPr lang="ru-RU" dirty="0" err="1" smtClean="0"/>
              <a:t>уш-еш</a:t>
            </a:r>
            <a:endParaRPr lang="ru-RU" dirty="0" smtClean="0"/>
          </a:p>
          <a:p>
            <a:r>
              <a:rPr lang="ru-RU" dirty="0" err="1"/>
              <a:t>ш</a:t>
            </a:r>
            <a:r>
              <a:rPr lang="ru-RU" dirty="0" err="1" smtClean="0"/>
              <a:t>е-ши</a:t>
            </a:r>
            <a:r>
              <a:rPr lang="ru-RU" dirty="0" smtClean="0"/>
              <a:t>		</a:t>
            </a:r>
            <a:r>
              <a:rPr lang="ru-RU" dirty="0" err="1" smtClean="0"/>
              <a:t>еш-иш</a:t>
            </a:r>
            <a:endParaRPr lang="ru-RU" dirty="0"/>
          </a:p>
        </p:txBody>
      </p:sp>
      <p:pic>
        <p:nvPicPr>
          <p:cNvPr id="4" name="Ур 4 сл.10.m4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7020272" y="980728"/>
            <a:ext cx="648072" cy="6480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673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Слушайте, повторяйте, читайте.</a:t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en-US" dirty="0" smtClean="0">
                <a:solidFill>
                  <a:srgbClr val="FF0000"/>
                </a:solidFill>
              </a:rPr>
              <a:t>Listen, repeat, read.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шапка			шарф </a:t>
            </a:r>
          </a:p>
          <a:p>
            <a:pPr>
              <a:buNone/>
            </a:pPr>
            <a:endParaRPr lang="ru-RU" dirty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/>
              <a:t>ш</a:t>
            </a:r>
            <a:r>
              <a:rPr lang="ru-RU" dirty="0" smtClean="0"/>
              <a:t>каф			шар</a:t>
            </a:r>
            <a:endParaRPr lang="ru-RU" dirty="0"/>
          </a:p>
        </p:txBody>
      </p:sp>
      <p:pic>
        <p:nvPicPr>
          <p:cNvPr id="4" name="Рисунок 3" descr="шапка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63688" y="1412776"/>
            <a:ext cx="1914781" cy="1950961"/>
          </a:xfrm>
          <a:prstGeom prst="rect">
            <a:avLst/>
          </a:prstGeom>
        </p:spPr>
      </p:pic>
      <p:pic>
        <p:nvPicPr>
          <p:cNvPr id="5" name="Рисунок 4" descr="шарф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580112" y="1484784"/>
            <a:ext cx="1551618" cy="2264889"/>
          </a:xfrm>
          <a:prstGeom prst="rect">
            <a:avLst/>
          </a:prstGeom>
        </p:spPr>
      </p:pic>
      <p:pic>
        <p:nvPicPr>
          <p:cNvPr id="6" name="Рисунок 5" descr="шкаф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835696" y="3933056"/>
            <a:ext cx="1366428" cy="2006217"/>
          </a:xfrm>
          <a:prstGeom prst="rect">
            <a:avLst/>
          </a:prstGeom>
        </p:spPr>
      </p:pic>
      <p:pic>
        <p:nvPicPr>
          <p:cNvPr id="7" name="Рисунок 6" descr="шар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508104" y="4293096"/>
            <a:ext cx="2232248" cy="1512168"/>
          </a:xfrm>
          <a:prstGeom prst="rect">
            <a:avLst/>
          </a:prstGeom>
        </p:spPr>
      </p:pic>
      <p:pic>
        <p:nvPicPr>
          <p:cNvPr id="8" name="Ур 4 Сл. 11.m4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 cstate="print"/>
          <a:stretch>
            <a:fillRect/>
          </a:stretch>
        </p:blipFill>
        <p:spPr>
          <a:xfrm>
            <a:off x="7308304" y="836712"/>
            <a:ext cx="648072" cy="6480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6416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92696"/>
            <a:ext cx="8229600" cy="5433467"/>
          </a:xfrm>
        </p:spPr>
        <p:txBody>
          <a:bodyPr/>
          <a:lstStyle/>
          <a:p>
            <a:pPr>
              <a:buNone/>
            </a:pPr>
            <a:r>
              <a:rPr lang="ru-RU" dirty="0"/>
              <a:t>к</a:t>
            </a:r>
            <a:r>
              <a:rPr lang="ru-RU" dirty="0" smtClean="0"/>
              <a:t>арандаш			шоколад</a:t>
            </a:r>
          </a:p>
          <a:p>
            <a:pPr>
              <a:buNone/>
            </a:pPr>
            <a:endParaRPr lang="ru-RU" dirty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  <a:p>
            <a:pPr>
              <a:buNone/>
            </a:pPr>
            <a:r>
              <a:rPr lang="ru-RU" dirty="0"/>
              <a:t>ш</a:t>
            </a:r>
            <a:r>
              <a:rPr lang="ru-RU" dirty="0" smtClean="0"/>
              <a:t>приц				школа</a:t>
            </a:r>
          </a:p>
          <a:p>
            <a:pPr>
              <a:buNone/>
            </a:pPr>
            <a:endParaRPr lang="ru-RU" dirty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/>
              <a:t>ш</a:t>
            </a:r>
            <a:r>
              <a:rPr lang="ru-RU" dirty="0" smtClean="0"/>
              <a:t>утка		Саша		</a:t>
            </a:r>
            <a:r>
              <a:rPr lang="ru-RU" dirty="0" smtClean="0"/>
              <a:t>	хорошо</a:t>
            </a:r>
            <a:endParaRPr lang="ru-RU" dirty="0"/>
          </a:p>
        </p:txBody>
      </p:sp>
      <p:pic>
        <p:nvPicPr>
          <p:cNvPr id="4" name="Рисунок 3" descr="карандаш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411760" y="404664"/>
            <a:ext cx="1212922" cy="1522604"/>
          </a:xfrm>
          <a:prstGeom prst="rect">
            <a:avLst/>
          </a:prstGeom>
        </p:spPr>
      </p:pic>
      <p:pic>
        <p:nvPicPr>
          <p:cNvPr id="5" name="Рисунок 4" descr="шоколад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156176" y="404664"/>
            <a:ext cx="2280722" cy="1856091"/>
          </a:xfrm>
          <a:prstGeom prst="rect">
            <a:avLst/>
          </a:prstGeom>
        </p:spPr>
      </p:pic>
      <p:pic>
        <p:nvPicPr>
          <p:cNvPr id="6" name="Рисунок 5" descr="шприц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123728" y="2708920"/>
            <a:ext cx="2553066" cy="1529891"/>
          </a:xfrm>
          <a:prstGeom prst="rect">
            <a:avLst/>
          </a:prstGeom>
        </p:spPr>
      </p:pic>
      <p:pic>
        <p:nvPicPr>
          <p:cNvPr id="7" name="Рисунок 6" descr="школа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372200" y="2708920"/>
            <a:ext cx="2554230" cy="1367289"/>
          </a:xfrm>
          <a:prstGeom prst="rect">
            <a:avLst/>
          </a:prstGeom>
        </p:spPr>
      </p:pic>
      <p:pic>
        <p:nvPicPr>
          <p:cNvPr id="8" name="Ур 4 Сл 12.m4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 cstate="print"/>
          <a:stretch>
            <a:fillRect/>
          </a:stretch>
        </p:blipFill>
        <p:spPr>
          <a:xfrm>
            <a:off x="7956376" y="5301208"/>
            <a:ext cx="748531" cy="74853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883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92696"/>
            <a:ext cx="8229600" cy="5433467"/>
          </a:xfrm>
        </p:spPr>
        <p:txBody>
          <a:bodyPr/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бабушка			машина</a:t>
            </a:r>
          </a:p>
          <a:p>
            <a:pPr>
              <a:buNone/>
            </a:pPr>
            <a:endParaRPr lang="ru-RU" dirty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  <a:p>
            <a:pPr>
              <a:buNone/>
            </a:pPr>
            <a:r>
              <a:rPr lang="ru-RU" dirty="0" smtClean="0"/>
              <a:t>маршрутка </a:t>
            </a:r>
            <a:endParaRPr lang="ru-RU" dirty="0"/>
          </a:p>
        </p:txBody>
      </p:sp>
      <p:pic>
        <p:nvPicPr>
          <p:cNvPr id="4" name="Рисунок 3" descr="бабушка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67744" y="836712"/>
            <a:ext cx="1332774" cy="1606163"/>
          </a:xfrm>
          <a:prstGeom prst="rect">
            <a:avLst/>
          </a:prstGeom>
        </p:spPr>
      </p:pic>
      <p:pic>
        <p:nvPicPr>
          <p:cNvPr id="5" name="Рисунок 4" descr="машина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940152" y="1052736"/>
            <a:ext cx="2635538" cy="1176041"/>
          </a:xfrm>
          <a:prstGeom prst="rect">
            <a:avLst/>
          </a:prstGeom>
        </p:spPr>
      </p:pic>
      <p:pic>
        <p:nvPicPr>
          <p:cNvPr id="6" name="Рисунок 5" descr="маршрутка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131840" y="3140968"/>
            <a:ext cx="3535632" cy="1926546"/>
          </a:xfrm>
          <a:prstGeom prst="rect">
            <a:avLst/>
          </a:prstGeom>
        </p:spPr>
      </p:pic>
      <p:pic>
        <p:nvPicPr>
          <p:cNvPr id="7" name="Ур 4 сл.13.m4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8028384" y="5445224"/>
            <a:ext cx="648072" cy="6480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768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20688"/>
            <a:ext cx="8229600" cy="5505475"/>
          </a:xfrm>
        </p:spPr>
        <p:txBody>
          <a:bodyPr>
            <a:normAutofit fontScale="55000" lnSpcReduction="20000"/>
          </a:bodyPr>
          <a:lstStyle/>
          <a:p>
            <a:pPr>
              <a:buNone/>
            </a:pPr>
            <a:r>
              <a:rPr lang="ru-RU" sz="2900" b="1" dirty="0" smtClean="0"/>
              <a:t>При произношении звука [ж]:</a:t>
            </a:r>
            <a:endParaRPr lang="ru-RU" sz="2900" dirty="0" smtClean="0"/>
          </a:p>
          <a:p>
            <a:r>
              <a:rPr lang="ru-RU" sz="2900" dirty="0" smtClean="0"/>
              <a:t>а) губы округлены и слегка выдвинуты вперед;</a:t>
            </a:r>
          </a:p>
          <a:p>
            <a:r>
              <a:rPr lang="ru-RU" sz="2900" dirty="0" smtClean="0"/>
              <a:t>б) зубы сближены;</a:t>
            </a:r>
          </a:p>
          <a:p>
            <a:r>
              <a:rPr lang="ru-RU" sz="2900" dirty="0" smtClean="0"/>
              <a:t>в) широкий кончик языка приподнят к альвеолам </a:t>
            </a:r>
            <a:endParaRPr lang="en-US" sz="2900" dirty="0" smtClean="0"/>
          </a:p>
          <a:p>
            <a:pPr>
              <a:buNone/>
            </a:pPr>
            <a:r>
              <a:rPr lang="ru-RU" sz="2900" dirty="0" smtClean="0"/>
              <a:t>или к переднему краю твердого нёба и образует с ним щель; средняя часть спинки языка опускается, но края прижаты к боковым зубам; задняя часть спинки языка поднимается и оттягивается назад;</a:t>
            </a:r>
          </a:p>
          <a:p>
            <a:r>
              <a:rPr lang="ru-RU" sz="2900" dirty="0" smtClean="0"/>
              <a:t>г) посередине языка идет теплая воздушная струя, которая легко ощущается ладонью руки, поднесенной ко рту;</a:t>
            </a:r>
          </a:p>
          <a:p>
            <a:r>
              <a:rPr lang="ru-RU" sz="2900" dirty="0" err="1" smtClean="0"/>
              <a:t>д</a:t>
            </a:r>
            <a:r>
              <a:rPr lang="ru-RU" sz="2900" dirty="0" smtClean="0"/>
              <a:t>) мягкое нёбо поднято и прижато к задней стенке глотки, закрывает проход в носовую полость; воздушная струя идет через рот;</a:t>
            </a:r>
          </a:p>
          <a:p>
            <a:r>
              <a:rPr lang="ru-RU" sz="2900" dirty="0" smtClean="0"/>
              <a:t>е) голосовые складки напряжены, колеблются и дают голос.</a:t>
            </a:r>
          </a:p>
          <a:p>
            <a:pPr>
              <a:buNone/>
            </a:pPr>
            <a:r>
              <a:rPr lang="en-US" sz="2900" b="1" dirty="0"/>
              <a:t>When pronouncing the sound </a:t>
            </a:r>
            <a:r>
              <a:rPr lang="en-US" sz="2900" b="1" dirty="0" smtClean="0"/>
              <a:t>[</a:t>
            </a:r>
            <a:r>
              <a:rPr lang="ru-RU" sz="2900" b="1" dirty="0" smtClean="0"/>
              <a:t>ж</a:t>
            </a:r>
            <a:r>
              <a:rPr lang="en-US" sz="2900" b="1" dirty="0" smtClean="0"/>
              <a:t>]:</a:t>
            </a:r>
            <a:r>
              <a:rPr lang="en-US" sz="2900" dirty="0" smtClean="0"/>
              <a:t> </a:t>
            </a:r>
            <a:endParaRPr lang="ru-RU" sz="2900" dirty="0" smtClean="0"/>
          </a:p>
          <a:p>
            <a:pPr marL="514350" indent="-514350">
              <a:buAutoNum type="alphaLcParenR"/>
            </a:pPr>
            <a:r>
              <a:rPr lang="en-US" sz="2900" dirty="0" smtClean="0"/>
              <a:t>the </a:t>
            </a:r>
            <a:r>
              <a:rPr lang="en-US" sz="2900" dirty="0"/>
              <a:t>lips are rounded and slightly pushed forward; </a:t>
            </a:r>
            <a:endParaRPr lang="ru-RU" sz="2900" dirty="0" smtClean="0"/>
          </a:p>
          <a:p>
            <a:pPr marL="514350" indent="-514350">
              <a:buNone/>
            </a:pPr>
            <a:r>
              <a:rPr lang="en-US" sz="2900" dirty="0" smtClean="0"/>
              <a:t>b</a:t>
            </a:r>
            <a:r>
              <a:rPr lang="en-US" sz="2900" dirty="0"/>
              <a:t>) teeth are close together; </a:t>
            </a:r>
            <a:endParaRPr lang="ru-RU" sz="2900" dirty="0" smtClean="0"/>
          </a:p>
          <a:p>
            <a:pPr marL="514350" indent="-514350">
              <a:buNone/>
            </a:pPr>
            <a:r>
              <a:rPr lang="en-US" sz="2900" dirty="0" smtClean="0"/>
              <a:t>c) </a:t>
            </a:r>
            <a:r>
              <a:rPr lang="en-US" sz="2900" dirty="0"/>
              <a:t>wide tip of the tongue raised towards the alveoli or to the front edge of the hard palate and forms with it the crack; </a:t>
            </a:r>
            <a:endParaRPr lang="en-US" sz="2900" dirty="0" smtClean="0"/>
          </a:p>
          <a:p>
            <a:pPr marL="514350" indent="-514350">
              <a:buNone/>
            </a:pPr>
            <a:r>
              <a:rPr lang="en-US" sz="2900" dirty="0" smtClean="0"/>
              <a:t>d)the </a:t>
            </a:r>
            <a:r>
              <a:rPr lang="en-US" sz="2900" dirty="0"/>
              <a:t>middle part of the tongue is lowered, but the edges pressed against the side teeth; the rear part of the tongue rises and is drawn back; </a:t>
            </a:r>
            <a:endParaRPr lang="en-US" sz="2900" dirty="0" smtClean="0"/>
          </a:p>
          <a:p>
            <a:pPr marL="514350" indent="-514350">
              <a:buNone/>
            </a:pPr>
            <a:r>
              <a:rPr lang="en-US" sz="2900" dirty="0"/>
              <a:t>e</a:t>
            </a:r>
            <a:r>
              <a:rPr lang="en-US" sz="2900" dirty="0" smtClean="0"/>
              <a:t>) </a:t>
            </a:r>
            <a:r>
              <a:rPr lang="en-US" sz="2900" dirty="0"/>
              <a:t>in the middle of the tongue there is a warm air jet, which is easily perceived by the palm of the hand offered to her mouth; </a:t>
            </a:r>
            <a:endParaRPr lang="en-US" sz="2900" dirty="0" smtClean="0"/>
          </a:p>
          <a:p>
            <a:pPr marL="514350" indent="-514350">
              <a:buNone/>
            </a:pPr>
            <a:r>
              <a:rPr lang="en-US" sz="2900" dirty="0" smtClean="0"/>
              <a:t>f) </a:t>
            </a:r>
            <a:r>
              <a:rPr lang="en-US" sz="2900" dirty="0"/>
              <a:t>the soft palate is raised and pressed against the back wall of the pharynx, closing the passage to the nasal cavity; the air stream goes through the mouth; </a:t>
            </a:r>
            <a:endParaRPr lang="en-US" sz="2900" dirty="0" smtClean="0"/>
          </a:p>
          <a:p>
            <a:pPr marL="514350" indent="-514350">
              <a:buNone/>
            </a:pPr>
            <a:r>
              <a:rPr lang="en-US" sz="2900" dirty="0" smtClean="0"/>
              <a:t>g) </a:t>
            </a:r>
            <a:r>
              <a:rPr lang="en-US" sz="2900" dirty="0"/>
              <a:t>the vocal folds are tense, fluctuate and give voice.</a:t>
            </a:r>
            <a:endParaRPr lang="ru-RU" sz="2900" dirty="0" smtClean="0"/>
          </a:p>
          <a:p>
            <a:endParaRPr lang="ru-RU" dirty="0"/>
          </a:p>
        </p:txBody>
      </p:sp>
      <p:pic>
        <p:nvPicPr>
          <p:cNvPr id="4" name="Рисунок 3" descr="ж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012160" y="116632"/>
            <a:ext cx="2255603" cy="149792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48680"/>
            <a:ext cx="8229600" cy="557748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dirty="0" smtClean="0">
                <a:solidFill>
                  <a:srgbClr val="00B0F0"/>
                </a:solidFill>
              </a:rPr>
              <a:t>How to pronounce</a:t>
            </a:r>
            <a:r>
              <a:rPr lang="ru-RU" dirty="0" smtClean="0">
                <a:solidFill>
                  <a:srgbClr val="00B0F0"/>
                </a:solidFill>
              </a:rPr>
              <a:t>:</a:t>
            </a:r>
            <a:endParaRPr lang="en-US" dirty="0" smtClean="0">
              <a:solidFill>
                <a:srgbClr val="00B0F0"/>
              </a:solidFill>
            </a:endParaRPr>
          </a:p>
          <a:p>
            <a:pPr>
              <a:buNone/>
            </a:pPr>
            <a:endParaRPr lang="en-US" dirty="0" smtClean="0">
              <a:solidFill>
                <a:srgbClr val="00B0F0"/>
              </a:solidFill>
            </a:endParaRPr>
          </a:p>
          <a:p>
            <a:pPr>
              <a:buNone/>
            </a:pPr>
            <a:endParaRPr lang="en-US" dirty="0" smtClean="0">
              <a:solidFill>
                <a:srgbClr val="00B0F0"/>
              </a:solidFill>
            </a:endParaRPr>
          </a:p>
          <a:p>
            <a:pPr>
              <a:buNone/>
            </a:pPr>
            <a:endParaRPr lang="en-US" dirty="0" smtClean="0">
              <a:solidFill>
                <a:srgbClr val="00B0F0"/>
              </a:solidFill>
            </a:endParaRPr>
          </a:p>
          <a:p>
            <a:pPr>
              <a:buNone/>
            </a:pPr>
            <a:r>
              <a:rPr lang="en-US" dirty="0" smtClean="0">
                <a:solidFill>
                  <a:srgbClr val="00B0F0"/>
                </a:solidFill>
              </a:rPr>
              <a:t>How to write</a:t>
            </a:r>
            <a:r>
              <a:rPr lang="ru-RU" dirty="0" smtClean="0">
                <a:solidFill>
                  <a:srgbClr val="00B0F0"/>
                </a:solidFill>
              </a:rPr>
              <a:t>:</a:t>
            </a:r>
          </a:p>
          <a:p>
            <a:pPr>
              <a:buNone/>
            </a:pPr>
            <a:r>
              <a:rPr lang="ru-RU" sz="1600" dirty="0" smtClean="0">
                <a:solidFill>
                  <a:srgbClr val="00B0F0"/>
                </a:solidFill>
              </a:rPr>
              <a:t>	</a:t>
            </a:r>
            <a:r>
              <a:rPr lang="en-US" sz="1600" dirty="0" smtClean="0">
                <a:solidFill>
                  <a:srgbClr val="00B0F0"/>
                </a:solidFill>
              </a:rPr>
              <a:t>https://yandex.ru/video/preview/?filmId=3239376299784068824&amp;from=tabbar&amp;parent-reqid=1596819441708413-1509730281311969248500299-production-app-host-man-web-yp-329&amp;text=</a:t>
            </a:r>
            <a:r>
              <a:rPr lang="ru-RU" sz="1600" dirty="0" err="1" smtClean="0">
                <a:solidFill>
                  <a:srgbClr val="00B0F0"/>
                </a:solidFill>
              </a:rPr>
              <a:t>написание+буквы+ж</a:t>
            </a:r>
            <a:endParaRPr lang="ru-RU" sz="1600" dirty="0">
              <a:solidFill>
                <a:srgbClr val="00B0F0"/>
              </a:solidFill>
            </a:endParaRPr>
          </a:p>
        </p:txBody>
      </p:sp>
      <p:pic>
        <p:nvPicPr>
          <p:cNvPr id="4" name="Рисунок 3" descr="артикул ж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292080" y="476672"/>
            <a:ext cx="2828318" cy="2557824"/>
          </a:xfrm>
          <a:prstGeom prst="rect">
            <a:avLst/>
          </a:prstGeom>
        </p:spPr>
      </p:pic>
      <p:pic>
        <p:nvPicPr>
          <p:cNvPr id="5" name="Ур 4 Сл 14.m4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1043608" y="1484784"/>
            <a:ext cx="1008112" cy="10081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43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Слушайте, повторяйте, читайте.</a:t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en-US" dirty="0" smtClean="0">
                <a:solidFill>
                  <a:srgbClr val="FF0000"/>
                </a:solidFill>
              </a:rPr>
              <a:t>Listen, repeat, read.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 err="1"/>
              <a:t>ж</a:t>
            </a:r>
            <a:r>
              <a:rPr lang="ru-RU" dirty="0" err="1" smtClean="0"/>
              <a:t>а-жо-жу-же</a:t>
            </a:r>
            <a:r>
              <a:rPr lang="ru-RU" dirty="0" smtClean="0"/>
              <a:t> </a:t>
            </a:r>
            <a:r>
              <a:rPr lang="en-US" dirty="0" smtClean="0"/>
              <a:t>[</a:t>
            </a:r>
            <a:r>
              <a:rPr lang="ru-RU" dirty="0" err="1" smtClean="0"/>
              <a:t>жэ</a:t>
            </a:r>
            <a:r>
              <a:rPr lang="en-US" dirty="0" smtClean="0"/>
              <a:t>]</a:t>
            </a:r>
            <a:r>
              <a:rPr lang="ru-RU" dirty="0" smtClean="0"/>
              <a:t>-</a:t>
            </a:r>
            <a:r>
              <a:rPr lang="ru-RU" dirty="0" err="1" smtClean="0"/>
              <a:t>жи</a:t>
            </a:r>
            <a:r>
              <a:rPr lang="ru-RU" dirty="0" smtClean="0"/>
              <a:t> </a:t>
            </a:r>
            <a:r>
              <a:rPr lang="en-US" dirty="0" smtClean="0"/>
              <a:t>[</a:t>
            </a:r>
            <a:r>
              <a:rPr lang="ru-RU" dirty="0" err="1" smtClean="0"/>
              <a:t>жы</a:t>
            </a:r>
            <a:r>
              <a:rPr lang="en-US" dirty="0" smtClean="0"/>
              <a:t>]</a:t>
            </a:r>
            <a:endParaRPr lang="ru-RU" dirty="0" smtClean="0"/>
          </a:p>
          <a:p>
            <a:pPr>
              <a:buNone/>
            </a:pPr>
            <a:r>
              <a:rPr lang="ru-RU" dirty="0" err="1" smtClean="0"/>
              <a:t>жа-жо</a:t>
            </a:r>
            <a:r>
              <a:rPr lang="ru-RU" dirty="0" smtClean="0"/>
              <a:t>		</a:t>
            </a:r>
            <a:r>
              <a:rPr lang="ru-RU" dirty="0" err="1" smtClean="0"/>
              <a:t>ша-жа</a:t>
            </a:r>
            <a:r>
              <a:rPr lang="ru-RU" dirty="0" smtClean="0"/>
              <a:t>		</a:t>
            </a:r>
            <a:r>
              <a:rPr lang="ru-RU" dirty="0" err="1" smtClean="0"/>
              <a:t>за-жа</a:t>
            </a:r>
            <a:endParaRPr lang="ru-RU" dirty="0" smtClean="0"/>
          </a:p>
          <a:p>
            <a:pPr>
              <a:buNone/>
            </a:pPr>
            <a:r>
              <a:rPr lang="ru-RU" dirty="0" err="1"/>
              <a:t>ж</a:t>
            </a:r>
            <a:r>
              <a:rPr lang="ru-RU" dirty="0" err="1" smtClean="0"/>
              <a:t>о-жу</a:t>
            </a:r>
            <a:r>
              <a:rPr lang="ru-RU" dirty="0" smtClean="0"/>
              <a:t>		</a:t>
            </a:r>
            <a:r>
              <a:rPr lang="ru-RU" dirty="0" err="1" smtClean="0"/>
              <a:t>шо-жо</a:t>
            </a:r>
            <a:r>
              <a:rPr lang="ru-RU" dirty="0" smtClean="0"/>
              <a:t>		</a:t>
            </a:r>
            <a:r>
              <a:rPr lang="ru-RU" dirty="0" err="1" smtClean="0"/>
              <a:t>зо-жо</a:t>
            </a:r>
            <a:endParaRPr lang="ru-RU" dirty="0" smtClean="0"/>
          </a:p>
          <a:p>
            <a:pPr>
              <a:buNone/>
            </a:pPr>
            <a:r>
              <a:rPr lang="ru-RU" dirty="0" err="1"/>
              <a:t>ж</a:t>
            </a:r>
            <a:r>
              <a:rPr lang="ru-RU" dirty="0" err="1" smtClean="0"/>
              <a:t>у-же</a:t>
            </a:r>
            <a:r>
              <a:rPr lang="ru-RU" dirty="0" smtClean="0"/>
              <a:t>		</a:t>
            </a:r>
            <a:r>
              <a:rPr lang="ru-RU" dirty="0" err="1" smtClean="0"/>
              <a:t>шу-жу</a:t>
            </a:r>
            <a:r>
              <a:rPr lang="ru-RU" dirty="0" smtClean="0"/>
              <a:t>		</a:t>
            </a:r>
            <a:r>
              <a:rPr lang="ru-RU" dirty="0" err="1" smtClean="0"/>
              <a:t>зу-жу</a:t>
            </a:r>
            <a:endParaRPr lang="ru-RU" dirty="0" smtClean="0"/>
          </a:p>
          <a:p>
            <a:pPr>
              <a:buNone/>
            </a:pPr>
            <a:r>
              <a:rPr lang="ru-RU" dirty="0" err="1"/>
              <a:t>ж</a:t>
            </a:r>
            <a:r>
              <a:rPr lang="ru-RU" dirty="0" err="1" smtClean="0"/>
              <a:t>е-жи</a:t>
            </a:r>
            <a:r>
              <a:rPr lang="ru-RU" dirty="0" smtClean="0"/>
              <a:t>		</a:t>
            </a:r>
            <a:r>
              <a:rPr lang="ru-RU" dirty="0" err="1" smtClean="0"/>
              <a:t>ше-же</a:t>
            </a:r>
            <a:r>
              <a:rPr lang="ru-RU" dirty="0" smtClean="0"/>
              <a:t>		</a:t>
            </a:r>
            <a:r>
              <a:rPr lang="ru-RU" dirty="0" err="1" smtClean="0"/>
              <a:t>зе-же</a:t>
            </a:r>
            <a:endParaRPr lang="ru-RU" dirty="0" smtClean="0"/>
          </a:p>
          <a:p>
            <a:pPr>
              <a:buNone/>
            </a:pPr>
            <a:r>
              <a:rPr lang="ru-RU" dirty="0"/>
              <a:t>	</a:t>
            </a:r>
            <a:r>
              <a:rPr lang="ru-RU" dirty="0" smtClean="0"/>
              <a:t>			</a:t>
            </a:r>
            <a:r>
              <a:rPr lang="ru-RU" dirty="0" err="1" smtClean="0"/>
              <a:t>ши-жи</a:t>
            </a:r>
            <a:r>
              <a:rPr lang="ru-RU" dirty="0" smtClean="0"/>
              <a:t>		</a:t>
            </a:r>
            <a:r>
              <a:rPr lang="ru-RU" dirty="0" err="1" smtClean="0"/>
              <a:t>зы-жи</a:t>
            </a:r>
            <a:endParaRPr lang="ru-RU" dirty="0"/>
          </a:p>
        </p:txBody>
      </p:sp>
      <p:pic>
        <p:nvPicPr>
          <p:cNvPr id="4" name="Ур 4 Сл 16.m4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7236296" y="836712"/>
            <a:ext cx="676523" cy="67652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795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Слушайте, повторяйте, читайте.</a:t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en-US" dirty="0" smtClean="0">
                <a:solidFill>
                  <a:srgbClr val="FF0000"/>
                </a:solidFill>
              </a:rPr>
              <a:t>Listen, repeat, read.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журнал 			живот</a:t>
            </a:r>
          </a:p>
          <a:p>
            <a:pPr>
              <a:buNone/>
            </a:pPr>
            <a:endParaRPr lang="ru-RU" dirty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/>
              <a:t>ж</a:t>
            </a:r>
            <a:r>
              <a:rPr lang="ru-RU" dirty="0" smtClean="0"/>
              <a:t>ена 			   му</a:t>
            </a:r>
            <a:r>
              <a:rPr lang="ru-RU" dirty="0" smtClean="0">
                <a:solidFill>
                  <a:srgbClr val="00B0F0"/>
                </a:solidFill>
              </a:rPr>
              <a:t>ж </a:t>
            </a:r>
            <a:r>
              <a:rPr lang="en-US" dirty="0" smtClean="0">
                <a:solidFill>
                  <a:srgbClr val="00B0F0"/>
                </a:solidFill>
              </a:rPr>
              <a:t>[</a:t>
            </a:r>
            <a:r>
              <a:rPr lang="ru-RU" dirty="0" err="1" smtClean="0">
                <a:solidFill>
                  <a:srgbClr val="00B0F0"/>
                </a:solidFill>
              </a:rPr>
              <a:t>ш</a:t>
            </a:r>
            <a:r>
              <a:rPr lang="en-US" dirty="0" smtClean="0">
                <a:solidFill>
                  <a:srgbClr val="00B0F0"/>
                </a:solidFill>
              </a:rPr>
              <a:t>]</a:t>
            </a:r>
            <a:r>
              <a:rPr lang="ru-RU" dirty="0" smtClean="0"/>
              <a:t>		тоже</a:t>
            </a:r>
          </a:p>
          <a:p>
            <a:pPr>
              <a:buNone/>
            </a:pPr>
            <a:endParaRPr lang="ru-RU" dirty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дружба  </a:t>
            </a:r>
            <a:endParaRPr lang="ru-RU" dirty="0"/>
          </a:p>
        </p:txBody>
      </p:sp>
      <p:pic>
        <p:nvPicPr>
          <p:cNvPr id="4" name="Рисунок 3" descr="журнал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23728" y="1700808"/>
            <a:ext cx="1458652" cy="1654106"/>
          </a:xfrm>
          <a:prstGeom prst="rect">
            <a:avLst/>
          </a:prstGeom>
        </p:spPr>
      </p:pic>
      <p:pic>
        <p:nvPicPr>
          <p:cNvPr id="5" name="Рисунок 4" descr="живот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652120" y="1916832"/>
            <a:ext cx="2549722" cy="1433145"/>
          </a:xfrm>
          <a:prstGeom prst="rect">
            <a:avLst/>
          </a:prstGeom>
        </p:spPr>
      </p:pic>
      <p:pic>
        <p:nvPicPr>
          <p:cNvPr id="6" name="Рисунок 5" descr="жена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835696" y="3573016"/>
            <a:ext cx="2253603" cy="1505277"/>
          </a:xfrm>
          <a:prstGeom prst="rect">
            <a:avLst/>
          </a:prstGeom>
        </p:spPr>
      </p:pic>
      <p:pic>
        <p:nvPicPr>
          <p:cNvPr id="7" name="Рисунок 6" descr="дружба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195736" y="5373216"/>
            <a:ext cx="2510376" cy="1176032"/>
          </a:xfrm>
          <a:prstGeom prst="rect">
            <a:avLst/>
          </a:prstGeom>
        </p:spPr>
      </p:pic>
      <p:pic>
        <p:nvPicPr>
          <p:cNvPr id="8" name="Ур 4 сл 17.m4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 cstate="print"/>
          <a:stretch>
            <a:fillRect/>
          </a:stretch>
        </p:blipFill>
        <p:spPr>
          <a:xfrm>
            <a:off x="7308304" y="836712"/>
            <a:ext cx="720080" cy="7200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224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92696"/>
            <a:ext cx="8229600" cy="5433467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sz="1600" b="1" dirty="0"/>
              <a:t>При произнесении звука [</a:t>
            </a:r>
            <a:r>
              <a:rPr lang="ru-RU" sz="1600" b="1" dirty="0" err="1"/>
              <a:t>ц</a:t>
            </a:r>
            <a:r>
              <a:rPr lang="ru-RU" sz="1600" b="1" dirty="0"/>
              <a:t>]:</a:t>
            </a:r>
            <a:endParaRPr lang="ru-RU" sz="1600" dirty="0"/>
          </a:p>
          <a:p>
            <a:r>
              <a:rPr lang="ru-RU" sz="1600" dirty="0"/>
              <a:t>а) губы в улыбке, зубы видны;</a:t>
            </a:r>
          </a:p>
          <a:p>
            <a:r>
              <a:rPr lang="ru-RU" sz="1600" dirty="0"/>
              <a:t>б) зубы сближены, но не сомкнуты;</a:t>
            </a:r>
          </a:p>
          <a:p>
            <a:r>
              <a:rPr lang="ru-RU" sz="1600" dirty="0"/>
              <a:t>в) широкий кончик языка опущен за нижние резцы;</a:t>
            </a:r>
          </a:p>
          <a:p>
            <a:r>
              <a:rPr lang="ru-RU" sz="1600" dirty="0"/>
              <a:t>г) передняя часть спинки языка сначала образует смычку с верхними зубами, которая незаметно переходит в щель между ними;</a:t>
            </a:r>
          </a:p>
          <a:p>
            <a:r>
              <a:rPr lang="ru-RU" sz="1600" dirty="0" err="1"/>
              <a:t>д</a:t>
            </a:r>
            <a:r>
              <a:rPr lang="ru-RU" sz="1600" dirty="0"/>
              <a:t>) посередине языка идет сильная короткая воздушная струя, которая ощущается тыльной стороной руки, поднесенной ко рту, как толчок воздуха;</a:t>
            </a:r>
          </a:p>
          <a:p>
            <a:r>
              <a:rPr lang="ru-RU" sz="1600" dirty="0"/>
              <a:t>е) мягкое нёбо поднято к задней стенке глотки, закрывает проход в носовую полость, воздушная струя идет через рот;</a:t>
            </a:r>
          </a:p>
          <a:p>
            <a:r>
              <a:rPr lang="ru-RU" sz="1600" dirty="0"/>
              <a:t>ж) голосовые складки не напряжены, раздвинуты, голос не образуется.</a:t>
            </a:r>
          </a:p>
          <a:p>
            <a:pPr>
              <a:buNone/>
            </a:pPr>
            <a:r>
              <a:rPr lang="en-US" sz="1600" b="1" dirty="0"/>
              <a:t>When pronouncing the </a:t>
            </a:r>
            <a:r>
              <a:rPr lang="en-US" sz="1600" b="1" dirty="0" smtClean="0"/>
              <a:t>[</a:t>
            </a:r>
            <a:r>
              <a:rPr lang="en-US" sz="1600" b="1" dirty="0" err="1" smtClean="0"/>
              <a:t>tc</a:t>
            </a:r>
            <a:r>
              <a:rPr lang="en-US" sz="1600" b="1" dirty="0" smtClean="0"/>
              <a:t>] </a:t>
            </a:r>
            <a:r>
              <a:rPr lang="en-US" sz="1600" b="1" dirty="0"/>
              <a:t>sound: </a:t>
            </a:r>
            <a:endParaRPr lang="ru-RU" sz="1600" b="1" dirty="0" smtClean="0"/>
          </a:p>
          <a:p>
            <a:r>
              <a:rPr lang="en-US" sz="1600" dirty="0" smtClean="0"/>
              <a:t>lips </a:t>
            </a:r>
            <a:r>
              <a:rPr lang="en-US" sz="1600" dirty="0"/>
              <a:t>in a smile, teeth visible; </a:t>
            </a:r>
            <a:endParaRPr lang="en-US" sz="1600" dirty="0" smtClean="0"/>
          </a:p>
          <a:p>
            <a:r>
              <a:rPr lang="en-US" sz="1600" dirty="0" smtClean="0"/>
              <a:t>b</a:t>
            </a:r>
            <a:r>
              <a:rPr lang="en-US" sz="1600" dirty="0"/>
              <a:t>) the teeth are close together, but not closed; </a:t>
            </a:r>
            <a:endParaRPr lang="en-US" sz="1600" dirty="0" smtClean="0"/>
          </a:p>
          <a:p>
            <a:r>
              <a:rPr lang="en-US" sz="1600" dirty="0" smtClean="0"/>
              <a:t>c) </a:t>
            </a:r>
            <a:r>
              <a:rPr lang="en-US" sz="1600" dirty="0"/>
              <a:t>the wide tip of the tongue is lowered behind the lower incisors; </a:t>
            </a:r>
            <a:endParaRPr lang="en-US" sz="1600" dirty="0" smtClean="0"/>
          </a:p>
          <a:p>
            <a:r>
              <a:rPr lang="en-US" sz="1600" dirty="0" smtClean="0"/>
              <a:t>d</a:t>
            </a:r>
            <a:r>
              <a:rPr lang="en-US" sz="1600" dirty="0"/>
              <a:t>) the front part of the back of the tongue first forms a bow with the upper teeth, which imperceptibly passes into the gap between them; </a:t>
            </a:r>
            <a:endParaRPr lang="en-US" sz="1600" dirty="0" smtClean="0"/>
          </a:p>
          <a:p>
            <a:r>
              <a:rPr lang="en-US" sz="1600" dirty="0" smtClean="0"/>
              <a:t>e</a:t>
            </a:r>
            <a:r>
              <a:rPr lang="en-US" sz="1600" dirty="0"/>
              <a:t>) in the middle of the tongue is a strong short air stream, which is felt with the back of the hand, brought to the mouth, as a push of air; </a:t>
            </a:r>
            <a:endParaRPr lang="en-US" sz="1600" dirty="0" smtClean="0"/>
          </a:p>
          <a:p>
            <a:r>
              <a:rPr lang="en-US" sz="1600" dirty="0" smtClean="0"/>
              <a:t>f) </a:t>
            </a:r>
            <a:r>
              <a:rPr lang="en-US" sz="1600" dirty="0"/>
              <a:t>the soft palate is raised to the back of the pharynx, closes the passage to the nasal cavity, the air stream goes through the mouth; </a:t>
            </a:r>
            <a:endParaRPr lang="en-US" sz="1600" dirty="0" smtClean="0"/>
          </a:p>
          <a:p>
            <a:r>
              <a:rPr lang="en-US" sz="1600" dirty="0" smtClean="0"/>
              <a:t>g</a:t>
            </a:r>
            <a:r>
              <a:rPr lang="en-US" sz="1600" dirty="0"/>
              <a:t>) the vocal folds are not strained, parted, the voice is not formed.</a:t>
            </a:r>
            <a:endParaRPr lang="ru-RU" sz="1600" dirty="0"/>
          </a:p>
        </p:txBody>
      </p:sp>
      <p:pic>
        <p:nvPicPr>
          <p:cNvPr id="4" name="Рисунок 3" descr="ц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508104" y="188641"/>
            <a:ext cx="2199853" cy="144016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92696"/>
            <a:ext cx="8229600" cy="5433467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dirty="0" smtClean="0">
                <a:solidFill>
                  <a:srgbClr val="00B0F0"/>
                </a:solidFill>
              </a:rPr>
              <a:t>How to pronounce</a:t>
            </a:r>
            <a:r>
              <a:rPr lang="ru-RU" dirty="0" smtClean="0">
                <a:solidFill>
                  <a:srgbClr val="00B0F0"/>
                </a:solidFill>
              </a:rPr>
              <a:t>:</a:t>
            </a:r>
            <a:endParaRPr lang="en-US" dirty="0" smtClean="0">
              <a:solidFill>
                <a:srgbClr val="00B0F0"/>
              </a:solidFill>
            </a:endParaRPr>
          </a:p>
          <a:p>
            <a:pPr>
              <a:buNone/>
            </a:pPr>
            <a:endParaRPr lang="en-US" dirty="0">
              <a:solidFill>
                <a:srgbClr val="00B0F0"/>
              </a:solidFill>
            </a:endParaRPr>
          </a:p>
          <a:p>
            <a:pPr>
              <a:buNone/>
            </a:pPr>
            <a:endParaRPr lang="en-US" dirty="0" smtClean="0">
              <a:solidFill>
                <a:srgbClr val="00B0F0"/>
              </a:solidFill>
            </a:endParaRPr>
          </a:p>
          <a:p>
            <a:pPr>
              <a:buNone/>
            </a:pPr>
            <a:endParaRPr lang="en-US" dirty="0" smtClean="0">
              <a:solidFill>
                <a:srgbClr val="00B0F0"/>
              </a:solidFill>
            </a:endParaRPr>
          </a:p>
          <a:p>
            <a:pPr>
              <a:buNone/>
            </a:pPr>
            <a:r>
              <a:rPr lang="en-US" dirty="0" smtClean="0">
                <a:solidFill>
                  <a:srgbClr val="00B0F0"/>
                </a:solidFill>
              </a:rPr>
              <a:t>How to write</a:t>
            </a:r>
            <a:r>
              <a:rPr lang="ru-RU" dirty="0" smtClean="0">
                <a:solidFill>
                  <a:srgbClr val="00B0F0"/>
                </a:solidFill>
              </a:rPr>
              <a:t>:</a:t>
            </a:r>
            <a:endParaRPr lang="en-US" dirty="0" smtClean="0">
              <a:solidFill>
                <a:srgbClr val="00B0F0"/>
              </a:solidFill>
            </a:endParaRPr>
          </a:p>
          <a:p>
            <a:pPr>
              <a:buNone/>
            </a:pPr>
            <a:r>
              <a:rPr lang="en-US" sz="1600" dirty="0" smtClean="0">
                <a:solidFill>
                  <a:srgbClr val="00B0F0"/>
                </a:solidFill>
              </a:rPr>
              <a:t>	https://yandex.ru/video/preview/?filmId=10363768832233158322&amp;from=tabbar&amp;parent-reqid=1596815462057530-1243864479809118137000280-prestable-app-host-sas-web-yp-144&amp;text=</a:t>
            </a:r>
            <a:r>
              <a:rPr lang="ru-RU" sz="1600" dirty="0" err="1" smtClean="0">
                <a:solidFill>
                  <a:srgbClr val="00B0F0"/>
                </a:solidFill>
              </a:rPr>
              <a:t>написание+буквы+ц</a:t>
            </a:r>
            <a:endParaRPr lang="ru-RU" sz="1600" dirty="0">
              <a:solidFill>
                <a:srgbClr val="00B0F0"/>
              </a:solidFill>
            </a:endParaRPr>
          </a:p>
        </p:txBody>
      </p:sp>
      <p:pic>
        <p:nvPicPr>
          <p:cNvPr id="4" name="Рисунок 3" descr="fhnbr w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868144" y="548680"/>
            <a:ext cx="2162714" cy="2338545"/>
          </a:xfrm>
          <a:prstGeom prst="rect">
            <a:avLst/>
          </a:prstGeom>
        </p:spPr>
      </p:pic>
      <p:pic>
        <p:nvPicPr>
          <p:cNvPr id="5" name="Ур 4 Сл 2.m4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1403648" y="1556792"/>
            <a:ext cx="936104" cy="9361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53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Слушайте, повторяйте, читайте.</a:t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en-US" dirty="0" smtClean="0">
                <a:solidFill>
                  <a:srgbClr val="FF0000"/>
                </a:solidFill>
              </a:rPr>
              <a:t>Listen, repeat, read</a:t>
            </a:r>
            <a:r>
              <a:rPr lang="en-US" dirty="0">
                <a:solidFill>
                  <a:srgbClr val="FF0000"/>
                </a:solidFill>
              </a:rPr>
              <a:t>.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 err="1"/>
              <a:t>ц</a:t>
            </a:r>
            <a:r>
              <a:rPr lang="ru-RU" dirty="0" err="1" smtClean="0"/>
              <a:t>а-ц</a:t>
            </a:r>
            <a:r>
              <a:rPr lang="en-US" dirty="0" smtClean="0"/>
              <a:t>o</a:t>
            </a:r>
            <a:r>
              <a:rPr lang="ru-RU" dirty="0" smtClean="0"/>
              <a:t>-</a:t>
            </a:r>
            <a:r>
              <a:rPr lang="ru-RU" dirty="0" err="1" smtClean="0"/>
              <a:t>цу-це</a:t>
            </a:r>
            <a:r>
              <a:rPr lang="ru-RU" dirty="0" smtClean="0"/>
              <a:t> </a:t>
            </a:r>
            <a:r>
              <a:rPr lang="en-US" dirty="0" smtClean="0"/>
              <a:t>[</a:t>
            </a:r>
            <a:r>
              <a:rPr lang="ru-RU" dirty="0" err="1" smtClean="0"/>
              <a:t>цэ</a:t>
            </a:r>
            <a:r>
              <a:rPr lang="en-US" dirty="0" smtClean="0"/>
              <a:t>]</a:t>
            </a:r>
            <a:r>
              <a:rPr lang="ru-RU" dirty="0" smtClean="0"/>
              <a:t>-</a:t>
            </a:r>
            <a:r>
              <a:rPr lang="ru-RU" dirty="0" err="1" smtClean="0"/>
              <a:t>ци</a:t>
            </a:r>
            <a:r>
              <a:rPr lang="ru-RU" dirty="0" smtClean="0"/>
              <a:t> </a:t>
            </a:r>
            <a:r>
              <a:rPr lang="en-US" dirty="0" smtClean="0"/>
              <a:t>[</a:t>
            </a:r>
            <a:r>
              <a:rPr lang="ru-RU" dirty="0" err="1" smtClean="0"/>
              <a:t>цы</a:t>
            </a:r>
            <a:r>
              <a:rPr lang="en-US" dirty="0" smtClean="0"/>
              <a:t>]</a:t>
            </a:r>
          </a:p>
          <a:p>
            <a:pPr algn="ctr">
              <a:buNone/>
            </a:pPr>
            <a:r>
              <a:rPr lang="ru-RU" dirty="0" err="1" smtClean="0"/>
              <a:t>ац-оц-уц-ец-иц</a:t>
            </a:r>
            <a:endParaRPr lang="ru-RU" dirty="0" smtClean="0"/>
          </a:p>
          <a:p>
            <a:pPr algn="ctr">
              <a:buNone/>
            </a:pPr>
            <a:r>
              <a:rPr lang="ru-RU" dirty="0" err="1"/>
              <a:t>с</a:t>
            </a:r>
            <a:r>
              <a:rPr lang="ru-RU" dirty="0" err="1" smtClean="0"/>
              <a:t>а-ца</a:t>
            </a:r>
            <a:endParaRPr lang="ru-RU" dirty="0" smtClean="0"/>
          </a:p>
          <a:p>
            <a:pPr algn="ctr">
              <a:buNone/>
            </a:pPr>
            <a:r>
              <a:rPr lang="ru-RU" dirty="0" err="1"/>
              <a:t>ц</a:t>
            </a:r>
            <a:r>
              <a:rPr lang="ru-RU" dirty="0" err="1" smtClean="0"/>
              <a:t>а-це</a:t>
            </a:r>
            <a:endParaRPr lang="ru-RU" dirty="0" smtClean="0"/>
          </a:p>
          <a:p>
            <a:pPr algn="ctr">
              <a:buNone/>
            </a:pPr>
            <a:r>
              <a:rPr lang="ru-RU" dirty="0" err="1"/>
              <a:t>ц</a:t>
            </a:r>
            <a:r>
              <a:rPr lang="ru-RU" dirty="0" err="1" smtClean="0"/>
              <a:t>е-ци</a:t>
            </a:r>
            <a:endParaRPr lang="ru-RU" dirty="0" smtClean="0"/>
          </a:p>
          <a:p>
            <a:pPr algn="ctr">
              <a:buNone/>
            </a:pPr>
            <a:r>
              <a:rPr lang="ru-RU" dirty="0" err="1"/>
              <a:t>а</a:t>
            </a:r>
            <a:r>
              <a:rPr lang="ru-RU" dirty="0" err="1" smtClean="0"/>
              <a:t>с-ац</a:t>
            </a:r>
            <a:endParaRPr lang="ru-RU" dirty="0" smtClean="0"/>
          </a:p>
          <a:p>
            <a:pPr algn="ctr">
              <a:buNone/>
            </a:pPr>
            <a:r>
              <a:rPr lang="ru-RU" dirty="0" err="1"/>
              <a:t>о</a:t>
            </a:r>
            <a:r>
              <a:rPr lang="ru-RU" dirty="0" err="1" smtClean="0"/>
              <a:t>с-оц</a:t>
            </a:r>
            <a:endParaRPr lang="ru-RU" dirty="0"/>
          </a:p>
        </p:txBody>
      </p:sp>
      <p:pic>
        <p:nvPicPr>
          <p:cNvPr id="4" name="Ур 4 Сл 4.m4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7092280" y="908720"/>
            <a:ext cx="720080" cy="7200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36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Слушайте, повторяйте, читайте.</a:t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en-US" dirty="0" smtClean="0">
                <a:solidFill>
                  <a:srgbClr val="FF0000"/>
                </a:solidFill>
              </a:rPr>
              <a:t>Listen, repeat, read.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центр			</a:t>
            </a:r>
          </a:p>
          <a:p>
            <a:pPr>
              <a:buNone/>
            </a:pPr>
            <a:r>
              <a:rPr lang="ru-RU" dirty="0"/>
              <a:t>	</a:t>
            </a:r>
            <a:r>
              <a:rPr lang="ru-RU" dirty="0" smtClean="0"/>
              <a:t>				цветок</a:t>
            </a:r>
            <a:endParaRPr lang="en-US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en-US" dirty="0"/>
          </a:p>
          <a:p>
            <a:pPr>
              <a:buNone/>
            </a:pPr>
            <a:r>
              <a:rPr lang="ru-RU" dirty="0"/>
              <a:t>я</a:t>
            </a:r>
            <a:r>
              <a:rPr lang="ru-RU" dirty="0" smtClean="0"/>
              <a:t>йцо		</a:t>
            </a:r>
            <a:endParaRPr lang="ru-RU" dirty="0"/>
          </a:p>
        </p:txBody>
      </p:sp>
      <p:pic>
        <p:nvPicPr>
          <p:cNvPr id="4" name="Рисунок 3" descr="яйцо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691680" y="4221088"/>
            <a:ext cx="1656184" cy="1224136"/>
          </a:xfrm>
          <a:prstGeom prst="rect">
            <a:avLst/>
          </a:prstGeom>
        </p:spPr>
      </p:pic>
      <p:pic>
        <p:nvPicPr>
          <p:cNvPr id="5" name="Рисунок 4" descr="цветок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580112" y="2204864"/>
            <a:ext cx="2762040" cy="1734937"/>
          </a:xfrm>
          <a:prstGeom prst="rect">
            <a:avLst/>
          </a:prstGeom>
        </p:spPr>
      </p:pic>
      <p:pic>
        <p:nvPicPr>
          <p:cNvPr id="6" name="Ур 4 сл.5.m4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7380312" y="1052736"/>
            <a:ext cx="532507" cy="53250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128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20688"/>
            <a:ext cx="8229600" cy="5505475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			</a:t>
            </a:r>
          </a:p>
          <a:p>
            <a:pPr>
              <a:buNone/>
            </a:pPr>
            <a:r>
              <a:rPr lang="ru-RU" dirty="0" smtClean="0"/>
              <a:t>улица			отец</a:t>
            </a:r>
          </a:p>
          <a:p>
            <a:pPr>
              <a:buNone/>
            </a:pPr>
            <a:endParaRPr lang="ru-RU" dirty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палец			цвет</a:t>
            </a:r>
          </a:p>
          <a:p>
            <a:pPr>
              <a:buNone/>
            </a:pPr>
            <a:endParaRPr lang="ru-RU" dirty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/>
              <a:t>ц</a:t>
            </a:r>
            <a:r>
              <a:rPr lang="ru-RU" dirty="0" smtClean="0"/>
              <a:t>ирк				лицо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улица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907704" y="692696"/>
            <a:ext cx="1753673" cy="1377314"/>
          </a:xfrm>
          <a:prstGeom prst="rect">
            <a:avLst/>
          </a:prstGeom>
        </p:spPr>
      </p:pic>
      <p:pic>
        <p:nvPicPr>
          <p:cNvPr id="5" name="Рисунок 4" descr="палец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763688" y="2636912"/>
            <a:ext cx="1702902" cy="1584176"/>
          </a:xfrm>
          <a:prstGeom prst="rect">
            <a:avLst/>
          </a:prstGeom>
        </p:spPr>
      </p:pic>
      <p:pic>
        <p:nvPicPr>
          <p:cNvPr id="6" name="Рисунок 5" descr="цирк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763688" y="4581128"/>
            <a:ext cx="1800200" cy="1321164"/>
          </a:xfrm>
          <a:prstGeom prst="rect">
            <a:avLst/>
          </a:prstGeom>
        </p:spPr>
      </p:pic>
      <p:pic>
        <p:nvPicPr>
          <p:cNvPr id="8" name="Рисунок 7" descr="отец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868144" y="836712"/>
            <a:ext cx="1656184" cy="1430206"/>
          </a:xfrm>
          <a:prstGeom prst="rect">
            <a:avLst/>
          </a:prstGeom>
        </p:spPr>
      </p:pic>
      <p:pic>
        <p:nvPicPr>
          <p:cNvPr id="9" name="Рисунок 8" descr="цвет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 flipH="1">
            <a:off x="5868144" y="2708920"/>
            <a:ext cx="1944216" cy="1369469"/>
          </a:xfrm>
          <a:prstGeom prst="rect">
            <a:avLst/>
          </a:prstGeom>
        </p:spPr>
      </p:pic>
      <p:pic>
        <p:nvPicPr>
          <p:cNvPr id="10" name="Рисунок 9" descr="лицо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6228184" y="4437112"/>
            <a:ext cx="1288740" cy="1660536"/>
          </a:xfrm>
          <a:prstGeom prst="rect">
            <a:avLst/>
          </a:prstGeom>
        </p:spPr>
      </p:pic>
      <p:pic>
        <p:nvPicPr>
          <p:cNvPr id="11" name="Ур 4 Сл6.m4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9" cstate="print"/>
          <a:stretch>
            <a:fillRect/>
          </a:stretch>
        </p:blipFill>
        <p:spPr>
          <a:xfrm>
            <a:off x="8172400" y="260648"/>
            <a:ext cx="720080" cy="7200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6384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20688"/>
            <a:ext cx="8229600" cy="5505475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цена				иностранец</a:t>
            </a:r>
          </a:p>
          <a:p>
            <a:pPr>
              <a:buNone/>
            </a:pPr>
            <a:endParaRPr lang="ru-RU" dirty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лекция			иностранка</a:t>
            </a:r>
          </a:p>
          <a:p>
            <a:pPr>
              <a:buNone/>
            </a:pPr>
            <a:r>
              <a:rPr lang="ru-RU" dirty="0" smtClean="0"/>
              <a:t>  </a:t>
            </a:r>
          </a:p>
          <a:p>
            <a:pPr>
              <a:buNone/>
            </a:pPr>
            <a:endParaRPr lang="ru-RU" dirty="0"/>
          </a:p>
          <a:p>
            <a:pPr>
              <a:buNone/>
            </a:pPr>
            <a:r>
              <a:rPr lang="ru-RU" dirty="0" smtClean="0"/>
              <a:t>страница</a:t>
            </a:r>
            <a:endParaRPr lang="ru-RU" dirty="0"/>
          </a:p>
        </p:txBody>
      </p:sp>
      <p:pic>
        <p:nvPicPr>
          <p:cNvPr id="4" name="Рисунок 3" descr="цена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47664" y="548680"/>
            <a:ext cx="1459185" cy="847926"/>
          </a:xfrm>
          <a:prstGeom prst="rect">
            <a:avLst/>
          </a:prstGeom>
        </p:spPr>
      </p:pic>
      <p:pic>
        <p:nvPicPr>
          <p:cNvPr id="5" name="Рисунок 4" descr="лекция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979712" y="2132856"/>
            <a:ext cx="1584176" cy="1043801"/>
          </a:xfrm>
          <a:prstGeom prst="rect">
            <a:avLst/>
          </a:prstGeom>
        </p:spPr>
      </p:pic>
      <p:pic>
        <p:nvPicPr>
          <p:cNvPr id="6" name="Рисунок 5" descr="страница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267744" y="3933056"/>
            <a:ext cx="2583693" cy="1309985"/>
          </a:xfrm>
          <a:prstGeom prst="rect">
            <a:avLst/>
          </a:prstGeom>
        </p:spPr>
      </p:pic>
      <p:pic>
        <p:nvPicPr>
          <p:cNvPr id="7" name="Рисунок 6" descr="иностранец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732240" y="404664"/>
            <a:ext cx="1728686" cy="1684627"/>
          </a:xfrm>
          <a:prstGeom prst="rect">
            <a:avLst/>
          </a:prstGeom>
        </p:spPr>
      </p:pic>
      <p:pic>
        <p:nvPicPr>
          <p:cNvPr id="8" name="Ур 4 сл.7.m4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 cstate="print"/>
          <a:stretch>
            <a:fillRect/>
          </a:stretch>
        </p:blipFill>
        <p:spPr>
          <a:xfrm>
            <a:off x="7812360" y="5373216"/>
            <a:ext cx="1036563" cy="10365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456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48680"/>
            <a:ext cx="8229600" cy="5577483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sz="1600" b="1" dirty="0"/>
              <a:t>При произнесении звука [</a:t>
            </a:r>
            <a:r>
              <a:rPr lang="ru-RU" sz="1600" b="1" dirty="0" err="1"/>
              <a:t>ш</a:t>
            </a:r>
            <a:r>
              <a:rPr lang="ru-RU" sz="1600" b="1" dirty="0"/>
              <a:t>]:</a:t>
            </a:r>
            <a:endParaRPr lang="ru-RU" sz="1600" dirty="0"/>
          </a:p>
          <a:p>
            <a:r>
              <a:rPr lang="ru-RU" sz="1600" dirty="0"/>
              <a:t>а) губы округлены и слегка выдвинуты вперед;</a:t>
            </a:r>
          </a:p>
          <a:p>
            <a:r>
              <a:rPr lang="ru-RU" sz="1600" dirty="0"/>
              <a:t>б) зубы сближены;</a:t>
            </a:r>
          </a:p>
          <a:p>
            <a:r>
              <a:rPr lang="ru-RU" sz="1600" dirty="0"/>
              <a:t>в) широкий кончик языка приподнят к альвеолам </a:t>
            </a:r>
            <a:endParaRPr lang="en-US" sz="1600" dirty="0" smtClean="0"/>
          </a:p>
          <a:p>
            <a:pPr>
              <a:buNone/>
            </a:pPr>
            <a:r>
              <a:rPr lang="ru-RU" sz="1600" dirty="0" smtClean="0"/>
              <a:t>или </a:t>
            </a:r>
            <a:r>
              <a:rPr lang="ru-RU" sz="1600" dirty="0"/>
              <a:t>к переднему краю твердого нёба и образует с ними щель; средняя часть спинки языка опускается, но края прижаты к боковым зубам; задняя часть спинки языка поднимается и оттягивается назад;</a:t>
            </a:r>
          </a:p>
          <a:p>
            <a:r>
              <a:rPr lang="ru-RU" sz="1600" dirty="0"/>
              <a:t>г) посередине языка идет теплая, широкая воздушная струя, которая легко ощущается ладонью руки, поднесенной ко рту;</a:t>
            </a:r>
          </a:p>
          <a:p>
            <a:r>
              <a:rPr lang="ru-RU" sz="1600" dirty="0" err="1"/>
              <a:t>д</a:t>
            </a:r>
            <a:r>
              <a:rPr lang="ru-RU" sz="1600" dirty="0"/>
              <a:t>) мягкое нёбо поднято, прижато к задней стенке глотки, закрывает проход в носовую полость так, что воздушная струя идет через рот;</a:t>
            </a:r>
          </a:p>
          <a:p>
            <a:r>
              <a:rPr lang="ru-RU" sz="1600" dirty="0"/>
              <a:t>е) голосовые складки не напряжены, раздвинуты, голос не образуется.</a:t>
            </a:r>
          </a:p>
          <a:p>
            <a:pPr>
              <a:buNone/>
            </a:pPr>
            <a:r>
              <a:rPr lang="en-US" sz="1600" b="1" dirty="0"/>
              <a:t>When uttering the sound </a:t>
            </a:r>
            <a:r>
              <a:rPr lang="en-US" sz="1600" b="1" dirty="0" smtClean="0"/>
              <a:t>[</a:t>
            </a:r>
            <a:r>
              <a:rPr lang="en-US" sz="1600" b="1" dirty="0" err="1" smtClean="0"/>
              <a:t>sh</a:t>
            </a:r>
            <a:r>
              <a:rPr lang="en-US" sz="1600" b="1" dirty="0" smtClean="0"/>
              <a:t>]: </a:t>
            </a:r>
          </a:p>
          <a:p>
            <a:r>
              <a:rPr lang="en-US" sz="1600" dirty="0" smtClean="0"/>
              <a:t>a</a:t>
            </a:r>
            <a:r>
              <a:rPr lang="en-US" sz="1600" dirty="0"/>
              <a:t>) the lips are rounded and slightly pushed forward; </a:t>
            </a:r>
            <a:endParaRPr lang="en-US" sz="1600" dirty="0" smtClean="0"/>
          </a:p>
          <a:p>
            <a:r>
              <a:rPr lang="en-US" sz="1600" dirty="0" smtClean="0"/>
              <a:t>b</a:t>
            </a:r>
            <a:r>
              <a:rPr lang="en-US" sz="1600" dirty="0"/>
              <a:t>) teeth are close together; </a:t>
            </a:r>
            <a:endParaRPr lang="en-US" sz="1600" dirty="0" smtClean="0"/>
          </a:p>
          <a:p>
            <a:r>
              <a:rPr lang="en-US" sz="1600" dirty="0" smtClean="0"/>
              <a:t>c) </a:t>
            </a:r>
            <a:r>
              <a:rPr lang="en-US" sz="1600" dirty="0"/>
              <a:t>wide tip of the tongue raised towards the alveoli or to the front edge of the hard palate and forms with them a gap; </a:t>
            </a:r>
            <a:endParaRPr lang="en-US" sz="1600" dirty="0" smtClean="0"/>
          </a:p>
          <a:p>
            <a:r>
              <a:rPr lang="en-US" sz="1600" dirty="0"/>
              <a:t>d</a:t>
            </a:r>
            <a:r>
              <a:rPr lang="en-US" sz="1600" dirty="0" smtClean="0"/>
              <a:t>)the </a:t>
            </a:r>
            <a:r>
              <a:rPr lang="en-US" sz="1600" dirty="0"/>
              <a:t>middle part of the tongue is lowered, but the edges pressed against the side teeth; the rear part of the tongue rises and is drawn </a:t>
            </a:r>
            <a:r>
              <a:rPr lang="en-US" sz="1600" dirty="0" smtClean="0"/>
              <a:t>back;</a:t>
            </a:r>
          </a:p>
          <a:p>
            <a:r>
              <a:rPr lang="en-US" sz="1600" dirty="0" smtClean="0"/>
              <a:t>e) </a:t>
            </a:r>
            <a:r>
              <a:rPr lang="en-US" sz="1600" dirty="0"/>
              <a:t>in the middle of the tongue is warm, wide air jet, which is easily perceived by the palm of the hand offered to her mouth; </a:t>
            </a:r>
            <a:endParaRPr lang="en-US" sz="1600" dirty="0" smtClean="0"/>
          </a:p>
          <a:p>
            <a:r>
              <a:rPr lang="en-US" sz="1600" dirty="0"/>
              <a:t>f</a:t>
            </a:r>
            <a:r>
              <a:rPr lang="en-US" sz="1600" dirty="0" smtClean="0"/>
              <a:t>) </a:t>
            </a:r>
            <a:r>
              <a:rPr lang="en-US" sz="1600" dirty="0"/>
              <a:t>the soft palate is raised, pressed against the back wall of the pharynx, closes the passage to the nasal cavity so that the air stream goes through the mouth; </a:t>
            </a:r>
            <a:endParaRPr lang="en-US" sz="1600" dirty="0" smtClean="0"/>
          </a:p>
          <a:p>
            <a:r>
              <a:rPr lang="en-US" sz="1600" dirty="0" smtClean="0"/>
              <a:t>g) </a:t>
            </a:r>
            <a:r>
              <a:rPr lang="en-US" sz="1600" dirty="0"/>
              <a:t>the vocal folds are not strained, parted, the voice is not formed.</a:t>
            </a:r>
            <a:endParaRPr lang="ru-RU" sz="1600" dirty="0"/>
          </a:p>
        </p:txBody>
      </p:sp>
      <p:pic>
        <p:nvPicPr>
          <p:cNvPr id="4" name="Рисунок 3" descr="ш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940152" y="188640"/>
            <a:ext cx="2152145" cy="1224136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idx="1"/>
          </p:nvPr>
        </p:nvSpPr>
        <p:spPr>
          <a:xfrm>
            <a:off x="457200" y="476250"/>
            <a:ext cx="8229600" cy="564991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dirty="0" smtClean="0">
                <a:solidFill>
                  <a:srgbClr val="00B0F0"/>
                </a:solidFill>
              </a:rPr>
              <a:t>How to pronounce</a:t>
            </a:r>
            <a:r>
              <a:rPr lang="ru-RU" dirty="0" smtClean="0">
                <a:solidFill>
                  <a:srgbClr val="00B0F0"/>
                </a:solidFill>
              </a:rPr>
              <a:t>:</a:t>
            </a:r>
            <a:endParaRPr lang="en-US" dirty="0" smtClean="0">
              <a:solidFill>
                <a:srgbClr val="00B0F0"/>
              </a:solidFill>
            </a:endParaRPr>
          </a:p>
          <a:p>
            <a:pPr>
              <a:buNone/>
            </a:pPr>
            <a:endParaRPr lang="en-US" dirty="0" smtClean="0">
              <a:solidFill>
                <a:srgbClr val="00B0F0"/>
              </a:solidFill>
            </a:endParaRPr>
          </a:p>
          <a:p>
            <a:pPr>
              <a:buNone/>
            </a:pPr>
            <a:endParaRPr lang="en-US" dirty="0" smtClean="0">
              <a:solidFill>
                <a:srgbClr val="00B0F0"/>
              </a:solidFill>
            </a:endParaRPr>
          </a:p>
          <a:p>
            <a:pPr>
              <a:buNone/>
            </a:pPr>
            <a:endParaRPr lang="en-US" dirty="0" smtClean="0">
              <a:solidFill>
                <a:srgbClr val="00B0F0"/>
              </a:solidFill>
            </a:endParaRPr>
          </a:p>
          <a:p>
            <a:pPr>
              <a:buNone/>
            </a:pPr>
            <a:r>
              <a:rPr lang="en-US" dirty="0" smtClean="0">
                <a:solidFill>
                  <a:srgbClr val="00B0F0"/>
                </a:solidFill>
              </a:rPr>
              <a:t>How to write</a:t>
            </a:r>
            <a:r>
              <a:rPr lang="ru-RU" dirty="0" smtClean="0">
                <a:solidFill>
                  <a:srgbClr val="00B0F0"/>
                </a:solidFill>
              </a:rPr>
              <a:t>:</a:t>
            </a:r>
          </a:p>
          <a:p>
            <a:pPr>
              <a:buNone/>
            </a:pPr>
            <a:r>
              <a:rPr lang="ru-RU" sz="1600" dirty="0" smtClean="0">
                <a:solidFill>
                  <a:srgbClr val="00B0F0"/>
                </a:solidFill>
              </a:rPr>
              <a:t>	</a:t>
            </a:r>
            <a:r>
              <a:rPr lang="en-US" sz="1600" dirty="0" smtClean="0">
                <a:solidFill>
                  <a:srgbClr val="00B0F0"/>
                </a:solidFill>
              </a:rPr>
              <a:t>https://yandex.ru/video/preview/?filmId=13635263939148462769&amp;from=tabbar&amp;parent-reqid=1596817466411310-925581658418793203300184-production-app-host-man-web-yp-230&amp;text=</a:t>
            </a:r>
            <a:r>
              <a:rPr lang="ru-RU" sz="1600" dirty="0" err="1" smtClean="0">
                <a:solidFill>
                  <a:srgbClr val="00B0F0"/>
                </a:solidFill>
              </a:rPr>
              <a:t>написание+буквы+ш</a:t>
            </a:r>
            <a:endParaRPr lang="ru-RU" sz="1600" dirty="0">
              <a:solidFill>
                <a:srgbClr val="00B0F0"/>
              </a:solidFill>
            </a:endParaRPr>
          </a:p>
        </p:txBody>
      </p:sp>
      <p:pic>
        <p:nvPicPr>
          <p:cNvPr id="6" name="Рисунок 5" descr="артик ш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148064" y="692696"/>
            <a:ext cx="2998577" cy="2088232"/>
          </a:xfrm>
          <a:prstGeom prst="rect">
            <a:avLst/>
          </a:prstGeom>
        </p:spPr>
      </p:pic>
      <p:pic>
        <p:nvPicPr>
          <p:cNvPr id="4" name="Ур 4 сл.8.m4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1187624" y="1412776"/>
            <a:ext cx="1152128" cy="11521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83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119</TotalTime>
  <Words>936</Words>
  <Application>Microsoft Office PowerPoint</Application>
  <PresentationFormat>Экран (4:3)</PresentationFormat>
  <Paragraphs>141</Paragraphs>
  <Slides>17</Slides>
  <Notes>0</Notes>
  <HiddenSlides>0</HiddenSlides>
  <MMClips>13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Урок 4 (Lesson 4) </vt:lpstr>
      <vt:lpstr>Слайд 2</vt:lpstr>
      <vt:lpstr>Слайд 3</vt:lpstr>
      <vt:lpstr>Слушайте, повторяйте, читайте. Listen, repeat, read.</vt:lpstr>
      <vt:lpstr>Слушайте, повторяйте, читайте. Listen, repeat, read.</vt:lpstr>
      <vt:lpstr>Слайд 6</vt:lpstr>
      <vt:lpstr>Слайд 7</vt:lpstr>
      <vt:lpstr>Слайд 8</vt:lpstr>
      <vt:lpstr>Слайд 9</vt:lpstr>
      <vt:lpstr>Слушайте, повторяйте, читайте. Listen, repeat, read.</vt:lpstr>
      <vt:lpstr>Слушайте, повторяйте, читайте. Listen, repeat, read.</vt:lpstr>
      <vt:lpstr>Слайд 12</vt:lpstr>
      <vt:lpstr>Слайд 13</vt:lpstr>
      <vt:lpstr>Слайд 14</vt:lpstr>
      <vt:lpstr>Слайд 15</vt:lpstr>
      <vt:lpstr>Слушайте, повторяйте, читайте. Listen, repeat, read.</vt:lpstr>
      <vt:lpstr>Слушайте, повторяйте, читайте. Listen, repeat, read.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 4 (Lesson 4) </dc:title>
  <dc:creator>USER</dc:creator>
  <cp:lastModifiedBy>USER</cp:lastModifiedBy>
  <cp:revision>42</cp:revision>
  <dcterms:created xsi:type="dcterms:W3CDTF">2020-08-07T15:38:21Z</dcterms:created>
  <dcterms:modified xsi:type="dcterms:W3CDTF">2020-08-11T11:51:48Z</dcterms:modified>
</cp:coreProperties>
</file>