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5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4" r:id="rId11"/>
    <p:sldId id="267" r:id="rId12"/>
    <p:sldId id="265" r:id="rId13"/>
    <p:sldId id="262" r:id="rId14"/>
    <p:sldId id="263" r:id="rId15"/>
    <p:sldId id="275" r:id="rId16"/>
    <p:sldId id="260" r:id="rId17"/>
    <p:sldId id="280" r:id="rId18"/>
    <p:sldId id="266" r:id="rId19"/>
    <p:sldId id="282" r:id="rId20"/>
    <p:sldId id="281" r:id="rId21"/>
    <p:sldId id="283" r:id="rId22"/>
    <p:sldId id="284" r:id="rId23"/>
    <p:sldId id="261" r:id="rId24"/>
    <p:sldId id="278" r:id="rId25"/>
    <p:sldId id="279" r:id="rId26"/>
    <p:sldId id="256" r:id="rId27"/>
    <p:sldId id="25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E%D1%80%D1%81%D0%BA%D0%B8%D0%B5_%D0%BB%D0%B8%D0%BB%D0%B8%D0%B8" TargetMode="External"/><Relationship Id="rId13" Type="http://schemas.openxmlformats.org/officeDocument/2006/relationships/hyperlink" Target="https://ru.wikipedia.org/wiki/Asteroidea" TargetMode="External"/><Relationship Id="rId18" Type="http://schemas.openxmlformats.org/officeDocument/2006/relationships/hyperlink" Target="https://ru.wikipedia.org/wiki/%D0%9C%D0%BE%D1%80%D1%81%D0%BA%D0%B8%D0%B5_%D0%B5%D0%B6%D0%B8" TargetMode="External"/><Relationship Id="rId3" Type="http://schemas.openxmlformats.org/officeDocument/2006/relationships/hyperlink" Target="https://ru.wikipedia.org/w/index.php?title=%D0%9A%D0%B0%D1%80%D0%BF%D0%BE%D0%B8%D0%B4%D0%B5%D0%B8&amp;action=edit&amp;redlink=1" TargetMode="External"/><Relationship Id="rId7" Type="http://schemas.openxmlformats.org/officeDocument/2006/relationships/hyperlink" Target="https://ru.wikipedia.org/wiki/Crinoidea" TargetMode="External"/><Relationship Id="rId12" Type="http://schemas.openxmlformats.org/officeDocument/2006/relationships/hyperlink" Target="https://ru.wikipedia.org/w/index.php?title=%D0%9E%D1%84%D0%B8%D0%BE%D1%86%D0%B8%D1%81%D1%82%D0%B8%D0%B8&amp;action=edit&amp;redlink=1" TargetMode="External"/><Relationship Id="rId17" Type="http://schemas.openxmlformats.org/officeDocument/2006/relationships/hyperlink" Target="https://ru.wikipedia.org/wiki/Echinoidea" TargetMode="External"/><Relationship Id="rId2" Type="http://schemas.openxmlformats.org/officeDocument/2006/relationships/hyperlink" Target="https://ru.wikipedia.org/w/index.php?title=Carpoidea&amp;action=edit&amp;redlink=1" TargetMode="External"/><Relationship Id="rId16" Type="http://schemas.openxmlformats.org/officeDocument/2006/relationships/hyperlink" Target="https://ru.wikipedia.org/wiki/%D0%9E%D1%84%D0%B8%D1%83%D1%80%D1%8B" TargetMode="External"/><Relationship Id="rId20" Type="http://schemas.openxmlformats.org/officeDocument/2006/relationships/hyperlink" Target="https://ru.wikipedia.org/wiki/%D0%93%D0%BE%D0%BB%D0%BE%D1%82%D1%83%D1%80%D0%B8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E%D1%80%D1%81%D0%BA%D0%B8%D0%B5_%D0%B1%D1%83%D1%82%D0%BE%D0%BD%D1%8B" TargetMode="External"/><Relationship Id="rId11" Type="http://schemas.openxmlformats.org/officeDocument/2006/relationships/hyperlink" Target="https://ru.wikipedia.org/w/index.php?title=Ophiocistia&amp;action=edit&amp;redlink=1" TargetMode="External"/><Relationship Id="rId5" Type="http://schemas.openxmlformats.org/officeDocument/2006/relationships/hyperlink" Target="https://ru.wikipedia.org/wiki/Blastoidea" TargetMode="External"/><Relationship Id="rId15" Type="http://schemas.openxmlformats.org/officeDocument/2006/relationships/hyperlink" Target="https://ru.wikipedia.org/wiki/Ophiuroidea" TargetMode="External"/><Relationship Id="rId10" Type="http://schemas.openxmlformats.org/officeDocument/2006/relationships/hyperlink" Target="https://ru.wikipedia.org/w/index.php?title=%D0%AD%D0%B4%D1%80%D0%B8%D0%BE%D0%B0%D1%81%D1%82%D0%B5%D1%80%D0%BE%D0%B4%D0%B5%D0%B8&amp;action=edit&amp;redlink=1" TargetMode="External"/><Relationship Id="rId19" Type="http://schemas.openxmlformats.org/officeDocument/2006/relationships/hyperlink" Target="https://ru.wikipedia.org/wiki/Holothuroidea" TargetMode="External"/><Relationship Id="rId4" Type="http://schemas.openxmlformats.org/officeDocument/2006/relationships/hyperlink" Target="https://ru.wikipedia.org/wiki/%D0%A8%D0%B0%D1%80%D0%BE%D0%B2%D0%B8%D0%BA%D0%B8_(%D0%B8%D0%B3%D0%BB%D0%BE%D0%BA%D0%BE%D0%B6%D0%B8%D0%B5)" TargetMode="External"/><Relationship Id="rId9" Type="http://schemas.openxmlformats.org/officeDocument/2006/relationships/hyperlink" Target="https://ru.wikipedia.org/w/index.php?title=Edrioasteroidea&amp;action=edit&amp;redlink=1" TargetMode="External"/><Relationship Id="rId14" Type="http://schemas.openxmlformats.org/officeDocument/2006/relationships/hyperlink" Target="https://ru.wikipedia.org/wiki/%D0%9C%D0%BE%D1%80%D1%81%D0%BA%D0%B8%D0%B5_%D0%B7%D0%B2%D1%91%D0%B7%D0%B4%D1%8B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96" y="764704"/>
            <a:ext cx="82089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Лекция №8.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«Зоология»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Вторичноротые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Deuterostomia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). Особенности организации,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систематическое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положение. Иглокожие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Echinodermata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Характеристика основных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студентов, обучающихся по направлению 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050100 «Педагогическое образование»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изучении дисциплины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«Зоология»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50"/>
            <a:ext cx="11684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3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ис. 139. Вскрытая морская звезда: 1 - амбулакральные пластинки; 2 - адамбулакральные пластинки; 3 - печеночные придатки; 4 - гонада; 5 - оральный отдел желудка; 6 - аборальный отдел желудка; 7 - ректальные железы; 8 - отрезок покровов с анальным отверстием; 9 - каменистый канал; 10 - мускулы-ретракторы желудка; 11 - участок покровов с мадрепоровой пластинкой; 12 - осевой синус; 13 - половой столон; 14 - половой проток; 15 - задняя ки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280"/>
            <a:ext cx="5112568" cy="67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645980"/>
            <a:ext cx="3312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1</a:t>
            </a:r>
            <a:r>
              <a:rPr lang="ru-RU" dirty="0"/>
              <a:t> - </a:t>
            </a:r>
            <a:r>
              <a:rPr lang="ru-RU" dirty="0" err="1"/>
              <a:t>амбулакральные</a:t>
            </a:r>
            <a:r>
              <a:rPr lang="ru-RU" dirty="0"/>
              <a:t> пластинки; </a:t>
            </a:r>
            <a:endParaRPr lang="ru-RU" dirty="0" smtClean="0"/>
          </a:p>
          <a:p>
            <a:r>
              <a:rPr lang="ru-RU" i="1" dirty="0" smtClean="0"/>
              <a:t>2 -</a:t>
            </a:r>
            <a:r>
              <a:rPr lang="ru-RU" dirty="0" err="1" smtClean="0"/>
              <a:t>адамбулакральные</a:t>
            </a:r>
            <a:r>
              <a:rPr lang="ru-RU" dirty="0" smtClean="0"/>
              <a:t> </a:t>
            </a:r>
            <a:r>
              <a:rPr lang="ru-RU" dirty="0"/>
              <a:t>пластинки; </a:t>
            </a:r>
            <a:endParaRPr lang="ru-RU" dirty="0" smtClean="0"/>
          </a:p>
          <a:p>
            <a:r>
              <a:rPr lang="ru-RU" i="1" dirty="0" smtClean="0"/>
              <a:t>3 </a:t>
            </a:r>
            <a:r>
              <a:rPr lang="ru-RU" i="1" dirty="0"/>
              <a:t>-</a:t>
            </a:r>
            <a:r>
              <a:rPr lang="ru-RU" dirty="0"/>
              <a:t>печеночные придатки; </a:t>
            </a:r>
            <a:endParaRPr lang="ru-RU" dirty="0" smtClean="0"/>
          </a:p>
          <a:p>
            <a:r>
              <a:rPr lang="ru-RU" i="1" dirty="0" smtClean="0"/>
              <a:t>4 </a:t>
            </a:r>
            <a:r>
              <a:rPr lang="ru-RU" i="1" dirty="0"/>
              <a:t>- </a:t>
            </a:r>
            <a:r>
              <a:rPr lang="ru-RU" dirty="0"/>
              <a:t>гонада; </a:t>
            </a:r>
            <a:endParaRPr lang="ru-RU" dirty="0" smtClean="0"/>
          </a:p>
          <a:p>
            <a:r>
              <a:rPr lang="ru-RU" i="1" dirty="0" smtClean="0"/>
              <a:t>5</a:t>
            </a:r>
            <a:r>
              <a:rPr lang="ru-RU" dirty="0"/>
              <a:t> - оральный отдел желудка</a:t>
            </a:r>
            <a:r>
              <a:rPr lang="ru-RU" dirty="0" smtClean="0"/>
              <a:t>;</a:t>
            </a:r>
          </a:p>
          <a:p>
            <a:r>
              <a:rPr lang="ru-RU" i="1" dirty="0" smtClean="0"/>
              <a:t>6 </a:t>
            </a:r>
            <a:r>
              <a:rPr lang="ru-RU" i="1" dirty="0"/>
              <a:t>-</a:t>
            </a:r>
            <a:r>
              <a:rPr lang="ru-RU" dirty="0"/>
              <a:t>аборальный отдел желудка; </a:t>
            </a:r>
            <a:endParaRPr lang="ru-RU" dirty="0" smtClean="0"/>
          </a:p>
          <a:p>
            <a:r>
              <a:rPr lang="ru-RU" i="1" dirty="0" smtClean="0"/>
              <a:t>7</a:t>
            </a:r>
            <a:r>
              <a:rPr lang="ru-RU" i="1" dirty="0"/>
              <a:t> </a:t>
            </a:r>
            <a:r>
              <a:rPr lang="ru-RU" dirty="0"/>
              <a:t>- ректальные железы; </a:t>
            </a:r>
            <a:endParaRPr lang="ru-RU" dirty="0" smtClean="0"/>
          </a:p>
          <a:p>
            <a:r>
              <a:rPr lang="ru-RU" i="1" dirty="0" smtClean="0"/>
              <a:t>8 </a:t>
            </a:r>
            <a:r>
              <a:rPr lang="ru-RU" i="1" dirty="0"/>
              <a:t>- </a:t>
            </a:r>
            <a:r>
              <a:rPr lang="ru-RU" dirty="0"/>
              <a:t>отрезок покровов с анальным отверстием</a:t>
            </a:r>
            <a:r>
              <a:rPr lang="ru-RU" dirty="0" smtClean="0"/>
              <a:t>;</a:t>
            </a:r>
          </a:p>
          <a:p>
            <a:r>
              <a:rPr lang="ru-RU" i="1" dirty="0" smtClean="0"/>
              <a:t>9 </a:t>
            </a:r>
            <a:r>
              <a:rPr lang="ru-RU" i="1" dirty="0"/>
              <a:t>- </a:t>
            </a:r>
            <a:r>
              <a:rPr lang="ru-RU" dirty="0"/>
              <a:t>каменистый канал; </a:t>
            </a:r>
            <a:endParaRPr lang="ru-RU" dirty="0" smtClean="0"/>
          </a:p>
          <a:p>
            <a:r>
              <a:rPr lang="ru-RU" i="1" dirty="0" smtClean="0"/>
              <a:t>10 </a:t>
            </a:r>
            <a:r>
              <a:rPr lang="ru-RU" i="1" dirty="0"/>
              <a:t>- </a:t>
            </a:r>
            <a:r>
              <a:rPr lang="ru-RU" dirty="0"/>
              <a:t>мускулы-ретракторы желудка; </a:t>
            </a:r>
            <a:endParaRPr lang="ru-RU" dirty="0" smtClean="0"/>
          </a:p>
          <a:p>
            <a:r>
              <a:rPr lang="ru-RU" i="1" dirty="0" smtClean="0"/>
              <a:t>11</a:t>
            </a:r>
            <a:r>
              <a:rPr lang="ru-RU" dirty="0"/>
              <a:t> - участок покровов с мадрепоровой пластинкой; </a:t>
            </a:r>
            <a:endParaRPr lang="ru-RU" dirty="0" smtClean="0"/>
          </a:p>
          <a:p>
            <a:r>
              <a:rPr lang="ru-RU" i="1" dirty="0" smtClean="0"/>
              <a:t>12 </a:t>
            </a:r>
            <a:r>
              <a:rPr lang="ru-RU" i="1" dirty="0"/>
              <a:t>- </a:t>
            </a:r>
            <a:r>
              <a:rPr lang="ru-RU" dirty="0"/>
              <a:t>осевой синус; </a:t>
            </a:r>
            <a:endParaRPr lang="ru-RU" dirty="0" smtClean="0"/>
          </a:p>
          <a:p>
            <a:r>
              <a:rPr lang="ru-RU" i="1" dirty="0" smtClean="0"/>
              <a:t>13 </a:t>
            </a:r>
            <a:r>
              <a:rPr lang="ru-RU" i="1" dirty="0"/>
              <a:t>- </a:t>
            </a:r>
            <a:r>
              <a:rPr lang="ru-RU" dirty="0"/>
              <a:t>половой столон; </a:t>
            </a:r>
            <a:endParaRPr lang="ru-RU" dirty="0" smtClean="0"/>
          </a:p>
          <a:p>
            <a:r>
              <a:rPr lang="ru-RU" i="1" dirty="0" smtClean="0"/>
              <a:t>14 </a:t>
            </a:r>
            <a:r>
              <a:rPr lang="ru-RU" i="1" dirty="0"/>
              <a:t>- </a:t>
            </a:r>
            <a:r>
              <a:rPr lang="ru-RU" dirty="0"/>
              <a:t>половой проток; </a:t>
            </a:r>
            <a:endParaRPr lang="ru-RU" dirty="0" smtClean="0"/>
          </a:p>
          <a:p>
            <a:r>
              <a:rPr lang="ru-RU" i="1" dirty="0" smtClean="0"/>
              <a:t>15 </a:t>
            </a:r>
            <a:r>
              <a:rPr lang="ru-RU" i="1" dirty="0"/>
              <a:t>- </a:t>
            </a:r>
            <a:r>
              <a:rPr lang="ru-RU" dirty="0"/>
              <a:t>задняя кишка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86539" y="329745"/>
            <a:ext cx="3705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Вскрытая морская звезда: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68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bio.ru/images/050702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00" y="908720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26064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/>
              <a:t>Амбулакральная</a:t>
            </a:r>
            <a:r>
              <a:rPr lang="ru-RU" sz="2800" b="1" i="1" dirty="0"/>
              <a:t> </a:t>
            </a:r>
            <a:r>
              <a:rPr lang="ru-RU" sz="2800" b="1" i="1" dirty="0" smtClean="0"/>
              <a:t>система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436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472" y="4777422"/>
            <a:ext cx="882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Кровеносная система и осевой орган морской звезды</a:t>
            </a:r>
            <a:r>
              <a:rPr lang="ru-RU" sz="2400" b="1" dirty="0" smtClean="0"/>
              <a:t>: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А — общая схема; </a:t>
            </a:r>
            <a:r>
              <a:rPr lang="ru-RU" sz="2000" dirty="0" smtClean="0"/>
              <a:t>Б </a:t>
            </a:r>
            <a:r>
              <a:rPr lang="ru-RU" sz="2000" dirty="0"/>
              <a:t>— кольцевые каналы и осевой орган; </a:t>
            </a:r>
            <a:endParaRPr lang="ru-RU" sz="2000" dirty="0" smtClean="0"/>
          </a:p>
          <a:p>
            <a:r>
              <a:rPr lang="ru-RU" sz="2000" dirty="0" smtClean="0"/>
              <a:t>1 </a:t>
            </a:r>
            <a:r>
              <a:rPr lang="ru-RU" sz="2000" dirty="0"/>
              <a:t>— ротовой (оральный) кольцевой </a:t>
            </a:r>
            <a:r>
              <a:rPr lang="ru-RU" sz="2000" dirty="0" smtClean="0"/>
              <a:t>канал; 2 </a:t>
            </a:r>
            <a:r>
              <a:rPr lang="ru-RU" sz="2000" dirty="0"/>
              <a:t>— аборальный кольцевой канал; </a:t>
            </a:r>
            <a:r>
              <a:rPr lang="ru-RU" sz="2000" dirty="0" smtClean="0"/>
              <a:t>3 </a:t>
            </a:r>
            <a:r>
              <a:rPr lang="ru-RU" sz="2000" dirty="0"/>
              <a:t>— сосуды осевого органа; </a:t>
            </a:r>
            <a:r>
              <a:rPr lang="ru-RU" sz="2000" dirty="0" smtClean="0"/>
              <a:t>4 </a:t>
            </a:r>
            <a:r>
              <a:rPr lang="ru-RU" sz="2000" dirty="0"/>
              <a:t>— радиальные каналы; </a:t>
            </a:r>
            <a:r>
              <a:rPr lang="ru-RU" sz="2000" dirty="0" smtClean="0"/>
              <a:t>5 </a:t>
            </a:r>
            <a:r>
              <a:rPr lang="ru-RU" sz="2000" dirty="0"/>
              <a:t>— сосуды кишечника; </a:t>
            </a:r>
            <a:r>
              <a:rPr lang="ru-RU" sz="2000" dirty="0" smtClean="0"/>
              <a:t>6 </a:t>
            </a:r>
            <a:r>
              <a:rPr lang="ru-RU" sz="2000" dirty="0"/>
              <a:t>— сосуды половых желёз.</a:t>
            </a:r>
          </a:p>
        </p:txBody>
      </p:sp>
      <p:pic>
        <p:nvPicPr>
          <p:cNvPr id="9218" name="Picture 2" descr="http://bse.sci-lib.com/a_pictures/18/10/202452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39"/>
            <a:ext cx="6574186" cy="458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9627" y="134076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отр</a:t>
            </a:r>
            <a:r>
              <a:rPr lang="ru-RU" sz="2800" dirty="0"/>
              <a:t>. </a:t>
            </a:r>
            <a:r>
              <a:rPr lang="ru-RU" sz="2800" dirty="0" err="1"/>
              <a:t>Phanerozonia</a:t>
            </a:r>
            <a:endParaRPr lang="ru-RU" sz="2800" dirty="0"/>
          </a:p>
        </p:txBody>
      </p:sp>
      <p:pic>
        <p:nvPicPr>
          <p:cNvPr id="1026" name="Picture 2" descr="http://reefcentral.ru/forum/uploads/monthly_09_2012/post-2-0-70512300-1347652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980728"/>
            <a:ext cx="4140460" cy="31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243128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/>
              <a:t>Linckia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59066" y="5877272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/>
              <a:t>Oreaster</a:t>
            </a:r>
            <a:endParaRPr lang="ru-RU" sz="2400" dirty="0"/>
          </a:p>
        </p:txBody>
      </p:sp>
      <p:pic>
        <p:nvPicPr>
          <p:cNvPr id="1028" name="Picture 4" descr="http://www.aqualogo.ru/info/images/Oreaster_reticula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61" y="2978316"/>
            <a:ext cx="4364019" cy="28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97791"/>
            <a:ext cx="2590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отр</a:t>
            </a:r>
            <a:r>
              <a:rPr lang="ru-RU" sz="2800" b="1" dirty="0"/>
              <a:t>. </a:t>
            </a:r>
            <a:r>
              <a:rPr lang="ru-RU" sz="2800" b="1" dirty="0" err="1"/>
              <a:t>Spinulosa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6093296"/>
            <a:ext cx="5375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Acanthaster</a:t>
            </a:r>
            <a:r>
              <a:rPr lang="en-US" sz="2400" dirty="0"/>
              <a:t> </a:t>
            </a:r>
            <a:r>
              <a:rPr lang="en-US" sz="2400" dirty="0" err="1"/>
              <a:t>planci</a:t>
            </a:r>
            <a:r>
              <a:rPr lang="en-US" sz="2400" dirty="0"/>
              <a:t> (</a:t>
            </a:r>
            <a:r>
              <a:rPr lang="ru-RU" sz="2400" dirty="0"/>
              <a:t>терновый венец)</a:t>
            </a:r>
          </a:p>
        </p:txBody>
      </p:sp>
      <p:pic>
        <p:nvPicPr>
          <p:cNvPr id="2050" name="Picture 2" descr="http://www.happyho.ru/files/images/2009/09/tailand-morskaya-zvezda-ternovyi-venets-6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435180" cy="48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419600" y="2971800"/>
            <a:ext cx="4724400" cy="5397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u="sng"/>
              <a:t>Соластер тихоокеанский</a:t>
            </a:r>
            <a:r>
              <a:rPr lang="ru-RU" sz="2800" b="1"/>
              <a:t> </a:t>
            </a:r>
          </a:p>
        </p:txBody>
      </p:sp>
      <p:pic>
        <p:nvPicPr>
          <p:cNvPr id="16391" name="Picture 7" descr="Sol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25146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Luidia%20quinar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819400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867400" y="6019800"/>
            <a:ext cx="286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400" b="1" u="sng"/>
              <a:t>Луидия двуиглая</a:t>
            </a:r>
            <a:r>
              <a:rPr lang="ru-RU"/>
              <a:t> 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85800" y="5410200"/>
            <a:ext cx="2009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400" b="1" u="sng"/>
              <a:t>Кроссастер</a:t>
            </a:r>
            <a:r>
              <a:rPr lang="ru-RU" sz="2400" b="1"/>
              <a:t> </a:t>
            </a:r>
          </a:p>
        </p:txBody>
      </p:sp>
      <p:pic>
        <p:nvPicPr>
          <p:cNvPr id="16397" name="Picture 13" descr="Crossaster%20pappos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514600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971800" y="6019800"/>
            <a:ext cx="2776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400" b="1" u="sng"/>
              <a:t>Генриция Хаяши</a:t>
            </a:r>
            <a:r>
              <a:rPr lang="ru-RU"/>
              <a:t> </a:t>
            </a:r>
          </a:p>
        </p:txBody>
      </p:sp>
      <p:pic>
        <p:nvPicPr>
          <p:cNvPr id="16400" name="Picture 16" descr="Henricia%20hayas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274320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533400" y="2133600"/>
            <a:ext cx="2776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400" b="1" u="sng"/>
              <a:t>Терновый венец</a:t>
            </a:r>
            <a:r>
              <a:rPr lang="ru-RU"/>
              <a:t> </a:t>
            </a:r>
          </a:p>
        </p:txBody>
      </p:sp>
      <p:pic>
        <p:nvPicPr>
          <p:cNvPr id="16404" name="Picture 20" descr="Acanthaster%20planci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971800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609600" y="61722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916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МОРСКИЕ ЕЖИ (ECHINOIDEA)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Класс состоит из донных, чаще шаровидных животных, покрытых твердыми известковыми иглами. Известно около 800 видов современных морских ежей. Это донные малоподвижные животные от 2—3 см в диаметре до величины детской головы (тропические формы).</a:t>
            </a:r>
          </a:p>
        </p:txBody>
      </p:sp>
      <p:pic>
        <p:nvPicPr>
          <p:cNvPr id="4" name="Picture 6" descr="Diadematid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05064"/>
            <a:ext cx="24050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iad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47889"/>
            <a:ext cx="27781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iadem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2590800" cy="25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4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ugabooks.com/pictures/books/osnovy-zoologii-i-zoogeografii-abduraxmanov.files/image0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6791"/>
            <a:ext cx="4536504" cy="455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1154242"/>
            <a:ext cx="388843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Правильный морской еж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Echinocidaris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аборального полюса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наполовину очищенный от игл: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интерамбулакральные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амбулакральные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ряды пластинок</a:t>
            </a:r>
          </a:p>
        </p:txBody>
      </p:sp>
    </p:spTree>
    <p:extLst>
      <p:ext uri="{BB962C8B-B14F-4D97-AF65-F5344CB8AC3E}">
        <p14:creationId xmlns:p14="http://schemas.microsoft.com/office/powerpoint/2010/main" val="23886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aktikum-po-zoologii-bespozvonochnyh.odn.org.ua/data/man2/praktikum-po-zoologii-bespozvonochnyh/img/B4122p19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650650" cy="51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9714" y="881269"/>
            <a:ext cx="37742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Часть панциря морского ежа с аборальной стороны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1 -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перипрокт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мадрепоровая пластинка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половая пластинка;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половая пора;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- глазная пластинка;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глазная пора</a:t>
            </a:r>
          </a:p>
        </p:txBody>
      </p:sp>
    </p:spTree>
    <p:extLst>
      <p:ext uri="{BB962C8B-B14F-4D97-AF65-F5344CB8AC3E}">
        <p14:creationId xmlns:p14="http://schemas.microsoft.com/office/powerpoint/2010/main" val="6401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157192"/>
            <a:ext cx="59046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Аристотелев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фонарь (вид сбоку): 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видны скелетные пластинки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выступающие кончики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зубов (внизу).</a:t>
            </a:r>
          </a:p>
        </p:txBody>
      </p:sp>
      <p:pic>
        <p:nvPicPr>
          <p:cNvPr id="4100" name="Picture 4" descr="Аристотелев фонарь (вид сбоку): видны скелетные пластинки и выступающие кончики зубов (внизу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0" y="745375"/>
            <a:ext cx="3276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epid.ru/images/sea-urchin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45375"/>
            <a:ext cx="4536504" cy="37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План лекции: </a:t>
            </a:r>
          </a:p>
          <a:p>
            <a:pPr algn="ctr"/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Характерные особенности </a:t>
            </a:r>
            <a:r>
              <a:rPr lang="ru-RU" sz="2400" dirty="0" err="1" smtClean="0"/>
              <a:t>Вторичноротых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Классификация </a:t>
            </a:r>
            <a:r>
              <a:rPr lang="ru-RU" sz="2400" dirty="0" err="1" smtClean="0"/>
              <a:t>Вторичноротых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Общая характеристика </a:t>
            </a:r>
            <a:r>
              <a:rPr lang="ru-RU" sz="2400" dirty="0" err="1" smtClean="0"/>
              <a:t>надтипа</a:t>
            </a:r>
            <a:r>
              <a:rPr lang="ru-RU" sz="2400" dirty="0" smtClean="0"/>
              <a:t> Иглокожие.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Класс Морские звезды.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Класс Морские ежи.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Класс Морские кубышки (морские огурцы, голотурии).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Класс </a:t>
            </a:r>
            <a:r>
              <a:rPr lang="ru-RU" sz="2400" dirty="0" err="1" smtClean="0"/>
              <a:t>Офиуры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3" name="Picture 2" descr="http://mirbiologii.ru/wp-content/uploads/2011/03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9120"/>
            <a:ext cx="2448272" cy="18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zooeco.com/Im3/Acanthaster%20planc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4810"/>
            <a:ext cx="273307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27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nderwater.su/books/item/f00/s00/z0000001/pic/000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23878"/>
            <a:ext cx="4977874" cy="39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821" y="472514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- анальное отверстие, 2 - водоносная система, 3 - радиальная пластинка, 4 - яичник, 5 - шипы, 6 - водоносный канал, 7 - яйценосная железа, 8 - кишечник, 9 - сифон кишечника, 10 - ротовое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амбулакральное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кольцо, 11 - рот, 12 - нервное кольцо, 13 -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аристотелев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фонарь, 14 -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интеррадиальные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пластинки, 15 - радиальный нерв, 16 -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амбулакральный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канал, 17 - сократительные ампулы, 18 -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амбулакральные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ножки.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80108" y="49560"/>
            <a:ext cx="215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Морской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еж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awode.ru/wp-content/uploads/2012/05/morskoy-yozh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9" y="245638"/>
            <a:ext cx="4013746" cy="302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dive-tek.ru/archiv/2005/4/72-75%20EWi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0" y="3501008"/>
            <a:ext cx="42005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3/34/Seaurchin_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61" y="3580218"/>
            <a:ext cx="4320353" cy="28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findfood.ru/attaches/product/riba/morskoj-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82" y="328881"/>
            <a:ext cx="3157049" cy="31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597" y="188640"/>
            <a:ext cx="741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6057900" algn="l"/>
              </a:tabLst>
            </a:pPr>
            <a:r>
              <a:rPr lang="ru-RU" sz="2000" b="1" dirty="0">
                <a:latin typeface="Times New Roman"/>
                <a:ea typeface="Times New Roman"/>
              </a:rPr>
              <a:t>КЛАСС </a:t>
            </a:r>
            <a:r>
              <a:rPr lang="en-US" sz="2000" b="1" dirty="0">
                <a:latin typeface="Times New Roman"/>
                <a:ea typeface="Times New Roman"/>
              </a:rPr>
              <a:t>III</a:t>
            </a:r>
            <a:r>
              <a:rPr lang="ru-RU" sz="2000" b="1" dirty="0">
                <a:latin typeface="Times New Roman"/>
                <a:ea typeface="Times New Roman"/>
              </a:rPr>
              <a:t> МОРСКИЕ </a:t>
            </a:r>
            <a:r>
              <a:rPr lang="ru-RU" sz="2000" b="1" dirty="0" smtClean="0">
                <a:latin typeface="Times New Roman"/>
                <a:ea typeface="Times New Roman"/>
              </a:rPr>
              <a:t>КУБЫШКИ (HOLOTHURIDEA</a:t>
            </a:r>
            <a:r>
              <a:rPr lang="ru-RU" sz="2000" b="1" dirty="0">
                <a:latin typeface="Times New Roman"/>
                <a:ea typeface="Times New Roman"/>
              </a:rPr>
              <a:t>)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6" name="Picture 4" descr="http://elementy.ru/images/eltjob/dolmatov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46" y="660758"/>
            <a:ext cx="3241543" cy="24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97591" y="3091915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Голотурия </a:t>
            </a:r>
            <a:r>
              <a:rPr lang="en-US" dirty="0" err="1"/>
              <a:t>Bohadschia</a:t>
            </a:r>
            <a:r>
              <a:rPr lang="en-US" dirty="0"/>
              <a:t> </a:t>
            </a:r>
            <a:r>
              <a:rPr lang="en-US" dirty="0" err="1"/>
              <a:t>argus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6094" y="61953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Голотурия морское яблоко </a:t>
            </a:r>
            <a:r>
              <a:rPr lang="en-US" dirty="0" err="1"/>
              <a:t>Pseudocolochirus</a:t>
            </a:r>
            <a:r>
              <a:rPr lang="en-US" dirty="0"/>
              <a:t> tricolor </a:t>
            </a:r>
            <a:endParaRPr lang="ru-RU" dirty="0"/>
          </a:p>
        </p:txBody>
      </p:sp>
      <p:pic>
        <p:nvPicPr>
          <p:cNvPr id="8200" name="Picture 8" descr="http://www.aquariumhome.ru/images/shop/2010/12/04/18/46/23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33" y="3747051"/>
            <a:ext cx="39347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dic.academic.ru/pictures/wiki/files/84/Three-Rowed_Sea_Cucumb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3645024"/>
            <a:ext cx="4513344" cy="263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1274" y="6333822"/>
            <a:ext cx="3789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Голотурия </a:t>
            </a:r>
            <a:r>
              <a:rPr lang="en-US" dirty="0" err="1"/>
              <a:t>Isostichopus</a:t>
            </a:r>
            <a:r>
              <a:rPr lang="en-US" dirty="0"/>
              <a:t> </a:t>
            </a:r>
            <a:r>
              <a:rPr lang="en-US" dirty="0" err="1"/>
              <a:t>badionotus</a:t>
            </a:r>
            <a:endParaRPr lang="ru-RU" dirty="0"/>
          </a:p>
        </p:txBody>
      </p:sp>
      <p:pic>
        <p:nvPicPr>
          <p:cNvPr id="8204" name="Picture 12" descr="http://www.elfish.ru/upload/iblock/1b3/587323e1-0922-11e0-b383-0014d1142be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1630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5387" y="3027894"/>
            <a:ext cx="3612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Голотурия красно-черная </a:t>
            </a:r>
            <a:r>
              <a:rPr lang="en-US" dirty="0" err="1"/>
              <a:t>Holothuria</a:t>
            </a:r>
            <a:r>
              <a:rPr lang="en-US" dirty="0"/>
              <a:t> </a:t>
            </a:r>
            <a:r>
              <a:rPr lang="en-US" dirty="0" err="1"/>
              <a:t>Edulis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6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ис. 143. Внешний вид голотурии с правой стороны: 1 - щупальца; 2 - ампулы щупалец; 3 - амбулакральные ножки бивиума; 4 - амбулакральные ножки тривиу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17" y="790779"/>
            <a:ext cx="6912768" cy="3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9715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Внешний вид голотурии с правой стороны:</a:t>
            </a:r>
            <a:br>
              <a:rPr lang="ru-RU" sz="2400" b="1" dirty="0"/>
            </a:br>
            <a:r>
              <a:rPr lang="ru-RU" sz="2400" i="1" dirty="0"/>
              <a:t>1</a:t>
            </a:r>
            <a:r>
              <a:rPr lang="ru-RU" sz="2400" dirty="0"/>
              <a:t> - щупальца; </a:t>
            </a:r>
            <a:r>
              <a:rPr lang="ru-RU" sz="2400" i="1" dirty="0"/>
              <a:t>2</a:t>
            </a:r>
            <a:r>
              <a:rPr lang="ru-RU" sz="2400" dirty="0"/>
              <a:t> - ампулы щупалец; </a:t>
            </a:r>
            <a:r>
              <a:rPr lang="ru-RU" sz="2400" i="1" dirty="0"/>
              <a:t>3 - </a:t>
            </a:r>
            <a:r>
              <a:rPr lang="ru-RU" sz="2400" dirty="0" err="1"/>
              <a:t>амбулакральные</a:t>
            </a:r>
            <a:r>
              <a:rPr lang="ru-RU" sz="2400" dirty="0"/>
              <a:t> ножки </a:t>
            </a:r>
            <a:r>
              <a:rPr lang="ru-RU" sz="2400" dirty="0" err="1"/>
              <a:t>бивиума</a:t>
            </a:r>
            <a:r>
              <a:rPr lang="ru-RU" sz="2400" dirty="0"/>
              <a:t>; </a:t>
            </a:r>
            <a:r>
              <a:rPr lang="ru-RU" sz="2400" i="1" dirty="0"/>
              <a:t>4 - </a:t>
            </a:r>
            <a:r>
              <a:rPr lang="ru-RU" sz="2400" dirty="0" err="1"/>
              <a:t>амбулакральные</a:t>
            </a:r>
            <a:r>
              <a:rPr lang="ru-RU" sz="2400" dirty="0"/>
              <a:t> ножки тривиума</a:t>
            </a:r>
          </a:p>
        </p:txBody>
      </p:sp>
    </p:spTree>
    <p:extLst>
      <p:ext uri="{BB962C8B-B14F-4D97-AF65-F5344CB8AC3E}">
        <p14:creationId xmlns:p14="http://schemas.microsoft.com/office/powerpoint/2010/main" val="32450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zoofirma.ru/images/knigi/0999/1-4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57" y="55475"/>
            <a:ext cx="5240720" cy="430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365104"/>
            <a:ext cx="78488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Поперечный разрез через тело голотурии,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схема:</a:t>
            </a:r>
          </a:p>
          <a:p>
            <a:pPr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— стенка тела, 2 - кольцевые мышцы, 3 — ленты продольных мышц,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4—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амбулакральные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ножки, 5 — их ампулы, 6 — радиальные каналы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амбулакральной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кровеносной систем и радиальные стволы нервной системы, 7 — разрезы кишечника, 8 — водные «легкие», 9 — кровеносные сосуды, 7 — гонада</a:t>
            </a:r>
          </a:p>
        </p:txBody>
      </p:sp>
    </p:spTree>
    <p:extLst>
      <p:ext uri="{BB962C8B-B14F-4D97-AF65-F5344CB8AC3E}">
        <p14:creationId xmlns:p14="http://schemas.microsoft.com/office/powerpoint/2010/main" val="21231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ОФИУРЫ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(OPHIUROIDEA)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dic.academic.ru/pictures/brokgauz_efron/b44_488-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"/>
          <a:stretch/>
        </p:blipFill>
        <p:spPr bwMode="auto">
          <a:xfrm>
            <a:off x="418728" y="1268760"/>
            <a:ext cx="4896544" cy="48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28659" y="2276872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i="1" dirty="0" err="1"/>
              <a:t>ds</a:t>
            </a:r>
            <a:r>
              <a:rPr lang="ru-RU" dirty="0"/>
              <a:t> — спинные щитки</a:t>
            </a:r>
            <a:r>
              <a:rPr lang="ru-RU" dirty="0" smtClean="0"/>
              <a:t>,</a:t>
            </a:r>
          </a:p>
          <a:p>
            <a:r>
              <a:rPr lang="ru-RU" i="1" dirty="0" err="1" smtClean="0"/>
              <a:t>dc</a:t>
            </a:r>
            <a:r>
              <a:rPr lang="ru-RU" dirty="0"/>
              <a:t> — центральный </a:t>
            </a:r>
            <a:r>
              <a:rPr lang="ru-RU" dirty="0" smtClean="0"/>
              <a:t>спинной щиток,</a:t>
            </a:r>
          </a:p>
          <a:p>
            <a:r>
              <a:rPr lang="ru-RU" i="1" dirty="0" err="1" smtClean="0"/>
              <a:t>ss</a:t>
            </a:r>
            <a:r>
              <a:rPr lang="ru-RU" dirty="0"/>
              <a:t> — боковые щитки, </a:t>
            </a:r>
            <a:endParaRPr lang="ru-RU" dirty="0" smtClean="0"/>
          </a:p>
          <a:p>
            <a:r>
              <a:rPr lang="ru-RU" i="1" dirty="0" err="1" smtClean="0"/>
              <a:t>ib</a:t>
            </a:r>
            <a:r>
              <a:rPr lang="ru-RU" dirty="0"/>
              <a:t>— </a:t>
            </a:r>
            <a:r>
              <a:rPr lang="ru-RU" dirty="0" err="1"/>
              <a:t>инфрабазальные</a:t>
            </a:r>
            <a:r>
              <a:rPr lang="ru-RU" dirty="0"/>
              <a:t>, </a:t>
            </a:r>
            <a:endParaRPr lang="ru-RU" dirty="0" smtClean="0"/>
          </a:p>
          <a:p>
            <a:r>
              <a:rPr lang="ru-RU" i="1" dirty="0" err="1" smtClean="0"/>
              <a:t>ba</a:t>
            </a:r>
            <a:r>
              <a:rPr lang="ru-RU" dirty="0"/>
              <a:t> — базальные, </a:t>
            </a:r>
            <a:endParaRPr lang="ru-RU" dirty="0" smtClean="0"/>
          </a:p>
          <a:p>
            <a:r>
              <a:rPr lang="ru-RU" i="1" dirty="0" smtClean="0"/>
              <a:t>r</a:t>
            </a:r>
            <a:r>
              <a:rPr lang="ru-RU" dirty="0"/>
              <a:t> — радиальные щитки</a:t>
            </a:r>
            <a:r>
              <a:rPr lang="ru-RU" dirty="0" smtClean="0"/>
              <a:t>,</a:t>
            </a:r>
          </a:p>
          <a:p>
            <a:r>
              <a:rPr lang="ru-RU" i="1" dirty="0" err="1" smtClean="0"/>
              <a:t>rs</a:t>
            </a:r>
            <a:r>
              <a:rPr lang="ru-RU" dirty="0"/>
              <a:t> — щитки при </a:t>
            </a:r>
            <a:r>
              <a:rPr lang="ru-RU" dirty="0" smtClean="0"/>
              <a:t>основании рук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7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zoofirma.ru/images/knigi/0999/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698"/>
            <a:ext cx="3550054" cy="27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fs1.ucheba-legko.ru/images/e0c032d8ad806e1d30c646dbb2cfaa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3" y="3645024"/>
            <a:ext cx="4210718" cy="29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hoto-day.ru/wp-content/uploads/2011/07/Ruby-brittle-star-on-cora-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13" y="523705"/>
            <a:ext cx="3941676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aqualogo.ru/phpbb2/uploads/post-20522-1295011294_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40658"/>
            <a:ext cx="4089223" cy="28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190" y="1196752"/>
            <a:ext cx="8401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266" name="Picture 2" descr="http://blogotshelnika.ru/wp-content/uploads/2012/02/mor_zvezd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3816424" cy="28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7768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вторичноротых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Дробление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радиальное.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Целомическая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мезодерма закладывается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энтероцельным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способом.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месте бластопора прорывается анус (иногда бластопор непосредственно превращается в анус), рот не связан с бластопором (отсюда название -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вторичноротые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").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Ресничные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личинки, как правило, имеются.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Ресничные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эпителии имеются.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Имеется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внутренний скелет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мезодермальный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энтодермальный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Вторичная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полость тела подразделена на три отдела, иногда метамерная.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Нервная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в виде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эктодермальных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нервных тяжей или нервных трубок, надглоточного ганглия нет.</a:t>
            </a:r>
          </a:p>
        </p:txBody>
      </p:sp>
    </p:spTree>
    <p:extLst>
      <p:ext uri="{BB962C8B-B14F-4D97-AF65-F5344CB8AC3E}">
        <p14:creationId xmlns:p14="http://schemas.microsoft.com/office/powerpoint/2010/main" val="36170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84887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Эмбриологические особенности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Вторичноротых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это характер дробления оплодотворенного яйца: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первичноротых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оно спиральное, а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вторичноротых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радиальное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Другое отличие состоит в способе закладке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целома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(вторичной полости тела):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первичноротых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стенки вторичной полости тела происходят от двух клеток, а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вторичноротых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счет выпячивания карманов эмбрионального кишечника.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Третьим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важнейшим различием между первично-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вторичноротыми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является судьба зачатка первичного мозга: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первичноротых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он дает начало мозгу взрослых форм, а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вторичноротых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всегда редуцируется, так что новый нервный центр возникает в другом месте заново.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Вторичноротые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это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вторичномозговые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животные.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99792" y="476672"/>
            <a:ext cx="3672408" cy="93610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Вторичноротые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Deuterostomia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1" y="1988840"/>
            <a:ext cx="3600401" cy="14401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иглокожие (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Echinodermata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морские звёзды, морские ежи и др.</a:t>
            </a:r>
          </a:p>
        </p:txBody>
      </p:sp>
      <p:sp>
        <p:nvSpPr>
          <p:cNvPr id="4" name="Овал 3"/>
          <p:cNvSpPr/>
          <p:nvPr/>
        </p:nvSpPr>
        <p:spPr>
          <a:xfrm>
            <a:off x="1187758" y="4954286"/>
            <a:ext cx="2880185" cy="1337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полухордовые (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Hemichordata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Овал 4"/>
          <p:cNvSpPr/>
          <p:nvPr/>
        </p:nvSpPr>
        <p:spPr>
          <a:xfrm>
            <a:off x="2699792" y="3284984"/>
            <a:ext cx="3672408" cy="1368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щетинкочелюстные (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Chaetognatha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Овал 5"/>
          <p:cNvSpPr/>
          <p:nvPr/>
        </p:nvSpPr>
        <p:spPr>
          <a:xfrm>
            <a:off x="5580112" y="4954286"/>
            <a:ext cx="2736304" cy="1368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хордовые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Chordata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24128" y="1988840"/>
            <a:ext cx="3355506" cy="14595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ксенотурбеллиды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Xenoturbellida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24928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294654" y="1412776"/>
            <a:ext cx="609820" cy="425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313445" y="1409312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76056" y="1700808"/>
            <a:ext cx="82809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635896" y="1700808"/>
            <a:ext cx="72008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44008" y="234888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8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49694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НАДТИП ИГЛОКОЖИЕ (ECHINODERMATA)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Иглокожие — обширная, около 5000 видов, группа морских донных животных, большей частью свободноподвижных, реже прикрепленных ко дну посредством особого стебелька. Иглокожие представляют собой самостоятельный и весьма своеобразный тип животного мира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По плану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своего строения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они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совершенно 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сравнимы 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 какими иными животными и благодаря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своей внешней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организации 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оригинальной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форме тела, напоминающей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звезду, цветок, шар, огурец и пр., очень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привлекают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к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себе внимание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 «иглокожие»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дано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еще  древними греками.  </a:t>
            </a:r>
          </a:p>
        </p:txBody>
      </p:sp>
      <p:pic>
        <p:nvPicPr>
          <p:cNvPr id="1026" name="Picture 2" descr="http://upload.wikimedia.org/wikipedia/commons/thumb/f/ff/Crown_of_Thorns-jonhanson.jpg/265px-Crown_of_Thorns-jonha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70175"/>
            <a:ext cx="25241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32338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надтипа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Echinodermata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Иглокожие обладают радиальной и притом обычно пятилучевой симметрией, однако их предки были билатерально симметричными животными.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подкожном соединительном слое иглокожих развивается скелет из известковых пластинок с торчащими на поверхности тела шипами и иглами.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Внутренние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органы лежат в обширной   полости тела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целоме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Одной из наиболее оригинальных черт строения иглокожих следует считать сложную дифференциацию, части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целома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ряд систем, в том числе образование за счет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целома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амбулакральной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воднососудистой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системы органов движения.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Имеется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кровеносная система; органы дыхания слабо развиты или отсутствуют; специальных органов выделения нет.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Нервная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примитивна и частью залегает непосредственно в толще кожного эпителия или в эпителии участков стенки тела, впятившихся внутрь.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Иглокожие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раздельнополы. Яйца испытывают полное радиальное дробление. В развитии иглокожих имеется характерная личинка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диплеврула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испытывающая сложный метаморфоз.</a:t>
            </a:r>
          </a:p>
        </p:txBody>
      </p:sp>
    </p:spTree>
    <p:extLst>
      <p:ext uri="{BB962C8B-B14F-4D97-AF65-F5344CB8AC3E}">
        <p14:creationId xmlns:p14="http://schemas.microsoft.com/office/powerpoint/2010/main" val="4436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11760" y="306083"/>
            <a:ext cx="4536504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Надтип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Echinodermata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628800"/>
            <a:ext cx="4104456" cy="47525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Подтип </a:t>
            </a:r>
            <a:r>
              <a:rPr lang="ru-RU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Pelmatozoa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пельматозои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прикреплённые)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la-Latn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Carpoidea (страница отсутствует)"/>
              </a:rPr>
              <a:t>Carpoidea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Карпоидеи (страница отсутствует)"/>
              </a:rPr>
              <a:t>карпоидеи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la-Latn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Cystoidea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Шаровики (иглокожие)"/>
              </a:rPr>
              <a:t>шаровики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цистоидеи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или морские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пузыри</a:t>
            </a: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la-Latn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Blastoidea"/>
              </a:rPr>
              <a:t>Blastoidea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tooltip="Морские бутоны"/>
              </a:rPr>
              <a:t>морские бутоны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бластоидеи</a:t>
            </a: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la-Latn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tooltip="Crinoidea"/>
              </a:rPr>
              <a:t>Crinoidea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tooltip="Морские лилии"/>
              </a:rPr>
              <a:t>морские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tooltip="Морские лилии"/>
              </a:rPr>
              <a:t>лилии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la-Latn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tooltip="Edrioasteroidea (страница отсутствует)"/>
              </a:rPr>
              <a:t>Edrioasteroidea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 tooltip="Эдриоастеродеи (страница отсутствует)"/>
              </a:rPr>
              <a:t>эдриоастеродеи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1620551"/>
            <a:ext cx="3968858" cy="4536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Подтип </a:t>
            </a:r>
            <a:r>
              <a:rPr lang="ru-RU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Eleutherozoa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элеутерозои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la-Latn" sz="22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 tooltip="Ophiocistia (страница отсутствует)"/>
              </a:rPr>
              <a:t>Ophiocistia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 tooltip="Офиоцистии (страница отсутствует)"/>
              </a:rPr>
              <a:t>офиоцистии</a:t>
            </a:r>
            <a:endParaRPr lang="ru-RU" sz="2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la-Latn" sz="22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 tooltip="Asteroidea"/>
              </a:rPr>
              <a:t>Asteroidea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 tooltip="Морские звёзды"/>
              </a:rPr>
              <a:t>морские </a:t>
            </a:r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 tooltip="Морские звёзды"/>
              </a:rPr>
              <a:t>звёзды</a:t>
            </a:r>
            <a:endParaRPr lang="ru-RU" sz="2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la-Latn" sz="22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 tooltip="Ophiuroidea"/>
              </a:rPr>
              <a:t>Ophiuroidea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 tooltip="Офиуры"/>
              </a:rPr>
              <a:t>офиуры</a:t>
            </a:r>
            <a:endParaRPr lang="ru-RU" sz="2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la-Latn" sz="22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 tooltip="Echinoidea"/>
              </a:rPr>
              <a:t>Echinoidea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 tooltip="Морские ежи"/>
              </a:rPr>
              <a:t>морские </a:t>
            </a:r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 tooltip="Морские ежи"/>
              </a:rPr>
              <a:t>ежи</a:t>
            </a:r>
            <a:endParaRPr lang="ru-RU" sz="2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la-Latn" sz="22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 tooltip="Holothuroidea"/>
              </a:rPr>
              <a:t>Holothuroidea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 tooltip="Голотурии"/>
              </a:rPr>
              <a:t>голотурии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79712" y="1124744"/>
            <a:ext cx="4680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948264" y="1052736"/>
            <a:ext cx="504056" cy="261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ТИП ЭЛЕУТЕРОЗОИ (ELEUTHEROZOA</a:t>
            </a:r>
            <a:r>
              <a:rPr lang="ru-RU" sz="2000" b="1" i="1" dirty="0" smtClean="0"/>
              <a:t>)</a:t>
            </a:r>
          </a:p>
          <a:p>
            <a:pPr algn="ctr"/>
            <a:r>
              <a:rPr lang="ru-RU" sz="2000" b="1" dirty="0"/>
              <a:t>КЛАСС </a:t>
            </a:r>
            <a:r>
              <a:rPr lang="en-US" sz="2000" b="1" dirty="0"/>
              <a:t>I</a:t>
            </a:r>
            <a:r>
              <a:rPr lang="ru-RU" sz="2000" b="1" dirty="0"/>
              <a:t>. МОРСКИЕ ЗВЕЗДЫ (ASTEROIDEA)</a:t>
            </a:r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3074" name="Picture 2" descr="http://www.ebio.ru/images/050702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980505"/>
            <a:ext cx="583264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</TotalTime>
  <Words>846</Words>
  <Application>Microsoft Office PowerPoint</Application>
  <PresentationFormat>Экран (4:3)</PresentationFormat>
  <Paragraphs>135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Масечка</dc:creator>
  <cp:lastModifiedBy>Людмила</cp:lastModifiedBy>
  <cp:revision>15</cp:revision>
  <dcterms:created xsi:type="dcterms:W3CDTF">2014-12-09T05:21:38Z</dcterms:created>
  <dcterms:modified xsi:type="dcterms:W3CDTF">2015-02-13T13:05:54Z</dcterms:modified>
</cp:coreProperties>
</file>