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6" r:id="rId3"/>
    <p:sldId id="277" r:id="rId4"/>
    <p:sldId id="279" r:id="rId5"/>
    <p:sldId id="271" r:id="rId6"/>
    <p:sldId id="278" r:id="rId7"/>
    <p:sldId id="283" r:id="rId8"/>
    <p:sldId id="300" r:id="rId9"/>
    <p:sldId id="282" r:id="rId10"/>
    <p:sldId id="284" r:id="rId11"/>
    <p:sldId id="281" r:id="rId12"/>
    <p:sldId id="280" r:id="rId13"/>
    <p:sldId id="286" r:id="rId14"/>
    <p:sldId id="285" r:id="rId15"/>
    <p:sldId id="287" r:id="rId16"/>
    <p:sldId id="288" r:id="rId17"/>
    <p:sldId id="289" r:id="rId18"/>
    <p:sldId id="290" r:id="rId19"/>
    <p:sldId id="291" r:id="rId20"/>
    <p:sldId id="292" r:id="rId21"/>
    <p:sldId id="293" r:id="rId22"/>
    <p:sldId id="294" r:id="rId23"/>
    <p:sldId id="295" r:id="rId24"/>
    <p:sldId id="296" r:id="rId25"/>
    <p:sldId id="270" r:id="rId26"/>
    <p:sldId id="301" r:id="rId27"/>
    <p:sldId id="302" r:id="rId28"/>
    <p:sldId id="303" r:id="rId29"/>
    <p:sldId id="304" r:id="rId30"/>
    <p:sldId id="305" r:id="rId31"/>
    <p:sldId id="306" r:id="rId32"/>
    <p:sldId id="273" r:id="rId33"/>
    <p:sldId id="297" r:id="rId34"/>
    <p:sldId id="298" r:id="rId35"/>
    <p:sldId id="275" r:id="rId36"/>
    <p:sldId id="274" r:id="rId37"/>
    <p:sldId id="272" r:id="rId38"/>
    <p:sldId id="259" r:id="rId39"/>
    <p:sldId id="299"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7" d="100"/>
          <a:sy n="107" d="100"/>
        </p:scale>
        <p:origin x="-90"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4860B-7506-4EAB-84AB-B69A7941DB69}" type="doc">
      <dgm:prSet loTypeId="urn:microsoft.com/office/officeart/2005/8/layout/default#2" loCatId="list" qsTypeId="urn:microsoft.com/office/officeart/2005/8/quickstyle/simple1#2" qsCatId="simple" csTypeId="urn:microsoft.com/office/officeart/2005/8/colors/colorful4" csCatId="colorful" phldr="1"/>
      <dgm:spPr/>
      <dgm:t>
        <a:bodyPr/>
        <a:lstStyle/>
        <a:p>
          <a:endParaRPr lang="ru-RU"/>
        </a:p>
      </dgm:t>
    </dgm:pt>
    <dgm:pt modelId="{96FABB8D-35E4-4199-A5A5-8892F0425302}">
      <dgm:prSet phldrT="[Текст]" custT="1"/>
      <dgm:spPr/>
      <dgm:t>
        <a:bodyPr/>
        <a:lstStyle/>
        <a:p>
          <a:r>
            <a:rPr lang="ru-RU" sz="2000" b="1" dirty="0" smtClean="0"/>
            <a:t>Структурированное упражнение по </a:t>
          </a:r>
          <a:r>
            <a:rPr lang="ru-RU" sz="2000" b="1" dirty="0" err="1" smtClean="0"/>
            <a:t>растождествлению</a:t>
          </a:r>
          <a:endParaRPr lang="ru-RU" sz="2000" b="1" dirty="0"/>
        </a:p>
      </dgm:t>
    </dgm:pt>
    <dgm:pt modelId="{31E38582-5569-4BC1-A849-1A0ACD1E03F0}" type="parTrans" cxnId="{106ED03C-62ED-4E21-819B-D7B1235BD33F}">
      <dgm:prSet/>
      <dgm:spPr/>
      <dgm:t>
        <a:bodyPr/>
        <a:lstStyle/>
        <a:p>
          <a:endParaRPr lang="ru-RU"/>
        </a:p>
      </dgm:t>
    </dgm:pt>
    <dgm:pt modelId="{DA4BC093-8C46-418E-9538-BFFD1D589245}" type="sibTrans" cxnId="{106ED03C-62ED-4E21-819B-D7B1235BD33F}">
      <dgm:prSet/>
      <dgm:spPr/>
      <dgm:t>
        <a:bodyPr/>
        <a:lstStyle/>
        <a:p>
          <a:endParaRPr lang="ru-RU"/>
        </a:p>
      </dgm:t>
    </dgm:pt>
    <dgm:pt modelId="{2B8224AA-34B6-4601-91D9-E7D073CDE5B4}" type="pres">
      <dgm:prSet presAssocID="{B5F4860B-7506-4EAB-84AB-B69A7941DB69}" presName="diagram" presStyleCnt="0">
        <dgm:presLayoutVars>
          <dgm:dir/>
          <dgm:resizeHandles val="exact"/>
        </dgm:presLayoutVars>
      </dgm:prSet>
      <dgm:spPr/>
      <dgm:t>
        <a:bodyPr/>
        <a:lstStyle/>
        <a:p>
          <a:endParaRPr lang="ru-RU"/>
        </a:p>
      </dgm:t>
    </dgm:pt>
    <dgm:pt modelId="{98279F3D-952C-46EE-A395-E9B6B597171C}" type="pres">
      <dgm:prSet presAssocID="{96FABB8D-35E4-4199-A5A5-8892F0425302}" presName="node" presStyleLbl="node1" presStyleIdx="0" presStyleCnt="1" custScaleX="166105" custScaleY="32009" custLinFactNeighborX="-64" custLinFactNeighborY="5828">
        <dgm:presLayoutVars>
          <dgm:bulletEnabled val="1"/>
        </dgm:presLayoutVars>
      </dgm:prSet>
      <dgm:spPr/>
      <dgm:t>
        <a:bodyPr/>
        <a:lstStyle/>
        <a:p>
          <a:endParaRPr lang="ru-RU"/>
        </a:p>
      </dgm:t>
    </dgm:pt>
  </dgm:ptLst>
  <dgm:cxnLst>
    <dgm:cxn modelId="{106ED03C-62ED-4E21-819B-D7B1235BD33F}" srcId="{B5F4860B-7506-4EAB-84AB-B69A7941DB69}" destId="{96FABB8D-35E4-4199-A5A5-8892F0425302}" srcOrd="0" destOrd="0" parTransId="{31E38582-5569-4BC1-A849-1A0ACD1E03F0}" sibTransId="{DA4BC093-8C46-418E-9538-BFFD1D589245}"/>
    <dgm:cxn modelId="{D5BBF517-49F0-47DC-88A2-4B150E9DF085}" type="presOf" srcId="{B5F4860B-7506-4EAB-84AB-B69A7941DB69}" destId="{2B8224AA-34B6-4601-91D9-E7D073CDE5B4}" srcOrd="0" destOrd="0" presId="urn:microsoft.com/office/officeart/2005/8/layout/default#2"/>
    <dgm:cxn modelId="{D147BA55-4532-4BBA-8F25-ED55105A58E9}" type="presOf" srcId="{96FABB8D-35E4-4199-A5A5-8892F0425302}" destId="{98279F3D-952C-46EE-A395-E9B6B597171C}" srcOrd="0" destOrd="0" presId="urn:microsoft.com/office/officeart/2005/8/layout/default#2"/>
    <dgm:cxn modelId="{534DF128-9DB5-499C-A334-58EBFA4CDF95}" type="presParOf" srcId="{2B8224AA-34B6-4601-91D9-E7D073CDE5B4}" destId="{98279F3D-952C-46EE-A395-E9B6B597171C}" srcOrd="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9B6C4219-BAB4-477B-BF02-5036AA0AEC5B}" type="datetimeFigureOut">
              <a:rPr lang="ru-RU"/>
              <a:pPr>
                <a:defRPr/>
              </a:pPr>
              <a:t>30.10.2017</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8CEA85E5-7584-4CC3-9EB3-CB01EB49A65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DFF2394-D824-4709-9116-4BEF637352CF}" type="datetimeFigureOut">
              <a:rPr lang="ru-RU"/>
              <a:pPr>
                <a:defRPr/>
              </a:pPr>
              <a:t>30.10.2017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9C1399D-0D16-4E01-B4EF-BF0A49E713F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CD620A5-BA6D-4219-B7D5-E930E7BA2579}" type="datetimeFigureOut">
              <a:rPr lang="ru-RU"/>
              <a:pPr>
                <a:defRPr/>
              </a:pPr>
              <a:t>30.10.2017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FA4B37B-3294-4212-A1B7-F785617D4AE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9F00619-A9DA-4BFC-B6ED-59C4AA17C9A7}" type="datetimeFigureOut">
              <a:rPr lang="ru-RU"/>
              <a:pPr>
                <a:defRPr/>
              </a:pPr>
              <a:t>30.10.2017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3F3AFF0-6974-4396-B829-903F60ACB0C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3350811A-5DC3-4F29-BCBC-DEA697FF0D84}" type="datetimeFigureOut">
              <a:rPr lang="ru-RU"/>
              <a:pPr>
                <a:defRPr/>
              </a:pPr>
              <a:t>30.10.2017</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2A3FDCC8-F904-4324-B18A-D25017AB49F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5C0A23F9-3A0D-4E4E-BD3A-B5DA72DE666C}" type="datetimeFigureOut">
              <a:rPr lang="ru-RU"/>
              <a:pPr>
                <a:defRPr/>
              </a:pPr>
              <a:t>30.10.2017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3D0EE27-1D4F-4F6E-B904-799AEAB797E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fld id="{D0612745-8B4A-409A-AAE3-A827BAD6CD62}" type="datetimeFigureOut">
              <a:rPr lang="ru-RU"/>
              <a:pPr>
                <a:defRPr/>
              </a:pPr>
              <a:t>30.10.2017</a:t>
            </a:fld>
            <a:endParaRPr lang="ru-RU"/>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1164831F-A583-49EE-8F5E-6EA2E8B17D5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2E32DAC1-6AF2-493D-AE7D-BA03F5478095}" type="datetimeFigureOut">
              <a:rPr lang="ru-RU"/>
              <a:pPr>
                <a:defRPr/>
              </a:pPr>
              <a:t>30.10.2017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FF3720D-1E1E-4795-B1A0-FD10CA0FE49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D9D74A-716A-4E40-BE4D-9912F7DE69EC}" type="datetimeFigureOut">
              <a:rPr lang="ru-RU"/>
              <a:pPr>
                <a:defRPr/>
              </a:pPr>
              <a:t>30.10.2017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7CF679A-5BE9-47CB-85A8-C754758F962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E0B5614F-9952-4B9A-9B20-6D6D7C573DC3}" type="datetimeFigureOut">
              <a:rPr lang="ru-RU"/>
              <a:pPr>
                <a:defRPr/>
              </a:pPr>
              <a:t>30.10.2017</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9E57398B-ABDC-4EEE-9A3A-D82F5E2A725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E7D1750-8337-40E9-B2CE-340BC95D285E}" type="datetimeFigureOut">
              <a:rPr lang="ru-RU"/>
              <a:pPr>
                <a:defRPr/>
              </a:pPr>
              <a:t>30.10.2017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D234227-5052-4F9F-97CA-E76EC0A2A3D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defRPr>
            </a:lvl1pPr>
          </a:lstStyle>
          <a:p>
            <a:pPr>
              <a:defRPr/>
            </a:pPr>
            <a:fld id="{CA384AB4-2E18-4513-875D-BA3368EC627E}" type="datetimeFigureOut">
              <a:rPr lang="ru-RU"/>
              <a:pPr>
                <a:defRPr/>
              </a:pPr>
              <a:t>30.10.2017</a:t>
            </a:fld>
            <a:endParaRPr lang="ru-RU"/>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defRPr>
            </a:lvl1pPr>
          </a:lstStyle>
          <a:p>
            <a:pPr>
              <a:defRPr/>
            </a:pPr>
            <a:fld id="{E83753D7-9243-421D-9704-780DD90CAB19}" type="slidenum">
              <a:rPr lang="ru-RU"/>
              <a:pPr>
                <a:defRPr/>
              </a:pPr>
              <a:t>‹#›</a:t>
            </a:fld>
            <a:endParaRPr lang="ru-RU"/>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92" r:id="rId1"/>
    <p:sldLayoutId id="2147483791" r:id="rId2"/>
    <p:sldLayoutId id="2147483793" r:id="rId3"/>
    <p:sldLayoutId id="2147483790" r:id="rId4"/>
    <p:sldLayoutId id="2147483794" r:id="rId5"/>
    <p:sldLayoutId id="2147483789" r:id="rId6"/>
    <p:sldLayoutId id="2147483788" r:id="rId7"/>
    <p:sldLayoutId id="2147483795" r:id="rId8"/>
    <p:sldLayoutId id="2147483787" r:id="rId9"/>
    <p:sldLayoutId id="2147483786" r:id="rId10"/>
    <p:sldLayoutId id="2147483785"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841375" y="1598613"/>
            <a:ext cx="8281988" cy="1470025"/>
          </a:xfrm>
        </p:spPr>
        <p:txBody>
          <a:bodyPr/>
          <a:lstStyle/>
          <a:p>
            <a:r>
              <a:rPr lang="ru-RU" sz="3800" smtClean="0">
                <a:latin typeface="Arial Black" pitchFamily="34" charset="0"/>
              </a:rPr>
              <a:t>СООТНОШЕНИЕ</a:t>
            </a:r>
            <a:br>
              <a:rPr lang="ru-RU" sz="3800" smtClean="0">
                <a:latin typeface="Arial Black" pitchFamily="34" charset="0"/>
              </a:rPr>
            </a:br>
            <a:r>
              <a:rPr lang="ru-RU" sz="3800" smtClean="0">
                <a:latin typeface="Arial Black" pitchFamily="34" charset="0"/>
              </a:rPr>
              <a:t>ЭКЗИСТЕНЦИАЛЬНОГО</a:t>
            </a:r>
            <a:br>
              <a:rPr lang="ru-RU" sz="3800" smtClean="0">
                <a:latin typeface="Arial Black" pitchFamily="34" charset="0"/>
              </a:rPr>
            </a:br>
            <a:r>
              <a:rPr lang="ru-RU" sz="3800" smtClean="0">
                <a:latin typeface="Arial Black" pitchFamily="34" charset="0"/>
              </a:rPr>
              <a:t> И ГУМАНИСТИЧЕСКОГО</a:t>
            </a:r>
            <a:br>
              <a:rPr lang="ru-RU" sz="3800" smtClean="0">
                <a:latin typeface="Arial Black" pitchFamily="34" charset="0"/>
              </a:rPr>
            </a:br>
            <a:r>
              <a:rPr lang="ru-RU" sz="3800" smtClean="0">
                <a:latin typeface="Arial Black" pitchFamily="34" charset="0"/>
              </a:rPr>
              <a:t>НАПРАВЛЕНИЯ В ПСИХОЛОГИИ </a:t>
            </a:r>
          </a:p>
        </p:txBody>
      </p:sp>
      <p:pic>
        <p:nvPicPr>
          <p:cNvPr id="1026" name="Picture 2"/>
          <p:cNvPicPr>
            <a:picLocks noChangeAspect="1" noChangeArrowheads="1"/>
          </p:cNvPicPr>
          <p:nvPr/>
        </p:nvPicPr>
        <p:blipFill>
          <a:blip r:embed="rId2">
            <a:extLst>
              <a:ext uri="{28A0092B-C50C-407E-A947-70E740481C1C}"/>
            </a:extLst>
          </a:blip>
          <a:srcRect/>
          <a:stretch>
            <a:fillRect/>
          </a:stretch>
        </p:blipFill>
        <p:spPr bwMode="auto">
          <a:xfrm>
            <a:off x="2112642" y="3068960"/>
            <a:ext cx="4835621" cy="3008831"/>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692150"/>
            <a:ext cx="8058150" cy="5480050"/>
          </a:xfrm>
        </p:spPr>
        <p:txBody>
          <a:bodyPr rtlCol="0">
            <a:normAutofit fontScale="92500"/>
          </a:bodyPr>
          <a:lstStyle/>
          <a:p>
            <a:pPr marL="0" indent="0" algn="just" fontAlgn="auto">
              <a:spcAft>
                <a:spcPts val="0"/>
              </a:spcAft>
              <a:buFont typeface="Arial" pitchFamily="34" charset="0"/>
              <a:buNone/>
              <a:defRPr/>
            </a:pPr>
            <a:r>
              <a:rPr lang="ru-RU" dirty="0"/>
              <a:t>Таким образом, налицо одно из наиболее фундаментальных различий экзистенциального и гуманистического направлений, в силу которого экзистенциалисты «выглядят» менее радужно и оптимистично, нежели их коллеги гуманисты. </a:t>
            </a:r>
            <a:endParaRPr lang="ru-RU" dirty="0" smtClean="0"/>
          </a:p>
          <a:p>
            <a:pPr marL="0" indent="0" algn="just" fontAlgn="auto">
              <a:spcAft>
                <a:spcPts val="0"/>
              </a:spcAft>
              <a:buFont typeface="Arial" pitchFamily="34" charset="0"/>
              <a:buNone/>
              <a:defRPr/>
            </a:pPr>
            <a:endParaRPr lang="ru-RU" dirty="0" smtClean="0"/>
          </a:p>
          <a:p>
            <a:pPr marL="0" indent="0" algn="just" fontAlgn="auto">
              <a:spcAft>
                <a:spcPts val="0"/>
              </a:spcAft>
              <a:buFont typeface="Arial" pitchFamily="34" charset="0"/>
              <a:buNone/>
              <a:defRPr/>
            </a:pPr>
            <a:r>
              <a:rPr lang="ru-RU" dirty="0" smtClean="0"/>
              <a:t>Отсюда </a:t>
            </a:r>
            <a:r>
              <a:rPr lang="ru-RU" dirty="0"/>
              <a:t>и меньшая популярность, по </a:t>
            </a:r>
            <a:r>
              <a:rPr lang="ru-RU" dirty="0" smtClean="0"/>
              <a:t>мнению</a:t>
            </a:r>
            <a:br>
              <a:rPr lang="ru-RU" dirty="0" smtClean="0"/>
            </a:br>
            <a:r>
              <a:rPr lang="ru-RU" dirty="0" smtClean="0"/>
              <a:t> Д.А. Леонтьева</a:t>
            </a:r>
            <a:r>
              <a:rPr lang="ru-RU" dirty="0"/>
              <a:t>, экзистенциальной психотерапии: «Экзистенциальная психология сложна, а сложное никогда не сможет стать популярным. чтобы сделать идею популярной, ее надо упростить, а с экзистенциальной психологией это не получается…В Европе экзистенциальные взгляды более разработаны, более развернуты и популярны, чем в США, что объясняется большей способностью европейского менталитета воспринимать философские идеи</a:t>
            </a:r>
            <a:r>
              <a:rPr lang="ru-RU"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extLst>
          </a:blip>
          <a:srcRect/>
          <a:stretch>
            <a:fillRect/>
          </a:stretch>
        </p:blipFill>
        <p:spPr bwMode="auto">
          <a:xfrm>
            <a:off x="-23905" y="476672"/>
            <a:ext cx="3587793" cy="5976664"/>
          </a:xfrm>
          <a:prstGeom prst="rect">
            <a:avLst/>
          </a:prstGeom>
          <a:ln>
            <a:noFill/>
          </a:ln>
          <a:effectLst>
            <a:softEdge rad="112500"/>
          </a:effectLst>
          <a:extLst>
            <a:ext uri="{909E8E84-426E-40DD-AFC4-6F175D3DCCD1}"/>
            <a:ext uri="{91240B29-F687-4F45-9708-019B960494DF}"/>
          </a:extLst>
        </p:spPr>
      </p:pic>
      <p:sp>
        <p:nvSpPr>
          <p:cNvPr id="3" name="Объект 2"/>
          <p:cNvSpPr>
            <a:spLocks noGrp="1"/>
          </p:cNvSpPr>
          <p:nvPr>
            <p:ph idx="1"/>
          </p:nvPr>
        </p:nvSpPr>
        <p:spPr>
          <a:xfrm>
            <a:off x="3492500" y="260350"/>
            <a:ext cx="5472113" cy="6481763"/>
          </a:xfrm>
        </p:spPr>
        <p:txBody>
          <a:bodyPr rtlCol="0">
            <a:normAutofit fontScale="92500" lnSpcReduction="20000"/>
          </a:bodyPr>
          <a:lstStyle/>
          <a:p>
            <a:pPr marL="0" indent="0" algn="just" fontAlgn="auto">
              <a:spcAft>
                <a:spcPts val="0"/>
              </a:spcAft>
              <a:buFont typeface="Arial" pitchFamily="34" charset="0"/>
              <a:buNone/>
              <a:defRPr/>
            </a:pPr>
            <a:r>
              <a:rPr lang="ru-RU" dirty="0" smtClean="0"/>
              <a:t>Экзистенциальную психологию часто упрекают в пессимизме. Но это, очевидно, можно назвать скорее реализмом, чем пессимизмом. Экзистенциальная психология озабочена проблемой смерти не меньше, чем проблемой жизни. «Ничто» всегда на пути человека. Страх имеет не меньшее значение, чем любовь. </a:t>
            </a:r>
            <a:r>
              <a:rPr lang="ru-RU" i="1" dirty="0" smtClean="0"/>
              <a:t>Экзистенциальная психология не утешительна. </a:t>
            </a:r>
            <a:r>
              <a:rPr lang="ru-RU" dirty="0" smtClean="0"/>
              <a:t>Свобода человека приравнивается к его ответственности. Становление человека - сложный проект, и </a:t>
            </a:r>
            <a:r>
              <a:rPr lang="ru-RU" i="1" dirty="0" smtClean="0"/>
              <a:t>немногим удается его выполнить. </a:t>
            </a:r>
            <a:r>
              <a:rPr lang="ru-RU" dirty="0" smtClean="0"/>
              <a:t>Цель - стать полностью человеком, выполнить все возможности </a:t>
            </a:r>
            <a:r>
              <a:rPr lang="ru-RU" dirty="0" err="1" smtClean="0"/>
              <a:t>Dasein</a:t>
            </a:r>
            <a:r>
              <a:rPr lang="ru-RU" dirty="0" smtClean="0"/>
              <a:t>. Каждый ответственен за реализацию стольких возможностей бытия-в-мире, сколько возможно. Отказ от такого становления приводит к фобиям, навязчивости, неврозам. Становление предполагает направленность и непрерывность, но </a:t>
            </a:r>
            <a:r>
              <a:rPr lang="ru-RU" i="1" dirty="0" smtClean="0"/>
              <a:t>направленность может меняться, а непрерывность разрушаться.</a:t>
            </a:r>
            <a:endParaRPr lang="ru-RU"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827088" y="1052513"/>
            <a:ext cx="7543800" cy="4392612"/>
          </a:xfrm>
        </p:spPr>
        <p:txBody>
          <a:bodyPr/>
          <a:lstStyle/>
          <a:p>
            <a:pPr marL="0" indent="0" algn="just">
              <a:buFont typeface="Arial" charset="0"/>
              <a:buNone/>
            </a:pPr>
            <a:r>
              <a:rPr lang="ru-RU" smtClean="0"/>
              <a:t>Рассматривая эмоции, экзистенциалисты выделяют чувства беспокойства и вины не в качестве аффектов, а в качестве характеристик, коренящихся в онтологической природе человека. Беспокойство - состояние личности, когда она сталкивается с проблемой реализации жизненных потенциалов. </a:t>
            </a:r>
            <a:r>
              <a:rPr lang="ru-RU" i="1" smtClean="0"/>
              <a:t>Личность всегда испытывает вину </a:t>
            </a:r>
            <a:r>
              <a:rPr lang="ru-RU" smtClean="0"/>
              <a:t>постольку, поскольку она реализует не все возможности, выбирает одно, а не другое решение. Онтологическая вина имеет три модуса: первый модус связан </a:t>
            </a:r>
            <a:r>
              <a:rPr lang="ru-RU" i="1" smtClean="0"/>
              <a:t>с невозможностью полного самораскрытия</a:t>
            </a:r>
            <a:r>
              <a:rPr lang="ru-RU" smtClean="0"/>
              <a:t> и относится к внутреннему миру; второй модус связан с обреченностью на бесчувствие и относится к социальному миру (невозможность до конца понять другого); третий модус вины - это вина в утрате единства с природой, что относится к объективному миру.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650" y="404813"/>
            <a:ext cx="7543800" cy="6054725"/>
          </a:xfrm>
        </p:spPr>
        <p:txBody>
          <a:bodyPr rtlCol="0">
            <a:normAutofit fontScale="92500" lnSpcReduction="20000"/>
          </a:bodyPr>
          <a:lstStyle/>
          <a:p>
            <a:pPr marL="0" indent="0" algn="just" fontAlgn="auto">
              <a:spcAft>
                <a:spcPts val="0"/>
              </a:spcAft>
              <a:buFont typeface="Arial" pitchFamily="34" charset="0"/>
              <a:buNone/>
              <a:defRPr/>
            </a:pPr>
            <a:r>
              <a:rPr lang="ru-RU" i="1" dirty="0" smtClean="0"/>
              <a:t>Серьезный аргумент «против» экзистенциального направления:</a:t>
            </a:r>
          </a:p>
          <a:p>
            <a:pPr marL="0" indent="0" algn="just" fontAlgn="auto">
              <a:spcAft>
                <a:spcPts val="0"/>
              </a:spcAft>
              <a:buFont typeface="Arial" pitchFamily="34" charset="0"/>
              <a:buNone/>
              <a:defRPr/>
            </a:pPr>
            <a:r>
              <a:rPr lang="ru-RU" dirty="0" smtClean="0"/>
              <a:t>«С </a:t>
            </a:r>
            <a:r>
              <a:rPr lang="ru-RU" dirty="0"/>
              <a:t>точки зрения психиатрии, помещение человека на столь высокий пьедестал нередко может быть </a:t>
            </a:r>
            <a:r>
              <a:rPr lang="ru-RU" dirty="0" err="1"/>
              <a:t>травматизирующим</a:t>
            </a:r>
            <a:r>
              <a:rPr lang="ru-RU" dirty="0"/>
              <a:t> для больного, и при сравнении с тем, что во имя этого высокого человеческого идеала от него ожидают либо требуют, у него может усилиться чувство вины и того, что он "плохой" и "негодный". Такой эффект, следовательно, противоречил бы основной цели психотерапии: </a:t>
            </a:r>
            <a:r>
              <a:rPr lang="ru-RU" i="1" dirty="0"/>
              <a:t>укреплению пониженного в результате заболевания чувства собственной ценности у больного посредством помощи в "воссоздании" его "автопортрета" в более светлых красках. </a:t>
            </a:r>
            <a:r>
              <a:rPr lang="ru-RU" dirty="0"/>
              <a:t>Психиатр-экзистенциалист непроизвольно становится моралистом, указывающим ценность человеческой </a:t>
            </a:r>
            <a:r>
              <a:rPr lang="ru-RU" dirty="0" err="1"/>
              <a:t>экзистенции</a:t>
            </a:r>
            <a:r>
              <a:rPr lang="ru-RU" dirty="0"/>
              <a:t>. А что происходит тогда, когда пациент не может одобрить эти ценности, потому что они для него чрезмерно завышенные, чересчур далеко идущие? В этом случае разрушается психотерапевтический контакт, а больной может выйти из встречи с психиатром психически </a:t>
            </a:r>
            <a:r>
              <a:rPr lang="ru-RU" dirty="0" smtClean="0"/>
              <a:t>сломленным» (А. Кемпински «Экзистенциальная </a:t>
            </a:r>
            <a:r>
              <a:rPr lang="ru-RU" dirty="0"/>
              <a:t>психотерапия» (1973</a:t>
            </a:r>
            <a:r>
              <a:rPr lang="ru-RU" dirty="0" smtClean="0"/>
              <a:t>))</a:t>
            </a:r>
            <a:endParaRPr lang="ru-RU" dirty="0"/>
          </a:p>
          <a:p>
            <a:pPr marL="0" indent="0" algn="just"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extLst>
          </a:blip>
          <a:srcRect/>
          <a:stretch>
            <a:fillRect/>
          </a:stretch>
        </p:blipFill>
        <p:spPr bwMode="auto">
          <a:xfrm>
            <a:off x="5041629" y="764704"/>
            <a:ext cx="4067944" cy="5040560"/>
          </a:xfrm>
          <a:prstGeom prst="rect">
            <a:avLst/>
          </a:prstGeom>
          <a:ln>
            <a:noFill/>
          </a:ln>
          <a:effectLst>
            <a:softEdge rad="112500"/>
          </a:effectLst>
          <a:extLst>
            <a:ext uri="{909E8E84-426E-40DD-AFC4-6F175D3DCCD1}"/>
            <a:ext uri="{91240B29-F687-4F45-9708-019B960494DF}"/>
          </a:extLst>
        </p:spPr>
      </p:pic>
      <p:sp>
        <p:nvSpPr>
          <p:cNvPr id="3" name="Объект 2"/>
          <p:cNvSpPr>
            <a:spLocks noGrp="1"/>
          </p:cNvSpPr>
          <p:nvPr>
            <p:ph idx="1"/>
          </p:nvPr>
        </p:nvSpPr>
        <p:spPr>
          <a:xfrm>
            <a:off x="0" y="115888"/>
            <a:ext cx="5040313" cy="6121400"/>
          </a:xfrm>
        </p:spPr>
        <p:txBody>
          <a:bodyPr rtlCol="0">
            <a:normAutofit fontScale="92500" lnSpcReduction="20000"/>
          </a:bodyPr>
          <a:lstStyle/>
          <a:p>
            <a:pPr marL="0" indent="0" algn="just" fontAlgn="auto">
              <a:spcAft>
                <a:spcPts val="0"/>
              </a:spcAft>
              <a:buFont typeface="Arial" pitchFamily="34" charset="0"/>
              <a:buNone/>
              <a:defRPr/>
            </a:pPr>
            <a:r>
              <a:rPr lang="ru-RU" dirty="0" smtClean="0"/>
              <a:t>Цель </a:t>
            </a:r>
            <a:r>
              <a:rPr lang="ru-RU" dirty="0"/>
              <a:t>психотерапии, какой бы она ни была, должна достигаться за счет «воссоздания автопортрета (больного) в более светлых красках</a:t>
            </a:r>
            <a:r>
              <a:rPr lang="ru-RU" dirty="0" smtClean="0"/>
              <a:t>» (т. з. критика экзистенциальной психологии </a:t>
            </a:r>
            <a:br>
              <a:rPr lang="ru-RU" dirty="0" smtClean="0"/>
            </a:br>
            <a:r>
              <a:rPr lang="ru-RU" dirty="0" smtClean="0"/>
              <a:t>А. Кемпински) </a:t>
            </a:r>
            <a:r>
              <a:rPr lang="ru-RU" dirty="0" smtClean="0">
                <a:sym typeface="Symbol"/>
              </a:rPr>
              <a:t> очевидно, это в большей степени подходит к гуманистической психологии.</a:t>
            </a:r>
          </a:p>
          <a:p>
            <a:pPr marL="0" indent="0" algn="just" fontAlgn="auto">
              <a:spcAft>
                <a:spcPts val="0"/>
              </a:spcAft>
              <a:buFont typeface="Arial" pitchFamily="34" charset="0"/>
              <a:buNone/>
              <a:defRPr/>
            </a:pPr>
            <a:r>
              <a:rPr lang="ru-RU" dirty="0" smtClean="0"/>
              <a:t> </a:t>
            </a:r>
            <a:r>
              <a:rPr lang="ru-RU" dirty="0"/>
              <a:t>Значит ли это, что пациент должен уходить от терапевта каждый раз с улучшенным настроением, </a:t>
            </a:r>
            <a:r>
              <a:rPr lang="ru-RU" dirty="0">
                <a:solidFill>
                  <a:schemeClr val="tx1"/>
                </a:solidFill>
              </a:rPr>
              <a:t>с вселенной надеждой и собственным «Я» в «светлых красках»? Может быть, именно этого ждет пациент от терапевта, но способствует ли это его росту? Ответственности? Свободным выборам? </a:t>
            </a:r>
            <a:endParaRPr lang="ru-RU" dirty="0" smtClean="0">
              <a:solidFill>
                <a:schemeClr val="tx1"/>
              </a:solidFill>
            </a:endParaRPr>
          </a:p>
          <a:p>
            <a:pPr marL="0" indent="0" algn="just" fontAlgn="auto">
              <a:spcAft>
                <a:spcPts val="0"/>
              </a:spcAft>
              <a:buFont typeface="Arial" pitchFamily="34" charset="0"/>
              <a:buNone/>
              <a:defRPr/>
            </a:pPr>
            <a:r>
              <a:rPr lang="ru-RU" dirty="0" smtClean="0">
                <a:solidFill>
                  <a:schemeClr val="tx1"/>
                </a:solidFill>
              </a:rPr>
              <a:t>Иногда </a:t>
            </a:r>
            <a:r>
              <a:rPr lang="ru-RU" dirty="0">
                <a:solidFill>
                  <a:schemeClr val="tx1"/>
                </a:solidFill>
              </a:rPr>
              <a:t>важно отнять всякую надежду, чтобы человек наконец начал полагаться на собственные силы.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107950" y="3914775"/>
            <a:ext cx="8496300" cy="2947988"/>
          </a:xfrm>
        </p:spPr>
        <p:txBody>
          <a:bodyPr/>
          <a:lstStyle/>
          <a:p>
            <a:pPr marL="0" indent="0" algn="just">
              <a:buFont typeface="Arial" charset="0"/>
              <a:buNone/>
            </a:pPr>
            <a:r>
              <a:rPr lang="ru-RU" sz="2200" smtClean="0">
                <a:solidFill>
                  <a:schemeClr val="tx1"/>
                </a:solidFill>
              </a:rPr>
              <a:t>НО! «Психотерапия, как и жизнь, очень индивидуальна и не может дать однозначного ответа на этот вопрос. Все зависит от состояния пациента, от его готовности встречаться с экзистенциальными данностями. Однако встреча эта должна </a:t>
            </a:r>
            <a:r>
              <a:rPr lang="ru-RU" sz="2200" i="1" smtClean="0">
                <a:solidFill>
                  <a:schemeClr val="tx1"/>
                </a:solidFill>
              </a:rPr>
              <a:t>рано или поздно произойти</a:t>
            </a:r>
            <a:r>
              <a:rPr lang="ru-RU" sz="2200" smtClean="0">
                <a:solidFill>
                  <a:schemeClr val="tx1"/>
                </a:solidFill>
              </a:rPr>
              <a:t>. Через столкновение, например, с собственной смертностью некоторые люди проходят через </a:t>
            </a:r>
            <a:r>
              <a:rPr lang="ru-RU" sz="2200" i="1" smtClean="0">
                <a:solidFill>
                  <a:schemeClr val="tx1"/>
                </a:solidFill>
              </a:rPr>
              <a:t>громадный личностный рост</a:t>
            </a:r>
            <a:r>
              <a:rPr lang="ru-RU" sz="2200" smtClean="0">
                <a:solidFill>
                  <a:schemeClr val="tx1"/>
                </a:solidFill>
              </a:rPr>
              <a:t>.»</a:t>
            </a:r>
            <a:br>
              <a:rPr lang="ru-RU" sz="2200" smtClean="0">
                <a:solidFill>
                  <a:schemeClr val="tx1"/>
                </a:solidFill>
              </a:rPr>
            </a:br>
            <a:r>
              <a:rPr lang="ru-RU" sz="2200" smtClean="0">
                <a:solidFill>
                  <a:schemeClr val="tx1"/>
                </a:solidFill>
              </a:rPr>
              <a:t> (А.Е. Абросимова)</a:t>
            </a:r>
          </a:p>
        </p:txBody>
      </p:sp>
      <p:pic>
        <p:nvPicPr>
          <p:cNvPr id="7170" name="Picture 2"/>
          <p:cNvPicPr>
            <a:picLocks noChangeAspect="1" noChangeArrowheads="1"/>
          </p:cNvPicPr>
          <p:nvPr/>
        </p:nvPicPr>
        <p:blipFill rotWithShape="1">
          <a:blip r:embed="rId2">
            <a:extLst>
              <a:ext uri="{28A0092B-C50C-407E-A947-70E740481C1C}"/>
            </a:extLst>
          </a:blip>
          <a:srcRect t="4832" b="5433"/>
          <a:stretch/>
        </p:blipFill>
        <p:spPr bwMode="auto">
          <a:xfrm>
            <a:off x="1619672" y="407577"/>
            <a:ext cx="6191250" cy="3672408"/>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91125"/>
          </a:xfrm>
        </p:spPr>
        <p:txBody>
          <a:bodyPr rtlCol="0">
            <a:normAutofit fontScale="92500" lnSpcReduction="10000"/>
          </a:bodyPr>
          <a:lstStyle/>
          <a:p>
            <a:pPr marL="0" indent="0" algn="just" fontAlgn="auto">
              <a:spcAft>
                <a:spcPts val="0"/>
              </a:spcAft>
              <a:buFont typeface="Arial" pitchFamily="34" charset="0"/>
              <a:buNone/>
              <a:defRPr/>
            </a:pPr>
            <a:r>
              <a:rPr lang="ru-RU" dirty="0" smtClean="0"/>
              <a:t>По </a:t>
            </a:r>
            <a:r>
              <a:rPr lang="ru-RU" dirty="0"/>
              <a:t>критерию «взаимоотношений индивида с обществом</a:t>
            </a:r>
            <a:r>
              <a:rPr lang="ru-RU" dirty="0" smtClean="0"/>
              <a:t>» </a:t>
            </a:r>
            <a:r>
              <a:rPr lang="ru-RU" dirty="0">
                <a:sym typeface="Symbol"/>
              </a:rPr>
              <a:t> По всей видимости, в связи с отсутствием как у гуманистов, так и у экзистенциалистов четко и однозначно изложенной, структурированной </a:t>
            </a:r>
            <a:r>
              <a:rPr lang="ru-RU" dirty="0" smtClean="0">
                <a:sym typeface="Symbol"/>
              </a:rPr>
              <a:t>теории нельзя </a:t>
            </a:r>
            <a:r>
              <a:rPr lang="ru-RU" dirty="0">
                <a:sym typeface="Symbol"/>
              </a:rPr>
              <a:t>«развести</a:t>
            </a:r>
            <a:r>
              <a:rPr lang="ru-RU" dirty="0" smtClean="0">
                <a:sym typeface="Symbol"/>
              </a:rPr>
              <a:t>» </a:t>
            </a:r>
            <a:r>
              <a:rPr lang="ru-RU" dirty="0">
                <a:sym typeface="Symbol"/>
              </a:rPr>
              <a:t>до конца </a:t>
            </a:r>
            <a:r>
              <a:rPr lang="ru-RU" dirty="0" smtClean="0">
                <a:sym typeface="Symbol"/>
              </a:rPr>
              <a:t>две </a:t>
            </a:r>
            <a:r>
              <a:rPr lang="ru-RU" dirty="0">
                <a:sym typeface="Symbol"/>
              </a:rPr>
              <a:t>эти линии. </a:t>
            </a:r>
            <a:endParaRPr lang="ru-RU" dirty="0" smtClean="0">
              <a:sym typeface="Symbol"/>
            </a:endParaRPr>
          </a:p>
          <a:p>
            <a:pPr marL="0" indent="0" algn="just" fontAlgn="auto">
              <a:spcAft>
                <a:spcPts val="0"/>
              </a:spcAft>
              <a:buFont typeface="Arial" pitchFamily="34" charset="0"/>
              <a:buNone/>
              <a:defRPr/>
            </a:pPr>
            <a:r>
              <a:rPr lang="ru-RU" dirty="0" smtClean="0"/>
              <a:t>Можно найти такие идеи:</a:t>
            </a:r>
          </a:p>
          <a:p>
            <a:pPr marL="0" indent="0" algn="just" fontAlgn="auto">
              <a:spcAft>
                <a:spcPts val="0"/>
              </a:spcAft>
              <a:buFont typeface="Arial" pitchFamily="34" charset="0"/>
              <a:buNone/>
              <a:defRPr/>
            </a:pPr>
            <a:r>
              <a:rPr lang="ru-RU" dirty="0" smtClean="0"/>
              <a:t>Экзистенциальная </a:t>
            </a:r>
            <a:r>
              <a:rPr lang="ru-RU" dirty="0"/>
              <a:t>изоляция, в отличие от межличностной и </a:t>
            </a:r>
            <a:r>
              <a:rPr lang="ru-RU" dirty="0" err="1"/>
              <a:t>внутриличностной</a:t>
            </a:r>
            <a:r>
              <a:rPr lang="ru-RU" dirty="0"/>
              <a:t>, может сохраняться при нормальном общении с другими людьми и внутренней целостности. Конфронтация человека с собственной смертью </a:t>
            </a:r>
            <a:r>
              <a:rPr lang="ru-RU" i="1" dirty="0"/>
              <a:t>обязательно приводит к экзистенциальной изоляции</a:t>
            </a:r>
            <a:r>
              <a:rPr lang="ru-RU" dirty="0"/>
              <a:t>. Экзистенциальное одиночество проистекает также из принятия ответственности. «В той мере, в какой человек отвечает за собственную жизнь, он одинок» (Ялом). </a:t>
            </a:r>
            <a:r>
              <a:rPr lang="ru-RU" i="1" dirty="0"/>
              <a:t>Если мы сами творим собственное бытие в мире, мы одни ответственны за наше творение, следовательно, одиноки.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685800"/>
            <a:ext cx="3881438" cy="5286375"/>
          </a:xfrm>
        </p:spPr>
        <p:txBody>
          <a:bodyPr rtlCol="0">
            <a:normAutofit lnSpcReduction="10000"/>
          </a:bodyPr>
          <a:lstStyle/>
          <a:p>
            <a:pPr marL="0" indent="0" algn="just" fontAlgn="auto">
              <a:spcAft>
                <a:spcPts val="0"/>
              </a:spcAft>
              <a:buFont typeface="Arial" pitchFamily="34" charset="0"/>
              <a:buNone/>
              <a:defRPr/>
            </a:pPr>
            <a:r>
              <a:rPr lang="ru-RU" dirty="0"/>
              <a:t>Какими бы близкими не были отношения человека с другими, все равно </a:t>
            </a:r>
            <a:r>
              <a:rPr lang="ru-RU" i="1" dirty="0"/>
              <a:t>он остается одиноким в своей экзистенциальной ситуации.</a:t>
            </a:r>
            <a:r>
              <a:rPr lang="ru-RU" dirty="0"/>
              <a:t> Однако если мы признаем свое одиночество, мы увидим других столь же одиноких существ. Это поможет нам относиться к другим как к людям, а не средствам для избегания нашего одиночества. И тогда любовь облегчит боль изоляции</a:t>
            </a:r>
            <a:r>
              <a:rPr lang="ru-RU" dirty="0" smtClean="0"/>
              <a:t>.</a:t>
            </a:r>
            <a:endParaRPr lang="ru-RU" dirty="0"/>
          </a:p>
        </p:txBody>
      </p:sp>
      <p:pic>
        <p:nvPicPr>
          <p:cNvPr id="9218" name="Picture 2"/>
          <p:cNvPicPr>
            <a:picLocks noChangeAspect="1" noChangeArrowheads="1"/>
          </p:cNvPicPr>
          <p:nvPr/>
        </p:nvPicPr>
        <p:blipFill>
          <a:blip r:embed="rId2">
            <a:extLst>
              <a:ext uri="{28A0092B-C50C-407E-A947-70E740481C1C}"/>
            </a:extLst>
          </a:blip>
          <a:srcRect/>
          <a:stretch>
            <a:fillRect/>
          </a:stretch>
        </p:blipFill>
        <p:spPr bwMode="auto">
          <a:xfrm>
            <a:off x="4644008" y="620688"/>
            <a:ext cx="4301282" cy="5351040"/>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extLst>
          </a:blip>
          <a:srcRect/>
          <a:stretch>
            <a:fillRect/>
          </a:stretch>
        </p:blipFill>
        <p:spPr bwMode="auto">
          <a:xfrm>
            <a:off x="323528" y="391763"/>
            <a:ext cx="8412427" cy="6309320"/>
          </a:xfrm>
          <a:prstGeom prst="rect">
            <a:avLst/>
          </a:prstGeom>
          <a:ln>
            <a:noFill/>
          </a:ln>
          <a:effectLst>
            <a:softEdge rad="112500"/>
          </a:effectLst>
          <a:extLst>
            <a:ext uri="{909E8E84-426E-40DD-AFC4-6F175D3DCCD1}"/>
            <a:ext uri="{91240B29-F687-4F45-9708-019B960494DF}"/>
          </a:extLst>
        </p:spPr>
      </p:pic>
      <p:sp>
        <p:nvSpPr>
          <p:cNvPr id="3" name="Объект 2"/>
          <p:cNvSpPr>
            <a:spLocks noGrp="1"/>
          </p:cNvSpPr>
          <p:nvPr>
            <p:ph idx="1"/>
          </p:nvPr>
        </p:nvSpPr>
        <p:spPr/>
        <p:txBody>
          <a:bodyPr rtlCol="0">
            <a:normAutofit fontScale="92500" lnSpcReduction="10000"/>
          </a:bodyPr>
          <a:lstStyle/>
          <a:p>
            <a:pPr marL="0" indent="0" algn="just" fontAlgn="auto">
              <a:spcAft>
                <a:spcPts val="0"/>
              </a:spcAft>
              <a:buFont typeface="Arial" pitchFamily="34" charset="0"/>
              <a:buNone/>
              <a:defRPr/>
            </a:pPr>
            <a:r>
              <a:rPr lang="ru-RU" dirty="0">
                <a:solidFill>
                  <a:schemeClr val="tx1"/>
                </a:solidFill>
              </a:rPr>
              <a:t>Ирвин Ялом писал: «Все мы одинокие корабли в темном море. Мы видим огни других кораблей - нам до них не добраться, но их присутствие и сходное с нашим положение дают нам большое утешение. Мы осознаем свое абсолютное одиночество и беспомощность. Но если нам удается вырваться из своей клетки без окон, мы начинаем осознавать других, встречающихся с тем же ужасом одиночества. Наше чувство изолированности открывает нам путь к сочувствию другим, и мы уже не так сильно </a:t>
            </a:r>
            <a:r>
              <a:rPr lang="ru-RU" dirty="0" smtClean="0">
                <a:solidFill>
                  <a:schemeClr val="tx1"/>
                </a:solidFill>
              </a:rPr>
              <a:t>боимся»</a:t>
            </a:r>
            <a:endParaRPr lang="ru-RU" dirty="0">
              <a:solidFill>
                <a:schemeClr val="tx1"/>
              </a:solidFill>
            </a:endParaRPr>
          </a:p>
          <a:p>
            <a:pPr marL="0" indent="0" algn="just" fontAlgn="auto">
              <a:spcAft>
                <a:spcPts val="0"/>
              </a:spcAft>
              <a:buFont typeface="Arial" pitchFamily="34" charset="0"/>
              <a:buNone/>
              <a:defRPr/>
            </a:pPr>
            <a:endParaRPr lang="ru-RU" dirty="0">
              <a:solidFill>
                <a:schemeClr val="tx1"/>
              </a:solidFill>
            </a:endParaRPr>
          </a:p>
          <a:p>
            <a:pPr marL="0" indent="0" algn="just" fontAlgn="auto">
              <a:spcAft>
                <a:spcPts val="0"/>
              </a:spcAft>
              <a:buFont typeface="Arial" pitchFamily="34" charset="0"/>
              <a:buNone/>
              <a:defRPr/>
            </a:pPr>
            <a:r>
              <a:rPr lang="ru-RU" dirty="0">
                <a:solidFill>
                  <a:schemeClr val="tx1"/>
                </a:solidFill>
              </a:rPr>
              <a:t>Но для того, </a:t>
            </a:r>
            <a:r>
              <a:rPr lang="ru-RU" i="1" dirty="0">
                <a:solidFill>
                  <a:schemeClr val="tx1"/>
                </a:solidFill>
              </a:rPr>
              <a:t>чтобы преодолеть изоляцию, она должна быть пережита.</a:t>
            </a:r>
          </a:p>
          <a:p>
            <a:pPr marL="274320" indent="-274320" fontAlgn="auto">
              <a:spcAft>
                <a:spcPts val="0"/>
              </a:spcAft>
              <a:buFont typeface="Arial" pitchFamily="34" charset="0"/>
              <a:buChar char="•"/>
              <a:defRP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extLst>
          </a:blip>
          <a:srcRect/>
          <a:stretch>
            <a:fillRect/>
          </a:stretch>
        </p:blipFill>
        <p:spPr bwMode="auto">
          <a:xfrm>
            <a:off x="5667463" y="4221088"/>
            <a:ext cx="3238500" cy="2737842"/>
          </a:xfrm>
          <a:prstGeom prst="rect">
            <a:avLst/>
          </a:prstGeom>
          <a:ln>
            <a:noFill/>
          </a:ln>
          <a:effectLst>
            <a:softEdge rad="112500"/>
          </a:effectLst>
          <a:extLst>
            <a:ext uri="{909E8E84-426E-40DD-AFC4-6F175D3DCCD1}"/>
            <a:ext uri="{91240B29-F687-4F45-9708-019B960494DF}"/>
          </a:extLst>
        </p:spPr>
      </p:pic>
      <p:sp>
        <p:nvSpPr>
          <p:cNvPr id="3" name="Объект 2"/>
          <p:cNvSpPr>
            <a:spLocks noGrp="1"/>
          </p:cNvSpPr>
          <p:nvPr>
            <p:ph idx="1"/>
          </p:nvPr>
        </p:nvSpPr>
        <p:spPr>
          <a:xfrm>
            <a:off x="250825" y="685800"/>
            <a:ext cx="8639175" cy="4471988"/>
          </a:xfrm>
        </p:spPr>
        <p:txBody>
          <a:bodyPr rtlCol="0">
            <a:normAutofit fontScale="92500" lnSpcReduction="10000"/>
          </a:bodyPr>
          <a:lstStyle/>
          <a:p>
            <a:pPr marL="0" indent="0" fontAlgn="auto">
              <a:spcAft>
                <a:spcPts val="0"/>
              </a:spcAft>
              <a:buFont typeface="Arial" pitchFamily="34" charset="0"/>
              <a:buNone/>
              <a:defRPr/>
            </a:pPr>
            <a:r>
              <a:rPr lang="ru-RU" dirty="0" smtClean="0"/>
              <a:t>Относительно вопроса  «здоровья-патологии»:</a:t>
            </a:r>
          </a:p>
          <a:p>
            <a:pPr marL="0" indent="0" algn="just" fontAlgn="auto">
              <a:spcAft>
                <a:spcPts val="0"/>
              </a:spcAft>
              <a:buFont typeface="Arial" pitchFamily="34" charset="0"/>
              <a:buNone/>
              <a:defRPr/>
            </a:pPr>
            <a:r>
              <a:rPr lang="ru-RU" dirty="0" smtClean="0"/>
              <a:t>В гуманистической психологии:</a:t>
            </a:r>
          </a:p>
          <a:p>
            <a:pPr marL="0" indent="0" algn="just" fontAlgn="auto">
              <a:spcAft>
                <a:spcPts val="0"/>
              </a:spcAft>
              <a:buFont typeface="Arial" pitchFamily="34" charset="0"/>
              <a:buNone/>
              <a:defRPr/>
            </a:pPr>
            <a:r>
              <a:rPr lang="ru-RU" dirty="0"/>
              <a:t>При содержательном раскрытии категории психологического здоровья можно использовать определение «человечность», данное А. </a:t>
            </a:r>
            <a:r>
              <a:rPr lang="ru-RU" dirty="0" err="1"/>
              <a:t>Маслоу</a:t>
            </a:r>
            <a:r>
              <a:rPr lang="ru-RU" dirty="0"/>
              <a:t>. «Психическое здоровье традиционно интерпретируется как собственная жизнеспособность индивида, как жизненная сила, обеспеченная полноценным развитием и функционированием психического аппарата, как умение </a:t>
            </a:r>
            <a:r>
              <a:rPr lang="ru-RU" i="1" dirty="0"/>
              <a:t>выживать</a:t>
            </a:r>
            <a:r>
              <a:rPr lang="ru-RU" dirty="0"/>
              <a:t>, </a:t>
            </a:r>
            <a:r>
              <a:rPr lang="ru-RU" i="1" dirty="0"/>
              <a:t>приспосабливаться</a:t>
            </a:r>
            <a:r>
              <a:rPr lang="ru-RU" dirty="0"/>
              <a:t> и расти в изменяющихся, не всегда благоприятных для большинства условиях, и являются предпосылкой здоровья психологического. Психологическое здоровье, в свою очередь, характеризует индивида как субъекта жизнедеятельности, распорядителя своих собственных сил и способностей»</a:t>
            </a:r>
          </a:p>
          <a:p>
            <a:pPr marL="0" indent="0" algn="just"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981075"/>
            <a:ext cx="8229600" cy="4525963"/>
          </a:xfrm>
          <a:ln w="19050">
            <a:solidFill>
              <a:schemeClr val="tx1"/>
            </a:solidFill>
            <a:prstDash val="lgDash"/>
          </a:ln>
        </p:spPr>
        <p:txBody>
          <a:bodyPr rtlCol="0">
            <a:normAutofit fontScale="92500" lnSpcReduction="20000"/>
          </a:bodyPr>
          <a:lstStyle/>
          <a:p>
            <a:pPr marL="0" indent="0" algn="just" fontAlgn="auto">
              <a:spcAft>
                <a:spcPts val="0"/>
              </a:spcAft>
              <a:buFont typeface="Arial" pitchFamily="34" charset="0"/>
              <a:buNone/>
              <a:defRPr/>
            </a:pPr>
            <a:endParaRPr lang="ru-RU" dirty="0" smtClean="0"/>
          </a:p>
          <a:p>
            <a:pPr marL="0" indent="0" algn="just" fontAlgn="auto">
              <a:spcAft>
                <a:spcPts val="0"/>
              </a:spcAft>
              <a:buFont typeface="Arial" pitchFamily="34" charset="0"/>
              <a:buNone/>
              <a:defRPr/>
            </a:pPr>
            <a:r>
              <a:rPr lang="ru-RU" dirty="0" smtClean="0"/>
              <a:t>Достаточно часто в психологической среде можно услышать формулировку «экзистенциально-гуманистическая психология». Однако, слияние двух этих направлений в одно, является не достаточно оправданным. Каждое из этих направлений имеет свою собственную историю возникновения, свой путь развития, своих персоналий, а главное, между ними есть значимые содержательные различия, которые и определяют специфичность и уникальность как гуманистического, так и экзистенциального направлений. И хотя, зачастую, действительно, достаточно сложно отнести того или иного психолога только к какому-то одному из этих направлений (например, в случае В. </a:t>
            </a:r>
            <a:r>
              <a:rPr lang="ru-RU" dirty="0" err="1" smtClean="0"/>
              <a:t>Франкла</a:t>
            </a:r>
            <a:r>
              <a:rPr lang="ru-RU" dirty="0" smtClean="0"/>
              <a:t>), принципиальным в данном вопросе является не ярлык, будь то «гуманист» или «экзистенциалист», а именно позиция, на которой стоит автор, та методология, которая лежит в основе его научной или практической деятельности.</a:t>
            </a:r>
          </a:p>
          <a:p>
            <a:pPr marL="0" indent="0" algn="just" fontAlgn="auto">
              <a:spcAft>
                <a:spcPts val="0"/>
              </a:spcAft>
              <a:buFont typeface="Arial" pitchFamily="34" charset="0"/>
              <a:buNone/>
              <a:defRPr/>
            </a:pPr>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76250"/>
            <a:ext cx="7543800" cy="5689600"/>
          </a:xfrm>
        </p:spPr>
        <p:txBody>
          <a:bodyPr rtlCol="0">
            <a:normAutofit fontScale="92500" lnSpcReduction="20000"/>
          </a:bodyPr>
          <a:lstStyle/>
          <a:p>
            <a:pPr marL="0" indent="0" algn="just" fontAlgn="auto">
              <a:spcAft>
                <a:spcPts val="0"/>
              </a:spcAft>
              <a:buFont typeface="Arial" pitchFamily="34" charset="0"/>
              <a:buNone/>
              <a:defRPr/>
            </a:pPr>
            <a:r>
              <a:rPr lang="ru-RU" dirty="0" smtClean="0"/>
              <a:t>Смысл </a:t>
            </a:r>
            <a:r>
              <a:rPr lang="ru-RU" dirty="0"/>
              <a:t>экзистенциального анализа в том, чтобы помочь человеку осознать себя свободным существом, способным выбирать. Психическое заболевание - это крайняя степень </a:t>
            </a:r>
            <a:r>
              <a:rPr lang="ru-RU" dirty="0" err="1"/>
              <a:t>неподлинности</a:t>
            </a:r>
            <a:r>
              <a:rPr lang="ru-RU" dirty="0"/>
              <a:t>, удаленности от свободного </a:t>
            </a:r>
            <a:r>
              <a:rPr lang="ru-RU" dirty="0" err="1"/>
              <a:t>трансцендирования</a:t>
            </a:r>
            <a:r>
              <a:rPr lang="ru-RU" dirty="0"/>
              <a:t>: невротики не видят вероятностного характера бытия («бытия-возможности») и конституируют статически законченные «миры». Сужение бытия-в-мире индивида приводит, по </a:t>
            </a:r>
            <a:r>
              <a:rPr lang="ru-RU" dirty="0" err="1"/>
              <a:t>Бинсвангеру</a:t>
            </a:r>
            <a:r>
              <a:rPr lang="ru-RU" dirty="0"/>
              <a:t>, к тому, что часть феноменов остается за пределами горизонта видения и не может </a:t>
            </a:r>
            <a:r>
              <a:rPr lang="ru-RU" dirty="0" err="1"/>
              <a:t>тематизироваться</a:t>
            </a:r>
            <a:r>
              <a:rPr lang="ru-RU" dirty="0"/>
              <a:t>; выражением этого являются невротические симптомы. Задача психотерапевта - расширить горизонт видения и помочь пациенту осуществить аутентичный выбор.</a:t>
            </a:r>
          </a:p>
          <a:p>
            <a:pPr marL="0" indent="0" algn="just" fontAlgn="auto">
              <a:spcAft>
                <a:spcPts val="0"/>
              </a:spcAft>
              <a:buFont typeface="Arial" pitchFamily="34" charset="0"/>
              <a:buNone/>
              <a:defRPr/>
            </a:pPr>
            <a:r>
              <a:rPr lang="ru-RU" dirty="0" smtClean="0"/>
              <a:t>Психическая </a:t>
            </a:r>
            <a:r>
              <a:rPr lang="ru-RU" dirty="0"/>
              <a:t>болезнь - высшая степень </a:t>
            </a:r>
            <a:r>
              <a:rPr lang="ru-RU" dirty="0" err="1"/>
              <a:t>неподлинности</a:t>
            </a:r>
            <a:r>
              <a:rPr lang="ru-RU" dirty="0"/>
              <a:t>, когда нарушается целостность существования, </a:t>
            </a:r>
            <a:r>
              <a:rPr lang="ru-RU" i="1" dirty="0"/>
              <a:t>модус «заброшенности»</a:t>
            </a:r>
            <a:r>
              <a:rPr lang="ru-RU" dirty="0"/>
              <a:t> доминирует над всеми остальными. Главной же характеристикой психического здоровья </a:t>
            </a:r>
            <a:r>
              <a:rPr lang="ru-RU" dirty="0" err="1"/>
              <a:t>Бинсвангер</a:t>
            </a:r>
            <a:r>
              <a:rPr lang="ru-RU" dirty="0"/>
              <a:t> считает </a:t>
            </a:r>
            <a:r>
              <a:rPr lang="ru-RU" i="1" dirty="0" err="1"/>
              <a:t>трансцендирование</a:t>
            </a:r>
            <a:r>
              <a:rPr lang="ru-RU" i="1" dirty="0"/>
              <a:t>, выхождение за собственные пределы.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2959100"/>
          </a:xfrm>
        </p:spPr>
        <p:txBody>
          <a:bodyPr rtlCol="0">
            <a:normAutofit fontScale="92500"/>
          </a:bodyPr>
          <a:lstStyle/>
          <a:p>
            <a:pPr marL="0" indent="0" algn="just" fontAlgn="auto">
              <a:spcAft>
                <a:spcPts val="0"/>
              </a:spcAft>
              <a:buFont typeface="Arial" pitchFamily="34" charset="0"/>
              <a:buNone/>
              <a:defRPr/>
            </a:pPr>
            <a:r>
              <a:rPr lang="ru-RU" dirty="0"/>
              <a:t>Основная тема историй болезни </a:t>
            </a:r>
            <a:r>
              <a:rPr lang="ru-RU" dirty="0" smtClean="0"/>
              <a:t>(по </a:t>
            </a:r>
            <a:r>
              <a:rPr lang="ru-RU" dirty="0" err="1" smtClean="0"/>
              <a:t>Бинсвангеру</a:t>
            </a:r>
            <a:r>
              <a:rPr lang="ru-RU" dirty="0" smtClean="0"/>
              <a:t>) </a:t>
            </a:r>
            <a:r>
              <a:rPr lang="ru-RU" dirty="0" smtClean="0">
                <a:sym typeface="Symbol"/>
              </a:rPr>
              <a:t> </a:t>
            </a:r>
            <a:r>
              <a:rPr lang="ru-RU" dirty="0" smtClean="0"/>
              <a:t>фанатичное</a:t>
            </a:r>
            <a:r>
              <a:rPr lang="ru-RU" dirty="0"/>
              <a:t>, отчаянное стремление человека к </a:t>
            </a:r>
            <a:r>
              <a:rPr lang="ru-RU" i="1" dirty="0"/>
              <a:t>недостижимому идеалу </a:t>
            </a:r>
            <a:r>
              <a:rPr lang="ru-RU" dirty="0"/>
              <a:t>быть иным, чем он есть. Описывая ситуации своих пациентов, </a:t>
            </a:r>
            <a:r>
              <a:rPr lang="ru-RU" dirty="0" err="1"/>
              <a:t>Бинсвангер</a:t>
            </a:r>
            <a:r>
              <a:rPr lang="ru-RU" dirty="0"/>
              <a:t> игнорирует социально-психологические факторы (например, семейные). Вся действительность сливается у него в мир «заброшенности» и человек должен принять свою фактичность и «заброшенность», иначе наступает </a:t>
            </a:r>
            <a:r>
              <a:rPr lang="ru-RU" dirty="0" smtClean="0"/>
              <a:t>болезнь.</a:t>
            </a:r>
            <a:endParaRPr lang="ru-RU" dirty="0"/>
          </a:p>
        </p:txBody>
      </p:sp>
      <p:pic>
        <p:nvPicPr>
          <p:cNvPr id="11266" name="Picture 2"/>
          <p:cNvPicPr>
            <a:picLocks noChangeAspect="1" noChangeArrowheads="1"/>
          </p:cNvPicPr>
          <p:nvPr/>
        </p:nvPicPr>
        <p:blipFill rotWithShape="1">
          <a:blip r:embed="rId2">
            <a:extLst>
              <a:ext uri="{28A0092B-C50C-407E-A947-70E740481C1C}"/>
            </a:extLst>
          </a:blip>
          <a:srcRect t="165" b="10386"/>
          <a:stretch/>
        </p:blipFill>
        <p:spPr bwMode="auto">
          <a:xfrm>
            <a:off x="683568" y="3501008"/>
            <a:ext cx="7986464" cy="2555985"/>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650" y="549275"/>
            <a:ext cx="7543800" cy="5903913"/>
          </a:xfrm>
        </p:spPr>
        <p:txBody>
          <a:bodyPr rtlCol="0">
            <a:normAutofit fontScale="85000" lnSpcReduction="20000"/>
          </a:bodyPr>
          <a:lstStyle/>
          <a:p>
            <a:pPr marL="0" indent="0" algn="just" fontAlgn="auto">
              <a:spcAft>
                <a:spcPts val="0"/>
              </a:spcAft>
              <a:buFont typeface="Arial" pitchFamily="34" charset="0"/>
              <a:buNone/>
              <a:defRPr/>
            </a:pPr>
            <a:r>
              <a:rPr lang="ru-RU" dirty="0" smtClean="0"/>
              <a:t>Категория «смысл» рассматривается в </a:t>
            </a:r>
            <a:r>
              <a:rPr lang="ru-RU" dirty="0" err="1" smtClean="0"/>
              <a:t>экзистенцианально</a:t>
            </a:r>
            <a:r>
              <a:rPr lang="ru-RU" dirty="0" smtClean="0"/>
              <a:t>-гуманистической психологии, но в рамках именно </a:t>
            </a:r>
            <a:r>
              <a:rPr lang="ru-RU" dirty="0" err="1" smtClean="0"/>
              <a:t>экзистенцианальной</a:t>
            </a:r>
            <a:r>
              <a:rPr lang="ru-RU" dirty="0" smtClean="0"/>
              <a:t> психологии имеет место более </a:t>
            </a:r>
            <a:r>
              <a:rPr lang="ru-RU" dirty="0"/>
              <a:t>глобальное понятие - </a:t>
            </a:r>
            <a:r>
              <a:rPr lang="ru-RU" i="1" dirty="0"/>
              <a:t>понятие </a:t>
            </a:r>
            <a:r>
              <a:rPr lang="ru-RU" i="1" dirty="0" err="1"/>
              <a:t>сверхсмысла</a:t>
            </a:r>
            <a:r>
              <a:rPr lang="ru-RU" dirty="0"/>
              <a:t>. Речь идет о смысле того целого, в свете которого приобретает смысл человеческая жизнь, т. е. о смысле Вселенной, бытия, истории. Этот смысл трансцендентен человеческому существованию, поэтому никакой ответ на вопрос о </a:t>
            </a:r>
            <a:r>
              <a:rPr lang="ru-RU" dirty="0" err="1"/>
              <a:t>сверхсмысле</a:t>
            </a:r>
            <a:r>
              <a:rPr lang="ru-RU" dirty="0"/>
              <a:t> дать невозможно. </a:t>
            </a:r>
            <a:r>
              <a:rPr lang="ru-RU" dirty="0" err="1"/>
              <a:t>Франкл</a:t>
            </a:r>
            <a:r>
              <a:rPr lang="ru-RU" dirty="0"/>
              <a:t> подчеркивает, что из этого не следует вывод о бессмысленности или абсурдности бытия, с чем якобы приходится мириться (или бороться) человеку (Сартр, Камю). Человеку приходится мириться с другим - </a:t>
            </a:r>
            <a:r>
              <a:rPr lang="ru-RU" i="1" dirty="0"/>
              <a:t>с невозможностью охватить бытие в целом, с невозможностью познать его </a:t>
            </a:r>
            <a:r>
              <a:rPr lang="ru-RU" i="1" dirty="0" err="1"/>
              <a:t>сверхсмысл</a:t>
            </a:r>
            <a:r>
              <a:rPr lang="ru-RU" dirty="0"/>
              <a:t>. «Этот смысл, - пишет он, - необходимо </a:t>
            </a:r>
            <a:r>
              <a:rPr lang="ru-RU" dirty="0" err="1"/>
              <a:t>трансцендирует</a:t>
            </a:r>
            <a:r>
              <a:rPr lang="ru-RU" dirty="0"/>
              <a:t> человека и его мир, и потому недоступен для простых рациональных процессов. Он доступен, скорее, </a:t>
            </a:r>
            <a:r>
              <a:rPr lang="ru-RU" i="1" dirty="0"/>
              <a:t>для акта свершения, который исходит из глубин и центра человеческой личности </a:t>
            </a:r>
            <a:r>
              <a:rPr lang="ru-RU" dirty="0"/>
              <a:t>и, таки образом, коренится в тотальной </a:t>
            </a:r>
            <a:r>
              <a:rPr lang="ru-RU" dirty="0" err="1"/>
              <a:t>экзистенции</a:t>
            </a:r>
            <a:r>
              <a:rPr lang="ru-RU" dirty="0"/>
              <a:t>. Мы имеем дело не с интеллектуальным или рациональным процессом, а с целостным экзистенциальным актом, который я называю базисным доверием бытию». Идеальные смыслы и ценности коренятся в трансцендентном бытии, которое доступно только акту веры.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476250"/>
            <a:ext cx="8064500" cy="6056313"/>
          </a:xfrm>
        </p:spPr>
        <p:txBody>
          <a:bodyPr rtlCol="0">
            <a:normAutofit fontScale="85000" lnSpcReduction="10000"/>
          </a:bodyPr>
          <a:lstStyle/>
          <a:p>
            <a:pPr marL="0" indent="0" algn="just" fontAlgn="auto">
              <a:spcAft>
                <a:spcPts val="0"/>
              </a:spcAft>
              <a:buFont typeface="Arial" pitchFamily="34" charset="0"/>
              <a:buNone/>
              <a:defRPr/>
            </a:pPr>
            <a:r>
              <a:rPr lang="ru-RU" dirty="0"/>
              <a:t>Экзистенциалистская ориентация </a:t>
            </a:r>
            <a:r>
              <a:rPr lang="ru-RU" dirty="0" err="1"/>
              <a:t>Франкла</a:t>
            </a:r>
            <a:r>
              <a:rPr lang="ru-RU" dirty="0"/>
              <a:t> несомненна. Однако к ряду положений экзистенциализма </a:t>
            </a:r>
            <a:r>
              <a:rPr lang="ru-RU" dirty="0" err="1"/>
              <a:t>Франкл</a:t>
            </a:r>
            <a:r>
              <a:rPr lang="ru-RU" dirty="0"/>
              <a:t> относится критично. </a:t>
            </a:r>
            <a:r>
              <a:rPr lang="ru-RU" dirty="0" smtClean="0"/>
              <a:t>(!!!) </a:t>
            </a:r>
            <a:r>
              <a:rPr lang="ru-RU" dirty="0" err="1" smtClean="0"/>
              <a:t>Франкл</a:t>
            </a:r>
            <a:r>
              <a:rPr lang="ru-RU" dirty="0" smtClean="0"/>
              <a:t> </a:t>
            </a:r>
            <a:r>
              <a:rPr lang="ru-RU" dirty="0"/>
              <a:t>отстаивал позицию, согласно которой мир не сводится к нашим субъективным проектам, а существует объективно и независимо от нас. Также он называет экзистенциалистов </a:t>
            </a:r>
            <a:r>
              <a:rPr lang="ru-RU" dirty="0" err="1"/>
              <a:t>морализаторами</a:t>
            </a:r>
            <a:r>
              <a:rPr lang="ru-RU" dirty="0"/>
              <a:t>, осуждает попытки лечить психотические заболевания с помощью «свободного выбора» и признания пациентом собственной виновности за эндогенную депрессию</a:t>
            </a:r>
            <a:r>
              <a:rPr lang="ru-RU" dirty="0" smtClean="0"/>
              <a:t>.</a:t>
            </a:r>
          </a:p>
          <a:p>
            <a:pPr marL="0" indent="0" algn="just" fontAlgn="auto">
              <a:spcAft>
                <a:spcPts val="0"/>
              </a:spcAft>
              <a:buFont typeface="Arial" pitchFamily="34" charset="0"/>
              <a:buNone/>
              <a:defRPr/>
            </a:pPr>
            <a:r>
              <a:rPr lang="ru-RU" dirty="0"/>
              <a:t> </a:t>
            </a:r>
            <a:r>
              <a:rPr lang="ru-RU" dirty="0" err="1"/>
              <a:t>Франкл</a:t>
            </a:r>
            <a:r>
              <a:rPr lang="ru-RU" dirty="0"/>
              <a:t> говорит о технике </a:t>
            </a:r>
            <a:r>
              <a:rPr lang="ru-RU" dirty="0" err="1"/>
              <a:t>дерефлексии</a:t>
            </a:r>
            <a:r>
              <a:rPr lang="ru-RU" dirty="0"/>
              <a:t>. </a:t>
            </a:r>
            <a:r>
              <a:rPr lang="ru-RU" dirty="0" err="1"/>
              <a:t>Дерефлексия</a:t>
            </a:r>
            <a:r>
              <a:rPr lang="ru-RU" dirty="0"/>
              <a:t> подразумевает отвлечение пациента от собственного «Я», от своей дисфории, переключение его на сохранные части собственной личности и на смыслы, доступные для него в его мире</a:t>
            </a:r>
            <a:r>
              <a:rPr lang="ru-RU" dirty="0" smtClean="0"/>
              <a:t>.</a:t>
            </a:r>
          </a:p>
          <a:p>
            <a:pPr marL="0" indent="0" algn="just" fontAlgn="auto">
              <a:spcAft>
                <a:spcPts val="0"/>
              </a:spcAft>
              <a:buFont typeface="Arial" pitchFamily="34" charset="0"/>
              <a:buNone/>
              <a:defRPr/>
            </a:pPr>
            <a:r>
              <a:rPr lang="ru-RU" dirty="0" smtClean="0"/>
              <a:t>Как </a:t>
            </a:r>
            <a:r>
              <a:rPr lang="ru-RU" dirty="0"/>
              <a:t>говорит Ялом, техника «проста и заключается главным образом в том, что пациенту предписывается перестать фокусироваться на себе и заняться поиском смысла вне "я"". Действительно важно переключать внимание пациента с себя на других. Однако Ялом </a:t>
            </a:r>
            <a:r>
              <a:rPr lang="ru-RU" dirty="0" smtClean="0"/>
              <a:t>упрекает (!!!) </a:t>
            </a:r>
            <a:r>
              <a:rPr lang="ru-RU" dirty="0" err="1"/>
              <a:t>Франкла</a:t>
            </a:r>
            <a:r>
              <a:rPr lang="ru-RU" dirty="0"/>
              <a:t> в авторитаризме (демонстрируя это примером терапевтического случая </a:t>
            </a:r>
            <a:r>
              <a:rPr lang="ru-RU" dirty="0" err="1"/>
              <a:t>Франкла</a:t>
            </a:r>
            <a:r>
              <a:rPr lang="ru-RU" dirty="0"/>
              <a:t>) частым обращением к авторитету ("Мы, врачи, проведем Вас через кризис"), "что блокирует путь к осознанию и принятию ответственности".</a:t>
            </a:r>
          </a:p>
          <a:p>
            <a:pPr marL="274320" indent="-274320"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04813"/>
            <a:ext cx="7543800" cy="3816350"/>
          </a:xfrm>
        </p:spPr>
        <p:txBody>
          <a:bodyPr rtlCol="0">
            <a:normAutofit fontScale="92500"/>
          </a:bodyPr>
          <a:lstStyle/>
          <a:p>
            <a:pPr marL="0" indent="0" algn="just" fontAlgn="auto">
              <a:spcAft>
                <a:spcPts val="0"/>
              </a:spcAft>
              <a:buFont typeface="Arial" pitchFamily="34" charset="0"/>
              <a:buNone/>
              <a:defRPr/>
            </a:pPr>
            <a:r>
              <a:rPr lang="ru-RU" dirty="0"/>
              <a:t>Ялом говорит о том, что о бессмысленности жизни мы говорим тогда, когда смотрим на свою жизнь с галактической точки зрения</a:t>
            </a:r>
            <a:r>
              <a:rPr lang="ru-RU" i="1" dirty="0"/>
              <a:t>. А такие моменты редки</a:t>
            </a:r>
            <a:r>
              <a:rPr lang="ru-RU" dirty="0"/>
              <a:t>. В остальное время, считает Ялом, «вещи имеют значение, потому что они имеют значение. Вещи имеют для нас значение постоянно». Исходя из этого, Ялом рекомендует: «терапевт должен помочь пациенту понять, что его </a:t>
            </a:r>
            <a:r>
              <a:rPr lang="ru-RU" i="1" dirty="0"/>
              <a:t>нынешние сомнения (или принятие новой смысловой схемы) не уничтожают реальность прошлых </a:t>
            </a:r>
            <a:r>
              <a:rPr lang="ru-RU" i="1" dirty="0" smtClean="0"/>
              <a:t>значимостей</a:t>
            </a:r>
            <a:r>
              <a:rPr lang="ru-RU" dirty="0"/>
              <a:t>». Ялом считает самым эффективным терапевтическим средством против бессмысленности - вовлеченность в жизнь. </a:t>
            </a:r>
          </a:p>
        </p:txBody>
      </p:sp>
      <p:pic>
        <p:nvPicPr>
          <p:cNvPr id="12290" name="Picture 2"/>
          <p:cNvPicPr>
            <a:picLocks noChangeAspect="1" noChangeArrowheads="1"/>
          </p:cNvPicPr>
          <p:nvPr/>
        </p:nvPicPr>
        <p:blipFill>
          <a:blip r:embed="rId2">
            <a:extLst>
              <a:ext uri="{28A0092B-C50C-407E-A947-70E740481C1C}"/>
            </a:extLst>
          </a:blip>
          <a:srcRect/>
          <a:stretch>
            <a:fillRect/>
          </a:stretch>
        </p:blipFill>
        <p:spPr bwMode="auto">
          <a:xfrm>
            <a:off x="4921753" y="4221088"/>
            <a:ext cx="3371843" cy="1888232"/>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638" y="685800"/>
            <a:ext cx="4824412" cy="5551488"/>
          </a:xfrm>
        </p:spPr>
        <p:txBody>
          <a:bodyPr rtlCol="0">
            <a:normAutofit fontScale="92500" lnSpcReduction="20000"/>
          </a:bodyPr>
          <a:lstStyle/>
          <a:p>
            <a:pPr marL="0" indent="0" algn="just" fontAlgn="auto">
              <a:spcAft>
                <a:spcPts val="0"/>
              </a:spcAft>
              <a:buFont typeface="Arial" pitchFamily="34" charset="0"/>
              <a:buNone/>
              <a:defRPr/>
            </a:pPr>
            <a:r>
              <a:rPr lang="ru-RU" dirty="0"/>
              <a:t>Можно сказать и о рассогласовании гуманистов и экзистенциалистов относительно понимания природы и сути добра и зла. По словам Д.А. Леонтьева, «К. </a:t>
            </a:r>
            <a:r>
              <a:rPr lang="ru-RU" dirty="0" err="1"/>
              <a:t>Роджерс</a:t>
            </a:r>
            <a:r>
              <a:rPr lang="ru-RU" dirty="0"/>
              <a:t> настаивал, что природе человека присуще изначальное добро, а источник зла лежит вне природы человека, где-то во внешней реальности. Р. </a:t>
            </a:r>
            <a:r>
              <a:rPr lang="ru-RU" dirty="0" err="1"/>
              <a:t>Мэй</a:t>
            </a:r>
            <a:r>
              <a:rPr lang="ru-RU" dirty="0"/>
              <a:t> достаточно убедительно возразил ему, что зло вообще нельзя объяснить, если считать, что в природе человека заложено только добро. </a:t>
            </a:r>
            <a:endParaRPr lang="ru-RU" dirty="0" smtClean="0"/>
          </a:p>
          <a:p>
            <a:pPr marL="0" indent="0" algn="just" fontAlgn="auto">
              <a:spcAft>
                <a:spcPts val="0"/>
              </a:spcAft>
              <a:buFont typeface="Arial" pitchFamily="34" charset="0"/>
              <a:buNone/>
              <a:defRPr/>
            </a:pPr>
            <a:r>
              <a:rPr lang="ru-RU" dirty="0" smtClean="0"/>
              <a:t>С </a:t>
            </a:r>
            <a:r>
              <a:rPr lang="ru-RU" dirty="0"/>
              <a:t>точки зрения экзистенциалистского подхода, человек не расположен априори ни к добру, ни к злу. Он выбирает или то, или другое, а тем самым творит и то, и другое»</a:t>
            </a:r>
          </a:p>
          <a:p>
            <a:pPr marL="274320" indent="-274320" fontAlgn="auto">
              <a:spcAft>
                <a:spcPts val="0"/>
              </a:spcAft>
              <a:buFont typeface="Arial" pitchFamily="34" charset="0"/>
              <a:buChar char="•"/>
              <a:defRPr/>
            </a:pPr>
            <a:endParaRPr lang="ru-RU" dirty="0"/>
          </a:p>
        </p:txBody>
      </p:sp>
      <p:pic>
        <p:nvPicPr>
          <p:cNvPr id="37890" name="Picture 2"/>
          <p:cNvPicPr>
            <a:picLocks noChangeAspect="1" noChangeArrowheads="1"/>
          </p:cNvPicPr>
          <p:nvPr/>
        </p:nvPicPr>
        <p:blipFill>
          <a:blip r:embed="rId2"/>
          <a:srcRect/>
          <a:stretch>
            <a:fillRect/>
          </a:stretch>
        </p:blipFill>
        <p:spPr bwMode="auto">
          <a:xfrm>
            <a:off x="323850" y="876300"/>
            <a:ext cx="3887788" cy="478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549275"/>
            <a:ext cx="7543800" cy="1439863"/>
          </a:xfrm>
        </p:spPr>
        <p:txBody>
          <a:bodyPr rtlCol="0">
            <a:normAutofit fontScale="85000" lnSpcReduction="20000"/>
          </a:bodyPr>
          <a:lstStyle/>
          <a:p>
            <a:pPr marL="0" indent="0" algn="just" fontAlgn="auto">
              <a:spcAft>
                <a:spcPts val="0"/>
              </a:spcAft>
              <a:buFont typeface="Arial" pitchFamily="34" charset="0"/>
              <a:buNone/>
              <a:defRPr/>
            </a:pPr>
            <a:r>
              <a:rPr lang="ru-RU" dirty="0" smtClean="0"/>
              <a:t>Некоторые отличия (опять же </a:t>
            </a:r>
            <a:r>
              <a:rPr lang="ru-RU" dirty="0" smtClean="0">
                <a:sym typeface="Symbol"/>
              </a:rPr>
              <a:t> условные!) можно проследить в специфике их создания и применения.</a:t>
            </a:r>
          </a:p>
          <a:p>
            <a:pPr marL="0" indent="0" algn="just" fontAlgn="auto">
              <a:spcAft>
                <a:spcPts val="0"/>
              </a:spcAft>
              <a:buFont typeface="Arial" pitchFamily="34" charset="0"/>
              <a:buNone/>
              <a:defRPr/>
            </a:pPr>
            <a:r>
              <a:rPr lang="ru-RU" dirty="0" smtClean="0">
                <a:sym typeface="Symbol"/>
              </a:rPr>
              <a:t>У экзистенциалистов: в</a:t>
            </a:r>
          </a:p>
          <a:p>
            <a:pPr marL="0" indent="0" algn="just" fontAlgn="auto">
              <a:spcAft>
                <a:spcPts val="0"/>
              </a:spcAft>
              <a:buFont typeface="Arial" pitchFamily="34" charset="0"/>
              <a:buNone/>
              <a:defRPr/>
            </a:pPr>
            <a:r>
              <a:rPr lang="ru-RU" dirty="0" smtClean="0">
                <a:sym typeface="Symbol"/>
              </a:rPr>
              <a:t> работе с осознанием предельной данности  смерти, в качестве катализатора изменений:</a:t>
            </a:r>
          </a:p>
          <a:p>
            <a:pPr marL="0" indent="0" algn="just" fontAlgn="auto">
              <a:spcAft>
                <a:spcPts val="0"/>
              </a:spcAft>
              <a:buFont typeface="Arial" pitchFamily="34" charset="0"/>
              <a:buNone/>
              <a:defRPr/>
            </a:pPr>
            <a:endParaRPr lang="ru-RU" dirty="0"/>
          </a:p>
        </p:txBody>
      </p:sp>
      <p:graphicFrame>
        <p:nvGraphicFramePr>
          <p:cNvPr id="4" name="Схема 3"/>
          <p:cNvGraphicFramePr/>
          <p:nvPr/>
        </p:nvGraphicFramePr>
        <p:xfrm>
          <a:off x="683568" y="980728"/>
          <a:ext cx="6096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TextBox 4"/>
          <p:cNvSpPr txBox="1">
            <a:spLocks noChangeArrowheads="1"/>
          </p:cNvSpPr>
          <p:nvPr/>
        </p:nvSpPr>
        <p:spPr bwMode="auto">
          <a:xfrm>
            <a:off x="684213" y="2565400"/>
            <a:ext cx="7704137" cy="3692525"/>
          </a:xfrm>
          <a:prstGeom prst="rect">
            <a:avLst/>
          </a:prstGeom>
          <a:noFill/>
          <a:ln w="9525">
            <a:noFill/>
            <a:miter lim="800000"/>
            <a:headEnd/>
            <a:tailEnd/>
          </a:ln>
        </p:spPr>
        <p:txBody>
          <a:bodyPr>
            <a:spAutoFit/>
          </a:bodyPr>
          <a:lstStyle/>
          <a:p>
            <a:pPr algn="just"/>
            <a:r>
              <a:rPr lang="ru-RU">
                <a:latin typeface="Times New Roman" pitchFamily="18" charset="0"/>
              </a:rPr>
              <a:t>30-45 мин</a:t>
            </a:r>
          </a:p>
          <a:p>
            <a:pPr algn="just"/>
            <a:r>
              <a:rPr lang="ru-RU">
                <a:latin typeface="Times New Roman" pitchFamily="18" charset="0"/>
              </a:rPr>
              <a:t>Тихая, спокойная обстановка</a:t>
            </a:r>
          </a:p>
          <a:p>
            <a:pPr algn="just"/>
            <a:r>
              <a:rPr lang="ru-RU">
                <a:latin typeface="Times New Roman" pitchFamily="18" charset="0"/>
              </a:rPr>
              <a:t>Попросить участников на отдельных карточках дать 8 важных для них ответов на вопрос: «Кто я?» Затем предложить просмотреть свои 8 ответов  и расположить их  в порядке значимости и центральности: ближайшие к центру их существ поместить вниз, более периферические для них – выше.</a:t>
            </a:r>
          </a:p>
          <a:p>
            <a:pPr algn="just"/>
            <a:r>
              <a:rPr lang="ru-RU">
                <a:latin typeface="Times New Roman" pitchFamily="18" charset="0"/>
              </a:rPr>
              <a:t>Затем просить сосредоточиться на самой верхней карточке и поразмышлять о том, как бы они себя чувствовали, отказавшись от этого атрибута. Через две-три минуты (какой-нибудь мягкий сигнал, такой как колокольчик, является наименее отвлекающим) попросить перейти к следующей карточке и так далее, пока они не избавятся от всех 8 атрибутов. Вслед за тем можно предложить участникам вновь интегрировать эти качества, проделав всю процедуру в обратном направлении.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2"/>
          <p:cNvSpPr>
            <a:spLocks noGrp="1"/>
          </p:cNvSpPr>
          <p:nvPr>
            <p:ph idx="1"/>
          </p:nvPr>
        </p:nvSpPr>
        <p:spPr>
          <a:xfrm>
            <a:off x="730250" y="-17463"/>
            <a:ext cx="8089900" cy="1879601"/>
          </a:xfrm>
        </p:spPr>
        <p:txBody>
          <a:bodyPr/>
          <a:lstStyle/>
          <a:p>
            <a:pPr marL="0" indent="0" algn="just">
              <a:buFont typeface="Arial" charset="0"/>
              <a:buNone/>
            </a:pPr>
            <a:r>
              <a:rPr lang="ru-RU" sz="2000" smtClean="0"/>
              <a:t>Помощь индивиду достичь своего «центра чистого самосознания», предлагая ему представлять в воображении отсоединение от себя поочередно своего тела, эмоций, желаний и, наконец, интеллекта.</a:t>
            </a:r>
          </a:p>
        </p:txBody>
      </p:sp>
      <p:sp>
        <p:nvSpPr>
          <p:cNvPr id="4" name="Стрелка вниз 3"/>
          <p:cNvSpPr/>
          <p:nvPr/>
        </p:nvSpPr>
        <p:spPr>
          <a:xfrm rot="16200000">
            <a:off x="257175" y="584200"/>
            <a:ext cx="539750" cy="393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ysClr val="windowText" lastClr="000000"/>
              </a:solidFill>
            </a:endParaRPr>
          </a:p>
        </p:txBody>
      </p:sp>
      <p:grpSp>
        <p:nvGrpSpPr>
          <p:cNvPr id="39939" name="Группа 5"/>
          <p:cNvGrpSpPr>
            <a:grpSpLocks/>
          </p:cNvGrpSpPr>
          <p:nvPr/>
        </p:nvGrpSpPr>
        <p:grpSpPr bwMode="auto">
          <a:xfrm>
            <a:off x="723900" y="1549400"/>
            <a:ext cx="6091238" cy="447675"/>
            <a:chOff x="2361" y="792089"/>
            <a:chExt cx="6091277" cy="447821"/>
          </a:xfrm>
        </p:grpSpPr>
        <p:sp>
          <p:nvSpPr>
            <p:cNvPr id="7" name="Прямоугольник 6"/>
            <p:cNvSpPr/>
            <p:nvPr/>
          </p:nvSpPr>
          <p:spPr>
            <a:xfrm>
              <a:off x="2361" y="792089"/>
              <a:ext cx="6091277" cy="44782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Прямоугольник 7"/>
            <p:cNvSpPr/>
            <p:nvPr/>
          </p:nvSpPr>
          <p:spPr>
            <a:xfrm>
              <a:off x="2361" y="792089"/>
              <a:ext cx="6091277" cy="447821"/>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fontAlgn="auto">
                <a:lnSpc>
                  <a:spcPct val="90000"/>
                </a:lnSpc>
                <a:spcAft>
                  <a:spcPct val="35000"/>
                </a:spcAft>
                <a:defRPr/>
              </a:pPr>
              <a:r>
                <a:rPr lang="ru-RU" sz="2000" b="1" dirty="0"/>
                <a:t>Экзистенциальная «шоковая» терапия </a:t>
              </a:r>
              <a:endParaRPr lang="ru-RU" sz="2000" b="1" dirty="0"/>
            </a:p>
          </p:txBody>
        </p:sp>
      </p:grpSp>
      <p:sp>
        <p:nvSpPr>
          <p:cNvPr id="10" name="TextBox 9"/>
          <p:cNvSpPr txBox="1"/>
          <p:nvPr/>
        </p:nvSpPr>
        <p:spPr>
          <a:xfrm>
            <a:off x="330200" y="2205038"/>
            <a:ext cx="8813800" cy="3692525"/>
          </a:xfrm>
          <a:prstGeom prst="rect">
            <a:avLst/>
          </a:prstGeom>
          <a:noFill/>
        </p:spPr>
        <p:txBody>
          <a:bodyPr>
            <a:spAutoFit/>
          </a:bodyPr>
          <a:lstStyle/>
          <a:p>
            <a:pPr marL="285750" indent="-285750" algn="just" fontAlgn="auto">
              <a:spcBef>
                <a:spcPts val="0"/>
              </a:spcBef>
              <a:spcAft>
                <a:spcPts val="0"/>
              </a:spcAft>
              <a:buFont typeface="Arial" pitchFamily="34" charset="0"/>
              <a:buChar char="•"/>
              <a:defRPr/>
            </a:pPr>
            <a:r>
              <a:rPr lang="ru-RU" dirty="0">
                <a:latin typeface="+mn-lt"/>
              </a:rPr>
              <a:t>написание </a:t>
            </a:r>
            <a:r>
              <a:rPr lang="ru-RU" dirty="0">
                <a:latin typeface="+mn-lt"/>
              </a:rPr>
              <a:t>эпитафии или некролога самому </a:t>
            </a:r>
            <a:r>
              <a:rPr lang="ru-RU" dirty="0">
                <a:latin typeface="+mn-lt"/>
              </a:rPr>
              <a:t>себе</a:t>
            </a:r>
          </a:p>
          <a:p>
            <a:pPr marL="285750" indent="-285750" algn="just" fontAlgn="auto">
              <a:spcBef>
                <a:spcPts val="0"/>
              </a:spcBef>
              <a:spcAft>
                <a:spcPts val="0"/>
              </a:spcAft>
              <a:buFont typeface="Arial" pitchFamily="34" charset="0"/>
              <a:buChar char="•"/>
              <a:defRPr/>
            </a:pPr>
            <a:r>
              <a:rPr lang="ru-RU" dirty="0">
                <a:latin typeface="+mn-lt"/>
              </a:rPr>
              <a:t>«</a:t>
            </a:r>
            <a:r>
              <a:rPr lang="ru-RU" dirty="0">
                <a:latin typeface="+mn-lt"/>
              </a:rPr>
              <a:t>место назначения</a:t>
            </a:r>
            <a:r>
              <a:rPr lang="ru-RU" dirty="0">
                <a:latin typeface="+mn-lt"/>
              </a:rPr>
              <a:t>»</a:t>
            </a:r>
          </a:p>
          <a:p>
            <a:pPr algn="just" fontAlgn="auto">
              <a:spcBef>
                <a:spcPts val="0"/>
              </a:spcBef>
              <a:spcAft>
                <a:spcPts val="0"/>
              </a:spcAft>
              <a:defRPr/>
            </a:pPr>
            <a:r>
              <a:rPr lang="ru-RU" dirty="0">
                <a:latin typeface="+mn-lt"/>
              </a:rPr>
              <a:t> На </a:t>
            </a:r>
            <a:r>
              <a:rPr lang="ru-RU" dirty="0">
                <a:latin typeface="+mn-lt"/>
              </a:rPr>
              <a:t>пустом листе бумаги начертите отрезок. Один его конец представляет ваше рождение, другой – вашу смерть. Поставьте крестик на том месте, где вы находитесь сейчас. Поразмышляйте над этим примерно пять </a:t>
            </a:r>
            <a:r>
              <a:rPr lang="ru-RU" dirty="0">
                <a:latin typeface="+mn-lt"/>
              </a:rPr>
              <a:t>минут. </a:t>
            </a:r>
            <a:endParaRPr lang="ru-RU" dirty="0">
              <a:latin typeface="+mn-lt"/>
            </a:endParaRPr>
          </a:p>
          <a:p>
            <a:pPr algn="just" fontAlgn="auto">
              <a:spcBef>
                <a:spcPts val="0"/>
              </a:spcBef>
              <a:spcAft>
                <a:spcPts val="0"/>
              </a:spcAft>
              <a:defRPr/>
            </a:pPr>
            <a:r>
              <a:rPr lang="ru-RU" dirty="0">
                <a:latin typeface="+mn-lt"/>
              </a:rPr>
              <a:t>Это короткое простое упражнение почти всегда вызывает </a:t>
            </a:r>
            <a:r>
              <a:rPr lang="ru-RU" i="1" dirty="0">
                <a:latin typeface="+mn-lt"/>
              </a:rPr>
              <a:t>мощные и глубокие реакции. </a:t>
            </a:r>
          </a:p>
          <a:p>
            <a:pPr marL="285750" indent="-285750" algn="just" fontAlgn="auto">
              <a:spcBef>
                <a:spcPts val="0"/>
              </a:spcBef>
              <a:spcAft>
                <a:spcPts val="0"/>
              </a:spcAft>
              <a:buFont typeface="Arial" pitchFamily="34" charset="0"/>
              <a:buChar char="•"/>
              <a:defRPr/>
            </a:pPr>
            <a:r>
              <a:rPr lang="ru-RU" dirty="0">
                <a:latin typeface="+mn-lt"/>
              </a:rPr>
              <a:t>В больших группах </a:t>
            </a:r>
            <a:r>
              <a:rPr lang="ru-RU" i="1" dirty="0">
                <a:latin typeface="+mn-lt"/>
              </a:rPr>
              <a:t>для усиления </a:t>
            </a:r>
            <a:r>
              <a:rPr lang="ru-RU" i="1" dirty="0" err="1">
                <a:latin typeface="+mn-lt"/>
              </a:rPr>
              <a:t>сознавания</a:t>
            </a:r>
            <a:r>
              <a:rPr lang="ru-RU" i="1" dirty="0">
                <a:latin typeface="+mn-lt"/>
              </a:rPr>
              <a:t> смертности </a:t>
            </a:r>
            <a:r>
              <a:rPr lang="ru-RU" dirty="0">
                <a:latin typeface="+mn-lt"/>
              </a:rPr>
              <a:t>-упражнение </a:t>
            </a:r>
            <a:r>
              <a:rPr lang="ru-RU" dirty="0">
                <a:latin typeface="+mn-lt"/>
              </a:rPr>
              <a:t>"вызов</a:t>
            </a:r>
            <a:r>
              <a:rPr lang="ru-RU" dirty="0">
                <a:latin typeface="+mn-lt"/>
              </a:rPr>
              <a:t>".</a:t>
            </a:r>
          </a:p>
          <a:p>
            <a:pPr algn="just" fontAlgn="auto">
              <a:spcBef>
                <a:spcPts val="0"/>
              </a:spcBef>
              <a:spcAft>
                <a:spcPts val="0"/>
              </a:spcAft>
              <a:defRPr/>
            </a:pPr>
            <a:r>
              <a:rPr lang="ru-RU" dirty="0">
                <a:latin typeface="+mn-lt"/>
              </a:rPr>
              <a:t>Группу </a:t>
            </a:r>
            <a:r>
              <a:rPr lang="ru-RU" dirty="0">
                <a:latin typeface="+mn-lt"/>
              </a:rPr>
              <a:t>разделяют на тройки и дают задание беседовать. Имена участников группы пишутся на отдельных листках бумаги; листки помещаются в сосуд, затем их вслепую вынимают по одному и выкликают написанные на них имена. Тот, чье имя названо, прерывает разговор и поворачивается спиной к остальным. Многие участники сообщают, что в результате этого упражнения у них </a:t>
            </a:r>
            <a:r>
              <a:rPr lang="ru-RU" i="1" dirty="0">
                <a:latin typeface="+mn-lt"/>
              </a:rPr>
              <a:t>возросло </a:t>
            </a:r>
            <a:r>
              <a:rPr lang="ru-RU" i="1" dirty="0" err="1">
                <a:latin typeface="+mn-lt"/>
              </a:rPr>
              <a:t>сознавание</a:t>
            </a:r>
            <a:r>
              <a:rPr lang="ru-RU" i="1" dirty="0">
                <a:latin typeface="+mn-lt"/>
              </a:rPr>
              <a:t> случайности и хрупкости существования.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7063" y="1125538"/>
            <a:ext cx="7543800" cy="4319587"/>
          </a:xfrm>
        </p:spPr>
        <p:txBody>
          <a:bodyPr rtlCol="0">
            <a:normAutofit fontScale="77500" lnSpcReduction="20000"/>
          </a:bodyPr>
          <a:lstStyle/>
          <a:p>
            <a:pPr marL="457200" indent="-457200" algn="just" fontAlgn="auto">
              <a:spcAft>
                <a:spcPts val="0"/>
              </a:spcAft>
              <a:buFont typeface="Arial" pitchFamily="34" charset="0"/>
              <a:buAutoNum type="arabicParenR"/>
              <a:defRPr/>
            </a:pPr>
            <a:r>
              <a:rPr lang="ru-RU" dirty="0" smtClean="0"/>
              <a:t>Участники </a:t>
            </a:r>
            <a:r>
              <a:rPr lang="ru-RU" dirty="0"/>
              <a:t>заполняют вопросник, посвященный тревоге смерти, и обсуждают вызывающие тревогу темы. </a:t>
            </a:r>
            <a:endParaRPr lang="ru-RU" dirty="0" smtClean="0"/>
          </a:p>
          <a:p>
            <a:pPr marL="457200" indent="-457200" algn="just" fontAlgn="auto">
              <a:spcAft>
                <a:spcPts val="0"/>
              </a:spcAft>
              <a:buFont typeface="Arial" pitchFamily="34" charset="0"/>
              <a:buAutoNum type="arabicParenR"/>
              <a:defRPr/>
            </a:pPr>
            <a:r>
              <a:rPr lang="ru-RU" dirty="0" smtClean="0"/>
              <a:t>Участники</a:t>
            </a:r>
            <a:r>
              <a:rPr lang="ru-RU" dirty="0"/>
              <a:t>, находясь в состоянии глубокой мышечной релаксации, очень подробно, с охватом всех пяти чувств, воображают свою собственную (легкую) смерть</a:t>
            </a:r>
            <a:r>
              <a:rPr lang="ru-RU" dirty="0" smtClean="0"/>
              <a:t>.</a:t>
            </a:r>
          </a:p>
          <a:p>
            <a:pPr marL="457200" indent="-457200" algn="just" fontAlgn="auto">
              <a:spcAft>
                <a:spcPts val="0"/>
              </a:spcAft>
              <a:buFont typeface="Arial" pitchFamily="34" charset="0"/>
              <a:buAutoNum type="arabicParenR"/>
              <a:defRPr/>
            </a:pPr>
            <a:r>
              <a:rPr lang="ru-RU" dirty="0" smtClean="0"/>
              <a:t> Участникам </a:t>
            </a:r>
            <a:r>
              <a:rPr lang="ru-RU" dirty="0"/>
              <a:t>предлагается составить список своих ценностей и затем представить себе ситуацию, связанную с тем, что убежище от радиоактивных осадков может спасти жизнь лишь ограниченному числу людей; каждый член группы, исходя из своей иерархии ценностей, должен аргументировать, почему он должен быть спасен (по словам авторов, это упражнение было придумано с целью воссоздания стадии сделки по </a:t>
            </a:r>
            <a:r>
              <a:rPr lang="ru-RU" dirty="0" err="1"/>
              <a:t>Кюблер</a:t>
            </a:r>
            <a:r>
              <a:rPr lang="ru-RU" dirty="0"/>
              <a:t>-Росс). </a:t>
            </a:r>
            <a:endParaRPr lang="ru-RU" dirty="0" smtClean="0"/>
          </a:p>
          <a:p>
            <a:pPr marL="457200" indent="-457200" algn="just" fontAlgn="auto">
              <a:spcAft>
                <a:spcPts val="0"/>
              </a:spcAft>
              <a:buFont typeface="Arial" pitchFamily="34" charset="0"/>
              <a:buAutoNum type="arabicParenR"/>
              <a:defRPr/>
            </a:pPr>
            <a:r>
              <a:rPr lang="ru-RU" dirty="0" smtClean="0"/>
              <a:t>Участникам </a:t>
            </a:r>
            <a:r>
              <a:rPr lang="ru-RU" dirty="0"/>
              <a:t>группы, вновь приведенным в состояние глубокой мышечной релаксации. предлагают вообразить себе свою смертельную болезнь, возникающую в результате неспособность к коммуникации и, наконец, свои похороны. </a:t>
            </a:r>
          </a:p>
        </p:txBody>
      </p:sp>
      <p:grpSp>
        <p:nvGrpSpPr>
          <p:cNvPr id="40962" name="Группа 3"/>
          <p:cNvGrpSpPr>
            <a:grpSpLocks/>
          </p:cNvGrpSpPr>
          <p:nvPr/>
        </p:nvGrpSpPr>
        <p:grpSpPr bwMode="auto">
          <a:xfrm>
            <a:off x="611188" y="476250"/>
            <a:ext cx="6202362" cy="600075"/>
            <a:chOff x="2361" y="792089"/>
            <a:chExt cx="6202113" cy="600221"/>
          </a:xfrm>
        </p:grpSpPr>
        <p:sp>
          <p:nvSpPr>
            <p:cNvPr id="5" name="Прямоугольник 4"/>
            <p:cNvSpPr/>
            <p:nvPr/>
          </p:nvSpPr>
          <p:spPr>
            <a:xfrm>
              <a:off x="113482" y="944526"/>
              <a:ext cx="6090992" cy="44778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fontAlgn="auto">
                <a:spcBef>
                  <a:spcPts val="0"/>
                </a:spcBef>
                <a:spcAft>
                  <a:spcPts val="0"/>
                </a:spcAft>
                <a:defRPr/>
              </a:pPr>
              <a:r>
                <a:rPr lang="ru-RU" sz="2000" b="1" dirty="0" err="1"/>
                <a:t>К</a:t>
              </a:r>
              <a:r>
                <a:rPr lang="ru-RU" sz="2000" b="1" dirty="0" err="1"/>
                <a:t>онфронтирование</a:t>
              </a:r>
              <a:r>
                <a:rPr lang="ru-RU" sz="2000" b="1" dirty="0"/>
                <a:t> </a:t>
              </a:r>
              <a:r>
                <a:rPr lang="ru-RU" sz="2000" b="1" dirty="0"/>
                <a:t>участников с их </a:t>
              </a:r>
              <a:r>
                <a:rPr lang="ru-RU" sz="2000" b="1" dirty="0"/>
                <a:t>смертью</a:t>
              </a:r>
              <a:endParaRPr lang="ru-RU" sz="2000" b="1" dirty="0"/>
            </a:p>
            <a:p>
              <a:pPr fontAlgn="auto">
                <a:spcBef>
                  <a:spcPts val="0"/>
                </a:spcBef>
                <a:spcAft>
                  <a:spcPts val="0"/>
                </a:spcAft>
                <a:defRPr/>
              </a:pPr>
              <a:endParaRPr lang="ru-RU" sz="2000" b="1" dirty="0"/>
            </a:p>
          </p:txBody>
        </p:sp>
        <p:sp>
          <p:nvSpPr>
            <p:cNvPr id="6" name="Прямоугольник 5"/>
            <p:cNvSpPr/>
            <p:nvPr/>
          </p:nvSpPr>
          <p:spPr>
            <a:xfrm>
              <a:off x="2361" y="792089"/>
              <a:ext cx="6090992" cy="44778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fontAlgn="auto">
                <a:lnSpc>
                  <a:spcPct val="90000"/>
                </a:lnSpc>
                <a:spcAft>
                  <a:spcPct val="35000"/>
                </a:spcAft>
                <a:defRPr/>
              </a:pPr>
              <a:endParaRPr lang="ru-RU" sz="19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2095500"/>
          </a:xfrm>
        </p:spPr>
        <p:txBody>
          <a:bodyPr rtlCol="0">
            <a:normAutofit fontScale="85000" lnSpcReduction="20000"/>
          </a:bodyPr>
          <a:lstStyle/>
          <a:p>
            <a:pPr marL="274320" indent="-274320" fontAlgn="auto">
              <a:spcAft>
                <a:spcPts val="0"/>
              </a:spcAft>
              <a:buFont typeface="Arial" pitchFamily="34" charset="0"/>
              <a:buChar char="•"/>
              <a:defRPr/>
            </a:pPr>
            <a:endParaRPr lang="ru-RU" dirty="0" smtClean="0"/>
          </a:p>
          <a:p>
            <a:pPr marL="0" indent="0" fontAlgn="auto">
              <a:spcAft>
                <a:spcPts val="0"/>
              </a:spcAft>
              <a:buFont typeface="Arial" pitchFamily="34" charset="0"/>
              <a:buNone/>
              <a:defRPr/>
            </a:pPr>
            <a:r>
              <a:rPr lang="ru-RU" dirty="0" smtClean="0"/>
              <a:t>Два варианта:</a:t>
            </a:r>
          </a:p>
          <a:p>
            <a:pPr marL="457200" indent="-457200" algn="just" fontAlgn="auto">
              <a:spcAft>
                <a:spcPts val="0"/>
              </a:spcAft>
              <a:buFont typeface="Arial" pitchFamily="34" charset="0"/>
              <a:buAutoNum type="arabicParenR"/>
              <a:defRPr/>
            </a:pPr>
            <a:r>
              <a:rPr lang="ru-RU" dirty="0" smtClean="0"/>
              <a:t>приглашение </a:t>
            </a:r>
            <a:r>
              <a:rPr lang="ru-RU" dirty="0"/>
              <a:t>обычных психотерапевтических пациентов на встречи группы </a:t>
            </a:r>
            <a:r>
              <a:rPr lang="ru-RU" dirty="0" err="1"/>
              <a:t>терминально</a:t>
            </a:r>
            <a:r>
              <a:rPr lang="ru-RU" dirty="0"/>
              <a:t> больных в качестве наблюдателей: </a:t>
            </a:r>
            <a:endParaRPr lang="ru-RU" dirty="0" smtClean="0"/>
          </a:p>
          <a:p>
            <a:pPr marL="457200" indent="-457200" algn="just" fontAlgn="auto">
              <a:spcAft>
                <a:spcPts val="0"/>
              </a:spcAft>
              <a:buFont typeface="Arial" pitchFamily="34" charset="0"/>
              <a:buAutoNum type="arabicParenR"/>
              <a:defRPr/>
            </a:pPr>
            <a:r>
              <a:rPr lang="ru-RU" dirty="0" smtClean="0"/>
              <a:t> </a:t>
            </a:r>
            <a:r>
              <a:rPr lang="ru-RU" dirty="0"/>
              <a:t>включение пациента, страдающего раком на терминальной стадии, в обычную психотерапевтическую группу. </a:t>
            </a:r>
          </a:p>
        </p:txBody>
      </p:sp>
      <p:sp>
        <p:nvSpPr>
          <p:cNvPr id="5" name="Прямоугольник 4"/>
          <p:cNvSpPr/>
          <p:nvPr/>
        </p:nvSpPr>
        <p:spPr>
          <a:xfrm>
            <a:off x="755650" y="620713"/>
            <a:ext cx="6091238" cy="447675"/>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fontAlgn="auto">
              <a:spcBef>
                <a:spcPts val="0"/>
              </a:spcBef>
              <a:spcAft>
                <a:spcPts val="0"/>
              </a:spcAft>
              <a:defRPr/>
            </a:pPr>
            <a:r>
              <a:rPr lang="ru-RU" sz="2000" b="1" dirty="0"/>
              <a:t>Общение с умирающими</a:t>
            </a:r>
            <a:endParaRPr lang="ru-RU" sz="2000" b="1" dirty="0"/>
          </a:p>
          <a:p>
            <a:pPr fontAlgn="auto">
              <a:spcBef>
                <a:spcPts val="0"/>
              </a:spcBef>
              <a:spcAft>
                <a:spcPts val="0"/>
              </a:spcAft>
              <a:defRPr/>
            </a:pPr>
            <a:endParaRPr lang="ru-RU" sz="2000" b="1" dirty="0"/>
          </a:p>
        </p:txBody>
      </p:sp>
      <p:pic>
        <p:nvPicPr>
          <p:cNvPr id="3076" name="Picture 4"/>
          <p:cNvPicPr>
            <a:picLocks noChangeAspect="1" noChangeArrowheads="1"/>
          </p:cNvPicPr>
          <p:nvPr/>
        </p:nvPicPr>
        <p:blipFill>
          <a:blip r:embed="rId2">
            <a:extLst>
              <a:ext uri="{28A0092B-C50C-407E-A947-70E740481C1C}"/>
            </a:extLst>
          </a:blip>
          <a:srcRect/>
          <a:stretch>
            <a:fillRect/>
          </a:stretch>
        </p:blipFill>
        <p:spPr bwMode="auto">
          <a:xfrm>
            <a:off x="2051720" y="2892508"/>
            <a:ext cx="5019675" cy="3143250"/>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836613"/>
            <a:ext cx="7543800" cy="4895850"/>
          </a:xfrm>
        </p:spPr>
        <p:txBody>
          <a:bodyPr rtlCol="0">
            <a:noAutofit/>
          </a:bodyPr>
          <a:lstStyle/>
          <a:p>
            <a:pPr marL="274320" indent="-274320" algn="just" fontAlgn="auto">
              <a:spcAft>
                <a:spcPts val="0"/>
              </a:spcAft>
              <a:buFont typeface="Arial" pitchFamily="34" charset="0"/>
              <a:buChar char="•"/>
              <a:defRPr/>
            </a:pPr>
            <a:endParaRPr lang="ru-RU" dirty="0" smtClean="0">
              <a:solidFill>
                <a:schemeClr val="tx1"/>
              </a:solidFill>
            </a:endParaRPr>
          </a:p>
          <a:p>
            <a:pPr marL="274320" indent="-274320" algn="ctr" fontAlgn="auto">
              <a:spcAft>
                <a:spcPts val="0"/>
              </a:spcAft>
              <a:buFont typeface="Arial" pitchFamily="34" charset="0"/>
              <a:buChar char="•"/>
              <a:defRPr/>
            </a:pPr>
            <a:r>
              <a:rPr lang="ru-RU" i="1" dirty="0" smtClean="0">
                <a:solidFill>
                  <a:schemeClr val="tx1"/>
                </a:solidFill>
              </a:rPr>
              <a:t>Экзистенциальная психология </a:t>
            </a:r>
            <a:r>
              <a:rPr lang="ru-RU" dirty="0" smtClean="0">
                <a:solidFill>
                  <a:schemeClr val="tx1"/>
                </a:solidFill>
              </a:rPr>
              <a:t>многие термины взяла из философии: </a:t>
            </a:r>
            <a:r>
              <a:rPr lang="ru-RU" dirty="0" err="1" smtClean="0">
                <a:solidFill>
                  <a:schemeClr val="tx1"/>
                </a:solidFill>
              </a:rPr>
              <a:t>Dasign</a:t>
            </a:r>
            <a:r>
              <a:rPr lang="ru-RU" dirty="0" smtClean="0">
                <a:solidFill>
                  <a:schemeClr val="tx1"/>
                </a:solidFill>
              </a:rPr>
              <a:t>-анализ, </a:t>
            </a:r>
            <a:r>
              <a:rPr lang="ru-RU" dirty="0" err="1" smtClean="0">
                <a:solidFill>
                  <a:schemeClr val="tx1"/>
                </a:solidFill>
              </a:rPr>
              <a:t>экзистенция</a:t>
            </a:r>
            <a:r>
              <a:rPr lang="ru-RU" dirty="0" smtClean="0">
                <a:solidFill>
                  <a:schemeClr val="tx1"/>
                </a:solidFill>
              </a:rPr>
              <a:t>, бытие, феноменология, смысл, бытие-в-мире, модусы существования, свобода, ответственность, становление, </a:t>
            </a:r>
            <a:r>
              <a:rPr lang="ru-RU" dirty="0" err="1" smtClean="0">
                <a:solidFill>
                  <a:schemeClr val="tx1"/>
                </a:solidFill>
              </a:rPr>
              <a:t>трансцендирование</a:t>
            </a:r>
            <a:r>
              <a:rPr lang="ru-RU" dirty="0" smtClean="0">
                <a:solidFill>
                  <a:schemeClr val="tx1"/>
                </a:solidFill>
              </a:rPr>
              <a:t>, </a:t>
            </a:r>
            <a:r>
              <a:rPr lang="ru-RU" dirty="0" err="1" smtClean="0">
                <a:solidFill>
                  <a:schemeClr val="tx1"/>
                </a:solidFill>
              </a:rPr>
              <a:t>пространственность</a:t>
            </a:r>
            <a:r>
              <a:rPr lang="ru-RU" dirty="0" smtClean="0">
                <a:solidFill>
                  <a:schemeClr val="tx1"/>
                </a:solidFill>
              </a:rPr>
              <a:t>, </a:t>
            </a:r>
            <a:r>
              <a:rPr lang="ru-RU" dirty="0" err="1" smtClean="0">
                <a:solidFill>
                  <a:schemeClr val="tx1"/>
                </a:solidFill>
              </a:rPr>
              <a:t>темпоральность</a:t>
            </a:r>
            <a:r>
              <a:rPr lang="ru-RU" dirty="0" smtClean="0">
                <a:solidFill>
                  <a:schemeClr val="tx1"/>
                </a:solidFill>
              </a:rPr>
              <a:t>, здесь и теперь, </a:t>
            </a:r>
            <a:r>
              <a:rPr lang="ru-RU" dirty="0" err="1" smtClean="0">
                <a:solidFill>
                  <a:schemeClr val="tx1"/>
                </a:solidFill>
              </a:rPr>
              <a:t>экзистенциал</a:t>
            </a:r>
            <a:r>
              <a:rPr lang="ru-RU" dirty="0" smtClean="0">
                <a:solidFill>
                  <a:schemeClr val="tx1"/>
                </a:solidFill>
              </a:rPr>
              <a:t>, миро-проект.</a:t>
            </a:r>
          </a:p>
          <a:p>
            <a:pPr marL="0" indent="0" algn="just" fontAlgn="auto">
              <a:spcAft>
                <a:spcPts val="0"/>
              </a:spcAft>
              <a:buFont typeface="Arial" pitchFamily="34" charset="0"/>
              <a:buNone/>
              <a:defRPr/>
            </a:pPr>
            <a:endParaRPr lang="ru-RU" i="1" dirty="0" smtClean="0">
              <a:solidFill>
                <a:schemeClr val="tx1"/>
              </a:solidFill>
            </a:endParaRPr>
          </a:p>
          <a:p>
            <a:pPr marL="274320" indent="-274320" algn="ctr" fontAlgn="auto">
              <a:spcAft>
                <a:spcPts val="0"/>
              </a:spcAft>
              <a:buFont typeface="Arial" pitchFamily="34" charset="0"/>
              <a:buChar char="•"/>
              <a:defRPr/>
            </a:pPr>
            <a:r>
              <a:rPr lang="ru-RU" i="1" dirty="0" smtClean="0">
                <a:solidFill>
                  <a:schemeClr val="tx1"/>
                </a:solidFill>
              </a:rPr>
              <a:t> </a:t>
            </a:r>
            <a:r>
              <a:rPr lang="ru-RU" i="1" dirty="0">
                <a:solidFill>
                  <a:schemeClr val="tx1"/>
                </a:solidFill>
              </a:rPr>
              <a:t>Гуманистическая психология </a:t>
            </a:r>
            <a:r>
              <a:rPr lang="ru-RU" dirty="0">
                <a:solidFill>
                  <a:schemeClr val="tx1"/>
                </a:solidFill>
              </a:rPr>
              <a:t>говорит на </a:t>
            </a:r>
            <a:r>
              <a:rPr lang="ru-RU" dirty="0" smtClean="0">
                <a:solidFill>
                  <a:schemeClr val="tx1"/>
                </a:solidFill>
              </a:rPr>
              <a:t>несколько другом </a:t>
            </a:r>
            <a:r>
              <a:rPr lang="ru-RU" dirty="0">
                <a:solidFill>
                  <a:schemeClr val="tx1"/>
                </a:solidFill>
              </a:rPr>
              <a:t>языке: безусловное позитивное внимание, аутентичность, </a:t>
            </a:r>
            <a:r>
              <a:rPr lang="ru-RU" dirty="0" smtClean="0">
                <a:solidFill>
                  <a:schemeClr val="tx1"/>
                </a:solidFill>
              </a:rPr>
              <a:t>конгруэнтность, </a:t>
            </a:r>
            <a:r>
              <a:rPr lang="ru-RU" dirty="0" err="1" smtClean="0">
                <a:solidFill>
                  <a:schemeClr val="tx1"/>
                </a:solidFill>
              </a:rPr>
              <a:t>организмическое</a:t>
            </a:r>
            <a:r>
              <a:rPr lang="ru-RU" dirty="0" smtClean="0">
                <a:solidFill>
                  <a:schemeClr val="tx1"/>
                </a:solidFill>
              </a:rPr>
              <a:t> </a:t>
            </a:r>
            <a:r>
              <a:rPr lang="ru-RU" dirty="0">
                <a:solidFill>
                  <a:schemeClr val="tx1"/>
                </a:solidFill>
              </a:rPr>
              <a:t>доверие, </a:t>
            </a:r>
            <a:r>
              <a:rPr lang="ru-RU" dirty="0" err="1">
                <a:solidFill>
                  <a:schemeClr val="tx1"/>
                </a:solidFill>
              </a:rPr>
              <a:t>самоактуализация</a:t>
            </a:r>
            <a:r>
              <a:rPr lang="ru-RU" dirty="0">
                <a:solidFill>
                  <a:schemeClr val="tx1"/>
                </a:solidFill>
              </a:rPr>
              <a:t>, клиент-центрированная терапия, я-концепция, иерархия потребностей, вершинные переживания, мотивы роста.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6763" y="476250"/>
            <a:ext cx="7543800" cy="431800"/>
          </a:xfrm>
        </p:spPr>
        <p:txBody>
          <a:bodyPr rtlCol="0">
            <a:normAutofit lnSpcReduction="10000"/>
          </a:bodyPr>
          <a:lstStyle/>
          <a:p>
            <a:pPr marL="0" indent="0" fontAlgn="auto">
              <a:spcAft>
                <a:spcPts val="0"/>
              </a:spcAft>
              <a:buFont typeface="Arial" pitchFamily="34" charset="0"/>
              <a:buNone/>
              <a:defRPr/>
            </a:pPr>
            <a:r>
              <a:rPr lang="ru-RU" dirty="0" smtClean="0"/>
              <a:t>У гуманистов:</a:t>
            </a:r>
          </a:p>
        </p:txBody>
      </p:sp>
      <p:sp>
        <p:nvSpPr>
          <p:cNvPr id="4" name="Прямоугольник 3"/>
          <p:cNvSpPr/>
          <p:nvPr/>
        </p:nvSpPr>
        <p:spPr>
          <a:xfrm>
            <a:off x="766763" y="995363"/>
            <a:ext cx="6091237" cy="449262"/>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fontAlgn="auto">
              <a:spcBef>
                <a:spcPts val="0"/>
              </a:spcBef>
              <a:spcAft>
                <a:spcPts val="0"/>
              </a:spcAft>
              <a:defRPr/>
            </a:pPr>
            <a:r>
              <a:rPr lang="ru-RU" sz="2000" b="1" dirty="0"/>
              <a:t>Опросник личностной </a:t>
            </a:r>
            <a:r>
              <a:rPr lang="ru-RU" sz="2000" b="1" dirty="0"/>
              <a:t>ориентации</a:t>
            </a:r>
            <a:endParaRPr lang="ru-RU" sz="2000" b="1" dirty="0"/>
          </a:p>
        </p:txBody>
      </p:sp>
      <p:sp>
        <p:nvSpPr>
          <p:cNvPr id="43011" name="Прямоугольник 6"/>
          <p:cNvSpPr>
            <a:spLocks noChangeArrowheads="1"/>
          </p:cNvSpPr>
          <p:nvPr/>
        </p:nvSpPr>
        <p:spPr bwMode="auto">
          <a:xfrm>
            <a:off x="900113" y="1844675"/>
            <a:ext cx="7056437" cy="3478213"/>
          </a:xfrm>
          <a:prstGeom prst="rect">
            <a:avLst/>
          </a:prstGeom>
          <a:noFill/>
          <a:ln w="9525">
            <a:noFill/>
            <a:miter lim="800000"/>
            <a:headEnd/>
            <a:tailEnd/>
          </a:ln>
        </p:spPr>
        <p:txBody>
          <a:bodyPr>
            <a:spAutoFit/>
          </a:bodyPr>
          <a:lstStyle/>
          <a:p>
            <a:pPr algn="just"/>
            <a:r>
              <a:rPr lang="ru-RU" sz="2000">
                <a:latin typeface="Times New Roman" pitchFamily="18" charset="0"/>
              </a:rPr>
              <a:t>Возможность измерить ценности и поведение, связанные с самоактуализацией.</a:t>
            </a:r>
          </a:p>
          <a:p>
            <a:pPr algn="just"/>
            <a:r>
              <a:rPr lang="ru-RU" sz="2000">
                <a:latin typeface="Times New Roman" pitchFamily="18" charset="0"/>
              </a:rPr>
              <a:t> POI – это опросник самоотчета, разработанный для оценки различных характеристик самоактуализации в соответствии с концепцией Маслоу. Он состоит из 150 утверждений вынужденного выбора. Из каждой пары утверждений респондент должен выбрать то, которое лучше его характеризует. </a:t>
            </a:r>
          </a:p>
          <a:p>
            <a:pPr algn="just"/>
            <a:r>
              <a:rPr lang="ru-RU" sz="2000">
                <a:latin typeface="Times New Roman" pitchFamily="18" charset="0"/>
              </a:rPr>
              <a:t>Исследование Макклэйна (McClain, 1970) доказало, что POI оказался валидным для измерения уровня </a:t>
            </a:r>
            <a:r>
              <a:rPr lang="ru-RU" sz="2000" i="1">
                <a:latin typeface="Times New Roman" pitchFamily="18" charset="0"/>
              </a:rPr>
              <a:t>позитивного психического здоровья </a:t>
            </a:r>
            <a:r>
              <a:rPr lang="ru-RU" sz="2000">
                <a:latin typeface="Times New Roman" pitchFamily="18" charset="0"/>
              </a:rPr>
              <a:t>человека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2"/>
          <p:cNvSpPr>
            <a:spLocks noGrp="1"/>
          </p:cNvSpPr>
          <p:nvPr>
            <p:ph idx="1"/>
          </p:nvPr>
        </p:nvSpPr>
        <p:spPr>
          <a:xfrm>
            <a:off x="742950" y="1916113"/>
            <a:ext cx="7986713" cy="3665537"/>
          </a:xfrm>
        </p:spPr>
        <p:txBody>
          <a:bodyPr/>
          <a:lstStyle/>
          <a:p>
            <a:pPr marL="0" indent="0" algn="just">
              <a:buFont typeface="Arial" charset="0"/>
              <a:buNone/>
            </a:pPr>
            <a:r>
              <a:rPr lang="ru-RU" sz="2000" smtClean="0"/>
              <a:t>Маслоу утверждал, что самоактуализирующиеся люди часто переживают моменты благоговейного трепета, восхищения и экстаза. В такие моменты очень сильной самоактуализации, которые он назвал вершинными переживаниями, люди настолько погружаются в определенную деятельность, что теряют чувство времени и места. По наблюдениям Маслоу, люди, испытавшие вершинные переживания, часто полагают, что произошло </a:t>
            </a:r>
            <a:r>
              <a:rPr lang="ru-RU" sz="2000" i="1" smtClean="0"/>
              <a:t>нечто очень значительное и ценное.</a:t>
            </a:r>
          </a:p>
          <a:p>
            <a:pPr marL="0" indent="0" algn="just">
              <a:buFont typeface="Arial" charset="0"/>
              <a:buNone/>
            </a:pPr>
            <a:r>
              <a:rPr lang="ru-RU" sz="2000" smtClean="0"/>
              <a:t>Для измерения склонности к вершинным переживаниям наиболее часто используют «Шкалу вершинных переживаний».  В исследовании с использованием этого теста из 70 пунктов были получены некоторые данные в поддержку взглядов Маслоу. Например, люди, получившие высокие показатели по шкале, сообщали о случаях трансцендентных, мистических переживаний и </a:t>
            </a:r>
            <a:r>
              <a:rPr lang="ru-RU" sz="2000" i="1" smtClean="0"/>
              <a:t>ощущении большого счастья</a:t>
            </a:r>
            <a:r>
              <a:rPr lang="ru-RU" sz="2000" smtClean="0"/>
              <a:t>. Высокие показатели также соответствовали образу жизни, ориентированному на "бытийные" ценности, такие как </a:t>
            </a:r>
            <a:r>
              <a:rPr lang="ru-RU" sz="2000" i="1" smtClean="0"/>
              <a:t>истина, красота и справедливость</a:t>
            </a:r>
          </a:p>
        </p:txBody>
      </p:sp>
      <p:sp>
        <p:nvSpPr>
          <p:cNvPr id="4" name="Прямоугольник 3"/>
          <p:cNvSpPr/>
          <p:nvPr/>
        </p:nvSpPr>
        <p:spPr>
          <a:xfrm>
            <a:off x="755650" y="692150"/>
            <a:ext cx="6091238" cy="447675"/>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fontAlgn="auto">
              <a:spcBef>
                <a:spcPts val="0"/>
              </a:spcBef>
              <a:spcAft>
                <a:spcPts val="0"/>
              </a:spcAft>
              <a:defRPr/>
            </a:pPr>
            <a:r>
              <a:rPr lang="ru-RU" sz="2000" b="1" dirty="0"/>
              <a:t>Исследование вершинных переживаний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noRot="1" noChangeAspect="1" noMove="1" noResize="1" noEditPoints="1" noAdjustHandles="1" noChangeArrowheads="1" noChangeShapeType="1" noTextEdit="1"/>
          </p:cNvSpPr>
          <p:nvPr>
            <p:ph idx="1"/>
          </p:nvPr>
        </p:nvSpPr>
        <p:spPr>
          <a:xfrm>
            <a:off x="755576" y="548680"/>
            <a:ext cx="7543800" cy="5758408"/>
          </a:xfrm>
          <a:blipFill rotWithShape="1">
            <a:blip r:embed="rId2"/>
            <a:stretch>
              <a:fillRect l="-889" r="-808" b="-847"/>
            </a:stretch>
          </a:blipFill>
        </p:spPr>
        <p:txBody>
          <a:bodyPr rtlCol="0">
            <a:normAutofit/>
          </a:bodyPr>
          <a:lstStyle/>
          <a:p>
            <a:pPr marL="274320" indent="-274320" fontAlgn="auto">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650" y="692150"/>
            <a:ext cx="7543800" cy="5832475"/>
          </a:xfrm>
        </p:spPr>
        <p:txBody>
          <a:bodyPr rtlCol="0">
            <a:normAutofit fontScale="85000" lnSpcReduction="10000"/>
          </a:bodyPr>
          <a:lstStyle/>
          <a:p>
            <a:pPr marL="0" indent="0" algn="just" fontAlgn="auto">
              <a:spcAft>
                <a:spcPts val="0"/>
              </a:spcAft>
              <a:buFont typeface="Arial" pitchFamily="34" charset="0"/>
              <a:buNone/>
              <a:defRPr/>
            </a:pPr>
            <a:r>
              <a:rPr lang="ru-RU" dirty="0" smtClean="0"/>
              <a:t>Он же:</a:t>
            </a:r>
          </a:p>
          <a:p>
            <a:pPr marL="0" indent="0" algn="just" fontAlgn="auto">
              <a:spcAft>
                <a:spcPts val="0"/>
              </a:spcAft>
              <a:buFont typeface="Arial" pitchFamily="34" charset="0"/>
              <a:buNone/>
              <a:defRPr/>
            </a:pPr>
            <a:r>
              <a:rPr lang="ru-RU" dirty="0" smtClean="0"/>
              <a:t>«С </a:t>
            </a:r>
            <a:r>
              <a:rPr lang="ru-RU" dirty="0"/>
              <a:t>одной стороны, роль экзистенциальной философии, казалось бы, исторически прогрессивна: она подняла голос в защиту конкретной неповторимой личности, заговорив о её конечности, о её сокровенных переживаниях, смысле существования, внутреннем одиночестве перед «ничто». Но коль скоро исходным и единственно возможным принципом всякого философствования провозглашается </a:t>
            </a:r>
            <a:r>
              <a:rPr lang="ru-RU" dirty="0" err="1"/>
              <a:t>экзистенция</a:t>
            </a:r>
            <a:r>
              <a:rPr lang="ru-RU" dirty="0"/>
              <a:t>, то экзистенциализм, развенчав идею растворения индивидуального сознания в предвечной тотальности, впадает в другую крайность - абсолютизирует эту самую </a:t>
            </a:r>
            <a:r>
              <a:rPr lang="ru-RU" dirty="0" err="1"/>
              <a:t>экзистенцию</a:t>
            </a:r>
            <a:r>
              <a:rPr lang="ru-RU" dirty="0"/>
              <a:t>. </a:t>
            </a:r>
            <a:r>
              <a:rPr lang="ru-RU" i="1" dirty="0"/>
              <a:t>Это значит, что человек должен отрешиться от предметных условий своего бытия, от социальной истории и достижений цивилизации, он становится существом беспредметным, </a:t>
            </a:r>
            <a:r>
              <a:rPr lang="ru-RU" i="1" dirty="0" err="1"/>
              <a:t>внематериальным</a:t>
            </a:r>
            <a:r>
              <a:rPr lang="ru-RU" i="1" dirty="0"/>
              <a:t>. </a:t>
            </a:r>
            <a:r>
              <a:rPr lang="ru-RU" dirty="0"/>
              <a:t>Выбор и осуществление «подлинной» возможности направлены отнюдь не на социально-предметную самореализацию и даже не на нравственное самосовершенствование, а на конструирование собственной «аутентичности». Жизнь - постоянное и неизбывное </a:t>
            </a:r>
            <a:r>
              <a:rPr lang="ru-RU" dirty="0" err="1"/>
              <a:t>самопреодоление</a:t>
            </a:r>
            <a:r>
              <a:rPr lang="ru-RU" dirty="0"/>
              <a:t>, </a:t>
            </a:r>
            <a:r>
              <a:rPr lang="ru-RU" i="1" dirty="0"/>
              <a:t>борьба, лишённая какой бы то ни было социальной санкции, противоборство с «абсурдом» мира.</a:t>
            </a:r>
          </a:p>
          <a:p>
            <a:pPr marL="274320" indent="-274320"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19688"/>
          </a:xfrm>
        </p:spPr>
        <p:txBody>
          <a:bodyPr rtlCol="0">
            <a:normAutofit fontScale="85000" lnSpcReduction="10000"/>
          </a:bodyPr>
          <a:lstStyle/>
          <a:p>
            <a:pPr marL="0" indent="0" algn="just" fontAlgn="auto">
              <a:spcAft>
                <a:spcPts val="0"/>
              </a:spcAft>
              <a:buFont typeface="Arial" pitchFamily="34" charset="0"/>
              <a:buNone/>
              <a:defRPr/>
            </a:pPr>
            <a:r>
              <a:rPr lang="ru-RU" dirty="0"/>
              <a:t>Гуманистическая парадигма опирается на такое интегральное понятие научной философии, как сущностные силы </a:t>
            </a:r>
            <a:r>
              <a:rPr lang="ru-RU" dirty="0" smtClean="0"/>
              <a:t>человека: </a:t>
            </a:r>
            <a:r>
              <a:rPr lang="ru-RU" dirty="0"/>
              <a:t>труд, мысль, общение, способности и потребности, коллективность и индивидуальность, свобода и </a:t>
            </a:r>
            <a:r>
              <a:rPr lang="ru-RU" dirty="0" smtClean="0"/>
              <a:t>ответственность. </a:t>
            </a:r>
            <a:r>
              <a:rPr lang="ru-RU" i="1" dirty="0" smtClean="0"/>
              <a:t>Это </a:t>
            </a:r>
            <a:r>
              <a:rPr lang="ru-RU" i="1" dirty="0"/>
              <a:t>суть потенциальные социальные образования</a:t>
            </a:r>
            <a:r>
              <a:rPr lang="ru-RU" dirty="0"/>
              <a:t>, разворачивающиеся в субъективно-деятельную направленность </a:t>
            </a:r>
            <a:r>
              <a:rPr lang="ru-RU" i="1" dirty="0"/>
              <a:t>человеческой сущности</a:t>
            </a:r>
            <a:r>
              <a:rPr lang="ru-RU" dirty="0"/>
              <a:t>. Индивид как субъект и носитель сущностных сил интегрируется в </a:t>
            </a:r>
            <a:r>
              <a:rPr lang="ru-RU" dirty="0" err="1"/>
              <a:t>многовекторную</a:t>
            </a:r>
            <a:r>
              <a:rPr lang="ru-RU" dirty="0"/>
              <a:t> полифонию социального процесса, осваивая, сочетая и преобразуя предметные формы. Данная парадигма берёт за основу индивида </a:t>
            </a:r>
            <a:r>
              <a:rPr lang="ru-RU" i="1" dirty="0"/>
              <a:t>многомерного, </a:t>
            </a:r>
            <a:r>
              <a:rPr lang="ru-RU" i="1" dirty="0" err="1"/>
              <a:t>самореализующегося</a:t>
            </a:r>
            <a:r>
              <a:rPr lang="ru-RU" i="1" dirty="0"/>
              <a:t>, обладающего развитым самосознанием, критическим и творческим мышлением. </a:t>
            </a:r>
            <a:r>
              <a:rPr lang="ru-RU" dirty="0"/>
              <a:t>Деятельность многомерного индивида носит инновационный характер, будучи направленной в конечном итоге на «производство самого человека», на сохранение и воспроизводство социального целого. Многомерный индивид выходит далеко за рамки чисто экзистенциальной проблематики, он есть, по выражению М.М. Бахтина, «</a:t>
            </a:r>
            <a:r>
              <a:rPr lang="ru-RU" dirty="0" err="1"/>
              <a:t>участное</a:t>
            </a:r>
            <a:r>
              <a:rPr lang="ru-RU" dirty="0"/>
              <a:t> сознание», сознаёт личную ответственность за судьбы </a:t>
            </a:r>
            <a:r>
              <a:rPr lang="ru-RU" dirty="0" smtClean="0"/>
              <a:t>человечества». </a:t>
            </a:r>
            <a:endParaRPr lang="ru-RU" dirty="0"/>
          </a:p>
          <a:p>
            <a:pPr marL="274320" indent="-274320"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0088" y="4437063"/>
            <a:ext cx="8193087" cy="1728787"/>
          </a:xfrm>
          <a:solidFill>
            <a:srgbClr val="00B0F0">
              <a:alpha val="40000"/>
            </a:srgbClr>
          </a:solidFill>
          <a:ln w="19050">
            <a:solidFill>
              <a:schemeClr val="tx1"/>
            </a:solidFill>
            <a:prstDash val="dash"/>
          </a:ln>
        </p:spPr>
        <p:txBody>
          <a:bodyPr rtlCol="0">
            <a:normAutofit fontScale="85000" lnSpcReduction="20000"/>
          </a:bodyPr>
          <a:lstStyle/>
          <a:p>
            <a:pPr marL="0" indent="0" algn="just" fontAlgn="auto">
              <a:spcAft>
                <a:spcPts val="0"/>
              </a:spcAft>
              <a:buFont typeface="Arial" pitchFamily="34" charset="0"/>
              <a:buNone/>
              <a:defRPr/>
            </a:pPr>
            <a:r>
              <a:rPr lang="ru-RU" dirty="0" smtClean="0">
                <a:solidFill>
                  <a:schemeClr val="tx1"/>
                </a:solidFill>
              </a:rPr>
              <a:t>«Жизнь - это процесс постоянного выбора. В каждый момент человек имеет выбор: или отступление, или продвижение к цели. Либо движение к еще большей боязни, страхам, защите, либо выбор цели и рост духовных сил. Выбрать развитие вместо страха раз десять в день - значит десять раз продвинуться к самореализации». </a:t>
            </a:r>
          </a:p>
          <a:p>
            <a:pPr marL="0" indent="0" algn="r" fontAlgn="auto">
              <a:spcAft>
                <a:spcPts val="0"/>
              </a:spcAft>
              <a:buFont typeface="Arial" pitchFamily="34" charset="0"/>
              <a:buNone/>
              <a:defRPr/>
            </a:pPr>
            <a:r>
              <a:rPr lang="ru-RU" dirty="0" smtClean="0">
                <a:solidFill>
                  <a:schemeClr val="tx1"/>
                </a:solidFill>
              </a:rPr>
              <a:t>А. </a:t>
            </a:r>
            <a:r>
              <a:rPr lang="ru-RU" dirty="0" err="1" smtClean="0">
                <a:solidFill>
                  <a:schemeClr val="tx1"/>
                </a:solidFill>
              </a:rPr>
              <a:t>Маслоу</a:t>
            </a:r>
            <a:endParaRPr lang="ru-RU" dirty="0">
              <a:solidFill>
                <a:schemeClr val="tx1"/>
              </a:solidFill>
            </a:endParaRPr>
          </a:p>
        </p:txBody>
      </p:sp>
      <p:sp>
        <p:nvSpPr>
          <p:cNvPr id="48130" name="Прямоугольник 4"/>
          <p:cNvSpPr>
            <a:spLocks noChangeArrowheads="1"/>
          </p:cNvSpPr>
          <p:nvPr/>
        </p:nvSpPr>
        <p:spPr bwMode="auto">
          <a:xfrm>
            <a:off x="179388" y="908050"/>
            <a:ext cx="8713787" cy="1939925"/>
          </a:xfrm>
          <a:prstGeom prst="rect">
            <a:avLst/>
          </a:prstGeom>
          <a:solidFill>
            <a:srgbClr val="FFFF00">
              <a:alpha val="39999"/>
            </a:srgbClr>
          </a:solidFill>
          <a:ln w="19050">
            <a:solidFill>
              <a:schemeClr val="tx1"/>
            </a:solidFill>
            <a:prstDash val="dash"/>
            <a:miter lim="800000"/>
            <a:headEnd/>
            <a:tailEnd/>
          </a:ln>
        </p:spPr>
        <p:txBody>
          <a:bodyPr>
            <a:spAutoFit/>
          </a:bodyPr>
          <a:lstStyle/>
          <a:p>
            <a:pPr algn="just"/>
            <a:r>
              <a:rPr lang="ru-RU" sz="2000">
                <a:latin typeface="Times New Roman" pitchFamily="18" charset="0"/>
              </a:rPr>
              <a:t>«…Смерть есть условие, дающее нам возможность жить подлинной жизнью».</a:t>
            </a:r>
          </a:p>
          <a:p>
            <a:pPr algn="r"/>
            <a:r>
              <a:rPr lang="ru-RU" sz="2000">
                <a:latin typeface="Times New Roman" pitchFamily="18" charset="0"/>
              </a:rPr>
              <a:t>И. Ялом</a:t>
            </a:r>
          </a:p>
          <a:p>
            <a:pPr algn="just"/>
            <a:r>
              <a:rPr lang="ru-RU" sz="2000">
                <a:latin typeface="Times New Roman" pitchFamily="18" charset="0"/>
              </a:rPr>
              <a:t>«Все сущее рождено без причины, продолжается в слабости и умирает случайно. …Бессмысленно то, что мы рождаемся, бессмысленно, что умираем».</a:t>
            </a:r>
          </a:p>
          <a:p>
            <a:pPr algn="r"/>
            <a:r>
              <a:rPr lang="ru-RU" sz="2000">
                <a:latin typeface="Times New Roman" pitchFamily="18" charset="0"/>
              </a:rPr>
              <a:t>Ж.-П. Сартр</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rgbClr val="FFFF00">
              <a:alpha val="40000"/>
            </a:srgbClr>
          </a:solidFill>
          <a:ln w="12700">
            <a:solidFill>
              <a:schemeClr val="tx1"/>
            </a:solidFill>
            <a:prstDash val="dash"/>
          </a:ln>
        </p:spPr>
        <p:txBody>
          <a:bodyPr rtlCol="0">
            <a:normAutofit fontScale="92500" lnSpcReduction="10000"/>
          </a:bodyPr>
          <a:lstStyle/>
          <a:p>
            <a:pPr marL="0" indent="0" algn="just" fontAlgn="auto">
              <a:spcAft>
                <a:spcPts val="0"/>
              </a:spcAft>
              <a:buFont typeface="Arial" pitchFamily="34" charset="0"/>
              <a:buNone/>
              <a:defRPr/>
            </a:pPr>
            <a:r>
              <a:rPr lang="ru-RU" dirty="0" smtClean="0"/>
              <a:t>«Мы все существа, ищущие смысл жизни, которые испытывают беспокойство оттого, что их закинули в бессмысленную вселенную. Чтобы избежать нигилизма, мы должны поставить перед собой двойную задачу. Во-первых, изобрести проект смысла жизни, достаточно убедительный для поддержания жизни. Следующий шаг - забыть о факте изобретения и убедить себя, что мы просто открыли смысл жизни, то есть у него независимое происхождение»; </a:t>
            </a:r>
          </a:p>
          <a:p>
            <a:pPr marL="0" indent="0" algn="just" fontAlgn="auto">
              <a:spcAft>
                <a:spcPts val="0"/>
              </a:spcAft>
              <a:buFont typeface="Arial" pitchFamily="34" charset="0"/>
              <a:buNone/>
              <a:defRPr/>
            </a:pPr>
            <a:r>
              <a:rPr lang="ru-RU" dirty="0" smtClean="0"/>
              <a:t>«Смысл жизни подобен карабканью по канату, который мы же сами подкинули в воздух».</a:t>
            </a:r>
          </a:p>
          <a:p>
            <a:pPr marL="0" indent="0" algn="r" fontAlgn="auto">
              <a:spcAft>
                <a:spcPts val="0"/>
              </a:spcAft>
              <a:buFont typeface="Arial" pitchFamily="34" charset="0"/>
              <a:buNone/>
              <a:defRPr/>
            </a:pPr>
            <a:r>
              <a:rPr lang="ru-RU" dirty="0" smtClean="0"/>
              <a:t>И. Ялом</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908050"/>
            <a:ext cx="7543800" cy="3025775"/>
          </a:xfrm>
          <a:solidFill>
            <a:srgbClr val="FFFF00">
              <a:alpha val="40000"/>
            </a:srgbClr>
          </a:solidFill>
          <a:ln w="19050">
            <a:solidFill>
              <a:schemeClr val="tx1"/>
            </a:solidFill>
            <a:prstDash val="dash"/>
          </a:ln>
        </p:spPr>
        <p:txBody>
          <a:bodyPr rtlCol="0">
            <a:normAutofit fontScale="92500"/>
          </a:bodyPr>
          <a:lstStyle/>
          <a:p>
            <a:pPr marL="0" indent="0" algn="just" fontAlgn="auto">
              <a:spcAft>
                <a:spcPts val="0"/>
              </a:spcAft>
              <a:buFont typeface="Arial" pitchFamily="34" charset="0"/>
              <a:buNone/>
              <a:defRPr/>
            </a:pPr>
            <a:r>
              <a:rPr lang="ru-RU" dirty="0" smtClean="0"/>
              <a:t>«Смысл страдания - лишь неизбежного страдания, конечно, - самый глубокий из всех возможных смыслов», «Страдание своей целью имеет уберечь человека от апатии, от духовного окоченения», «Счастье подобно бабочке. Чем больше ловишь его, тем больше оно ускользает. Но если вы перенесете свое внимание на другие вещи, Оно придет и тихонько сядет вам на плечо».</a:t>
            </a:r>
          </a:p>
          <a:p>
            <a:pPr marL="0" indent="0" algn="r" fontAlgn="auto">
              <a:spcAft>
                <a:spcPts val="0"/>
              </a:spcAft>
              <a:buFont typeface="Arial" pitchFamily="34" charset="0"/>
              <a:buNone/>
              <a:defRPr/>
            </a:pPr>
            <a:r>
              <a:rPr lang="ru-RU" dirty="0" smtClean="0"/>
              <a:t>В. </a:t>
            </a:r>
            <a:r>
              <a:rPr lang="ru-RU" dirty="0" err="1" smtClean="0"/>
              <a:t>Франкл</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17463" y="0"/>
            <a:ext cx="9315451" cy="6858000"/>
          </a:xfrm>
          <a:prstGeom prst="rect">
            <a:avLst/>
          </a:prstGeom>
          <a:noFill/>
          <a:ln w="9525">
            <a:noFill/>
            <a:miter lim="800000"/>
            <a:headEnd/>
            <a:tailEnd/>
          </a:ln>
        </p:spPr>
      </p:pic>
      <p:sp>
        <p:nvSpPr>
          <p:cNvPr id="3" name="Объект 2"/>
          <p:cNvSpPr>
            <a:spLocks noGrp="1"/>
          </p:cNvSpPr>
          <p:nvPr>
            <p:ph idx="1"/>
          </p:nvPr>
        </p:nvSpPr>
        <p:spPr>
          <a:xfrm>
            <a:off x="971550" y="2781300"/>
            <a:ext cx="7543800" cy="3886200"/>
          </a:xfrm>
        </p:spPr>
        <p:txBody>
          <a:bodyPr rtlCol="0">
            <a:normAutofit fontScale="92500" lnSpcReduction="10000"/>
          </a:bodyPr>
          <a:lstStyle/>
          <a:p>
            <a:pPr marL="0" indent="0" algn="just" fontAlgn="auto">
              <a:spcAft>
                <a:spcPts val="0"/>
              </a:spcAft>
              <a:buFont typeface="Arial" pitchFamily="34" charset="0"/>
              <a:buNone/>
              <a:defRPr/>
            </a:pPr>
            <a:r>
              <a:rPr lang="ru-RU" i="1" dirty="0">
                <a:solidFill>
                  <a:schemeClr val="bg1"/>
                </a:solidFill>
              </a:rPr>
              <a:t>«Так я жил, но пять лет назад со мной стало случаться что-то очень странное: на меня стали находить минуты сначала недоумения, остановки жизни, как будто я не знал, как мне </a:t>
            </a:r>
            <a:r>
              <a:rPr lang="ru-RU" i="1" dirty="0" smtClean="0">
                <a:solidFill>
                  <a:schemeClr val="bg1"/>
                </a:solidFill>
              </a:rPr>
              <a:t>жить. Эти </a:t>
            </a:r>
            <a:r>
              <a:rPr lang="ru-RU" i="1" dirty="0">
                <a:solidFill>
                  <a:schemeClr val="bg1"/>
                </a:solidFill>
              </a:rPr>
              <a:t>остановки жизни выражались всегда одинаковыми вопросами: Зачем? Ну, а </a:t>
            </a:r>
            <a:r>
              <a:rPr lang="ru-RU" i="1" dirty="0" smtClean="0">
                <a:solidFill>
                  <a:schemeClr val="bg1"/>
                </a:solidFill>
              </a:rPr>
              <a:t>потом? Вопросы </a:t>
            </a:r>
            <a:r>
              <a:rPr lang="ru-RU" i="1" dirty="0">
                <a:solidFill>
                  <a:schemeClr val="bg1"/>
                </a:solidFill>
              </a:rPr>
              <a:t>казались такими глупыми, простыми, детскими вопросами. Но только что я тронул их и попытался разрешить, я тотчас же убедился, во-первых, в том, что это не детские и глупые вопросы, а самые важные и глубокие вопросы в жизни, и, во-вторых, в том, что я не могу и не могу, сколько бы не думал, разрешить их.»</a:t>
            </a:r>
          </a:p>
          <a:p>
            <a:pPr marL="0" indent="0" algn="r" fontAlgn="auto">
              <a:spcAft>
                <a:spcPts val="0"/>
              </a:spcAft>
              <a:buFont typeface="Arial" pitchFamily="34" charset="0"/>
              <a:buNone/>
              <a:defRPr/>
            </a:pPr>
            <a:r>
              <a:rPr lang="ru-RU" dirty="0" smtClean="0">
                <a:solidFill>
                  <a:schemeClr val="bg1"/>
                </a:solidFill>
              </a:rPr>
              <a:t>Л.Н. Толстой</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4975225"/>
          </a:xfrm>
        </p:spPr>
        <p:txBody>
          <a:bodyPr rtlCol="0">
            <a:normAutofit fontScale="85000" lnSpcReduction="10000"/>
          </a:bodyPr>
          <a:lstStyle/>
          <a:p>
            <a:pPr marL="0" indent="0" fontAlgn="auto">
              <a:spcAft>
                <a:spcPts val="0"/>
              </a:spcAft>
              <a:buFont typeface="Arial" pitchFamily="34" charset="0"/>
              <a:buNone/>
              <a:defRPr/>
            </a:pPr>
            <a:r>
              <a:rPr lang="ru-RU" dirty="0" smtClean="0"/>
              <a:t>Использованные источники:</a:t>
            </a:r>
          </a:p>
          <a:p>
            <a:pPr marL="274320" indent="-274320" fontAlgn="auto">
              <a:spcAft>
                <a:spcPts val="0"/>
              </a:spcAft>
              <a:buFont typeface="Arial" pitchFamily="34" charset="0"/>
              <a:buChar char="•"/>
              <a:defRPr/>
            </a:pPr>
            <a:r>
              <a:rPr lang="ru-RU" dirty="0" smtClean="0"/>
              <a:t>Абросимова Е.А. Уязвимость экзистенциальной психологии.</a:t>
            </a:r>
          </a:p>
          <a:p>
            <a:pPr marL="274320" indent="-274320" algn="just" fontAlgn="auto">
              <a:spcAft>
                <a:spcPts val="0"/>
              </a:spcAft>
              <a:buFont typeface="Arial" pitchFamily="34" charset="0"/>
              <a:buChar char="•"/>
              <a:defRPr/>
            </a:pPr>
            <a:r>
              <a:rPr lang="ru-RU" dirty="0" err="1" smtClean="0"/>
              <a:t>Байбородов</a:t>
            </a:r>
            <a:r>
              <a:rPr lang="ru-RU" dirty="0" smtClean="0"/>
              <a:t> А.Ю</a:t>
            </a:r>
            <a:r>
              <a:rPr lang="ru-RU" dirty="0"/>
              <a:t>. </a:t>
            </a:r>
            <a:r>
              <a:rPr lang="ru-RU" dirty="0" smtClean="0"/>
              <a:t>Экзистенциализм </a:t>
            </a:r>
            <a:r>
              <a:rPr lang="ru-RU" dirty="0"/>
              <a:t>- это </a:t>
            </a:r>
            <a:r>
              <a:rPr lang="ru-RU" dirty="0" smtClean="0"/>
              <a:t>гуманизм? (Аспирант </a:t>
            </a:r>
            <a:r>
              <a:rPr lang="ru-RU" dirty="0"/>
              <a:t>кафедры </a:t>
            </a:r>
            <a:r>
              <a:rPr lang="ru-RU" dirty="0" smtClean="0"/>
              <a:t>философии Пермского педагогического </a:t>
            </a:r>
            <a:r>
              <a:rPr lang="ru-RU" dirty="0"/>
              <a:t>университета)</a:t>
            </a:r>
          </a:p>
          <a:p>
            <a:pPr marL="274320" indent="-274320" algn="just" fontAlgn="auto">
              <a:spcAft>
                <a:spcPts val="0"/>
              </a:spcAft>
              <a:buFont typeface="Arial" pitchFamily="34" charset="0"/>
              <a:buChar char="•"/>
              <a:defRPr/>
            </a:pPr>
            <a:r>
              <a:rPr lang="ru-RU" dirty="0"/>
              <a:t>Зеленцова Т. В. Психологическое здоровье личности: разнообразие подходов // Личность, семья и общество: вопросы педагогики и психологии: сб. ст. по матер. X </a:t>
            </a:r>
            <a:r>
              <a:rPr lang="ru-RU" dirty="0" err="1"/>
              <a:t>междунар</a:t>
            </a:r>
            <a:r>
              <a:rPr lang="ru-RU" dirty="0"/>
              <a:t>. науч.-</a:t>
            </a:r>
            <a:r>
              <a:rPr lang="ru-RU" dirty="0" err="1"/>
              <a:t>практ</a:t>
            </a:r>
            <a:r>
              <a:rPr lang="ru-RU" dirty="0"/>
              <a:t>. </a:t>
            </a:r>
            <a:r>
              <a:rPr lang="ru-RU" dirty="0" err="1"/>
              <a:t>конф</a:t>
            </a:r>
            <a:r>
              <a:rPr lang="ru-RU" dirty="0"/>
              <a:t>. Часть III. – Новосибирск: </a:t>
            </a:r>
            <a:r>
              <a:rPr lang="ru-RU" dirty="0" err="1"/>
              <a:t>СибАК</a:t>
            </a:r>
            <a:r>
              <a:rPr lang="ru-RU" dirty="0"/>
              <a:t>, 2011</a:t>
            </a:r>
          </a:p>
          <a:p>
            <a:pPr marL="274320" indent="-274320" algn="just" fontAlgn="auto">
              <a:spcAft>
                <a:spcPts val="0"/>
              </a:spcAft>
              <a:buFont typeface="Arial" pitchFamily="34" charset="0"/>
              <a:buChar char="•"/>
              <a:defRPr/>
            </a:pPr>
            <a:r>
              <a:rPr lang="ru-RU" dirty="0"/>
              <a:t>Костина С.В. Сравнение школ психоаналитического и гуманистического направлений.</a:t>
            </a:r>
          </a:p>
          <a:p>
            <a:pPr marL="274320" indent="-274320" algn="just" fontAlgn="auto">
              <a:spcAft>
                <a:spcPts val="0"/>
              </a:spcAft>
              <a:buFont typeface="Arial" pitchFamily="34" charset="0"/>
              <a:buChar char="•"/>
              <a:defRPr/>
            </a:pPr>
            <a:r>
              <a:rPr lang="ru-RU" dirty="0"/>
              <a:t>Сапронов Д. Экзистенциальная и гуманистическая парадигмы в психологии. Их взаимоотношение / Реферат по курсу «Методологические </a:t>
            </a:r>
            <a:r>
              <a:rPr lang="ru-RU" dirty="0" err="1" smtClean="0"/>
              <a:t>го</a:t>
            </a:r>
            <a:r>
              <a:rPr lang="ru-RU" dirty="0" smtClean="0"/>
              <a:t> </a:t>
            </a:r>
            <a:r>
              <a:rPr lang="ru-RU" dirty="0"/>
              <a:t>государственного </a:t>
            </a:r>
            <a:r>
              <a:rPr lang="ru-RU" dirty="0" smtClean="0"/>
              <a:t>основы </a:t>
            </a:r>
            <a:r>
              <a:rPr lang="ru-RU" dirty="0"/>
              <a:t>психологии» </a:t>
            </a:r>
            <a:r>
              <a:rPr lang="ru-RU" dirty="0" smtClean="0"/>
              <a:t>// МГУ имени </a:t>
            </a:r>
            <a:r>
              <a:rPr lang="ru-RU" dirty="0"/>
              <a:t>М.В. </a:t>
            </a:r>
            <a:r>
              <a:rPr lang="ru-RU" dirty="0" smtClean="0"/>
              <a:t>Ломоносова. Москва</a:t>
            </a:r>
            <a:r>
              <a:rPr lang="ru-RU" dirty="0"/>
              <a:t>, </a:t>
            </a:r>
            <a:r>
              <a:rPr lang="ru-RU" dirty="0" smtClean="0"/>
              <a:t>2002</a:t>
            </a:r>
          </a:p>
          <a:p>
            <a:pPr marL="274320" indent="-274320" algn="just" fontAlgn="auto">
              <a:spcAft>
                <a:spcPts val="0"/>
              </a:spcAft>
              <a:buFont typeface="Arial" pitchFamily="34" charset="0"/>
              <a:buChar char="•"/>
              <a:defRPr/>
            </a:pPr>
            <a:r>
              <a:rPr lang="ru-RU" dirty="0" smtClean="0"/>
              <a:t>Ялом И. Экзистенциальная психотерапия</a:t>
            </a:r>
            <a:endParaRPr lang="ru-RU" dirty="0"/>
          </a:p>
          <a:p>
            <a:pPr marL="0" indent="0"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extLst>
          </a:blip>
          <a:srcRect/>
          <a:stretch>
            <a:fillRect/>
          </a:stretch>
        </p:blipFill>
        <p:spPr bwMode="auto">
          <a:xfrm>
            <a:off x="683568" y="2924944"/>
            <a:ext cx="7992888" cy="3800475"/>
          </a:xfrm>
          <a:prstGeom prst="rect">
            <a:avLst/>
          </a:prstGeom>
          <a:ln>
            <a:noFill/>
          </a:ln>
          <a:effectLst>
            <a:softEdge rad="112500"/>
          </a:effectLst>
          <a:extLst>
            <a:ext uri="{909E8E84-426E-40DD-AFC4-6F175D3DCCD1}"/>
            <a:ext uri="{91240B29-F687-4F45-9708-019B960494DF}"/>
          </a:extLst>
        </p:spPr>
      </p:pic>
      <p:sp>
        <p:nvSpPr>
          <p:cNvPr id="16386" name="Объект 2"/>
          <p:cNvSpPr>
            <a:spLocks noGrp="1"/>
          </p:cNvSpPr>
          <p:nvPr>
            <p:ph idx="1"/>
          </p:nvPr>
        </p:nvSpPr>
        <p:spPr>
          <a:xfrm>
            <a:off x="908050" y="404813"/>
            <a:ext cx="7543800" cy="3886200"/>
          </a:xfrm>
        </p:spPr>
        <p:txBody>
          <a:bodyPr/>
          <a:lstStyle/>
          <a:p>
            <a:pPr marL="0" indent="0" algn="just">
              <a:buFont typeface="Arial" charset="0"/>
              <a:buNone/>
            </a:pPr>
            <a:r>
              <a:rPr lang="ru-RU" smtClean="0"/>
              <a:t>Многое в гуманистической психологии очень важно для экзистенциальной психологии: свобода, выбор, цели, ответственность, внимание к уникальному миру любого человека. Однако гуманистическая психология не тождественна европейской экзистенциальной традиции: экзистенциализм в Европе всегда подчеркивал </a:t>
            </a:r>
            <a:r>
              <a:rPr lang="ru-RU" i="1" smtClean="0"/>
              <a:t>человеческие ограничения и трагическую сторону человеческого существования. </a:t>
            </a:r>
            <a:r>
              <a:rPr lang="ru-RU" smtClean="0"/>
              <a:t>Гуманизму же свойственен </a:t>
            </a:r>
            <a:r>
              <a:rPr lang="ru-RU" i="1" smtClean="0"/>
              <a:t>известный оптимизм, развитие потенциала, самореализация.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1"/>
          </p:nvPr>
        </p:nvSpPr>
        <p:spPr>
          <a:xfrm>
            <a:off x="323850" y="685800"/>
            <a:ext cx="4895850" cy="5480050"/>
          </a:xfrm>
        </p:spPr>
        <p:txBody>
          <a:bodyPr/>
          <a:lstStyle/>
          <a:p>
            <a:pPr marL="0" indent="0" algn="ctr">
              <a:buFont typeface="Arial" charset="0"/>
              <a:buNone/>
            </a:pPr>
            <a:r>
              <a:rPr lang="ru-RU" smtClean="0">
                <a:solidFill>
                  <a:schemeClr val="tx1"/>
                </a:solidFill>
              </a:rPr>
              <a:t>Центральным в экзистенциальной традиции является положение, что только с возрастанием осознания проблем может быть найдено их решение. Экзистенциальный подход достигает личности </a:t>
            </a:r>
            <a:r>
              <a:rPr lang="ru-RU" i="1" smtClean="0">
                <a:solidFill>
                  <a:schemeClr val="tx1"/>
                </a:solidFill>
              </a:rPr>
              <a:t>не посредством обхождения и избегания конфликтной реальности мира</a:t>
            </a:r>
            <a:r>
              <a:rPr lang="ru-RU" smtClean="0">
                <a:solidFill>
                  <a:schemeClr val="tx1"/>
                </a:solidFill>
              </a:rPr>
              <a:t>, в которой мы непосредственно себя обнаруживаем, а </a:t>
            </a:r>
            <a:r>
              <a:rPr lang="ru-RU" i="1" smtClean="0">
                <a:solidFill>
                  <a:schemeClr val="tx1"/>
                </a:solidFill>
              </a:rPr>
              <a:t>направленно противостоя этим конфликтам и встречаясь с ними.</a:t>
            </a:r>
          </a:p>
        </p:txBody>
      </p:sp>
      <p:pic>
        <p:nvPicPr>
          <p:cNvPr id="3074" name="Picture 2"/>
          <p:cNvPicPr>
            <a:picLocks noChangeAspect="1" noChangeArrowheads="1"/>
          </p:cNvPicPr>
          <p:nvPr/>
        </p:nvPicPr>
        <p:blipFill>
          <a:blip r:embed="rId2">
            <a:extLst>
              <a:ext uri="{28A0092B-C50C-407E-A947-70E740481C1C}"/>
            </a:extLst>
          </a:blip>
          <a:srcRect/>
          <a:stretch>
            <a:fillRect/>
          </a:stretch>
        </p:blipFill>
        <p:spPr bwMode="auto">
          <a:xfrm>
            <a:off x="5220072" y="908720"/>
            <a:ext cx="3744416" cy="4992555"/>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551488"/>
          </a:xfrm>
        </p:spPr>
        <p:txBody>
          <a:bodyPr rtlCol="0">
            <a:normAutofit fontScale="92500"/>
          </a:bodyPr>
          <a:lstStyle/>
          <a:p>
            <a:pPr marL="0" indent="0" algn="just" fontAlgn="auto">
              <a:spcAft>
                <a:spcPts val="0"/>
              </a:spcAft>
              <a:buFont typeface="Arial" pitchFamily="34" charset="0"/>
              <a:buNone/>
              <a:defRPr/>
            </a:pPr>
            <a:r>
              <a:rPr lang="ru-RU" dirty="0" smtClean="0">
                <a:solidFill>
                  <a:schemeClr val="tx1"/>
                </a:solidFill>
              </a:rPr>
              <a:t>Экзистенциальный конфликт происходит из конфронтации человека с данностями существования. Эти данности явно открываются человеку при условии глубокой личной рефлексии. К ней могут приводить как и процесс психотерапии и </a:t>
            </a:r>
            <a:r>
              <a:rPr lang="ru-RU" dirty="0" err="1" smtClean="0">
                <a:solidFill>
                  <a:schemeClr val="tx1"/>
                </a:solidFill>
              </a:rPr>
              <a:t>самоисследование</a:t>
            </a:r>
            <a:r>
              <a:rPr lang="ru-RU" dirty="0" smtClean="0">
                <a:solidFill>
                  <a:schemeClr val="tx1"/>
                </a:solidFill>
              </a:rPr>
              <a:t>, так и различные экстремальные ситуации (угроза жизни, болезни, смерть близких и проч. критические обстоятельства). К этим данностям относят: смерть, свободу, изоляцию, бессмысленность и др. </a:t>
            </a:r>
          </a:p>
          <a:p>
            <a:pPr marL="0" indent="0" algn="just" fontAlgn="auto">
              <a:spcAft>
                <a:spcPts val="0"/>
              </a:spcAft>
              <a:buFont typeface="Arial" pitchFamily="34" charset="0"/>
              <a:buNone/>
              <a:defRPr/>
            </a:pPr>
            <a:r>
              <a:rPr lang="ru-RU" dirty="0" smtClean="0">
                <a:solidFill>
                  <a:schemeClr val="tx1"/>
                </a:solidFill>
              </a:rPr>
              <a:t>Цель терапии - подвести пациента к той точке, где он может сделать свободный выбор. </a:t>
            </a:r>
            <a:r>
              <a:rPr lang="ru-RU" i="1" dirty="0" err="1" smtClean="0">
                <a:solidFill>
                  <a:schemeClr val="tx1"/>
                </a:solidFill>
              </a:rPr>
              <a:t>Конфронатация</a:t>
            </a:r>
            <a:r>
              <a:rPr lang="ru-RU" i="1" dirty="0" smtClean="0">
                <a:solidFill>
                  <a:schemeClr val="tx1"/>
                </a:solidFill>
              </a:rPr>
              <a:t> с данностями болезненна, но она целительна. </a:t>
            </a:r>
            <a:r>
              <a:rPr lang="ru-RU" dirty="0" smtClean="0">
                <a:solidFill>
                  <a:schemeClr val="tx1"/>
                </a:solidFill>
              </a:rPr>
              <a:t>Конфликты, происходящие из конфронтации человека с данностями существования, </a:t>
            </a:r>
            <a:r>
              <a:rPr lang="ru-RU" i="1" dirty="0" smtClean="0">
                <a:solidFill>
                  <a:schemeClr val="tx1"/>
                </a:solidFill>
              </a:rPr>
              <a:t>преодолеть нельзя. </a:t>
            </a:r>
            <a:r>
              <a:rPr lang="ru-RU" dirty="0" smtClean="0">
                <a:solidFill>
                  <a:schemeClr val="tx1"/>
                </a:solidFill>
              </a:rPr>
              <a:t>Однако, </a:t>
            </a:r>
            <a:r>
              <a:rPr lang="ru-RU" i="1" dirty="0" smtClean="0">
                <a:solidFill>
                  <a:schemeClr val="tx1"/>
                </a:solidFill>
              </a:rPr>
              <a:t>исследовав их значение, влияние и субъективное их переживание можно сделать жизнь более полной и осмысленной.</a:t>
            </a:r>
            <a:endParaRPr lang="ru-RU" i="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extLst>
          </a:blip>
          <a:srcRect/>
          <a:stretch>
            <a:fillRect/>
          </a:stretch>
        </p:blipFill>
        <p:spPr bwMode="auto">
          <a:xfrm>
            <a:off x="539552" y="4427928"/>
            <a:ext cx="8127802" cy="2377430"/>
          </a:xfrm>
          <a:prstGeom prst="rect">
            <a:avLst/>
          </a:prstGeom>
          <a:ln>
            <a:noFill/>
          </a:ln>
          <a:effectLst>
            <a:softEdge rad="112500"/>
          </a:effectLst>
          <a:extLst>
            <a:ext uri="{909E8E84-426E-40DD-AFC4-6F175D3DCCD1}"/>
            <a:ext uri="{91240B29-F687-4F45-9708-019B960494DF}"/>
          </a:extLst>
        </p:spPr>
      </p:pic>
      <p:sp>
        <p:nvSpPr>
          <p:cNvPr id="3" name="Объект 2"/>
          <p:cNvSpPr>
            <a:spLocks noGrp="1"/>
          </p:cNvSpPr>
          <p:nvPr>
            <p:ph idx="1"/>
          </p:nvPr>
        </p:nvSpPr>
        <p:spPr>
          <a:xfrm>
            <a:off x="762000" y="685800"/>
            <a:ext cx="7543800" cy="4183063"/>
          </a:xfrm>
        </p:spPr>
        <p:txBody>
          <a:bodyPr rtlCol="0">
            <a:normAutofit fontScale="92500" lnSpcReduction="10000"/>
          </a:bodyPr>
          <a:lstStyle/>
          <a:p>
            <a:pPr marL="0" indent="0" algn="just" fontAlgn="auto">
              <a:spcAft>
                <a:spcPts val="0"/>
              </a:spcAft>
              <a:buFont typeface="Arial" pitchFamily="34" charset="0"/>
              <a:buNone/>
              <a:defRPr/>
            </a:pPr>
            <a:r>
              <a:rPr lang="ru-RU" dirty="0"/>
              <a:t>Если вспомнить одно из заглавных утверждений ведущего экзистенциального философа Ж.-П. Сартра «Существование предшествует сущности», становится более понятной та позиция, на которой стоят психологи-экзистенциалисты – </a:t>
            </a:r>
            <a:r>
              <a:rPr lang="ru-RU" i="1" dirty="0"/>
              <a:t>позиция необходимости </a:t>
            </a:r>
            <a:r>
              <a:rPr lang="ru-RU" dirty="0"/>
              <a:t>для каждого человека совершать в своей жизни </a:t>
            </a:r>
            <a:r>
              <a:rPr lang="ru-RU" i="1" dirty="0"/>
              <a:t>ответственные выборы. </a:t>
            </a:r>
            <a:r>
              <a:rPr lang="ru-RU" dirty="0"/>
              <a:t>Жизнь, существование – и есть череда этих свободно-ответственных выборов. Сущность же напрямую зависит от тех шагов, которые мы делаем, от наших ответственных поступков (в понимании последних М.М. Бахтиным). «Неправильные» для того или иного человека выборы приводят к патологии, «правильные» - к обретению смысла существования, внутренней и внешней гармонии.</a:t>
            </a:r>
          </a:p>
          <a:p>
            <a:pPr marL="0" indent="0"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2814638"/>
          </a:xfrm>
        </p:spPr>
        <p:txBody>
          <a:bodyPr rtlCol="0">
            <a:normAutofit fontScale="92500" lnSpcReduction="10000"/>
          </a:bodyPr>
          <a:lstStyle/>
          <a:p>
            <a:pPr marL="0" indent="0" algn="just" fontAlgn="auto">
              <a:spcAft>
                <a:spcPts val="0"/>
              </a:spcAft>
              <a:buFont typeface="Arial" pitchFamily="34" charset="0"/>
              <a:buNone/>
              <a:defRPr/>
            </a:pPr>
            <a:r>
              <a:rPr lang="ru-RU" dirty="0" smtClean="0"/>
              <a:t>По мнению психологов-экзистенциалистов  терапевту не обязательно </a:t>
            </a:r>
            <a:r>
              <a:rPr lang="ru-RU" i="1" dirty="0" smtClean="0"/>
              <a:t>обеспечивать</a:t>
            </a:r>
            <a:r>
              <a:rPr lang="ru-RU" dirty="0" smtClean="0"/>
              <a:t> опыт, ему нужно лишь помочь пациенту </a:t>
            </a:r>
            <a:r>
              <a:rPr lang="ru-RU" i="1" dirty="0" smtClean="0"/>
              <a:t>осознать </a:t>
            </a:r>
            <a:r>
              <a:rPr lang="ru-RU" dirty="0" smtClean="0"/>
              <a:t>этот опыт, которым проникнуто все вокруг него. «Обычно мы отрицаем или селективно не замечаем то, что напоминает о нашей экзистенциальной ситуации. Задача терапевта обратить внимание на этот процесс, выискивая подобные напоминания, являющиеся не врагами, а </a:t>
            </a:r>
            <a:r>
              <a:rPr lang="ru-RU" i="1" dirty="0" smtClean="0"/>
              <a:t>мощными союзниками на нашем пути к интеграции и зрелости</a:t>
            </a:r>
            <a:r>
              <a:rPr lang="ru-RU" dirty="0" smtClean="0"/>
              <a:t>». (И. Ялом)</a:t>
            </a:r>
            <a:endParaRPr lang="ru-RU" dirty="0"/>
          </a:p>
        </p:txBody>
      </p:sp>
      <p:pic>
        <p:nvPicPr>
          <p:cNvPr id="1026" name="Picture 2"/>
          <p:cNvPicPr>
            <a:picLocks noChangeAspect="1" noChangeArrowheads="1"/>
          </p:cNvPicPr>
          <p:nvPr/>
        </p:nvPicPr>
        <p:blipFill>
          <a:blip r:embed="rId2">
            <a:extLst>
              <a:ext uri="{28A0092B-C50C-407E-A947-70E740481C1C}"/>
            </a:extLst>
          </a:blip>
          <a:srcRect/>
          <a:stretch>
            <a:fillRect/>
          </a:stretch>
        </p:blipFill>
        <p:spPr bwMode="auto">
          <a:xfrm>
            <a:off x="6444208" y="3140968"/>
            <a:ext cx="2209651" cy="3068960"/>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480050"/>
          </a:xfrm>
        </p:spPr>
        <p:txBody>
          <a:bodyPr rtlCol="0">
            <a:normAutofit fontScale="92500" lnSpcReduction="20000"/>
          </a:bodyPr>
          <a:lstStyle/>
          <a:p>
            <a:pPr marL="0" indent="0" algn="just" fontAlgn="auto">
              <a:spcAft>
                <a:spcPts val="0"/>
              </a:spcAft>
              <a:buFont typeface="Arial" pitchFamily="34" charset="0"/>
              <a:buNone/>
              <a:defRPr/>
            </a:pPr>
            <a:endParaRPr lang="ru-RU" dirty="0" smtClean="0"/>
          </a:p>
          <a:p>
            <a:pPr marL="0" indent="0" algn="just" fontAlgn="auto">
              <a:spcAft>
                <a:spcPts val="0"/>
              </a:spcAft>
              <a:buFont typeface="Arial" pitchFamily="34" charset="0"/>
              <a:buNone/>
              <a:defRPr/>
            </a:pPr>
            <a:r>
              <a:rPr lang="ru-RU" dirty="0"/>
              <a:t>В противовес экзистенциалистам, психологи гуманистического </a:t>
            </a:r>
            <a:r>
              <a:rPr lang="ru-RU" dirty="0" smtClean="0"/>
              <a:t>направления постулируют </a:t>
            </a:r>
            <a:r>
              <a:rPr lang="ru-RU" dirty="0"/>
              <a:t>наличие неких </a:t>
            </a:r>
            <a:r>
              <a:rPr lang="ru-RU" i="1" dirty="0"/>
              <a:t>изначально данных человеку потенций, возможностей, «задатков» развития</a:t>
            </a:r>
            <a:r>
              <a:rPr lang="ru-RU" dirty="0"/>
              <a:t>. Далее человек вправе как актуализировать эти заложенные возможности, так и проходить мимо них. Удовлетворение </a:t>
            </a:r>
            <a:r>
              <a:rPr lang="ru-RU" dirty="0" err="1"/>
              <a:t>метапотребностей</a:t>
            </a:r>
            <a:r>
              <a:rPr lang="ru-RU" dirty="0"/>
              <a:t>, изначально существующих у человека, по </a:t>
            </a:r>
            <a:r>
              <a:rPr lang="ru-RU" dirty="0" err="1"/>
              <a:t>Маслоу</a:t>
            </a:r>
            <a:r>
              <a:rPr lang="ru-RU" dirty="0"/>
              <a:t>, ведет к </a:t>
            </a:r>
            <a:r>
              <a:rPr lang="ru-RU" dirty="0" err="1"/>
              <a:t>самоактуализации</a:t>
            </a:r>
            <a:r>
              <a:rPr lang="ru-RU" dirty="0"/>
              <a:t> и «пиковым переживаниям», неудовлетворение – к </a:t>
            </a:r>
            <a:r>
              <a:rPr lang="ru-RU" dirty="0" err="1"/>
              <a:t>метапатологии</a:t>
            </a:r>
            <a:r>
              <a:rPr lang="ru-RU" dirty="0"/>
              <a:t>.</a:t>
            </a:r>
          </a:p>
          <a:p>
            <a:pPr marL="0" indent="0" algn="just" fontAlgn="auto">
              <a:spcAft>
                <a:spcPts val="0"/>
              </a:spcAft>
              <a:buFont typeface="Arial" pitchFamily="34" charset="0"/>
              <a:buNone/>
              <a:defRPr/>
            </a:pPr>
            <a:endParaRPr lang="ru-RU" dirty="0"/>
          </a:p>
          <a:p>
            <a:pPr marL="0" indent="0" algn="just" fontAlgn="auto">
              <a:spcAft>
                <a:spcPts val="0"/>
              </a:spcAft>
              <a:buFont typeface="Arial" pitchFamily="34" charset="0"/>
              <a:buNone/>
              <a:defRPr/>
            </a:pPr>
            <a:endParaRPr lang="ru-RU" dirty="0" smtClean="0"/>
          </a:p>
          <a:p>
            <a:pPr marL="0" indent="0" algn="just" fontAlgn="auto">
              <a:spcAft>
                <a:spcPts val="0"/>
              </a:spcAft>
              <a:buFont typeface="Arial" pitchFamily="34" charset="0"/>
              <a:buNone/>
              <a:defRPr/>
            </a:pPr>
            <a:r>
              <a:rPr lang="ru-RU" dirty="0" smtClean="0"/>
              <a:t>Человеку </a:t>
            </a:r>
            <a:r>
              <a:rPr lang="ru-RU" dirty="0"/>
              <a:t>присуща </a:t>
            </a:r>
            <a:r>
              <a:rPr lang="ru-RU" i="1" dirty="0"/>
              <a:t>некая внутренняя сила </a:t>
            </a:r>
            <a:r>
              <a:rPr lang="ru-RU" dirty="0"/>
              <a:t>– тенденция к </a:t>
            </a:r>
            <a:r>
              <a:rPr lang="ru-RU" dirty="0" err="1"/>
              <a:t>самоактуализации</a:t>
            </a:r>
            <a:r>
              <a:rPr lang="ru-RU" dirty="0"/>
              <a:t>, направляющая его развитие в сторону наиболее полного раскрытия, разворачивания заложенных в нем возможностей, сил и способностей. Это как бы основная идея ведущего гуманистического подхода к личности. </a:t>
            </a:r>
          </a:p>
          <a:p>
            <a:pPr marL="274320" indent="-274320"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343</TotalTime>
  <Words>3281</Words>
  <Application>Microsoft Office PowerPoint</Application>
  <PresentationFormat>Экран (4:3)</PresentationFormat>
  <Paragraphs>105</Paragraphs>
  <Slides>39</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39</vt:i4>
      </vt:variant>
    </vt:vector>
  </HeadingPairs>
  <TitlesOfParts>
    <vt:vector size="50" baseType="lpstr">
      <vt:lpstr>Times New Roman</vt:lpstr>
      <vt:lpstr>Arial</vt:lpstr>
      <vt:lpstr>Impact</vt:lpstr>
      <vt:lpstr>Calibri</vt:lpstr>
      <vt:lpstr>Arial Black</vt:lpstr>
      <vt:lpstr>Symbol</vt:lpstr>
      <vt:lpstr>NewsPrint</vt:lpstr>
      <vt:lpstr>NewsPrint</vt:lpstr>
      <vt:lpstr>NewsPrint</vt:lpstr>
      <vt:lpstr>NewsPrint</vt:lpstr>
      <vt:lpstr>NewsPrint</vt:lpstr>
      <vt:lpstr>СООТНОШЕНИЕ ЭКЗИСТЕНЦИАЛЬНОГО  И ГУМАНИСТИЧЕСКОГО НАПРАВЛЕНИЯ В ПСИХОЛОГИИ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СООТНОШЕНИЕ ЭКЗИСТЕНЦИАЛЬНОЙ И ГУМАНИСТИЧЕСКОЙ ПСИХОЛОГИИ</dc:title>
  <dc:creator>User</dc:creator>
  <cp:lastModifiedBy>Admin</cp:lastModifiedBy>
  <cp:revision>41</cp:revision>
  <dcterms:created xsi:type="dcterms:W3CDTF">2016-11-17T15:25:35Z</dcterms:created>
  <dcterms:modified xsi:type="dcterms:W3CDTF">2017-10-30T04:10:06Z</dcterms:modified>
</cp:coreProperties>
</file>