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80" r:id="rId8"/>
    <p:sldId id="284" r:id="rId9"/>
    <p:sldId id="281" r:id="rId10"/>
    <p:sldId id="282"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7" r:id="rId25"/>
    <p:sldId id="278" r:id="rId26"/>
    <p:sldId id="276" r:id="rId27"/>
    <p:sldId id="283" r:id="rId28"/>
    <p:sldId id="279"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0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133469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2593906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51643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2114973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40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4155447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2173742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3431291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391823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BFF8003-C62E-45D0-B96B-0F5AB97790F0}" type="datetimeFigureOut">
              <a:rPr lang="ru-RU" smtClean="0"/>
              <a:t>15.10.2022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1743110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3BFF8003-C62E-45D0-B96B-0F5AB97790F0}" type="datetimeFigureOut">
              <a:rPr lang="ru-RU" smtClean="0"/>
              <a:t>15.10.2022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305007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BFF8003-C62E-45D0-B96B-0F5AB97790F0}" type="datetimeFigureOut">
              <a:rPr lang="ru-RU" smtClean="0"/>
              <a:t>15.10.2022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259065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BFF8003-C62E-45D0-B96B-0F5AB97790F0}" type="datetimeFigureOut">
              <a:rPr lang="ru-RU" smtClean="0"/>
              <a:t>15.10.2022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3433740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F8003-C62E-45D0-B96B-0F5AB97790F0}" type="datetimeFigureOut">
              <a:rPr lang="ru-RU" smtClean="0"/>
              <a:t>15.10.2022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1708170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3BFF8003-C62E-45D0-B96B-0F5AB97790F0}" type="datetimeFigureOut">
              <a:rPr lang="ru-RU" smtClean="0"/>
              <a:t>15.10.2022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102800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BFF8003-C62E-45D0-B96B-0F5AB97790F0}" type="datetimeFigureOut">
              <a:rPr lang="ru-RU" smtClean="0"/>
              <a:t>15.10.2022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0231548-7C16-4ACE-89B6-ADE81A96C07F}" type="slidenum">
              <a:rPr lang="ru-RU" smtClean="0"/>
              <a:t>‹#›</a:t>
            </a:fld>
            <a:endParaRPr lang="ru-RU"/>
          </a:p>
        </p:txBody>
      </p:sp>
    </p:spTree>
    <p:extLst>
      <p:ext uri="{BB962C8B-B14F-4D97-AF65-F5344CB8AC3E}">
        <p14:creationId xmlns:p14="http://schemas.microsoft.com/office/powerpoint/2010/main" val="3734333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BFF8003-C62E-45D0-B96B-0F5AB97790F0}" type="datetimeFigureOut">
              <a:rPr lang="ru-RU" smtClean="0"/>
              <a:t>15.10.2022</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0231548-7C16-4ACE-89B6-ADE81A96C07F}" type="slidenum">
              <a:rPr lang="ru-RU" smtClean="0"/>
              <a:t>‹#›</a:t>
            </a:fld>
            <a:endParaRPr lang="ru-RU"/>
          </a:p>
        </p:txBody>
      </p:sp>
    </p:spTree>
    <p:extLst>
      <p:ext uri="{BB962C8B-B14F-4D97-AF65-F5344CB8AC3E}">
        <p14:creationId xmlns:p14="http://schemas.microsoft.com/office/powerpoint/2010/main" val="963388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7067" y="1084729"/>
            <a:ext cx="6561168" cy="968189"/>
          </a:xfrm>
        </p:spPr>
        <p:txBody>
          <a:bodyPr/>
          <a:lstStyle/>
          <a:p>
            <a:r>
              <a:rPr lang="en-US" b="1" dirty="0">
                <a:solidFill>
                  <a:srgbClr val="0070C0"/>
                </a:solidFill>
              </a:rPr>
              <a:t>Lecture № </a:t>
            </a:r>
            <a:r>
              <a:rPr lang="en-US" b="1" dirty="0" smtClean="0">
                <a:solidFill>
                  <a:srgbClr val="0070C0"/>
                </a:solidFill>
              </a:rPr>
              <a:t>2</a:t>
            </a:r>
            <a:endParaRPr lang="ru-RU" b="1" dirty="0">
              <a:solidFill>
                <a:srgbClr val="0070C0"/>
              </a:solidFill>
            </a:endParaRPr>
          </a:p>
        </p:txBody>
      </p:sp>
      <p:sp>
        <p:nvSpPr>
          <p:cNvPr id="3" name="Подзаголовок 2"/>
          <p:cNvSpPr>
            <a:spLocks noGrp="1"/>
          </p:cNvSpPr>
          <p:nvPr>
            <p:ph type="subTitle" idx="1"/>
          </p:nvPr>
        </p:nvSpPr>
        <p:spPr>
          <a:xfrm>
            <a:off x="1507067" y="2312895"/>
            <a:ext cx="5745380" cy="2834838"/>
          </a:xfrm>
        </p:spPr>
        <p:txBody>
          <a:bodyPr>
            <a:normAutofit/>
          </a:bodyPr>
          <a:lstStyle/>
          <a:p>
            <a:r>
              <a:rPr lang="en-US" sz="4000" b="1" dirty="0" smtClean="0">
                <a:solidFill>
                  <a:srgbClr val="FF0000"/>
                </a:solidFill>
              </a:rPr>
              <a:t>Cell Cycle </a:t>
            </a:r>
          </a:p>
          <a:p>
            <a:r>
              <a:rPr lang="en-US" sz="4000" b="1" dirty="0" smtClean="0">
                <a:solidFill>
                  <a:srgbClr val="FF0000"/>
                </a:solidFill>
              </a:rPr>
              <a:t>Mitosis</a:t>
            </a:r>
            <a:endParaRPr lang="ru-RU" sz="4000" b="1" dirty="0">
              <a:solidFill>
                <a:srgbClr val="FF0000"/>
              </a:solidFill>
            </a:endParaRPr>
          </a:p>
        </p:txBody>
      </p:sp>
    </p:spTree>
    <p:extLst>
      <p:ext uri="{BB962C8B-B14F-4D97-AF65-F5344CB8AC3E}">
        <p14:creationId xmlns:p14="http://schemas.microsoft.com/office/powerpoint/2010/main" val="4043415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a:solidFill>
                  <a:srgbClr val="0070C0"/>
                </a:solidFill>
              </a:rPr>
              <a:t>Synthesis of </a:t>
            </a:r>
            <a:r>
              <a:rPr lang="en-US" b="1" i="1" dirty="0">
                <a:solidFill>
                  <a:srgbClr val="0070C0"/>
                </a:solidFill>
              </a:rPr>
              <a:t>histones proteins </a:t>
            </a:r>
            <a:br>
              <a:rPr lang="en-US" b="1" i="1" dirty="0">
                <a:solidFill>
                  <a:srgbClr val="0070C0"/>
                </a:solidFill>
              </a:rPr>
            </a:br>
            <a:endParaRPr lang="ru-RU" b="1" dirty="0">
              <a:solidFill>
                <a:srgbClr val="0070C0"/>
              </a:solidFill>
            </a:endParaRPr>
          </a:p>
        </p:txBody>
      </p:sp>
      <p:pic>
        <p:nvPicPr>
          <p:cNvPr id="4" name="Объект 3"/>
          <p:cNvPicPr>
            <a:picLocks noGrp="1" noChangeAspect="1"/>
          </p:cNvPicPr>
          <p:nvPr>
            <p:ph idx="1"/>
          </p:nvPr>
        </p:nvPicPr>
        <p:blipFill>
          <a:blip r:embed="rId2"/>
          <a:stretch>
            <a:fillRect/>
          </a:stretch>
        </p:blipFill>
        <p:spPr>
          <a:xfrm>
            <a:off x="3113529" y="2842373"/>
            <a:ext cx="3724979" cy="2517866"/>
          </a:xfrm>
          <a:prstGeom prst="rect">
            <a:avLst/>
          </a:prstGeom>
        </p:spPr>
      </p:pic>
    </p:spTree>
    <p:extLst>
      <p:ext uri="{BB962C8B-B14F-4D97-AF65-F5344CB8AC3E}">
        <p14:creationId xmlns:p14="http://schemas.microsoft.com/office/powerpoint/2010/main" val="1700293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400" b="1" dirty="0">
                <a:solidFill>
                  <a:srgbClr val="FF0000"/>
                </a:solidFill>
              </a:rPr>
              <a:t>S ("synthesis") </a:t>
            </a:r>
            <a:endParaRPr lang="ru-RU" sz="4400" b="1" dirty="0">
              <a:solidFill>
                <a:srgbClr val="FF0000"/>
              </a:solidFill>
            </a:endParaRPr>
          </a:p>
        </p:txBody>
      </p:sp>
      <p:sp>
        <p:nvSpPr>
          <p:cNvPr id="3" name="Объект 2"/>
          <p:cNvSpPr>
            <a:spLocks noGrp="1"/>
          </p:cNvSpPr>
          <p:nvPr>
            <p:ph idx="1"/>
          </p:nvPr>
        </p:nvSpPr>
        <p:spPr>
          <a:xfrm>
            <a:off x="677334" y="1810871"/>
            <a:ext cx="10116172" cy="4230491"/>
          </a:xfrm>
        </p:spPr>
        <p:txBody>
          <a:bodyPr>
            <a:normAutofit/>
          </a:bodyPr>
          <a:lstStyle/>
          <a:p>
            <a:r>
              <a:rPr lang="en-US" sz="4000" dirty="0" smtClean="0"/>
              <a:t>The </a:t>
            </a:r>
            <a:r>
              <a:rPr lang="en-US" sz="4000" dirty="0"/>
              <a:t>genetic material </a:t>
            </a:r>
            <a:r>
              <a:rPr lang="en-US" sz="4000" dirty="0" smtClean="0"/>
              <a:t>is copied during </a:t>
            </a:r>
            <a:r>
              <a:rPr lang="en-US" sz="4000" dirty="0"/>
              <a:t>process, known as </a:t>
            </a:r>
            <a:r>
              <a:rPr lang="en-US" sz="4000" dirty="0">
                <a:solidFill>
                  <a:srgbClr val="0070C0"/>
                </a:solidFill>
              </a:rPr>
              <a:t>DNA </a:t>
            </a:r>
            <a:r>
              <a:rPr lang="en-US" sz="4000" dirty="0" smtClean="0">
                <a:solidFill>
                  <a:srgbClr val="0070C0"/>
                </a:solidFill>
              </a:rPr>
              <a:t>replication </a:t>
            </a:r>
            <a:r>
              <a:rPr lang="en-US" sz="4000" dirty="0" smtClean="0"/>
              <a:t>by </a:t>
            </a:r>
            <a:r>
              <a:rPr lang="en-US" sz="4000" i="1" dirty="0">
                <a:solidFill>
                  <a:srgbClr val="0070C0"/>
                </a:solidFill>
              </a:rPr>
              <a:t>semiconservative</a:t>
            </a:r>
            <a:r>
              <a:rPr lang="en-US" sz="4000" dirty="0"/>
              <a:t> DNA synthesis.</a:t>
            </a:r>
            <a:endParaRPr lang="ru-RU" sz="4000" dirty="0"/>
          </a:p>
        </p:txBody>
      </p:sp>
    </p:spTree>
    <p:extLst>
      <p:ext uri="{BB962C8B-B14F-4D97-AF65-F5344CB8AC3E}">
        <p14:creationId xmlns:p14="http://schemas.microsoft.com/office/powerpoint/2010/main" val="3259865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400" b="1" dirty="0">
                <a:solidFill>
                  <a:srgbClr val="FF0000"/>
                </a:solidFill>
              </a:rPr>
              <a:t>Models of DNA replication</a:t>
            </a:r>
            <a:endParaRPr lang="ru-RU" sz="4400" b="1" dirty="0">
              <a:solidFill>
                <a:srgbClr val="FF0000"/>
              </a:solidFill>
            </a:endParaRPr>
          </a:p>
        </p:txBody>
      </p:sp>
      <p:sp>
        <p:nvSpPr>
          <p:cNvPr id="3" name="Объект 2"/>
          <p:cNvSpPr>
            <a:spLocks noGrp="1"/>
          </p:cNvSpPr>
          <p:nvPr>
            <p:ph idx="1"/>
          </p:nvPr>
        </p:nvSpPr>
        <p:spPr>
          <a:xfrm>
            <a:off x="677333" y="1622706"/>
            <a:ext cx="8834219" cy="3880773"/>
          </a:xfrm>
        </p:spPr>
        <p:txBody>
          <a:bodyPr/>
          <a:lstStyle/>
          <a:p>
            <a:pPr marL="0" indent="0">
              <a:buNone/>
            </a:pPr>
            <a:r>
              <a:rPr lang="en-US" sz="4000" dirty="0"/>
              <a:t>There are three possible models of DNA </a:t>
            </a:r>
            <a:r>
              <a:rPr lang="en-US" sz="4000" dirty="0" smtClean="0"/>
              <a:t>replication:</a:t>
            </a:r>
            <a:endParaRPr lang="en-US" sz="4000" dirty="0"/>
          </a:p>
          <a:p>
            <a:r>
              <a:rPr lang="en-US" sz="4000" i="1" dirty="0" smtClean="0">
                <a:solidFill>
                  <a:srgbClr val="0070C0"/>
                </a:solidFill>
              </a:rPr>
              <a:t>Semiconservative</a:t>
            </a:r>
            <a:endParaRPr lang="en-US" sz="4000" i="1" dirty="0">
              <a:solidFill>
                <a:srgbClr val="0070C0"/>
              </a:solidFill>
            </a:endParaRPr>
          </a:p>
          <a:p>
            <a:r>
              <a:rPr lang="en-US" sz="4000" i="1" dirty="0" smtClean="0">
                <a:solidFill>
                  <a:srgbClr val="0070C0"/>
                </a:solidFill>
              </a:rPr>
              <a:t>Conservative</a:t>
            </a:r>
            <a:endParaRPr lang="en-US" sz="4000" i="1" dirty="0">
              <a:solidFill>
                <a:srgbClr val="0070C0"/>
              </a:solidFill>
            </a:endParaRPr>
          </a:p>
          <a:p>
            <a:r>
              <a:rPr lang="en-US" sz="4000" i="1" dirty="0" smtClean="0">
                <a:solidFill>
                  <a:srgbClr val="0070C0"/>
                </a:solidFill>
              </a:rPr>
              <a:t>Dispersive</a:t>
            </a:r>
            <a:endParaRPr lang="en-US" sz="4000" i="1" dirty="0">
              <a:solidFill>
                <a:srgbClr val="0070C0"/>
              </a:solidFill>
            </a:endParaRPr>
          </a:p>
          <a:p>
            <a:endParaRPr lang="ru-RU" dirty="0"/>
          </a:p>
        </p:txBody>
      </p:sp>
    </p:spTree>
    <p:extLst>
      <p:ext uri="{BB962C8B-B14F-4D97-AF65-F5344CB8AC3E}">
        <p14:creationId xmlns:p14="http://schemas.microsoft.com/office/powerpoint/2010/main" val="69079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t="21504" r="75066" b="-1058"/>
          <a:stretch/>
        </p:blipFill>
        <p:spPr>
          <a:xfrm>
            <a:off x="968188" y="851647"/>
            <a:ext cx="2169458" cy="3150636"/>
          </a:xfrm>
          <a:prstGeom prst="rect">
            <a:avLst/>
          </a:prstGeom>
        </p:spPr>
      </p:pic>
      <p:pic>
        <p:nvPicPr>
          <p:cNvPr id="5" name="Рисунок 4"/>
          <p:cNvPicPr>
            <a:picLocks noChangeAspect="1"/>
          </p:cNvPicPr>
          <p:nvPr/>
        </p:nvPicPr>
        <p:blipFill rotWithShape="1">
          <a:blip r:embed="rId2"/>
          <a:srcRect l="48741" t="24548" r="26503" b="-27"/>
          <a:stretch/>
        </p:blipFill>
        <p:spPr>
          <a:xfrm>
            <a:off x="8355106" y="932328"/>
            <a:ext cx="2303929" cy="2832847"/>
          </a:xfrm>
          <a:prstGeom prst="rect">
            <a:avLst/>
          </a:prstGeom>
        </p:spPr>
      </p:pic>
      <p:pic>
        <p:nvPicPr>
          <p:cNvPr id="6" name="Рисунок 5"/>
          <p:cNvPicPr>
            <a:picLocks noChangeAspect="1"/>
          </p:cNvPicPr>
          <p:nvPr/>
        </p:nvPicPr>
        <p:blipFill rotWithShape="1">
          <a:blip r:embed="rId2"/>
          <a:srcRect l="25875" t="20533" r="49339" b="350"/>
          <a:stretch/>
        </p:blipFill>
        <p:spPr>
          <a:xfrm>
            <a:off x="4894729" y="878541"/>
            <a:ext cx="2429436" cy="2993548"/>
          </a:xfrm>
          <a:prstGeom prst="rect">
            <a:avLst/>
          </a:prstGeom>
        </p:spPr>
      </p:pic>
      <p:sp>
        <p:nvSpPr>
          <p:cNvPr id="9" name="Текст 8"/>
          <p:cNvSpPr>
            <a:spLocks noGrp="1"/>
          </p:cNvSpPr>
          <p:nvPr>
            <p:ph type="body" sz="half" idx="2"/>
          </p:nvPr>
        </p:nvSpPr>
        <p:spPr>
          <a:xfrm>
            <a:off x="-62753" y="3953435"/>
            <a:ext cx="12183035" cy="2087927"/>
          </a:xfrm>
        </p:spPr>
        <p:txBody>
          <a:bodyPr>
            <a:normAutofit/>
          </a:bodyPr>
          <a:lstStyle/>
          <a:p>
            <a:r>
              <a:rPr lang="en-US" sz="2400" b="1" dirty="0" smtClean="0">
                <a:solidFill>
                  <a:srgbClr val="0070C0"/>
                </a:solidFill>
              </a:rPr>
              <a:t>      Semiconservative model        Conservative model         Dispersive </a:t>
            </a:r>
            <a:r>
              <a:rPr lang="en-US" sz="2400" b="1" dirty="0">
                <a:solidFill>
                  <a:srgbClr val="0070C0"/>
                </a:solidFill>
              </a:rPr>
              <a:t>model </a:t>
            </a:r>
            <a:endParaRPr lang="ru-RU" sz="2400" b="1" dirty="0">
              <a:solidFill>
                <a:srgbClr val="0070C0"/>
              </a:solidFill>
            </a:endParaRPr>
          </a:p>
        </p:txBody>
      </p:sp>
    </p:spTree>
    <p:extLst>
      <p:ext uri="{BB962C8B-B14F-4D97-AF65-F5344CB8AC3E}">
        <p14:creationId xmlns:p14="http://schemas.microsoft.com/office/powerpoint/2010/main" val="3192975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pPr algn="ctr"/>
            <a:r>
              <a:rPr lang="en-US" sz="4400" b="1" dirty="0">
                <a:solidFill>
                  <a:srgbClr val="FF0000"/>
                </a:solidFill>
              </a:rPr>
              <a:t>G2 ("Gap Two")</a:t>
            </a:r>
            <a:endParaRPr lang="ru-RU" sz="4400" b="1" dirty="0">
              <a:solidFill>
                <a:srgbClr val="FF0000"/>
              </a:solidFill>
            </a:endParaRPr>
          </a:p>
        </p:txBody>
      </p:sp>
      <p:sp>
        <p:nvSpPr>
          <p:cNvPr id="6" name="Объект 5"/>
          <p:cNvSpPr>
            <a:spLocks noGrp="1"/>
          </p:cNvSpPr>
          <p:nvPr>
            <p:ph idx="1"/>
          </p:nvPr>
        </p:nvSpPr>
        <p:spPr>
          <a:xfrm>
            <a:off x="677334" y="1801907"/>
            <a:ext cx="8596668" cy="4239456"/>
          </a:xfrm>
        </p:spPr>
        <p:txBody>
          <a:bodyPr>
            <a:normAutofit/>
          </a:bodyPr>
          <a:lstStyle/>
          <a:p>
            <a:r>
              <a:rPr lang="en-US" sz="3600" dirty="0" smtClean="0">
                <a:solidFill>
                  <a:srgbClr val="0070C0"/>
                </a:solidFill>
              </a:rPr>
              <a:t>Proteins</a:t>
            </a:r>
            <a:r>
              <a:rPr lang="en-US" sz="3600" dirty="0" smtClean="0"/>
              <a:t> that </a:t>
            </a:r>
            <a:r>
              <a:rPr lang="en-US" sz="3600" dirty="0"/>
              <a:t>will act as spindle </a:t>
            </a:r>
            <a:r>
              <a:rPr lang="en-US" sz="3600" dirty="0" smtClean="0"/>
              <a:t>fibers are synthesized</a:t>
            </a:r>
          </a:p>
          <a:p>
            <a:r>
              <a:rPr lang="en-US" sz="3600" dirty="0" smtClean="0"/>
              <a:t>Many </a:t>
            </a:r>
            <a:r>
              <a:rPr lang="en-US" sz="3600" dirty="0" smtClean="0">
                <a:solidFill>
                  <a:srgbClr val="0070C0"/>
                </a:solidFill>
              </a:rPr>
              <a:t>organelles grow </a:t>
            </a:r>
            <a:r>
              <a:rPr lang="en-US" sz="3600" dirty="0">
                <a:solidFill>
                  <a:srgbClr val="0070C0"/>
                </a:solidFill>
              </a:rPr>
              <a:t>and divide</a:t>
            </a:r>
            <a:r>
              <a:rPr lang="en-US" sz="3600" dirty="0"/>
              <a:t>, increasing in </a:t>
            </a:r>
            <a:r>
              <a:rPr lang="en-US" sz="3600" dirty="0" smtClean="0"/>
              <a:t>number</a:t>
            </a:r>
          </a:p>
          <a:p>
            <a:r>
              <a:rPr lang="en-US" sz="3600" dirty="0"/>
              <a:t>Synthesis of </a:t>
            </a:r>
            <a:r>
              <a:rPr lang="en-US" sz="3600" dirty="0">
                <a:solidFill>
                  <a:srgbClr val="0070C0"/>
                </a:solidFill>
              </a:rPr>
              <a:t>ATP</a:t>
            </a:r>
          </a:p>
          <a:p>
            <a:r>
              <a:rPr lang="en-US" sz="3600" dirty="0" smtClean="0"/>
              <a:t>The </a:t>
            </a:r>
            <a:r>
              <a:rPr lang="en-US" sz="3600" dirty="0"/>
              <a:t>cell gets ready for the M phase.</a:t>
            </a:r>
          </a:p>
          <a:p>
            <a:endParaRPr lang="ru-RU" sz="3600" dirty="0"/>
          </a:p>
        </p:txBody>
      </p:sp>
    </p:spTree>
    <p:extLst>
      <p:ext uri="{BB962C8B-B14F-4D97-AF65-F5344CB8AC3E}">
        <p14:creationId xmlns:p14="http://schemas.microsoft.com/office/powerpoint/2010/main" val="18603914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400" b="1" dirty="0">
                <a:solidFill>
                  <a:srgbClr val="FF0000"/>
                </a:solidFill>
              </a:rPr>
              <a:t>Mitosis (M phase)</a:t>
            </a:r>
            <a:endParaRPr lang="ru-RU" sz="4400" b="1" dirty="0">
              <a:solidFill>
                <a:srgbClr val="FF0000"/>
              </a:solidFill>
            </a:endParaRPr>
          </a:p>
        </p:txBody>
      </p:sp>
      <p:sp>
        <p:nvSpPr>
          <p:cNvPr id="3" name="Объект 2"/>
          <p:cNvSpPr>
            <a:spLocks noGrp="1"/>
          </p:cNvSpPr>
          <p:nvPr>
            <p:ph idx="1"/>
          </p:nvPr>
        </p:nvSpPr>
        <p:spPr>
          <a:xfrm>
            <a:off x="677334" y="1748119"/>
            <a:ext cx="8596668" cy="4293244"/>
          </a:xfrm>
        </p:spPr>
        <p:txBody>
          <a:bodyPr>
            <a:noAutofit/>
          </a:bodyPr>
          <a:lstStyle/>
          <a:p>
            <a:r>
              <a:rPr lang="en-US" sz="4400" dirty="0" smtClean="0">
                <a:solidFill>
                  <a:srgbClr val="0070C0"/>
                </a:solidFill>
              </a:rPr>
              <a:t>Prophase</a:t>
            </a:r>
          </a:p>
          <a:p>
            <a:r>
              <a:rPr lang="en-US" sz="4400" dirty="0" smtClean="0">
                <a:solidFill>
                  <a:srgbClr val="0070C0"/>
                </a:solidFill>
              </a:rPr>
              <a:t>Metaphase</a:t>
            </a:r>
          </a:p>
          <a:p>
            <a:r>
              <a:rPr lang="en-US" sz="4400" dirty="0" smtClean="0">
                <a:solidFill>
                  <a:srgbClr val="0070C0"/>
                </a:solidFill>
              </a:rPr>
              <a:t>Anaphase</a:t>
            </a:r>
          </a:p>
          <a:p>
            <a:r>
              <a:rPr lang="en-US" sz="4400" dirty="0" err="1" smtClean="0">
                <a:solidFill>
                  <a:srgbClr val="0070C0"/>
                </a:solidFill>
              </a:rPr>
              <a:t>Telophase</a:t>
            </a:r>
            <a:endParaRPr lang="ru-RU" sz="4400" dirty="0">
              <a:solidFill>
                <a:srgbClr val="0070C0"/>
              </a:solidFill>
            </a:endParaRPr>
          </a:p>
        </p:txBody>
      </p:sp>
    </p:spTree>
    <p:extLst>
      <p:ext uri="{BB962C8B-B14F-4D97-AF65-F5344CB8AC3E}">
        <p14:creationId xmlns:p14="http://schemas.microsoft.com/office/powerpoint/2010/main" val="556332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77334" y="609600"/>
            <a:ext cx="8596668" cy="690282"/>
          </a:xfrm>
        </p:spPr>
        <p:txBody>
          <a:bodyPr>
            <a:normAutofit fontScale="90000"/>
          </a:bodyPr>
          <a:lstStyle/>
          <a:p>
            <a:pPr algn="ctr"/>
            <a:r>
              <a:rPr lang="en-US" sz="4000" b="1" dirty="0" smtClean="0">
                <a:solidFill>
                  <a:srgbClr val="FF0000"/>
                </a:solidFill>
              </a:rPr>
              <a:t>Prophase</a:t>
            </a:r>
            <a:endParaRPr lang="ru-RU" sz="4000" b="1" dirty="0">
              <a:solidFill>
                <a:srgbClr val="FF0000"/>
              </a:solidFill>
            </a:endParaRPr>
          </a:p>
        </p:txBody>
      </p:sp>
      <p:sp>
        <p:nvSpPr>
          <p:cNvPr id="5" name="Объект 4"/>
          <p:cNvSpPr>
            <a:spLocks noGrp="1"/>
          </p:cNvSpPr>
          <p:nvPr>
            <p:ph sz="half" idx="1"/>
          </p:nvPr>
        </p:nvSpPr>
        <p:spPr>
          <a:xfrm>
            <a:off x="677334" y="1524000"/>
            <a:ext cx="4184035" cy="4517361"/>
          </a:xfrm>
        </p:spPr>
        <p:txBody>
          <a:bodyPr>
            <a:normAutofit lnSpcReduction="10000"/>
          </a:bodyPr>
          <a:lstStyle/>
          <a:p>
            <a:r>
              <a:rPr lang="en-US" sz="2800" dirty="0" smtClean="0"/>
              <a:t>The </a:t>
            </a:r>
            <a:r>
              <a:rPr lang="en-US" sz="2800" dirty="0"/>
              <a:t>chromatin fibers condense </a:t>
            </a:r>
            <a:endParaRPr lang="en-US" sz="2800" dirty="0" smtClean="0"/>
          </a:p>
          <a:p>
            <a:r>
              <a:rPr lang="en-US" sz="2800" dirty="0"/>
              <a:t>Nuclear envelope breaks down</a:t>
            </a:r>
            <a:endParaRPr lang="en-US" sz="2800" dirty="0" smtClean="0"/>
          </a:p>
          <a:p>
            <a:r>
              <a:rPr lang="en-US" sz="2800" dirty="0" smtClean="0"/>
              <a:t>The </a:t>
            </a:r>
            <a:r>
              <a:rPr lang="en-US" sz="2800" dirty="0"/>
              <a:t>nucleoli </a:t>
            </a:r>
            <a:r>
              <a:rPr lang="en-US" sz="2800" dirty="0" smtClean="0"/>
              <a:t>disappear</a:t>
            </a:r>
            <a:endParaRPr lang="en-US" sz="2800" dirty="0"/>
          </a:p>
          <a:p>
            <a:r>
              <a:rPr lang="en-US" sz="2800" dirty="0" smtClean="0"/>
              <a:t>The </a:t>
            </a:r>
            <a:r>
              <a:rPr lang="en-US" sz="2800" dirty="0"/>
              <a:t>mitotic spindle </a:t>
            </a:r>
            <a:r>
              <a:rPr lang="en-US" sz="2800" dirty="0" smtClean="0"/>
              <a:t>forms </a:t>
            </a:r>
            <a:endParaRPr lang="en-US" sz="2800" dirty="0"/>
          </a:p>
          <a:p>
            <a:r>
              <a:rPr lang="en-US" sz="2800" dirty="0" smtClean="0"/>
              <a:t>The </a:t>
            </a:r>
            <a:r>
              <a:rPr lang="en-US" sz="2800" dirty="0"/>
              <a:t>centrosomes move apart toward opposite poles.</a:t>
            </a:r>
          </a:p>
          <a:p>
            <a:endParaRPr lang="ru-RU" dirty="0"/>
          </a:p>
        </p:txBody>
      </p:sp>
      <p:pic>
        <p:nvPicPr>
          <p:cNvPr id="7" name="Объект 6"/>
          <p:cNvPicPr>
            <a:picLocks noGrp="1" noChangeAspect="1"/>
          </p:cNvPicPr>
          <p:nvPr>
            <p:ph sz="half" idx="2"/>
          </p:nvPr>
        </p:nvPicPr>
        <p:blipFill>
          <a:blip r:embed="rId2"/>
          <a:stretch>
            <a:fillRect/>
          </a:stretch>
        </p:blipFill>
        <p:spPr>
          <a:xfrm>
            <a:off x="6442342" y="1721361"/>
            <a:ext cx="4944729" cy="4320000"/>
          </a:xfrm>
          <a:prstGeom prst="rect">
            <a:avLst/>
          </a:prstGeom>
        </p:spPr>
      </p:pic>
    </p:spTree>
    <p:extLst>
      <p:ext uri="{BB962C8B-B14F-4D97-AF65-F5344CB8AC3E}">
        <p14:creationId xmlns:p14="http://schemas.microsoft.com/office/powerpoint/2010/main" val="341997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663388"/>
          </a:xfrm>
        </p:spPr>
        <p:txBody>
          <a:bodyPr>
            <a:noAutofit/>
          </a:bodyPr>
          <a:lstStyle/>
          <a:p>
            <a:pPr algn="ctr"/>
            <a:r>
              <a:rPr lang="en-US" sz="4000" b="1" dirty="0" smtClean="0">
                <a:solidFill>
                  <a:srgbClr val="FF0000"/>
                </a:solidFill>
              </a:rPr>
              <a:t>Metaphase </a:t>
            </a:r>
            <a:endParaRPr lang="ru-RU" sz="4000" b="1" dirty="0">
              <a:solidFill>
                <a:srgbClr val="FF0000"/>
              </a:solidFill>
            </a:endParaRPr>
          </a:p>
        </p:txBody>
      </p:sp>
      <p:sp>
        <p:nvSpPr>
          <p:cNvPr id="3" name="Объект 2"/>
          <p:cNvSpPr>
            <a:spLocks noGrp="1"/>
          </p:cNvSpPr>
          <p:nvPr>
            <p:ph sz="half" idx="1"/>
          </p:nvPr>
        </p:nvSpPr>
        <p:spPr>
          <a:xfrm>
            <a:off x="677334" y="1864659"/>
            <a:ext cx="4184035" cy="4176702"/>
          </a:xfrm>
        </p:spPr>
        <p:txBody>
          <a:bodyPr/>
          <a:lstStyle/>
          <a:p>
            <a:r>
              <a:rPr lang="en-US" sz="3200" dirty="0" smtClean="0"/>
              <a:t>The </a:t>
            </a:r>
            <a:r>
              <a:rPr lang="en-US" sz="3200" dirty="0"/>
              <a:t>chromosomes align on the metaphase plate</a:t>
            </a:r>
          </a:p>
          <a:p>
            <a:endParaRPr lang="ru-RU" dirty="0"/>
          </a:p>
        </p:txBody>
      </p:sp>
      <p:pic>
        <p:nvPicPr>
          <p:cNvPr id="5" name="Объект 4"/>
          <p:cNvPicPr>
            <a:picLocks noGrp="1" noChangeAspect="1"/>
          </p:cNvPicPr>
          <p:nvPr>
            <p:ph sz="half" idx="2"/>
          </p:nvPr>
        </p:nvPicPr>
        <p:blipFill>
          <a:blip r:embed="rId2"/>
          <a:stretch>
            <a:fillRect/>
          </a:stretch>
        </p:blipFill>
        <p:spPr>
          <a:xfrm>
            <a:off x="5477435" y="1864660"/>
            <a:ext cx="4392706" cy="3747246"/>
          </a:xfrm>
          <a:prstGeom prst="rect">
            <a:avLst/>
          </a:prstGeom>
        </p:spPr>
      </p:pic>
    </p:spTree>
    <p:extLst>
      <p:ext uri="{BB962C8B-B14F-4D97-AF65-F5344CB8AC3E}">
        <p14:creationId xmlns:p14="http://schemas.microsoft.com/office/powerpoint/2010/main" val="2862217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788894"/>
          </a:xfrm>
        </p:spPr>
        <p:txBody>
          <a:bodyPr>
            <a:normAutofit/>
          </a:bodyPr>
          <a:lstStyle/>
          <a:p>
            <a:pPr algn="ctr"/>
            <a:r>
              <a:rPr lang="en-US" sz="4400" b="1" dirty="0">
                <a:solidFill>
                  <a:srgbClr val="FF0000"/>
                </a:solidFill>
              </a:rPr>
              <a:t>Anaphase </a:t>
            </a:r>
            <a:endParaRPr lang="ru-RU" sz="4400" b="1" dirty="0">
              <a:solidFill>
                <a:srgbClr val="FF0000"/>
              </a:solidFill>
            </a:endParaRPr>
          </a:p>
        </p:txBody>
      </p:sp>
      <p:sp>
        <p:nvSpPr>
          <p:cNvPr id="3" name="Объект 2"/>
          <p:cNvSpPr>
            <a:spLocks noGrp="1"/>
          </p:cNvSpPr>
          <p:nvPr>
            <p:ph sz="half" idx="1"/>
          </p:nvPr>
        </p:nvSpPr>
        <p:spPr>
          <a:xfrm>
            <a:off x="677334" y="1613647"/>
            <a:ext cx="4184035" cy="4427714"/>
          </a:xfrm>
        </p:spPr>
        <p:txBody>
          <a:bodyPr/>
          <a:lstStyle/>
          <a:p>
            <a:r>
              <a:rPr lang="en-US" sz="3200" dirty="0"/>
              <a:t>The two </a:t>
            </a:r>
            <a:r>
              <a:rPr lang="en-US" sz="3200" dirty="0" smtClean="0"/>
              <a:t>daughter </a:t>
            </a:r>
            <a:r>
              <a:rPr lang="en-US" sz="3200" dirty="0"/>
              <a:t>chromosomes begin moving toward </a:t>
            </a:r>
            <a:r>
              <a:rPr lang="en-US" sz="3200" dirty="0" smtClean="0"/>
              <a:t>opposite poles. </a:t>
            </a:r>
            <a:endParaRPr lang="en-US" sz="3200" dirty="0"/>
          </a:p>
          <a:p>
            <a:endParaRPr lang="ru-RU" dirty="0"/>
          </a:p>
        </p:txBody>
      </p:sp>
      <p:pic>
        <p:nvPicPr>
          <p:cNvPr id="5" name="Объект 4"/>
          <p:cNvPicPr>
            <a:picLocks noGrp="1" noChangeAspect="1"/>
          </p:cNvPicPr>
          <p:nvPr>
            <p:ph sz="half" idx="2"/>
          </p:nvPr>
        </p:nvPicPr>
        <p:blipFill>
          <a:blip r:embed="rId2"/>
          <a:stretch>
            <a:fillRect/>
          </a:stretch>
        </p:blipFill>
        <p:spPr>
          <a:xfrm>
            <a:off x="5952565" y="1720798"/>
            <a:ext cx="3810000" cy="4213412"/>
          </a:xfrm>
          <a:prstGeom prst="rect">
            <a:avLst/>
          </a:prstGeom>
        </p:spPr>
      </p:pic>
    </p:spTree>
    <p:extLst>
      <p:ext uri="{BB962C8B-B14F-4D97-AF65-F5344CB8AC3E}">
        <p14:creationId xmlns:p14="http://schemas.microsoft.com/office/powerpoint/2010/main" val="3508022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400" b="1" dirty="0" err="1">
                <a:solidFill>
                  <a:srgbClr val="FF0000"/>
                </a:solidFill>
              </a:rPr>
              <a:t>Telophase</a:t>
            </a:r>
            <a:r>
              <a:rPr lang="en-US" sz="4400" b="1" dirty="0">
                <a:solidFill>
                  <a:srgbClr val="FF0000"/>
                </a:solidFill>
              </a:rPr>
              <a:t> </a:t>
            </a:r>
            <a:endParaRPr lang="ru-RU" sz="4400" b="1" dirty="0">
              <a:solidFill>
                <a:srgbClr val="FF0000"/>
              </a:solidFill>
            </a:endParaRPr>
          </a:p>
        </p:txBody>
      </p:sp>
      <p:sp>
        <p:nvSpPr>
          <p:cNvPr id="3" name="Объект 2"/>
          <p:cNvSpPr>
            <a:spLocks noGrp="1"/>
          </p:cNvSpPr>
          <p:nvPr>
            <p:ph sz="half" idx="1"/>
          </p:nvPr>
        </p:nvSpPr>
        <p:spPr/>
        <p:txBody>
          <a:bodyPr/>
          <a:lstStyle/>
          <a:p>
            <a:r>
              <a:rPr lang="en-US" sz="2800" dirty="0" smtClean="0"/>
              <a:t>Nuclear </a:t>
            </a:r>
            <a:r>
              <a:rPr lang="en-US" sz="2800" dirty="0"/>
              <a:t>membranes and nucleoli re-form.</a:t>
            </a:r>
          </a:p>
          <a:p>
            <a:r>
              <a:rPr lang="en-US" sz="2800" dirty="0" smtClean="0"/>
              <a:t>Spindle </a:t>
            </a:r>
            <a:r>
              <a:rPr lang="en-US" sz="2800" dirty="0"/>
              <a:t>fibers disappear.</a:t>
            </a:r>
          </a:p>
          <a:p>
            <a:r>
              <a:rPr lang="en-US" sz="2800" dirty="0" smtClean="0"/>
              <a:t>Chromosomes </a:t>
            </a:r>
            <a:r>
              <a:rPr lang="en-US" sz="2800" dirty="0"/>
              <a:t>uncoil and become a tangle of chromatin.</a:t>
            </a:r>
          </a:p>
          <a:p>
            <a:endParaRPr lang="ru-RU" dirty="0"/>
          </a:p>
        </p:txBody>
      </p:sp>
      <p:pic>
        <p:nvPicPr>
          <p:cNvPr id="5" name="Объект 4"/>
          <p:cNvPicPr>
            <a:picLocks noGrp="1" noChangeAspect="1"/>
          </p:cNvPicPr>
          <p:nvPr>
            <p:ph sz="half" idx="2"/>
          </p:nvPr>
        </p:nvPicPr>
        <p:blipFill>
          <a:blip r:embed="rId2"/>
          <a:stretch>
            <a:fillRect/>
          </a:stretch>
        </p:blipFill>
        <p:spPr>
          <a:xfrm>
            <a:off x="5513295" y="2017059"/>
            <a:ext cx="4249270" cy="3774141"/>
          </a:xfrm>
          <a:prstGeom prst="rect">
            <a:avLst/>
          </a:prstGeom>
        </p:spPr>
      </p:pic>
    </p:spTree>
    <p:extLst>
      <p:ext uri="{BB962C8B-B14F-4D97-AF65-F5344CB8AC3E}">
        <p14:creationId xmlns:p14="http://schemas.microsoft.com/office/powerpoint/2010/main" val="3475088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4800" b="1" dirty="0" smtClean="0">
                <a:solidFill>
                  <a:srgbClr val="FF0000"/>
                </a:solidFill>
              </a:rPr>
              <a:t>Cell Cycle</a:t>
            </a:r>
            <a:endParaRPr lang="ru-RU" sz="4800" b="1" dirty="0">
              <a:solidFill>
                <a:srgbClr val="FF0000"/>
              </a:solidFill>
            </a:endParaRPr>
          </a:p>
        </p:txBody>
      </p:sp>
      <p:sp>
        <p:nvSpPr>
          <p:cNvPr id="3" name="Объект 2"/>
          <p:cNvSpPr>
            <a:spLocks noGrp="1"/>
          </p:cNvSpPr>
          <p:nvPr>
            <p:ph idx="1"/>
          </p:nvPr>
        </p:nvSpPr>
        <p:spPr>
          <a:xfrm>
            <a:off x="677334" y="2160589"/>
            <a:ext cx="10268572" cy="3880773"/>
          </a:xfrm>
        </p:spPr>
        <p:txBody>
          <a:bodyPr>
            <a:normAutofit/>
          </a:bodyPr>
          <a:lstStyle/>
          <a:p>
            <a:r>
              <a:rPr lang="en-US" sz="4400" dirty="0" smtClean="0"/>
              <a:t>Is the </a:t>
            </a:r>
            <a:r>
              <a:rPr lang="en-US" sz="4400" dirty="0"/>
              <a:t>life of a cell from the time it is first formed from a dividing parent cell until its own division into two daughter cells.</a:t>
            </a:r>
            <a:endParaRPr lang="ru-RU" sz="4400" dirty="0"/>
          </a:p>
        </p:txBody>
      </p:sp>
    </p:spTree>
    <p:extLst>
      <p:ext uri="{BB962C8B-B14F-4D97-AF65-F5344CB8AC3E}">
        <p14:creationId xmlns:p14="http://schemas.microsoft.com/office/powerpoint/2010/main" val="1219249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77334" y="510989"/>
            <a:ext cx="8596668" cy="788894"/>
          </a:xfrm>
        </p:spPr>
        <p:txBody>
          <a:bodyPr>
            <a:normAutofit/>
          </a:bodyPr>
          <a:lstStyle/>
          <a:p>
            <a:pPr algn="ctr"/>
            <a:r>
              <a:rPr lang="en-US" sz="4400" b="1" dirty="0">
                <a:solidFill>
                  <a:srgbClr val="FF0000"/>
                </a:solidFill>
              </a:rPr>
              <a:t>Cytokinesis</a:t>
            </a:r>
            <a:endParaRPr lang="ru-RU" sz="4400" b="1" dirty="0">
              <a:solidFill>
                <a:srgbClr val="FF0000"/>
              </a:solidFill>
            </a:endParaRPr>
          </a:p>
        </p:txBody>
      </p:sp>
      <p:sp>
        <p:nvSpPr>
          <p:cNvPr id="6" name="Объект 5"/>
          <p:cNvSpPr>
            <a:spLocks noGrp="1"/>
          </p:cNvSpPr>
          <p:nvPr>
            <p:ph idx="1"/>
          </p:nvPr>
        </p:nvSpPr>
        <p:spPr>
          <a:xfrm>
            <a:off x="677333" y="1748119"/>
            <a:ext cx="9470713" cy="4293244"/>
          </a:xfrm>
        </p:spPr>
        <p:txBody>
          <a:bodyPr>
            <a:noAutofit/>
          </a:bodyPr>
          <a:lstStyle/>
          <a:p>
            <a:r>
              <a:rPr lang="en-US" sz="3200" dirty="0">
                <a:solidFill>
                  <a:srgbClr val="0070C0"/>
                </a:solidFill>
              </a:rPr>
              <a:t>In animal cells</a:t>
            </a:r>
            <a:r>
              <a:rPr lang="en-US" sz="3200" dirty="0"/>
              <a:t>, cytokinesis involves the formation of a cleavage furrow, which </a:t>
            </a:r>
            <a:r>
              <a:rPr lang="en-US" sz="3200" dirty="0" smtClean="0"/>
              <a:t>divides </a:t>
            </a:r>
            <a:r>
              <a:rPr lang="en-US" sz="3200" dirty="0"/>
              <a:t>the cell in </a:t>
            </a:r>
            <a:r>
              <a:rPr lang="en-US" sz="3200" dirty="0" smtClean="0"/>
              <a:t>two. </a:t>
            </a:r>
          </a:p>
          <a:p>
            <a:r>
              <a:rPr lang="en-US" sz="3200" dirty="0" smtClean="0">
                <a:solidFill>
                  <a:srgbClr val="0070C0"/>
                </a:solidFill>
              </a:rPr>
              <a:t>In </a:t>
            </a:r>
            <a:r>
              <a:rPr lang="en-US" sz="3200" dirty="0">
                <a:solidFill>
                  <a:srgbClr val="0070C0"/>
                </a:solidFill>
              </a:rPr>
              <a:t>plant cells</a:t>
            </a:r>
            <a:r>
              <a:rPr lang="en-US" sz="3200" dirty="0"/>
              <a:t>, cytokinesis is accomplished by the formation of a membranous cell plate between the daughter cells; eventually, walls composed of cellulose are </a:t>
            </a:r>
            <a:r>
              <a:rPr lang="en-US" sz="3200" dirty="0" smtClean="0"/>
              <a:t>built.</a:t>
            </a:r>
            <a:endParaRPr lang="ru-RU" sz="3200" dirty="0"/>
          </a:p>
        </p:txBody>
      </p:sp>
    </p:spTree>
    <p:extLst>
      <p:ext uri="{BB962C8B-B14F-4D97-AF65-F5344CB8AC3E}">
        <p14:creationId xmlns:p14="http://schemas.microsoft.com/office/powerpoint/2010/main" val="26471071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solidFill>
                  <a:srgbClr val="FF0000"/>
                </a:solidFill>
              </a:rPr>
              <a:t>The outcomes of and biological significance of Mitosis </a:t>
            </a:r>
            <a:endParaRPr lang="ru-RU" dirty="0">
              <a:solidFill>
                <a:srgbClr val="FF0000"/>
              </a:solidFill>
            </a:endParaRPr>
          </a:p>
        </p:txBody>
      </p:sp>
      <p:sp>
        <p:nvSpPr>
          <p:cNvPr id="3" name="Объект 2"/>
          <p:cNvSpPr>
            <a:spLocks noGrp="1"/>
          </p:cNvSpPr>
          <p:nvPr>
            <p:ph idx="1"/>
          </p:nvPr>
        </p:nvSpPr>
        <p:spPr>
          <a:xfrm>
            <a:off x="677334" y="1819835"/>
            <a:ext cx="8596668" cy="4221527"/>
          </a:xfrm>
        </p:spPr>
        <p:txBody>
          <a:bodyPr/>
          <a:lstStyle/>
          <a:p>
            <a:r>
              <a:rPr lang="en-US" sz="2800" dirty="0"/>
              <a:t>Mitosis </a:t>
            </a:r>
            <a:r>
              <a:rPr lang="en-US" sz="2800" dirty="0" smtClean="0"/>
              <a:t>produces </a:t>
            </a:r>
            <a:r>
              <a:rPr lang="en-US" sz="2800" dirty="0"/>
              <a:t>two cells that are </a:t>
            </a:r>
            <a:r>
              <a:rPr lang="en-US" sz="2800" dirty="0">
                <a:solidFill>
                  <a:srgbClr val="0070C0"/>
                </a:solidFill>
              </a:rPr>
              <a:t>genetically identical</a:t>
            </a:r>
            <a:r>
              <a:rPr lang="en-US" sz="2800" dirty="0"/>
              <a:t> to each other and the original cell</a:t>
            </a:r>
            <a:r>
              <a:rPr lang="en-US" sz="2800" dirty="0" smtClean="0"/>
              <a:t>.</a:t>
            </a:r>
          </a:p>
          <a:p>
            <a:r>
              <a:rPr lang="en-US" sz="2800" dirty="0"/>
              <a:t>Cell division plays several important roles in life:</a:t>
            </a:r>
          </a:p>
          <a:p>
            <a:pPr marL="0" indent="0">
              <a:buNone/>
            </a:pPr>
            <a:r>
              <a:rPr lang="en-US" sz="2800" dirty="0" smtClean="0"/>
              <a:t>    1</a:t>
            </a:r>
            <a:r>
              <a:rPr lang="en-US" sz="2800" dirty="0"/>
              <a:t>.	</a:t>
            </a:r>
            <a:r>
              <a:rPr lang="en-US" sz="2800" dirty="0">
                <a:solidFill>
                  <a:srgbClr val="0070C0"/>
                </a:solidFill>
              </a:rPr>
              <a:t>Reproduction</a:t>
            </a:r>
          </a:p>
          <a:p>
            <a:pPr marL="0" indent="0">
              <a:buNone/>
            </a:pPr>
            <a:r>
              <a:rPr lang="en-US" sz="2800" dirty="0" smtClean="0"/>
              <a:t>    2</a:t>
            </a:r>
            <a:r>
              <a:rPr lang="en-US" sz="2800" dirty="0"/>
              <a:t>.	</a:t>
            </a:r>
            <a:r>
              <a:rPr lang="en-US" sz="2800" dirty="0">
                <a:solidFill>
                  <a:srgbClr val="0070C0"/>
                </a:solidFill>
              </a:rPr>
              <a:t>Growth and development</a:t>
            </a:r>
          </a:p>
          <a:p>
            <a:pPr marL="0" indent="0">
              <a:buNone/>
            </a:pPr>
            <a:r>
              <a:rPr lang="en-US" sz="2800" dirty="0" smtClean="0"/>
              <a:t>    3</a:t>
            </a:r>
            <a:r>
              <a:rPr lang="en-US" sz="2800" dirty="0"/>
              <a:t>.	</a:t>
            </a:r>
            <a:r>
              <a:rPr lang="en-US" sz="2800" dirty="0">
                <a:solidFill>
                  <a:srgbClr val="0070C0"/>
                </a:solidFill>
              </a:rPr>
              <a:t>Tissue renewal</a:t>
            </a:r>
          </a:p>
          <a:p>
            <a:endParaRPr lang="ru-RU" dirty="0"/>
          </a:p>
        </p:txBody>
      </p:sp>
    </p:spTree>
    <p:extLst>
      <p:ext uri="{BB962C8B-B14F-4D97-AF65-F5344CB8AC3E}">
        <p14:creationId xmlns:p14="http://schemas.microsoft.com/office/powerpoint/2010/main" val="33318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674077"/>
          </a:xfrm>
        </p:spPr>
        <p:txBody>
          <a:bodyPr/>
          <a:lstStyle/>
          <a:p>
            <a:pPr algn="ctr"/>
            <a:r>
              <a:rPr lang="en-US" b="1" dirty="0" smtClean="0">
                <a:solidFill>
                  <a:srgbClr val="FF0000"/>
                </a:solidFill>
              </a:rPr>
              <a:t>Meiosis</a:t>
            </a:r>
            <a:endParaRPr lang="ru-RU" b="1" dirty="0">
              <a:solidFill>
                <a:srgbClr val="FF0000"/>
              </a:solidFill>
            </a:endParaRPr>
          </a:p>
        </p:txBody>
      </p:sp>
      <p:sp>
        <p:nvSpPr>
          <p:cNvPr id="3" name="Объект 2"/>
          <p:cNvSpPr>
            <a:spLocks noGrp="1"/>
          </p:cNvSpPr>
          <p:nvPr>
            <p:ph idx="1"/>
          </p:nvPr>
        </p:nvSpPr>
        <p:spPr>
          <a:xfrm>
            <a:off x="677333" y="1283677"/>
            <a:ext cx="9855851" cy="4757685"/>
          </a:xfrm>
        </p:spPr>
        <p:txBody>
          <a:bodyPr>
            <a:normAutofit/>
          </a:bodyPr>
          <a:lstStyle/>
          <a:p>
            <a:r>
              <a:rPr lang="en-US" sz="3200" dirty="0" smtClean="0"/>
              <a:t>is the way to form haploid cells.</a:t>
            </a:r>
          </a:p>
          <a:p>
            <a:r>
              <a:rPr lang="en-US" sz="3200" dirty="0"/>
              <a:t>Like mitosis, meiosis begins after a cell has progressed through the G1, S, and G2 phases of the cell cycle. However, meiosis involves two successive divisions rather than one (as in mitosis).</a:t>
            </a:r>
            <a:endParaRPr lang="ru-RU" sz="3200" dirty="0"/>
          </a:p>
        </p:txBody>
      </p:sp>
    </p:spTree>
    <p:extLst>
      <p:ext uri="{BB962C8B-B14F-4D97-AF65-F5344CB8AC3E}">
        <p14:creationId xmlns:p14="http://schemas.microsoft.com/office/powerpoint/2010/main" val="698117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3" y="298939"/>
            <a:ext cx="5442113" cy="5742424"/>
          </a:xfrm>
        </p:spPr>
        <p:txBody>
          <a:bodyPr>
            <a:normAutofit/>
          </a:bodyPr>
          <a:lstStyle/>
          <a:p>
            <a:r>
              <a:rPr lang="en-US" sz="2800" b="1" dirty="0">
                <a:solidFill>
                  <a:srgbClr val="0070C0"/>
                </a:solidFill>
              </a:rPr>
              <a:t>Prophase of meiosis I </a:t>
            </a:r>
            <a:endParaRPr lang="ru-RU" sz="2800" b="1" dirty="0">
              <a:solidFill>
                <a:srgbClr val="0070C0"/>
              </a:solidFill>
            </a:endParaRPr>
          </a:p>
          <a:p>
            <a:r>
              <a:rPr lang="en-US" dirty="0" smtClean="0"/>
              <a:t>is subdivided </a:t>
            </a:r>
            <a:r>
              <a:rPr lang="en-US" dirty="0"/>
              <a:t>into stages known as </a:t>
            </a:r>
            <a:r>
              <a:rPr lang="en-US" i="1" dirty="0" err="1"/>
              <a:t>leptotene</a:t>
            </a:r>
            <a:r>
              <a:rPr lang="en-US" i="1" dirty="0"/>
              <a:t>, </a:t>
            </a:r>
            <a:r>
              <a:rPr lang="en-US" i="1" dirty="0" err="1"/>
              <a:t>zygotene</a:t>
            </a:r>
            <a:r>
              <a:rPr lang="en-US" i="1" dirty="0"/>
              <a:t>, </a:t>
            </a:r>
            <a:r>
              <a:rPr lang="en-US" i="1" dirty="0" err="1"/>
              <a:t>pachytene</a:t>
            </a:r>
            <a:r>
              <a:rPr lang="en-US" i="1" dirty="0"/>
              <a:t>, </a:t>
            </a:r>
            <a:r>
              <a:rPr lang="en-US" i="1" dirty="0" err="1"/>
              <a:t>diplotene</a:t>
            </a:r>
            <a:r>
              <a:rPr lang="en-US" i="1" dirty="0"/>
              <a:t>,</a:t>
            </a:r>
            <a:r>
              <a:rPr lang="en-US" dirty="0"/>
              <a:t> and </a:t>
            </a:r>
            <a:r>
              <a:rPr lang="en-US" i="1" dirty="0" err="1"/>
              <a:t>diakinesis</a:t>
            </a:r>
            <a:r>
              <a:rPr lang="en-US" dirty="0"/>
              <a:t>. </a:t>
            </a:r>
            <a:endParaRPr lang="ru-RU" dirty="0"/>
          </a:p>
          <a:p>
            <a:r>
              <a:rPr lang="en-US" i="1" u="sng" dirty="0">
                <a:solidFill>
                  <a:srgbClr val="FF0000"/>
                </a:solidFill>
              </a:rPr>
              <a:t>Leptotene</a:t>
            </a:r>
            <a:r>
              <a:rPr lang="en-US" dirty="0">
                <a:solidFill>
                  <a:srgbClr val="FF0000"/>
                </a:solidFill>
              </a:rPr>
              <a:t>.</a:t>
            </a:r>
            <a:r>
              <a:rPr lang="en-US" dirty="0"/>
              <a:t> The replicated threadlike chromosomes begin to condense. </a:t>
            </a:r>
            <a:endParaRPr lang="ru-RU" dirty="0"/>
          </a:p>
          <a:p>
            <a:r>
              <a:rPr lang="en-US" i="1" u="sng" dirty="0">
                <a:solidFill>
                  <a:srgbClr val="FF0000"/>
                </a:solidFill>
              </a:rPr>
              <a:t>Zygotene</a:t>
            </a:r>
            <a:r>
              <a:rPr lang="en-US" dirty="0">
                <a:solidFill>
                  <a:srgbClr val="FF0000"/>
                </a:solidFill>
              </a:rPr>
              <a:t>.</a:t>
            </a:r>
            <a:r>
              <a:rPr lang="en-US" dirty="0"/>
              <a:t> A recognition process known as </a:t>
            </a:r>
            <a:r>
              <a:rPr lang="en-US" b="1" i="1" dirty="0">
                <a:solidFill>
                  <a:srgbClr val="0070C0"/>
                </a:solidFill>
              </a:rPr>
              <a:t>synapsis</a:t>
            </a:r>
            <a:r>
              <a:rPr lang="en-US" dirty="0"/>
              <a:t>,</a:t>
            </a:r>
            <a:r>
              <a:rPr lang="en-US" b="1" dirty="0"/>
              <a:t> </a:t>
            </a:r>
            <a:r>
              <a:rPr lang="en-US" dirty="0"/>
              <a:t>in which the homologous chromosomes recognize each other and begin to align themselves.</a:t>
            </a:r>
            <a:endParaRPr lang="ru-RU" dirty="0"/>
          </a:p>
          <a:p>
            <a:r>
              <a:rPr lang="en-US" i="1" u="sng" dirty="0">
                <a:solidFill>
                  <a:srgbClr val="FF0000"/>
                </a:solidFill>
              </a:rPr>
              <a:t>Pachytene</a:t>
            </a:r>
            <a:r>
              <a:rPr lang="en-US" dirty="0">
                <a:solidFill>
                  <a:srgbClr val="FF0000"/>
                </a:solidFill>
              </a:rPr>
              <a:t>.</a:t>
            </a:r>
            <a:r>
              <a:rPr lang="en-US" dirty="0"/>
              <a:t> </a:t>
            </a:r>
            <a:r>
              <a:rPr lang="en-US" dirty="0" smtClean="0"/>
              <a:t>Structures known as </a:t>
            </a:r>
            <a:r>
              <a:rPr lang="en-US" b="1" dirty="0" smtClean="0">
                <a:solidFill>
                  <a:srgbClr val="0070C0"/>
                </a:solidFill>
              </a:rPr>
              <a:t>bivalents</a:t>
            </a:r>
            <a:r>
              <a:rPr lang="en-US" dirty="0" smtClean="0"/>
              <a:t> are formed. Crossing over occurs. . </a:t>
            </a:r>
            <a:endParaRPr lang="ru-RU" dirty="0"/>
          </a:p>
          <a:p>
            <a:r>
              <a:rPr lang="en-US" i="1" u="sng" dirty="0">
                <a:solidFill>
                  <a:srgbClr val="FF0000"/>
                </a:solidFill>
              </a:rPr>
              <a:t>Diplotene</a:t>
            </a:r>
            <a:r>
              <a:rPr lang="en-US" dirty="0">
                <a:solidFill>
                  <a:srgbClr val="FF0000"/>
                </a:solidFill>
              </a:rPr>
              <a:t>.</a:t>
            </a:r>
            <a:r>
              <a:rPr lang="en-US" b="1" dirty="0"/>
              <a:t> </a:t>
            </a:r>
            <a:r>
              <a:rPr lang="en-US" dirty="0"/>
              <a:t>The bivalent </a:t>
            </a:r>
            <a:r>
              <a:rPr lang="en-US" dirty="0" smtClean="0"/>
              <a:t>complex </a:t>
            </a:r>
            <a:r>
              <a:rPr lang="en-US" dirty="0"/>
              <a:t>has largely disappeared. The bivalent pulls apart. </a:t>
            </a:r>
            <a:endParaRPr lang="en-US" dirty="0" smtClean="0"/>
          </a:p>
          <a:p>
            <a:r>
              <a:rPr lang="en-US" i="1" u="sng" dirty="0" smtClean="0">
                <a:solidFill>
                  <a:srgbClr val="FF0000"/>
                </a:solidFill>
              </a:rPr>
              <a:t>Diakinesis</a:t>
            </a:r>
            <a:r>
              <a:rPr lang="en-US" dirty="0">
                <a:solidFill>
                  <a:srgbClr val="FF0000"/>
                </a:solidFill>
              </a:rPr>
              <a:t>.</a:t>
            </a:r>
            <a:r>
              <a:rPr lang="en-US" b="1" dirty="0"/>
              <a:t> </a:t>
            </a:r>
            <a:r>
              <a:rPr lang="en-US" dirty="0"/>
              <a:t>The bivalent </a:t>
            </a:r>
            <a:r>
              <a:rPr lang="en-US" dirty="0" smtClean="0"/>
              <a:t>complex </a:t>
            </a:r>
            <a:r>
              <a:rPr lang="en-US" dirty="0"/>
              <a:t>completely disappears.</a:t>
            </a:r>
            <a:endParaRPr lang="ru-RU" dirty="0"/>
          </a:p>
          <a:p>
            <a:endParaRPr lang="ru-RU" dirty="0"/>
          </a:p>
        </p:txBody>
      </p:sp>
      <p:pic>
        <p:nvPicPr>
          <p:cNvPr id="5" name="Рисунок 4"/>
          <p:cNvPicPr>
            <a:picLocks noChangeAspect="1"/>
          </p:cNvPicPr>
          <p:nvPr/>
        </p:nvPicPr>
        <p:blipFill>
          <a:blip r:embed="rId2"/>
          <a:stretch>
            <a:fillRect/>
          </a:stretch>
        </p:blipFill>
        <p:spPr>
          <a:xfrm>
            <a:off x="6119446" y="793139"/>
            <a:ext cx="5938019" cy="3706689"/>
          </a:xfrm>
          <a:prstGeom prst="rect">
            <a:avLst/>
          </a:prstGeom>
        </p:spPr>
      </p:pic>
    </p:spTree>
    <p:extLst>
      <p:ext uri="{BB962C8B-B14F-4D97-AF65-F5344CB8AC3E}">
        <p14:creationId xmlns:p14="http://schemas.microsoft.com/office/powerpoint/2010/main" val="3868099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580293"/>
            <a:ext cx="9908604" cy="5461070"/>
          </a:xfrm>
        </p:spPr>
        <p:txBody>
          <a:bodyPr>
            <a:normAutofit fontScale="92500" lnSpcReduction="10000"/>
          </a:bodyPr>
          <a:lstStyle/>
          <a:p>
            <a:r>
              <a:rPr lang="en-US" sz="3000" dirty="0"/>
              <a:t>The </a:t>
            </a:r>
            <a:r>
              <a:rPr lang="en-US" sz="3000" b="1" dirty="0">
                <a:solidFill>
                  <a:srgbClr val="FF0000"/>
                </a:solidFill>
              </a:rPr>
              <a:t>meiosis I</a:t>
            </a:r>
            <a:r>
              <a:rPr lang="en-US" sz="3000" dirty="0"/>
              <a:t> is a </a:t>
            </a:r>
            <a:r>
              <a:rPr lang="en-US" sz="3000" b="1" dirty="0">
                <a:solidFill>
                  <a:srgbClr val="0070C0"/>
                </a:solidFill>
              </a:rPr>
              <a:t>reduction</a:t>
            </a:r>
            <a:r>
              <a:rPr lang="en-US" sz="3000" dirty="0"/>
              <a:t> division. </a:t>
            </a:r>
            <a:endParaRPr lang="ru-RU" sz="3000" dirty="0"/>
          </a:p>
          <a:p>
            <a:pPr marL="0" indent="0">
              <a:buNone/>
            </a:pPr>
            <a:endParaRPr lang="en-US" b="1" i="1" dirty="0">
              <a:solidFill>
                <a:srgbClr val="0070C0"/>
              </a:solidFill>
            </a:endParaRPr>
          </a:p>
          <a:p>
            <a:r>
              <a:rPr lang="en-US" b="1" i="1" dirty="0" smtClean="0">
                <a:solidFill>
                  <a:srgbClr val="0070C0"/>
                </a:solidFill>
              </a:rPr>
              <a:t>Prophase </a:t>
            </a:r>
            <a:r>
              <a:rPr lang="en-US" b="1" i="1" dirty="0">
                <a:solidFill>
                  <a:srgbClr val="0070C0"/>
                </a:solidFill>
              </a:rPr>
              <a:t>I</a:t>
            </a:r>
            <a:endParaRPr lang="ru-RU" b="1" dirty="0">
              <a:solidFill>
                <a:srgbClr val="0070C0"/>
              </a:solidFill>
            </a:endParaRPr>
          </a:p>
          <a:p>
            <a:pPr marL="0" indent="0">
              <a:buNone/>
            </a:pPr>
            <a:r>
              <a:rPr lang="en-US" dirty="0"/>
              <a:t>The spindle apparatus is complete, and the chromatids are attached via kinetochore microtubules.</a:t>
            </a:r>
            <a:endParaRPr lang="ru-RU" dirty="0"/>
          </a:p>
          <a:p>
            <a:r>
              <a:rPr lang="en-US" b="1" i="1" dirty="0">
                <a:solidFill>
                  <a:srgbClr val="0070C0"/>
                </a:solidFill>
              </a:rPr>
              <a:t>Metaphase I </a:t>
            </a:r>
            <a:endParaRPr lang="ru-RU" b="1" dirty="0">
              <a:solidFill>
                <a:srgbClr val="0070C0"/>
              </a:solidFill>
            </a:endParaRPr>
          </a:p>
          <a:p>
            <a:pPr marL="0" indent="0">
              <a:buNone/>
            </a:pPr>
            <a:r>
              <a:rPr lang="en-US" dirty="0"/>
              <a:t>The bivalents are organized along the metaphase plate. The paired chromosomes orient toward opposite poles of the spindle. </a:t>
            </a:r>
            <a:endParaRPr lang="ru-RU" dirty="0"/>
          </a:p>
          <a:p>
            <a:r>
              <a:rPr lang="en-US" b="1" i="1" dirty="0">
                <a:solidFill>
                  <a:srgbClr val="0070C0"/>
                </a:solidFill>
              </a:rPr>
              <a:t>Anaphase I </a:t>
            </a:r>
            <a:endParaRPr lang="ru-RU" b="1" dirty="0">
              <a:solidFill>
                <a:srgbClr val="0070C0"/>
              </a:solidFill>
            </a:endParaRPr>
          </a:p>
          <a:p>
            <a:pPr marL="0" indent="0">
              <a:buNone/>
            </a:pPr>
            <a:r>
              <a:rPr lang="en-US" dirty="0"/>
              <a:t>The two pairs of sister chromatids within a bivalent separate from each other. However, the connection that holds sister chromatids together does not break. Instead, each joined pair of chromatids migrates to one pole, and the homologous pair of chromatids moves to the opposite pole.</a:t>
            </a:r>
            <a:endParaRPr lang="ru-RU" dirty="0"/>
          </a:p>
          <a:p>
            <a:r>
              <a:rPr lang="en-US" b="1" i="1" dirty="0" err="1">
                <a:solidFill>
                  <a:srgbClr val="0070C0"/>
                </a:solidFill>
              </a:rPr>
              <a:t>Telophase</a:t>
            </a:r>
            <a:r>
              <a:rPr lang="en-US" b="1" i="1" dirty="0">
                <a:solidFill>
                  <a:srgbClr val="0070C0"/>
                </a:solidFill>
              </a:rPr>
              <a:t> I </a:t>
            </a:r>
            <a:endParaRPr lang="ru-RU" b="1" dirty="0">
              <a:solidFill>
                <a:srgbClr val="0070C0"/>
              </a:solidFill>
            </a:endParaRPr>
          </a:p>
          <a:p>
            <a:pPr marL="0" indent="0">
              <a:buNone/>
            </a:pPr>
            <a:r>
              <a:rPr lang="en-US" dirty="0"/>
              <a:t>The sister chromatids have reached their respective poles, and </a:t>
            </a:r>
            <a:r>
              <a:rPr lang="en-US" dirty="0" err="1"/>
              <a:t>decondensation</a:t>
            </a:r>
            <a:r>
              <a:rPr lang="en-US" dirty="0"/>
              <a:t> occurs (in many, but not all, species). The nuclear membrane may re-form to produce two separate nuclei. </a:t>
            </a:r>
            <a:endParaRPr lang="ru-RU" dirty="0"/>
          </a:p>
          <a:p>
            <a:r>
              <a:rPr lang="en-US" dirty="0"/>
              <a:t>The meiosis I is a </a:t>
            </a:r>
            <a:r>
              <a:rPr lang="en-US" b="1" i="1" dirty="0"/>
              <a:t>reduction</a:t>
            </a:r>
            <a:r>
              <a:rPr lang="en-US" dirty="0"/>
              <a:t> division. </a:t>
            </a:r>
            <a:endParaRPr lang="ru-RU" dirty="0"/>
          </a:p>
        </p:txBody>
      </p:sp>
    </p:spTree>
    <p:extLst>
      <p:ext uri="{BB962C8B-B14F-4D97-AF65-F5344CB8AC3E}">
        <p14:creationId xmlns:p14="http://schemas.microsoft.com/office/powerpoint/2010/main" val="2681371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782515"/>
            <a:ext cx="8596668" cy="5258847"/>
          </a:xfrm>
        </p:spPr>
        <p:txBody>
          <a:bodyPr/>
          <a:lstStyle/>
          <a:p>
            <a:r>
              <a:rPr lang="en-US" sz="2400" dirty="0"/>
              <a:t>The </a:t>
            </a:r>
            <a:r>
              <a:rPr lang="en-US" sz="2400" b="1" dirty="0">
                <a:solidFill>
                  <a:srgbClr val="FF0000"/>
                </a:solidFill>
              </a:rPr>
              <a:t>meiosis II </a:t>
            </a:r>
            <a:r>
              <a:rPr lang="en-US" sz="2400" dirty="0"/>
              <a:t>is a </a:t>
            </a:r>
            <a:r>
              <a:rPr lang="en-US" sz="2400" b="1" dirty="0" err="1">
                <a:solidFill>
                  <a:srgbClr val="0070C0"/>
                </a:solidFill>
              </a:rPr>
              <a:t>equational</a:t>
            </a:r>
            <a:r>
              <a:rPr lang="en-US" sz="2400" dirty="0"/>
              <a:t> division.</a:t>
            </a:r>
            <a:endParaRPr lang="ru-RU" sz="2400" dirty="0"/>
          </a:p>
          <a:p>
            <a:r>
              <a:rPr lang="en-US" b="1" i="1" dirty="0">
                <a:solidFill>
                  <a:srgbClr val="0070C0"/>
                </a:solidFill>
              </a:rPr>
              <a:t>Prophase II</a:t>
            </a:r>
            <a:endParaRPr lang="ru-RU" b="1" dirty="0">
              <a:solidFill>
                <a:srgbClr val="0070C0"/>
              </a:solidFill>
            </a:endParaRPr>
          </a:p>
          <a:p>
            <a:pPr marL="0" indent="0">
              <a:buNone/>
            </a:pPr>
            <a:r>
              <a:rPr lang="en-US" dirty="0"/>
              <a:t>The chromosomes condense and become attached to a new spindle apparatus.</a:t>
            </a:r>
            <a:endParaRPr lang="ru-RU" dirty="0"/>
          </a:p>
          <a:p>
            <a:r>
              <a:rPr lang="en-US" b="1" i="1" dirty="0"/>
              <a:t>Metaphase II</a:t>
            </a:r>
            <a:r>
              <a:rPr lang="en-US" b="1" dirty="0"/>
              <a:t> </a:t>
            </a:r>
            <a:endParaRPr lang="ru-RU" b="1" dirty="0"/>
          </a:p>
          <a:p>
            <a:pPr marL="0" indent="0">
              <a:buNone/>
            </a:pPr>
            <a:r>
              <a:rPr lang="en-US" dirty="0"/>
              <a:t>The chromosomes move to positions in the equatorial plane of the cell.</a:t>
            </a:r>
            <a:endParaRPr lang="ru-RU" dirty="0"/>
          </a:p>
          <a:p>
            <a:r>
              <a:rPr lang="en-US" b="1" i="1" dirty="0"/>
              <a:t>Anaphase II</a:t>
            </a:r>
            <a:endParaRPr lang="ru-RU" b="1" dirty="0"/>
          </a:p>
          <a:p>
            <a:pPr marL="0" indent="0">
              <a:buNone/>
            </a:pPr>
            <a:r>
              <a:rPr lang="en-US" dirty="0"/>
              <a:t>The centromeres of chromosomes split to allow the constituent sister chromatids to move to opposite poles (a phenomenon is called chromatid disjunction). </a:t>
            </a:r>
            <a:endParaRPr lang="ru-RU" dirty="0"/>
          </a:p>
          <a:p>
            <a:r>
              <a:rPr lang="en-US" b="1" i="1" dirty="0" err="1"/>
              <a:t>Telophase</a:t>
            </a:r>
            <a:r>
              <a:rPr lang="en-US" b="1" i="1" dirty="0"/>
              <a:t> II</a:t>
            </a:r>
            <a:endParaRPr lang="ru-RU" b="1" dirty="0"/>
          </a:p>
          <a:p>
            <a:pPr marL="0" indent="0">
              <a:buNone/>
            </a:pPr>
            <a:r>
              <a:rPr lang="en-US" dirty="0"/>
              <a:t>The separated chromatids — now called chromosomes — gather at the poles and daughter nuclei form around them. Each daughter nucleus contains a haploid set of chromosomes.</a:t>
            </a:r>
            <a:endParaRPr lang="ru-RU" dirty="0"/>
          </a:p>
          <a:p>
            <a:endParaRPr lang="ru-RU" dirty="0"/>
          </a:p>
        </p:txBody>
      </p:sp>
    </p:spTree>
    <p:extLst>
      <p:ext uri="{BB962C8B-B14F-4D97-AF65-F5344CB8AC3E}">
        <p14:creationId xmlns:p14="http://schemas.microsoft.com/office/powerpoint/2010/main" val="3724189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96055" y="1379234"/>
            <a:ext cx="8218137" cy="3240000"/>
          </a:xfrm>
          <a:prstGeom prst="rect">
            <a:avLst/>
          </a:prstGeom>
        </p:spPr>
      </p:pic>
    </p:spTree>
    <p:extLst>
      <p:ext uri="{BB962C8B-B14F-4D97-AF65-F5344CB8AC3E}">
        <p14:creationId xmlns:p14="http://schemas.microsoft.com/office/powerpoint/2010/main" val="4128120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iosi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1581" y="746499"/>
            <a:ext cx="5614000" cy="5040000"/>
          </a:xfrm>
          <a:prstGeom prst="rect">
            <a:avLst/>
          </a:prstGeom>
        </p:spPr>
      </p:pic>
    </p:spTree>
    <p:extLst>
      <p:ext uri="{BB962C8B-B14F-4D97-AF65-F5344CB8AC3E}">
        <p14:creationId xmlns:p14="http://schemas.microsoft.com/office/powerpoint/2010/main" val="410896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11077981" cy="1320800"/>
          </a:xfrm>
        </p:spPr>
        <p:txBody>
          <a:bodyPr>
            <a:normAutofit/>
          </a:bodyPr>
          <a:lstStyle/>
          <a:p>
            <a:r>
              <a:rPr lang="en-US" dirty="0">
                <a:solidFill>
                  <a:srgbClr val="FF0000"/>
                </a:solidFill>
              </a:rPr>
              <a:t>The outcomes and </a:t>
            </a:r>
            <a:r>
              <a:rPr lang="en-US" dirty="0" smtClean="0">
                <a:solidFill>
                  <a:srgbClr val="FF0000"/>
                </a:solidFill>
              </a:rPr>
              <a:t>biological significance of Meiosis</a:t>
            </a:r>
            <a:r>
              <a:rPr lang="en-US" dirty="0">
                <a:solidFill>
                  <a:srgbClr val="FF0000"/>
                </a:solidFill>
              </a:rPr>
              <a:t>:</a:t>
            </a:r>
            <a:r>
              <a:rPr lang="ru-RU" dirty="0">
                <a:solidFill>
                  <a:srgbClr val="FF0000"/>
                </a:solidFill>
              </a:rPr>
              <a:t/>
            </a:r>
            <a:br>
              <a:rPr lang="ru-RU" dirty="0">
                <a:solidFill>
                  <a:srgbClr val="FF0000"/>
                </a:solidFill>
              </a:rPr>
            </a:br>
            <a:endParaRPr lang="ru-RU" dirty="0">
              <a:solidFill>
                <a:srgbClr val="FF0000"/>
              </a:solidFill>
            </a:endParaRPr>
          </a:p>
        </p:txBody>
      </p:sp>
      <p:sp>
        <p:nvSpPr>
          <p:cNvPr id="3" name="Объект 2"/>
          <p:cNvSpPr>
            <a:spLocks noGrp="1"/>
          </p:cNvSpPr>
          <p:nvPr>
            <p:ph idx="1"/>
          </p:nvPr>
        </p:nvSpPr>
        <p:spPr>
          <a:xfrm>
            <a:off x="677334" y="1688123"/>
            <a:ext cx="8596668" cy="4353239"/>
          </a:xfrm>
        </p:spPr>
        <p:txBody>
          <a:bodyPr/>
          <a:lstStyle/>
          <a:p>
            <a:pPr lvl="0"/>
            <a:r>
              <a:rPr lang="en-US" sz="2400" dirty="0" smtClean="0"/>
              <a:t>To </a:t>
            </a:r>
            <a:r>
              <a:rPr lang="en-US" sz="2400" dirty="0"/>
              <a:t>ensure the production of haploid cells (</a:t>
            </a:r>
            <a:r>
              <a:rPr lang="en-US" sz="2400" dirty="0" err="1"/>
              <a:t>gamets</a:t>
            </a:r>
            <a:r>
              <a:rPr lang="en-US" sz="2400" dirty="0"/>
              <a:t>).</a:t>
            </a:r>
            <a:endParaRPr lang="ru-RU" sz="2400" dirty="0"/>
          </a:p>
          <a:p>
            <a:pPr lvl="0"/>
            <a:r>
              <a:rPr lang="en-US" sz="2400" dirty="0"/>
              <a:t>To maintain diploid number of chromosome in each generation.</a:t>
            </a:r>
            <a:endParaRPr lang="ru-RU" sz="2400" dirty="0"/>
          </a:p>
          <a:p>
            <a:pPr lvl="0"/>
            <a:r>
              <a:rPr lang="en-US" sz="2400" dirty="0"/>
              <a:t>Through the shuffling of chromosomes (independent assortment) and chromosomal recombination (by means of crossing over), new sets of chromosomes with a mix of paternal and maternal chromosomes are created, generating diversity in gametes.</a:t>
            </a:r>
            <a:endParaRPr lang="ru-RU" sz="2400" dirty="0"/>
          </a:p>
          <a:p>
            <a:endParaRPr lang="ru-RU" dirty="0"/>
          </a:p>
        </p:txBody>
      </p:sp>
    </p:spTree>
    <p:extLst>
      <p:ext uri="{BB962C8B-B14F-4D97-AF65-F5344CB8AC3E}">
        <p14:creationId xmlns:p14="http://schemas.microsoft.com/office/powerpoint/2010/main" val="1278559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400" b="1" dirty="0">
                <a:solidFill>
                  <a:srgbClr val="FF0000"/>
                </a:solidFill>
              </a:rPr>
              <a:t>Phases of the Cell Cycle </a:t>
            </a:r>
            <a:endParaRPr lang="ru-RU" sz="4400" b="1" dirty="0">
              <a:solidFill>
                <a:srgbClr val="FF0000"/>
              </a:solidFill>
            </a:endParaRPr>
          </a:p>
        </p:txBody>
      </p:sp>
      <p:sp>
        <p:nvSpPr>
          <p:cNvPr id="3" name="Объект 2"/>
          <p:cNvSpPr>
            <a:spLocks noGrp="1"/>
          </p:cNvSpPr>
          <p:nvPr>
            <p:ph idx="1"/>
          </p:nvPr>
        </p:nvSpPr>
        <p:spPr>
          <a:xfrm>
            <a:off x="677334" y="2160589"/>
            <a:ext cx="10044454" cy="3880773"/>
          </a:xfrm>
        </p:spPr>
        <p:txBody>
          <a:bodyPr>
            <a:normAutofit/>
          </a:bodyPr>
          <a:lstStyle/>
          <a:p>
            <a:r>
              <a:rPr lang="en-US" sz="4400" dirty="0" smtClean="0">
                <a:solidFill>
                  <a:srgbClr val="0070C0"/>
                </a:solidFill>
              </a:rPr>
              <a:t>Interphase</a:t>
            </a:r>
            <a:endParaRPr lang="en-US" sz="4400" dirty="0">
              <a:solidFill>
                <a:srgbClr val="0070C0"/>
              </a:solidFill>
            </a:endParaRPr>
          </a:p>
          <a:p>
            <a:r>
              <a:rPr lang="en-US" sz="4400" dirty="0" smtClean="0">
                <a:solidFill>
                  <a:srgbClr val="0070C0"/>
                </a:solidFill>
              </a:rPr>
              <a:t>Mitosis</a:t>
            </a:r>
            <a:r>
              <a:rPr lang="en-US" sz="4400" dirty="0" smtClean="0"/>
              <a:t> </a:t>
            </a:r>
            <a:r>
              <a:rPr lang="en-US" sz="4400" dirty="0"/>
              <a:t>(M phase, nuclear division)</a:t>
            </a:r>
          </a:p>
          <a:p>
            <a:r>
              <a:rPr lang="en-US" sz="4400" dirty="0" smtClean="0">
                <a:solidFill>
                  <a:srgbClr val="0070C0"/>
                </a:solidFill>
              </a:rPr>
              <a:t>Cytokinesis </a:t>
            </a:r>
            <a:r>
              <a:rPr lang="en-US" sz="4400" dirty="0"/>
              <a:t>(cytoplasmic division)</a:t>
            </a:r>
          </a:p>
          <a:p>
            <a:endParaRPr lang="ru-RU" sz="4400" dirty="0"/>
          </a:p>
        </p:txBody>
      </p:sp>
    </p:spTree>
    <p:extLst>
      <p:ext uri="{BB962C8B-B14F-4D97-AF65-F5344CB8AC3E}">
        <p14:creationId xmlns:p14="http://schemas.microsoft.com/office/powerpoint/2010/main" val="2829236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437316" y="82396"/>
            <a:ext cx="6765590" cy="6336000"/>
          </a:xfrm>
          <a:prstGeom prst="rect">
            <a:avLst/>
          </a:prstGeom>
        </p:spPr>
      </p:pic>
    </p:spTree>
    <p:extLst>
      <p:ext uri="{BB962C8B-B14F-4D97-AF65-F5344CB8AC3E}">
        <p14:creationId xmlns:p14="http://schemas.microsoft.com/office/powerpoint/2010/main" val="15292492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400" b="1" dirty="0">
                <a:solidFill>
                  <a:srgbClr val="FF0000"/>
                </a:solidFill>
              </a:rPr>
              <a:t>Interphase ("resting stage)</a:t>
            </a:r>
            <a:endParaRPr lang="ru-RU" sz="4400" b="1" dirty="0">
              <a:solidFill>
                <a:srgbClr val="FF0000"/>
              </a:solidFill>
            </a:endParaRPr>
          </a:p>
        </p:txBody>
      </p:sp>
      <p:sp>
        <p:nvSpPr>
          <p:cNvPr id="3" name="Объект 2"/>
          <p:cNvSpPr>
            <a:spLocks noGrp="1"/>
          </p:cNvSpPr>
          <p:nvPr>
            <p:ph idx="1"/>
          </p:nvPr>
        </p:nvSpPr>
        <p:spPr/>
        <p:txBody>
          <a:bodyPr>
            <a:normAutofit/>
          </a:bodyPr>
          <a:lstStyle/>
          <a:p>
            <a:r>
              <a:rPr lang="en-US" sz="5400" dirty="0">
                <a:solidFill>
                  <a:srgbClr val="0070C0"/>
                </a:solidFill>
              </a:rPr>
              <a:t>G </a:t>
            </a:r>
            <a:r>
              <a:rPr lang="en-US" sz="5400" dirty="0" smtClean="0">
                <a:solidFill>
                  <a:srgbClr val="0070C0"/>
                </a:solidFill>
              </a:rPr>
              <a:t>1</a:t>
            </a:r>
            <a:r>
              <a:rPr lang="en-US" sz="5400" dirty="0" smtClean="0"/>
              <a:t> (</a:t>
            </a:r>
            <a:r>
              <a:rPr lang="en-US" sz="5400" dirty="0"/>
              <a:t>gap 1</a:t>
            </a:r>
            <a:r>
              <a:rPr lang="en-US" sz="5400" dirty="0" smtClean="0"/>
              <a:t>)</a:t>
            </a:r>
          </a:p>
          <a:p>
            <a:r>
              <a:rPr lang="en-US" sz="5400" dirty="0" smtClean="0">
                <a:solidFill>
                  <a:srgbClr val="0070C0"/>
                </a:solidFill>
              </a:rPr>
              <a:t>S</a:t>
            </a:r>
            <a:r>
              <a:rPr lang="en-US" sz="5400" dirty="0" smtClean="0"/>
              <a:t> (</a:t>
            </a:r>
            <a:r>
              <a:rPr lang="en-US" sz="5400" dirty="0"/>
              <a:t>synthesis</a:t>
            </a:r>
            <a:r>
              <a:rPr lang="en-US" sz="5400" dirty="0" smtClean="0"/>
              <a:t>)</a:t>
            </a:r>
          </a:p>
          <a:p>
            <a:r>
              <a:rPr lang="en-US" sz="5400" dirty="0">
                <a:solidFill>
                  <a:srgbClr val="0070C0"/>
                </a:solidFill>
              </a:rPr>
              <a:t>G </a:t>
            </a:r>
            <a:r>
              <a:rPr lang="en-US" sz="5400" dirty="0" smtClean="0">
                <a:solidFill>
                  <a:srgbClr val="0070C0"/>
                </a:solidFill>
              </a:rPr>
              <a:t>2</a:t>
            </a:r>
            <a:r>
              <a:rPr lang="en-US" sz="5400" dirty="0" smtClean="0"/>
              <a:t> (gap 2)</a:t>
            </a:r>
            <a:endParaRPr lang="ru-RU" sz="5400" dirty="0"/>
          </a:p>
        </p:txBody>
      </p:sp>
    </p:spTree>
    <p:extLst>
      <p:ext uri="{BB962C8B-B14F-4D97-AF65-F5344CB8AC3E}">
        <p14:creationId xmlns:p14="http://schemas.microsoft.com/office/powerpoint/2010/main" val="3174842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4400" b="1" dirty="0">
                <a:solidFill>
                  <a:srgbClr val="FF0000"/>
                </a:solidFill>
              </a:rPr>
              <a:t>G1 ("Gap One") </a:t>
            </a:r>
            <a:endParaRPr lang="ru-RU" sz="4400" b="1" dirty="0">
              <a:solidFill>
                <a:srgbClr val="FF0000"/>
              </a:solidFill>
            </a:endParaRPr>
          </a:p>
        </p:txBody>
      </p:sp>
      <p:sp>
        <p:nvSpPr>
          <p:cNvPr id="3" name="Объект 2"/>
          <p:cNvSpPr>
            <a:spLocks noGrp="1"/>
          </p:cNvSpPr>
          <p:nvPr>
            <p:ph idx="1"/>
          </p:nvPr>
        </p:nvSpPr>
        <p:spPr>
          <a:xfrm>
            <a:off x="677334" y="1766047"/>
            <a:ext cx="9712760" cy="4275315"/>
          </a:xfrm>
        </p:spPr>
        <p:txBody>
          <a:bodyPr>
            <a:normAutofit/>
          </a:bodyPr>
          <a:lstStyle/>
          <a:p>
            <a:r>
              <a:rPr lang="en-US" sz="3600" dirty="0"/>
              <a:t>The cell grows and </a:t>
            </a:r>
            <a:r>
              <a:rPr lang="en-US" sz="3600" dirty="0" smtClean="0"/>
              <a:t>enlarges</a:t>
            </a:r>
          </a:p>
          <a:p>
            <a:r>
              <a:rPr lang="en-US" sz="3600" dirty="0" smtClean="0"/>
              <a:t>Synthesis of </a:t>
            </a:r>
            <a:r>
              <a:rPr lang="en-US" sz="3600" i="1" dirty="0" smtClean="0">
                <a:solidFill>
                  <a:srgbClr val="0070C0"/>
                </a:solidFill>
              </a:rPr>
              <a:t>DNA precursors </a:t>
            </a:r>
          </a:p>
          <a:p>
            <a:r>
              <a:rPr lang="en-US" sz="3600" dirty="0" smtClean="0"/>
              <a:t>Synthesis of </a:t>
            </a:r>
            <a:r>
              <a:rPr lang="en-US" sz="3600" i="1" dirty="0" smtClean="0">
                <a:solidFill>
                  <a:srgbClr val="0070C0"/>
                </a:solidFill>
              </a:rPr>
              <a:t>histones proteins </a:t>
            </a:r>
          </a:p>
          <a:p>
            <a:r>
              <a:rPr lang="en-US" sz="3600" dirty="0" smtClean="0"/>
              <a:t>Synthesis of </a:t>
            </a:r>
            <a:r>
              <a:rPr lang="en-US" sz="3600" i="1" dirty="0">
                <a:solidFill>
                  <a:srgbClr val="0070C0"/>
                </a:solidFill>
              </a:rPr>
              <a:t>enzymes</a:t>
            </a:r>
            <a:endParaRPr lang="en-US" sz="3600" i="1" dirty="0" smtClean="0">
              <a:solidFill>
                <a:srgbClr val="0070C0"/>
              </a:solidFill>
            </a:endParaRPr>
          </a:p>
          <a:p>
            <a:r>
              <a:rPr lang="en-US" sz="3600" dirty="0" smtClean="0"/>
              <a:t>Synthesis of </a:t>
            </a:r>
            <a:r>
              <a:rPr lang="en-US" sz="3600" i="1" dirty="0" smtClean="0">
                <a:solidFill>
                  <a:srgbClr val="0070C0"/>
                </a:solidFill>
              </a:rPr>
              <a:t>ATP</a:t>
            </a:r>
            <a:endParaRPr lang="ru-RU" sz="3600" i="1" dirty="0">
              <a:solidFill>
                <a:srgbClr val="0070C0"/>
              </a:solidFill>
            </a:endParaRPr>
          </a:p>
        </p:txBody>
      </p:sp>
    </p:spTree>
    <p:extLst>
      <p:ext uri="{BB962C8B-B14F-4D97-AF65-F5344CB8AC3E}">
        <p14:creationId xmlns:p14="http://schemas.microsoft.com/office/powerpoint/2010/main" val="2713778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858715"/>
          </a:xfrm>
        </p:spPr>
        <p:txBody>
          <a:bodyPr>
            <a:normAutofit fontScale="90000"/>
          </a:bodyPr>
          <a:lstStyle/>
          <a:p>
            <a:pPr algn="ctr"/>
            <a:r>
              <a:rPr lang="en-US" b="1" i="1" dirty="0">
                <a:solidFill>
                  <a:srgbClr val="0070C0"/>
                </a:solidFill>
              </a:rPr>
              <a:t>DNA precursors </a:t>
            </a:r>
            <a:br>
              <a:rPr lang="en-US" b="1" i="1" dirty="0">
                <a:solidFill>
                  <a:srgbClr val="0070C0"/>
                </a:solidFill>
              </a:rPr>
            </a:br>
            <a:endParaRPr lang="ru-RU" b="1" dirty="0"/>
          </a:p>
        </p:txBody>
      </p:sp>
      <p:sp>
        <p:nvSpPr>
          <p:cNvPr id="3" name="Объект 2"/>
          <p:cNvSpPr>
            <a:spLocks noGrp="1"/>
          </p:cNvSpPr>
          <p:nvPr>
            <p:ph idx="1"/>
          </p:nvPr>
        </p:nvSpPr>
        <p:spPr>
          <a:xfrm>
            <a:off x="677334" y="1468315"/>
            <a:ext cx="8596668" cy="4573047"/>
          </a:xfrm>
        </p:spPr>
        <p:txBody>
          <a:bodyPr>
            <a:normAutofit/>
          </a:bodyPr>
          <a:lstStyle/>
          <a:p>
            <a:r>
              <a:rPr lang="en-US" sz="2800" dirty="0"/>
              <a:t>DNA is composed of a series of smaller molecules called </a:t>
            </a:r>
            <a:r>
              <a:rPr lang="en-US" sz="2800" i="1" dirty="0">
                <a:solidFill>
                  <a:srgbClr val="FF0000"/>
                </a:solidFill>
              </a:rPr>
              <a:t>nucleotides</a:t>
            </a:r>
            <a:r>
              <a:rPr lang="en-US" sz="2800" dirty="0"/>
              <a:t>. In turn, each nucleotide is made up of three primary components: </a:t>
            </a:r>
            <a:endParaRPr lang="ru-RU" sz="2800" i="1" dirty="0"/>
          </a:p>
          <a:p>
            <a:pPr lvl="0"/>
            <a:r>
              <a:rPr lang="en-US" sz="2800" dirty="0"/>
              <a:t>a nitrogen-containing (nitrogenous) base;</a:t>
            </a:r>
            <a:endParaRPr lang="ru-RU" sz="2800" i="1" dirty="0"/>
          </a:p>
          <a:p>
            <a:pPr lvl="0"/>
            <a:r>
              <a:rPr lang="en-US" sz="2800" dirty="0"/>
              <a:t>a carbon-based ( pentose) sugar molecule called </a:t>
            </a:r>
            <a:r>
              <a:rPr lang="en-US" sz="2800" dirty="0" err="1"/>
              <a:t>deoxyribose</a:t>
            </a:r>
            <a:r>
              <a:rPr lang="en-US" sz="2800" dirty="0"/>
              <a:t>; </a:t>
            </a:r>
            <a:endParaRPr lang="ru-RU" sz="2800" i="1" dirty="0"/>
          </a:p>
          <a:p>
            <a:pPr lvl="0"/>
            <a:r>
              <a:rPr lang="en-US" sz="2800" dirty="0"/>
              <a:t>a phosphate group attached to the sugar molecule. </a:t>
            </a:r>
            <a:endParaRPr lang="ru-RU" sz="2800" i="1" dirty="0"/>
          </a:p>
          <a:p>
            <a:endParaRPr lang="ru-RU" sz="2800" dirty="0"/>
          </a:p>
        </p:txBody>
      </p:sp>
    </p:spTree>
    <p:extLst>
      <p:ext uri="{BB962C8B-B14F-4D97-AF65-F5344CB8AC3E}">
        <p14:creationId xmlns:p14="http://schemas.microsoft.com/office/powerpoint/2010/main" val="3168122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b="1" i="1" dirty="0">
                <a:solidFill>
                  <a:srgbClr val="0070C0"/>
                </a:solidFill>
              </a:rPr>
              <a:t>DNA precursors </a:t>
            </a:r>
            <a:br>
              <a:rPr lang="en-US" b="1" i="1" dirty="0">
                <a:solidFill>
                  <a:srgbClr val="0070C0"/>
                </a:solidFill>
              </a:rPr>
            </a:br>
            <a:endParaRPr lang="ru-RU" b="1" dirty="0"/>
          </a:p>
        </p:txBody>
      </p:sp>
      <p:pic>
        <p:nvPicPr>
          <p:cNvPr id="4" name="Рисунок 3"/>
          <p:cNvPicPr>
            <a:picLocks noChangeAspect="1"/>
          </p:cNvPicPr>
          <p:nvPr/>
        </p:nvPicPr>
        <p:blipFill>
          <a:blip r:embed="rId2"/>
          <a:stretch>
            <a:fillRect/>
          </a:stretch>
        </p:blipFill>
        <p:spPr>
          <a:xfrm>
            <a:off x="677334" y="1456476"/>
            <a:ext cx="9992210" cy="5401524"/>
          </a:xfrm>
          <a:prstGeom prst="rect">
            <a:avLst/>
          </a:prstGeom>
        </p:spPr>
      </p:pic>
    </p:spTree>
    <p:extLst>
      <p:ext uri="{BB962C8B-B14F-4D97-AF65-F5344CB8AC3E}">
        <p14:creationId xmlns:p14="http://schemas.microsoft.com/office/powerpoint/2010/main" val="2021087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0823" y="609600"/>
            <a:ext cx="9873761" cy="805962"/>
          </a:xfrm>
        </p:spPr>
        <p:txBody>
          <a:bodyPr>
            <a:normAutofit/>
          </a:bodyPr>
          <a:lstStyle/>
          <a:p>
            <a:pPr algn="ctr"/>
            <a:r>
              <a:rPr lang="en-US" b="1" dirty="0" smtClean="0">
                <a:solidFill>
                  <a:srgbClr val="0070C0"/>
                </a:solidFill>
              </a:rPr>
              <a:t>Enzymes of DNA replication</a:t>
            </a:r>
            <a:endParaRPr lang="ru-RU" b="1" dirty="0">
              <a:solidFill>
                <a:srgbClr val="0070C0"/>
              </a:solidFill>
            </a:endParaRPr>
          </a:p>
        </p:txBody>
      </p:sp>
      <p:sp>
        <p:nvSpPr>
          <p:cNvPr id="3" name="Объект 2"/>
          <p:cNvSpPr>
            <a:spLocks noGrp="1"/>
          </p:cNvSpPr>
          <p:nvPr>
            <p:ph idx="1"/>
          </p:nvPr>
        </p:nvSpPr>
        <p:spPr>
          <a:xfrm>
            <a:off x="351692" y="1415563"/>
            <a:ext cx="6210473" cy="4625800"/>
          </a:xfrm>
        </p:spPr>
        <p:txBody>
          <a:bodyPr/>
          <a:lstStyle/>
          <a:p>
            <a:pPr lvl="0"/>
            <a:r>
              <a:rPr lang="en-US" i="1" dirty="0">
                <a:solidFill>
                  <a:srgbClr val="FF0000"/>
                </a:solidFill>
              </a:rPr>
              <a:t>DNA helicase</a:t>
            </a:r>
            <a:r>
              <a:rPr lang="en-US" dirty="0">
                <a:solidFill>
                  <a:srgbClr val="FF0000"/>
                </a:solidFill>
              </a:rPr>
              <a:t> </a:t>
            </a:r>
            <a:r>
              <a:rPr lang="en-US" dirty="0"/>
              <a:t>breaks the hydrogen bonds between the DNA strands.</a:t>
            </a:r>
            <a:endParaRPr lang="ru-RU" i="1" dirty="0"/>
          </a:p>
          <a:p>
            <a:pPr lvl="0"/>
            <a:r>
              <a:rPr lang="en-US" i="1" dirty="0">
                <a:solidFill>
                  <a:srgbClr val="FF0000"/>
                </a:solidFill>
              </a:rPr>
              <a:t>Topoisomerase</a:t>
            </a:r>
            <a:r>
              <a:rPr lang="en-US" dirty="0"/>
              <a:t> alleviates positive supercoiling.</a:t>
            </a:r>
            <a:endParaRPr lang="ru-RU" i="1" dirty="0"/>
          </a:p>
          <a:p>
            <a:pPr lvl="0"/>
            <a:r>
              <a:rPr lang="en-US" i="1" dirty="0">
                <a:solidFill>
                  <a:srgbClr val="FF0000"/>
                </a:solidFill>
              </a:rPr>
              <a:t>Single-strand binding proteins</a:t>
            </a:r>
            <a:r>
              <a:rPr lang="en-US" dirty="0">
                <a:solidFill>
                  <a:srgbClr val="FF0000"/>
                </a:solidFill>
              </a:rPr>
              <a:t> </a:t>
            </a:r>
            <a:r>
              <a:rPr lang="en-US" dirty="0"/>
              <a:t>keep the parental strands apart. </a:t>
            </a:r>
            <a:endParaRPr lang="ru-RU" i="1" dirty="0"/>
          </a:p>
          <a:p>
            <a:pPr lvl="0"/>
            <a:r>
              <a:rPr lang="en-US" i="1" dirty="0" err="1">
                <a:solidFill>
                  <a:srgbClr val="FF0000"/>
                </a:solidFill>
              </a:rPr>
              <a:t>Primase</a:t>
            </a:r>
            <a:r>
              <a:rPr lang="en-US" i="1" dirty="0">
                <a:solidFill>
                  <a:srgbClr val="FF0000"/>
                </a:solidFill>
              </a:rPr>
              <a:t> </a:t>
            </a:r>
            <a:r>
              <a:rPr lang="en-US" dirty="0"/>
              <a:t>synthesizes an RNA primer.</a:t>
            </a:r>
            <a:endParaRPr lang="ru-RU" i="1" dirty="0"/>
          </a:p>
          <a:p>
            <a:pPr lvl="0"/>
            <a:r>
              <a:rPr lang="en-US" i="1" dirty="0">
                <a:solidFill>
                  <a:srgbClr val="FF0000"/>
                </a:solidFill>
              </a:rPr>
              <a:t>DNA polymerase III</a:t>
            </a:r>
            <a:r>
              <a:rPr lang="en-US" dirty="0">
                <a:solidFill>
                  <a:srgbClr val="FF0000"/>
                </a:solidFill>
              </a:rPr>
              <a:t> </a:t>
            </a:r>
            <a:r>
              <a:rPr lang="en-US" dirty="0"/>
              <a:t>(</a:t>
            </a:r>
            <a:r>
              <a:rPr lang="en-US" b="1" i="1" dirty="0"/>
              <a:t>DNA polymerase delta</a:t>
            </a:r>
            <a:r>
              <a:rPr lang="en-US" dirty="0"/>
              <a:t> In Eukaryotes) synthesizes </a:t>
            </a:r>
            <a:r>
              <a:rPr lang="en-US" dirty="0" err="1"/>
              <a:t>adaughter</a:t>
            </a:r>
            <a:r>
              <a:rPr lang="en-US" dirty="0"/>
              <a:t> strand of DNA.</a:t>
            </a:r>
            <a:endParaRPr lang="ru-RU" i="1" dirty="0"/>
          </a:p>
          <a:p>
            <a:pPr lvl="0"/>
            <a:r>
              <a:rPr lang="en-US" i="1" dirty="0">
                <a:solidFill>
                  <a:srgbClr val="FF0000"/>
                </a:solidFill>
              </a:rPr>
              <a:t>DNA polymerase</a:t>
            </a:r>
            <a:r>
              <a:rPr lang="en-US" dirty="0">
                <a:solidFill>
                  <a:srgbClr val="FF0000"/>
                </a:solidFill>
              </a:rPr>
              <a:t> I </a:t>
            </a:r>
            <a:r>
              <a:rPr lang="en-US" dirty="0"/>
              <a:t>(</a:t>
            </a:r>
            <a:r>
              <a:rPr lang="en-US" i="1" dirty="0"/>
              <a:t>Flap</a:t>
            </a:r>
            <a:r>
              <a:rPr lang="en-US" dirty="0"/>
              <a:t> </a:t>
            </a:r>
            <a:r>
              <a:rPr lang="en-US" dirty="0" err="1"/>
              <a:t>e</a:t>
            </a:r>
            <a:r>
              <a:rPr lang="en-US" b="1" i="1" dirty="0" err="1"/>
              <a:t>xonuclease</a:t>
            </a:r>
            <a:r>
              <a:rPr lang="en-US" dirty="0"/>
              <a:t>  In Eukaryotes) excises the  RNA primers and fills in with DNA </a:t>
            </a:r>
            <a:endParaRPr lang="ru-RU" i="1" dirty="0"/>
          </a:p>
          <a:p>
            <a:pPr lvl="0"/>
            <a:r>
              <a:rPr lang="en-US" i="1" dirty="0">
                <a:solidFill>
                  <a:srgbClr val="FF0000"/>
                </a:solidFill>
              </a:rPr>
              <a:t>DNA ligase</a:t>
            </a:r>
            <a:r>
              <a:rPr lang="en-US" dirty="0">
                <a:solidFill>
                  <a:srgbClr val="FF0000"/>
                </a:solidFill>
              </a:rPr>
              <a:t> </a:t>
            </a:r>
            <a:r>
              <a:rPr lang="en-US" dirty="0"/>
              <a:t>covalently links the Okazaki fragments together.</a:t>
            </a:r>
            <a:endParaRPr lang="ru-RU" i="1" dirty="0"/>
          </a:p>
          <a:p>
            <a:endParaRPr lang="ru-RU" dirty="0"/>
          </a:p>
        </p:txBody>
      </p:sp>
      <p:pic>
        <p:nvPicPr>
          <p:cNvPr id="4" name="Рисунок 3"/>
          <p:cNvPicPr>
            <a:picLocks noChangeAspect="1"/>
          </p:cNvPicPr>
          <p:nvPr/>
        </p:nvPicPr>
        <p:blipFill>
          <a:blip r:embed="rId2"/>
          <a:stretch>
            <a:fillRect/>
          </a:stretch>
        </p:blipFill>
        <p:spPr>
          <a:xfrm>
            <a:off x="6804098" y="1880325"/>
            <a:ext cx="5013220" cy="3240000"/>
          </a:xfrm>
          <a:prstGeom prst="rect">
            <a:avLst/>
          </a:prstGeom>
        </p:spPr>
      </p:pic>
    </p:spTree>
    <p:extLst>
      <p:ext uri="{BB962C8B-B14F-4D97-AF65-F5344CB8AC3E}">
        <p14:creationId xmlns:p14="http://schemas.microsoft.com/office/powerpoint/2010/main" val="2495043115"/>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110</TotalTime>
  <Words>899</Words>
  <Application>Microsoft Office PowerPoint</Application>
  <PresentationFormat>Широкоэкранный</PresentationFormat>
  <Paragraphs>109</Paragraphs>
  <Slides>28</Slides>
  <Notes>0</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28</vt:i4>
      </vt:variant>
    </vt:vector>
  </HeadingPairs>
  <TitlesOfParts>
    <vt:vector size="32" baseType="lpstr">
      <vt:lpstr>Arial</vt:lpstr>
      <vt:lpstr>Trebuchet MS</vt:lpstr>
      <vt:lpstr>Wingdings 3</vt:lpstr>
      <vt:lpstr>Грань</vt:lpstr>
      <vt:lpstr>Lecture № 2</vt:lpstr>
      <vt:lpstr>Cell Cycle</vt:lpstr>
      <vt:lpstr>Phases of the Cell Cycle </vt:lpstr>
      <vt:lpstr>Презентация PowerPoint</vt:lpstr>
      <vt:lpstr>Interphase ("resting stage)</vt:lpstr>
      <vt:lpstr>G1 ("Gap One") </vt:lpstr>
      <vt:lpstr>DNA precursors  </vt:lpstr>
      <vt:lpstr>DNA precursors  </vt:lpstr>
      <vt:lpstr>Enzymes of DNA replication</vt:lpstr>
      <vt:lpstr>Synthesis of histones proteins  </vt:lpstr>
      <vt:lpstr>S ("synthesis") </vt:lpstr>
      <vt:lpstr>Models of DNA replication</vt:lpstr>
      <vt:lpstr>Презентация PowerPoint</vt:lpstr>
      <vt:lpstr>G2 ("Gap Two")</vt:lpstr>
      <vt:lpstr>Mitosis (M phase)</vt:lpstr>
      <vt:lpstr>Prophase</vt:lpstr>
      <vt:lpstr>Metaphase </vt:lpstr>
      <vt:lpstr>Anaphase </vt:lpstr>
      <vt:lpstr>Telophase </vt:lpstr>
      <vt:lpstr>Cytokinesis</vt:lpstr>
      <vt:lpstr>The outcomes of and biological significance of Mitosis </vt:lpstr>
      <vt:lpstr>Meiosis</vt:lpstr>
      <vt:lpstr>Презентация PowerPoint</vt:lpstr>
      <vt:lpstr>Презентация PowerPoint</vt:lpstr>
      <vt:lpstr>Презентация PowerPoint</vt:lpstr>
      <vt:lpstr>Презентация PowerPoint</vt:lpstr>
      <vt:lpstr>Презентация PowerPoint</vt:lpstr>
      <vt:lpstr>The outcomes and biological significance of Meiosis: </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20</cp:revision>
  <dcterms:created xsi:type="dcterms:W3CDTF">2017-10-23T21:23:41Z</dcterms:created>
  <dcterms:modified xsi:type="dcterms:W3CDTF">2022-10-14T21:46:37Z</dcterms:modified>
</cp:coreProperties>
</file>