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11" r:id="rId2"/>
  </p:sldMasterIdLst>
  <p:sldIdLst>
    <p:sldId id="256" r:id="rId3"/>
    <p:sldId id="257" r:id="rId4"/>
    <p:sldId id="258" r:id="rId5"/>
    <p:sldId id="260" r:id="rId6"/>
    <p:sldId id="267" r:id="rId7"/>
    <p:sldId id="278" r:id="rId8"/>
    <p:sldId id="277" r:id="rId9"/>
    <p:sldId id="268" r:id="rId10"/>
    <p:sldId id="269" r:id="rId11"/>
    <p:sldId id="270" r:id="rId12"/>
    <p:sldId id="271" r:id="rId13"/>
    <p:sldId id="272" r:id="rId14"/>
    <p:sldId id="261" r:id="rId15"/>
    <p:sldId id="262" r:id="rId16"/>
    <p:sldId id="273" r:id="rId17"/>
    <p:sldId id="274" r:id="rId18"/>
    <p:sldId id="275" r:id="rId19"/>
    <p:sldId id="276" r:id="rId20"/>
    <p:sldId id="263"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3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6780" autoAdjust="0"/>
  </p:normalViewPr>
  <p:slideViewPr>
    <p:cSldViewPr>
      <p:cViewPr varScale="1">
        <p:scale>
          <a:sx n="86" d="100"/>
          <a:sy n="86" d="100"/>
        </p:scale>
        <p:origin x="1354" y="53"/>
      </p:cViewPr>
      <p:guideLst>
        <p:guide orient="horz" pos="2160"/>
        <p:guide pos="2880"/>
      </p:guideLst>
    </p:cSldViewPr>
  </p:slideViewPr>
  <p:outlineViewPr>
    <p:cViewPr>
      <p:scale>
        <a:sx n="33" d="100"/>
        <a:sy n="33" d="100"/>
      </p:scale>
      <p:origin x="48" y="124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solidFill>
                  <a:prstClr val="black">
                    <a:tint val="75000"/>
                  </a:prstClr>
                </a:solidFill>
              </a:rPr>
              <a:pPr/>
              <a:t>01.12.2022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7F7AD79-0345-45ED-9B74-10619854E6BC}" type="slidenum">
              <a:rPr lang="ru-RU" smtClean="0">
                <a:solidFill>
                  <a:srgbClr val="FFCA08"/>
                </a:solidFill>
              </a:rPr>
              <a:pPr/>
              <a:t>‹#›</a:t>
            </a:fld>
            <a:endParaRPr lang="ru-RU">
              <a:solidFill>
                <a:srgbClr val="FFCA08"/>
              </a:solidFill>
            </a:endParaRPr>
          </a:p>
        </p:txBody>
      </p:sp>
    </p:spTree>
    <p:extLst>
      <p:ext uri="{BB962C8B-B14F-4D97-AF65-F5344CB8AC3E}">
        <p14:creationId xmlns:p14="http://schemas.microsoft.com/office/powerpoint/2010/main" val="113526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
        <p:nvSpPr>
          <p:cNvPr id="8" name="Прямоугольник 7"/>
          <p:cNvSpPr/>
          <p:nvPr userDrawn="1"/>
        </p:nvSpPr>
        <p:spPr>
          <a:xfrm>
            <a:off x="2772821" y="3244334"/>
            <a:ext cx="3598357" cy="369332"/>
          </a:xfrm>
          <a:prstGeom prst="rect">
            <a:avLst/>
          </a:prstGeom>
        </p:spPr>
        <p:txBody>
          <a:bodyPr wrap="none">
            <a:spAutoFit/>
          </a:bodyPr>
          <a:lstStyle/>
          <a:p>
            <a:r>
              <a:rPr lang="en-US" dirty="0"/>
              <a:t>anxiety is the dizziness of freedom</a:t>
            </a:r>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A9164D-9E4D-4064-AFC7-568482598846}" type="datetimeFigureOut">
              <a:rPr lang="ru-RU" smtClean="0">
                <a:solidFill>
                  <a:prstClr val="black">
                    <a:tint val="75000"/>
                  </a:prstClr>
                </a:solidFill>
              </a:rPr>
              <a:pPr/>
              <a:t>01.12.2022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C7F7AD79-0345-45ED-9B74-10619854E6BC}" type="slidenum">
              <a:rPr lang="ru-RU" smtClean="0">
                <a:solidFill>
                  <a:srgbClr val="E84C22"/>
                </a:solidFill>
              </a:rPr>
              <a:pPr/>
              <a:t>‹#›</a:t>
            </a:fld>
            <a:endParaRPr lang="ru-RU">
              <a:solidFill>
                <a:srgbClr val="E84C22"/>
              </a:solidFill>
            </a:endParaRPr>
          </a:p>
        </p:txBody>
      </p:sp>
    </p:spTree>
    <p:extLst>
      <p:ext uri="{BB962C8B-B14F-4D97-AF65-F5344CB8AC3E}">
        <p14:creationId xmlns:p14="http://schemas.microsoft.com/office/powerpoint/2010/main" val="337995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FA9164D-9E4D-4064-AFC7-568482598846}" type="datetimeFigureOut">
              <a:rPr lang="ru-RU" smtClean="0"/>
              <a:pPr/>
              <a:t>01.12.2022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F7AD79-0345-45ED-9B74-10619854E6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solidFill>
                  <a:prstClr val="black">
                    <a:tint val="75000"/>
                  </a:prstClr>
                </a:solidFill>
              </a:rPr>
              <a:pPr/>
              <a:t>01.12.2022</a:t>
            </a:fld>
            <a:endParaRPr lang="ru-RU">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solidFill>
                  <a:srgbClr val="FFCA08"/>
                </a:solidFill>
              </a:rPr>
              <a:pPr/>
              <a:t>‹#›</a:t>
            </a:fld>
            <a:endParaRPr lang="ru-RU">
              <a:solidFill>
                <a:srgbClr val="FFCA08"/>
              </a:solidFill>
            </a:endParaRPr>
          </a:p>
        </p:txBody>
      </p:sp>
    </p:spTree>
    <p:extLst>
      <p:ext uri="{BB962C8B-B14F-4D97-AF65-F5344CB8AC3E}">
        <p14:creationId xmlns:p14="http://schemas.microsoft.com/office/powerpoint/2010/main" val="3718935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A9164D-9E4D-4064-AFC7-568482598846}" type="datetimeFigureOut">
              <a:rPr lang="ru-RU" smtClean="0">
                <a:solidFill>
                  <a:prstClr val="black">
                    <a:tint val="75000"/>
                  </a:prstClr>
                </a:solidFill>
              </a:rPr>
              <a:pPr/>
              <a:t>01.12.2022</a:t>
            </a:fld>
            <a:endParaRPr lang="ru-RU">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F7AD79-0345-45ED-9B74-10619854E6BC}" type="slidenum">
              <a:rPr lang="ru-RU" smtClean="0">
                <a:solidFill>
                  <a:srgbClr val="E84C22"/>
                </a:solidFill>
              </a:rPr>
              <a:pPr/>
              <a:t>‹#›</a:t>
            </a:fld>
            <a:endParaRPr lang="ru-RU">
              <a:solidFill>
                <a:srgbClr val="E84C22"/>
              </a:solidFill>
            </a:endParaRPr>
          </a:p>
        </p:txBody>
      </p:sp>
    </p:spTree>
    <p:extLst>
      <p:ext uri="{BB962C8B-B14F-4D97-AF65-F5344CB8AC3E}">
        <p14:creationId xmlns:p14="http://schemas.microsoft.com/office/powerpoint/2010/main" val="94023161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4000" b="1" dirty="0">
                <a:solidFill>
                  <a:srgbClr val="990000"/>
                </a:solidFill>
                <a:latin typeface="Times New Roman" pitchFamily="18" charset="0"/>
                <a:cs typeface="Times New Roman" pitchFamily="18" charset="0"/>
              </a:rPr>
              <a:t>Theme:</a:t>
            </a:r>
            <a:r>
              <a:rPr lang="ru-RU" sz="4000" b="1" dirty="0">
                <a:solidFill>
                  <a:srgbClr val="990000"/>
                </a:solidFill>
                <a:latin typeface="Times New Roman" pitchFamily="18" charset="0"/>
                <a:cs typeface="Times New Roman" pitchFamily="18" charset="0"/>
              </a:rPr>
              <a:t> </a:t>
            </a:r>
            <a:r>
              <a:rPr lang="en-US" sz="4000" b="1" dirty="0">
                <a:solidFill>
                  <a:srgbClr val="990000"/>
                </a:solidFill>
                <a:latin typeface="Times New Roman" pitchFamily="18" charset="0"/>
                <a:cs typeface="Times New Roman" pitchFamily="18" charset="0"/>
              </a:rPr>
              <a:t>Western irrationalism (of XIX-XX centuries).</a:t>
            </a:r>
            <a:br>
              <a:rPr lang="ru-RU" sz="4000" dirty="0">
                <a:solidFill>
                  <a:srgbClr val="00FFFF"/>
                </a:solidFill>
                <a:effectLst/>
              </a:rPr>
            </a:br>
            <a:endParaRPr lang="ru-RU" sz="4000" dirty="0">
              <a:solidFill>
                <a:srgbClr val="00FFFF"/>
              </a:solidFill>
              <a:effectLst/>
              <a:latin typeface="+mn-lt"/>
            </a:endParaRPr>
          </a:p>
        </p:txBody>
      </p:sp>
      <p:sp>
        <p:nvSpPr>
          <p:cNvPr id="3" name="Подзаголовок 2"/>
          <p:cNvSpPr>
            <a:spLocks noGrp="1"/>
          </p:cNvSpPr>
          <p:nvPr>
            <p:ph type="body" idx="1"/>
          </p:nvPr>
        </p:nvSpPr>
        <p:spPr>
          <a:xfrm>
            <a:off x="1214414" y="1214422"/>
            <a:ext cx="6357982" cy="857256"/>
          </a:xfrm>
        </p:spPr>
        <p:txBody>
          <a:bodyPr>
            <a:noAutofit/>
          </a:bodyPr>
          <a:lstStyle/>
          <a:p>
            <a:pPr algn="ctr"/>
            <a:r>
              <a:rPr lang="en-US" sz="2800" dirty="0"/>
              <a:t>“Philosophy of life” (F. Nietzsche, H. Bergson).</a:t>
            </a:r>
            <a:endParaRPr lang="ru-RU" sz="2800" dirty="0"/>
          </a:p>
        </p:txBody>
      </p:sp>
      <p:sp>
        <p:nvSpPr>
          <p:cNvPr id="6" name="Содержимое 5"/>
          <p:cNvSpPr>
            <a:spLocks noGrp="1"/>
          </p:cNvSpPr>
          <p:nvPr>
            <p:ph sz="quarter" idx="2"/>
          </p:nvPr>
        </p:nvSpPr>
        <p:spPr>
          <a:xfrm>
            <a:off x="428596" y="5786454"/>
            <a:ext cx="2828916" cy="785818"/>
          </a:xfrm>
        </p:spPr>
        <p:txBody>
          <a:bodyPr>
            <a:normAutofit fontScale="92500" lnSpcReduction="10000"/>
          </a:bodyPr>
          <a:lstStyle/>
          <a:p>
            <a:pPr algn="ctr">
              <a:buNone/>
            </a:pPr>
            <a:r>
              <a:rPr lang="en-US" sz="2400" b="1" dirty="0">
                <a:solidFill>
                  <a:srgbClr val="990000"/>
                </a:solidFill>
                <a:latin typeface="Times New Roman" pitchFamily="18" charset="0"/>
              </a:rPr>
              <a:t>F. Nietzsche </a:t>
            </a:r>
            <a:endParaRPr lang="ru-RU" sz="2400" b="1" dirty="0">
              <a:solidFill>
                <a:srgbClr val="990000"/>
              </a:solidFill>
              <a:latin typeface="Times New Roman" pitchFamily="18" charset="0"/>
            </a:endParaRPr>
          </a:p>
          <a:p>
            <a:pPr algn="ctr">
              <a:buNone/>
            </a:pPr>
            <a:r>
              <a:rPr lang="ru-RU" sz="2400" b="1" dirty="0">
                <a:solidFill>
                  <a:srgbClr val="990000"/>
                </a:solidFill>
                <a:latin typeface="Times New Roman" pitchFamily="18" charset="0"/>
              </a:rPr>
              <a:t>1844—1900</a:t>
            </a:r>
          </a:p>
        </p:txBody>
      </p:sp>
      <p:sp>
        <p:nvSpPr>
          <p:cNvPr id="8" name="Содержимое 7"/>
          <p:cNvSpPr>
            <a:spLocks noGrp="1"/>
          </p:cNvSpPr>
          <p:nvPr>
            <p:ph sz="quarter" idx="4"/>
          </p:nvPr>
        </p:nvSpPr>
        <p:spPr>
          <a:xfrm>
            <a:off x="3428993" y="2357430"/>
            <a:ext cx="5257808" cy="4002890"/>
          </a:xfrm>
        </p:spPr>
        <p:txBody>
          <a:bodyPr>
            <a:noAutofit/>
          </a:bodyPr>
          <a:lstStyle/>
          <a:p>
            <a:pPr marL="179388" indent="444500" algn="ctr">
              <a:buNone/>
            </a:pPr>
            <a:r>
              <a:rPr lang="en-US" sz="2400" dirty="0"/>
              <a:t>The founder of the “philosophy of life” great philosopher F. Nietzsche. According to him, to live means to be another, than nature, not to obey neither natural, nor human necessity. Therefore, “life” is the symbol of freedom, creation, struggle. For the characteristic of the state of modern culture (end of 19-th century) Nietzsche introduces the concept </a:t>
            </a:r>
            <a:r>
              <a:rPr lang="en-US" sz="2400" b="1" dirty="0">
                <a:solidFill>
                  <a:srgbClr val="990000"/>
                </a:solidFill>
              </a:rPr>
              <a:t>“nihilism”. </a:t>
            </a:r>
            <a:endParaRPr lang="ru-RU" sz="2400" b="1" dirty="0">
              <a:solidFill>
                <a:srgbClr val="990000"/>
              </a:solidFill>
            </a:endParaRPr>
          </a:p>
        </p:txBody>
      </p:sp>
      <p:pic>
        <p:nvPicPr>
          <p:cNvPr id="1026" name="Picture 2" descr="C:\Users\solomea\Pictures\ницше.jpg"/>
          <p:cNvPicPr>
            <a:picLocks noChangeAspect="1" noChangeArrowheads="1"/>
          </p:cNvPicPr>
          <p:nvPr/>
        </p:nvPicPr>
        <p:blipFill>
          <a:blip r:embed="rId2"/>
          <a:srcRect/>
          <a:stretch>
            <a:fillRect/>
          </a:stretch>
        </p:blipFill>
        <p:spPr bwMode="auto">
          <a:xfrm>
            <a:off x="285720" y="2071678"/>
            <a:ext cx="3000396" cy="316706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57619" y="-99392"/>
            <a:ext cx="5286381" cy="6643710"/>
          </a:xfrm>
        </p:spPr>
        <p:txBody>
          <a:bodyPr>
            <a:noAutofit/>
          </a:bodyPr>
          <a:lstStyle/>
          <a:p>
            <a:pPr algn="ctr">
              <a:buNone/>
            </a:pPr>
            <a:r>
              <a:rPr lang="en-US" sz="2700" dirty="0"/>
              <a:t>According to </a:t>
            </a:r>
            <a:r>
              <a:rPr lang="en-US" sz="2700" b="1" dirty="0">
                <a:solidFill>
                  <a:srgbClr val="990000"/>
                </a:solidFill>
              </a:rPr>
              <a:t>Sartre</a:t>
            </a:r>
            <a:r>
              <a:rPr lang="en-US" sz="2700" dirty="0"/>
              <a:t>, freedom is the cross, that personality carries all your life. If the man refuses from freedom he loses yourself as personality and sinks into the “world of objectivity”. “World of objectivity” is the world of social commonness. In this world man becomes to be as all people. In this world life of people is </a:t>
            </a:r>
            <a:r>
              <a:rPr lang="en-US" sz="2700" b="1" dirty="0">
                <a:solidFill>
                  <a:srgbClr val="990000"/>
                </a:solidFill>
              </a:rPr>
              <a:t>not true being</a:t>
            </a:r>
            <a:r>
              <a:rPr lang="en-US" sz="2700" dirty="0"/>
              <a:t>. People lives and communicates for lie but not for truth. This life leads to internal and external </a:t>
            </a:r>
            <a:r>
              <a:rPr lang="en-US" sz="2700" b="1" dirty="0"/>
              <a:t>crisis of man</a:t>
            </a:r>
            <a:r>
              <a:rPr lang="en-US" sz="2700" dirty="0"/>
              <a:t>.</a:t>
            </a:r>
            <a:endParaRPr lang="ru-RU" sz="2700" dirty="0"/>
          </a:p>
          <a:p>
            <a:pPr algn="ctr">
              <a:buNone/>
            </a:pPr>
            <a:endParaRPr lang="ru-RU" sz="2800" dirty="0"/>
          </a:p>
        </p:txBody>
      </p:sp>
      <p:pic>
        <p:nvPicPr>
          <p:cNvPr id="11265" name="Picture 1" descr="C:\Users\solomea\Pictures\сартр.jpg"/>
          <p:cNvPicPr>
            <a:picLocks noChangeAspect="1" noChangeArrowheads="1"/>
          </p:cNvPicPr>
          <p:nvPr/>
        </p:nvPicPr>
        <p:blipFill>
          <a:blip r:embed="rId2"/>
          <a:srcRect/>
          <a:stretch>
            <a:fillRect/>
          </a:stretch>
        </p:blipFill>
        <p:spPr bwMode="auto">
          <a:xfrm>
            <a:off x="214282" y="214290"/>
            <a:ext cx="3714776" cy="3571900"/>
          </a:xfrm>
          <a:prstGeom prst="rect">
            <a:avLst/>
          </a:prstGeom>
          <a:noFill/>
        </p:spPr>
      </p:pic>
      <p:sp>
        <p:nvSpPr>
          <p:cNvPr id="4" name="Прямоугольник 3"/>
          <p:cNvSpPr/>
          <p:nvPr/>
        </p:nvSpPr>
        <p:spPr>
          <a:xfrm>
            <a:off x="571472" y="4500570"/>
            <a:ext cx="3286147" cy="1231106"/>
          </a:xfrm>
          <a:prstGeom prst="rect">
            <a:avLst/>
          </a:prstGeom>
        </p:spPr>
        <p:txBody>
          <a:bodyPr wrap="square">
            <a:spAutoFit/>
          </a:bodyPr>
          <a:lstStyle/>
          <a:p>
            <a:endParaRPr lang="en-US" dirty="0"/>
          </a:p>
          <a:p>
            <a:pPr algn="ctr"/>
            <a:r>
              <a:rPr lang="en-US" sz="2800" b="1" dirty="0">
                <a:solidFill>
                  <a:srgbClr val="990000"/>
                </a:solidFill>
              </a:rPr>
              <a:t>Jean-Paul Sartre </a:t>
            </a:r>
          </a:p>
          <a:p>
            <a:pPr algn="ctr"/>
            <a:r>
              <a:rPr lang="ru-RU" sz="2800" b="1" dirty="0">
                <a:solidFill>
                  <a:srgbClr val="990000"/>
                </a:solidFill>
              </a:rPr>
              <a:t>1905-</a:t>
            </a:r>
            <a:r>
              <a:rPr lang="en-US" sz="2800" b="1" dirty="0">
                <a:solidFill>
                  <a:srgbClr val="990000"/>
                </a:solidFill>
              </a:rPr>
              <a:t>19</a:t>
            </a:r>
            <a:r>
              <a:rPr lang="ru-RU" sz="2800" b="1" dirty="0">
                <a:solidFill>
                  <a:srgbClr val="990000"/>
                </a:solidFill>
              </a:rPr>
              <a:t>80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786322"/>
            <a:ext cx="4543428" cy="1643074"/>
          </a:xfrm>
        </p:spPr>
        <p:txBody>
          <a:bodyPr>
            <a:normAutofit/>
          </a:bodyPr>
          <a:lstStyle/>
          <a:p>
            <a:pPr algn="ctr">
              <a:buNone/>
            </a:pPr>
            <a:r>
              <a:rPr lang="en-US" sz="3200" b="1" dirty="0">
                <a:solidFill>
                  <a:srgbClr val="990000"/>
                </a:solidFill>
              </a:rPr>
              <a:t>Albert Camus</a:t>
            </a:r>
          </a:p>
          <a:p>
            <a:pPr algn="ctr">
              <a:buNone/>
            </a:pPr>
            <a:r>
              <a:rPr lang="en-US" sz="3200" b="1" dirty="0">
                <a:solidFill>
                  <a:srgbClr val="990000"/>
                </a:solidFill>
              </a:rPr>
              <a:t>1913 –1960</a:t>
            </a:r>
            <a:endParaRPr lang="ru-RU" sz="3200" b="1" dirty="0">
              <a:solidFill>
                <a:srgbClr val="990000"/>
              </a:solidFill>
            </a:endParaRPr>
          </a:p>
        </p:txBody>
      </p:sp>
      <p:sp>
        <p:nvSpPr>
          <p:cNvPr id="6" name="Содержимое 5"/>
          <p:cNvSpPr>
            <a:spLocks noGrp="1"/>
          </p:cNvSpPr>
          <p:nvPr>
            <p:ph sz="half" idx="2"/>
          </p:nvPr>
        </p:nvSpPr>
        <p:spPr>
          <a:xfrm>
            <a:off x="4857752" y="0"/>
            <a:ext cx="4286248" cy="6858000"/>
          </a:xfrm>
        </p:spPr>
        <p:txBody>
          <a:bodyPr>
            <a:noAutofit/>
          </a:bodyPr>
          <a:lstStyle/>
          <a:p>
            <a:pPr algn="ctr">
              <a:buNone/>
            </a:pPr>
            <a:r>
              <a:rPr lang="en-US" sz="3200" b="1" dirty="0">
                <a:solidFill>
                  <a:srgbClr val="990000"/>
                </a:solidFill>
              </a:rPr>
              <a:t>Sartre</a:t>
            </a:r>
            <a:r>
              <a:rPr lang="en-US" sz="3200" dirty="0"/>
              <a:t> and </a:t>
            </a:r>
            <a:r>
              <a:rPr lang="en-US" sz="3200" b="1" dirty="0">
                <a:solidFill>
                  <a:srgbClr val="990000"/>
                </a:solidFill>
              </a:rPr>
              <a:t>Camus </a:t>
            </a:r>
            <a:r>
              <a:rPr lang="en-US" sz="3200" dirty="0"/>
              <a:t>saw the exit from crisis in conflict and </a:t>
            </a:r>
            <a:r>
              <a:rPr lang="en-US" sz="3200" b="1" dirty="0">
                <a:solidFill>
                  <a:srgbClr val="990000"/>
                </a:solidFill>
              </a:rPr>
              <a:t>struggle</a:t>
            </a:r>
            <a:r>
              <a:rPr lang="en-US" sz="3200" dirty="0"/>
              <a:t> of absolutely lonely man against the objective world. </a:t>
            </a:r>
            <a:r>
              <a:rPr lang="en-US" sz="3200" b="1" dirty="0">
                <a:solidFill>
                  <a:srgbClr val="990000"/>
                </a:solidFill>
              </a:rPr>
              <a:t>Marcel </a:t>
            </a:r>
            <a:r>
              <a:rPr lang="en-US" sz="3200" dirty="0"/>
              <a:t>and </a:t>
            </a:r>
            <a:r>
              <a:rPr lang="en-US" sz="3200" b="1" dirty="0">
                <a:solidFill>
                  <a:srgbClr val="990000"/>
                </a:solidFill>
              </a:rPr>
              <a:t>Jaspers</a:t>
            </a:r>
            <a:r>
              <a:rPr lang="en-US" sz="3200" dirty="0"/>
              <a:t> saw this exit from crisis in </a:t>
            </a:r>
            <a:r>
              <a:rPr lang="en-US" sz="3200" b="1" dirty="0"/>
              <a:t>transcendence of personality in existential communication</a:t>
            </a:r>
            <a:r>
              <a:rPr lang="en-US" sz="3200" dirty="0"/>
              <a:t>. </a:t>
            </a:r>
            <a:endParaRPr lang="ru-RU" sz="3200" dirty="0"/>
          </a:p>
          <a:p>
            <a:pPr algn="ctr">
              <a:buNone/>
            </a:pPr>
            <a:endParaRPr lang="ru-RU" sz="3000" dirty="0"/>
          </a:p>
        </p:txBody>
      </p:sp>
      <p:pic>
        <p:nvPicPr>
          <p:cNvPr id="10241" name="Picture 1" descr="C:\Users\solomea\Pictures\камю.jpg"/>
          <p:cNvPicPr>
            <a:picLocks noChangeAspect="1" noChangeArrowheads="1"/>
          </p:cNvPicPr>
          <p:nvPr/>
        </p:nvPicPr>
        <p:blipFill>
          <a:blip r:embed="rId2"/>
          <a:srcRect/>
          <a:stretch>
            <a:fillRect/>
          </a:stretch>
        </p:blipFill>
        <p:spPr bwMode="auto">
          <a:xfrm>
            <a:off x="285720" y="285729"/>
            <a:ext cx="4572032" cy="34290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357166"/>
            <a:ext cx="5072098" cy="6286544"/>
          </a:xfrm>
        </p:spPr>
        <p:txBody>
          <a:bodyPr>
            <a:noAutofit/>
          </a:bodyPr>
          <a:lstStyle/>
          <a:p>
            <a:pPr algn="ctr">
              <a:buNone/>
            </a:pPr>
            <a:r>
              <a:rPr lang="en-US" sz="2800" dirty="0"/>
              <a:t>Psychoanalysis or philosophy of unconsciousness is another influential direction of Western irrational philosophy of XX century. The origin of this philosophy is connected with names of doctors-psychiatrists – </a:t>
            </a:r>
            <a:r>
              <a:rPr lang="en-US" sz="2800" b="1" dirty="0"/>
              <a:t>S. Freud, C.G. Jung, E. Fromm</a:t>
            </a:r>
            <a:r>
              <a:rPr lang="en-US" sz="2800" dirty="0"/>
              <a:t>.</a:t>
            </a:r>
            <a:endParaRPr lang="ru-RU" sz="2800" dirty="0"/>
          </a:p>
          <a:p>
            <a:pPr algn="ctr">
              <a:buNone/>
            </a:pPr>
            <a:r>
              <a:rPr lang="en-US" sz="2800" dirty="0"/>
              <a:t>Beginning as a theory of neurosis treatment the theory of </a:t>
            </a:r>
            <a:r>
              <a:rPr lang="en-US" sz="2800" b="1" dirty="0"/>
              <a:t>Freud</a:t>
            </a:r>
            <a:r>
              <a:rPr lang="en-US" sz="2800" dirty="0"/>
              <a:t> turns into philosophic-anthropological conception.</a:t>
            </a:r>
            <a:endParaRPr lang="ru-RU" sz="2800" dirty="0"/>
          </a:p>
          <a:p>
            <a:pPr algn="ctr">
              <a:buNone/>
            </a:pPr>
            <a:endParaRPr lang="ru-RU" sz="3200" dirty="0"/>
          </a:p>
        </p:txBody>
      </p:sp>
      <p:pic>
        <p:nvPicPr>
          <p:cNvPr id="9217" name="Picture 1" descr="C:\Users\solomea\Pictures\фрейд.jpg"/>
          <p:cNvPicPr>
            <a:picLocks noChangeAspect="1" noChangeArrowheads="1"/>
          </p:cNvPicPr>
          <p:nvPr/>
        </p:nvPicPr>
        <p:blipFill>
          <a:blip r:embed="rId2"/>
          <a:srcRect/>
          <a:stretch>
            <a:fillRect/>
          </a:stretch>
        </p:blipFill>
        <p:spPr bwMode="auto">
          <a:xfrm>
            <a:off x="285720" y="357166"/>
            <a:ext cx="3214710" cy="3643338"/>
          </a:xfrm>
          <a:prstGeom prst="rect">
            <a:avLst/>
          </a:prstGeom>
          <a:noFill/>
        </p:spPr>
      </p:pic>
      <p:sp>
        <p:nvSpPr>
          <p:cNvPr id="5" name="Прямоугольник 4"/>
          <p:cNvSpPr/>
          <p:nvPr/>
        </p:nvSpPr>
        <p:spPr>
          <a:xfrm>
            <a:off x="0" y="4500570"/>
            <a:ext cx="3760545" cy="1446550"/>
          </a:xfrm>
          <a:prstGeom prst="rect">
            <a:avLst/>
          </a:prstGeom>
        </p:spPr>
        <p:txBody>
          <a:bodyPr wrap="square">
            <a:spAutoFit/>
          </a:bodyPr>
          <a:lstStyle/>
          <a:p>
            <a:pPr lvl="0"/>
            <a:endParaRPr lang="en-US" sz="2800" dirty="0">
              <a:solidFill>
                <a:prstClr val="black"/>
              </a:solidFill>
            </a:endParaRPr>
          </a:p>
          <a:p>
            <a:pPr lvl="0" algn="ctr"/>
            <a:r>
              <a:rPr lang="en-US" sz="3000" b="1" dirty="0">
                <a:solidFill>
                  <a:srgbClr val="990000"/>
                </a:solidFill>
              </a:rPr>
              <a:t>S. Freud </a:t>
            </a:r>
          </a:p>
          <a:p>
            <a:pPr lvl="0" algn="ctr"/>
            <a:r>
              <a:rPr lang="ru-RU" sz="3000" b="1" dirty="0">
                <a:solidFill>
                  <a:srgbClr val="990000"/>
                </a:solidFill>
              </a:rPr>
              <a:t>1856—1939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14282" y="285728"/>
            <a:ext cx="8472518" cy="6038872"/>
          </a:xfrm>
        </p:spPr>
        <p:txBody>
          <a:bodyPr>
            <a:noAutofit/>
          </a:bodyPr>
          <a:lstStyle/>
          <a:p>
            <a:pPr algn="ctr">
              <a:buNone/>
            </a:pPr>
            <a:r>
              <a:rPr lang="en-US" sz="2800" dirty="0"/>
              <a:t>Freud first coined and substantiated the new principle of </a:t>
            </a:r>
            <a:r>
              <a:rPr lang="en-US" sz="2800" b="1" dirty="0">
                <a:solidFill>
                  <a:srgbClr val="990000"/>
                </a:solidFill>
              </a:rPr>
              <a:t>unconscious activity</a:t>
            </a:r>
            <a:r>
              <a:rPr lang="en-US" sz="2800" dirty="0">
                <a:solidFill>
                  <a:srgbClr val="990000"/>
                </a:solidFill>
              </a:rPr>
              <a:t>. </a:t>
            </a:r>
            <a:r>
              <a:rPr lang="en-US" sz="2800" dirty="0"/>
              <a:t>Human consciousness is under pressure of unconsciousness and superego constantly. This leads to neurosis and other psychical diseases. Investigated </a:t>
            </a:r>
            <a:r>
              <a:rPr lang="en-US" sz="2800" b="1" dirty="0">
                <a:solidFill>
                  <a:srgbClr val="990000"/>
                </a:solidFill>
              </a:rPr>
              <a:t>neurosis</a:t>
            </a:r>
            <a:r>
              <a:rPr lang="en-US" sz="2800" dirty="0"/>
              <a:t>, Freud created method of treatment, which based on his comprehension of human psyche (</a:t>
            </a:r>
            <a:r>
              <a:rPr lang="en-US" sz="2800" b="1" dirty="0">
                <a:solidFill>
                  <a:srgbClr val="003300"/>
                </a:solidFill>
              </a:rPr>
              <a:t>hypnosis</a:t>
            </a:r>
            <a:r>
              <a:rPr lang="en-US" sz="2800" dirty="0"/>
              <a:t>). Freud supposed that except conscious ego and superego in the deep of human psyche hides </a:t>
            </a:r>
            <a:r>
              <a:rPr lang="en-US" sz="2800" b="1" dirty="0">
                <a:solidFill>
                  <a:srgbClr val="990000"/>
                </a:solidFill>
              </a:rPr>
              <a:t>unconscious (id)</a:t>
            </a:r>
            <a:r>
              <a:rPr lang="en-US" sz="2800" dirty="0"/>
              <a:t>. That is biological source of man. </a:t>
            </a:r>
            <a:endParaRPr lang="ru-RU" sz="2800" dirty="0"/>
          </a:p>
          <a:p>
            <a:pPr algn="ctr">
              <a:buNone/>
            </a:pPr>
            <a:r>
              <a:rPr lang="en-US" sz="2800" dirty="0"/>
              <a:t>Analyzing unconscious deep experience Freud came to a conclusion that the first source of human activity is the </a:t>
            </a:r>
            <a:r>
              <a:rPr lang="en-US" sz="2800" b="1" dirty="0">
                <a:solidFill>
                  <a:srgbClr val="990000"/>
                </a:solidFill>
              </a:rPr>
              <a:t>repressed energy (libido)</a:t>
            </a:r>
            <a:r>
              <a:rPr lang="en-US" sz="2800" dirty="0">
                <a:solidFill>
                  <a:srgbClr val="990000"/>
                </a:solidFill>
              </a:rPr>
              <a:t> </a:t>
            </a:r>
            <a:r>
              <a:rPr lang="en-US" sz="2800" dirty="0"/>
              <a:t>attached to sexuality.</a:t>
            </a:r>
            <a:endParaRPr lang="ru-RU" sz="2800" dirty="0"/>
          </a:p>
          <a:p>
            <a:pPr algn="ctr">
              <a:buNone/>
            </a:pPr>
            <a:endParaRPr lang="ru-RU"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929718" cy="6309360"/>
          </a:xfrm>
        </p:spPr>
        <p:txBody>
          <a:bodyPr>
            <a:noAutofit/>
          </a:bodyPr>
          <a:lstStyle/>
          <a:p>
            <a:pPr algn="ctr">
              <a:buNone/>
            </a:pPr>
            <a:r>
              <a:rPr lang="en-US" sz="2800" b="1" dirty="0">
                <a:solidFill>
                  <a:srgbClr val="990000"/>
                </a:solidFill>
              </a:rPr>
              <a:t>The id </a:t>
            </a:r>
            <a:r>
              <a:rPr lang="en-US" sz="2800" dirty="0"/>
              <a:t>is the unconscious reservoir of drives and impulses derived from the genetic background and concerned with the preservation and propagation of life. </a:t>
            </a:r>
            <a:r>
              <a:rPr lang="ru-RU" sz="2800" b="1" dirty="0" err="1">
                <a:solidFill>
                  <a:srgbClr val="990000"/>
                </a:solidFill>
              </a:rPr>
              <a:t>The</a:t>
            </a:r>
            <a:r>
              <a:rPr lang="ru-RU" sz="2800" b="1" dirty="0">
                <a:solidFill>
                  <a:srgbClr val="990000"/>
                </a:solidFill>
              </a:rPr>
              <a:t> </a:t>
            </a:r>
            <a:r>
              <a:rPr lang="ru-RU" sz="2800" b="1" dirty="0" err="1">
                <a:solidFill>
                  <a:srgbClr val="990000"/>
                </a:solidFill>
              </a:rPr>
              <a:t>ego</a:t>
            </a:r>
            <a:r>
              <a:rPr lang="en-US" sz="2800" b="1" dirty="0">
                <a:solidFill>
                  <a:srgbClr val="990000"/>
                </a:solidFill>
              </a:rPr>
              <a:t> </a:t>
            </a:r>
            <a:r>
              <a:rPr lang="ru-RU" sz="2800" dirty="0" err="1"/>
              <a:t>operates</a:t>
            </a:r>
            <a:r>
              <a:rPr lang="ru-RU" sz="2800" dirty="0"/>
              <a:t> </a:t>
            </a:r>
            <a:r>
              <a:rPr lang="ru-RU" sz="2800" dirty="0" err="1"/>
              <a:t>in</a:t>
            </a:r>
            <a:r>
              <a:rPr lang="ru-RU" sz="2800" dirty="0"/>
              <a:t> </a:t>
            </a:r>
            <a:r>
              <a:rPr lang="ru-RU" sz="2800" dirty="0" err="1"/>
              <a:t>conscious</a:t>
            </a:r>
            <a:r>
              <a:rPr lang="ru-RU" sz="2800" dirty="0"/>
              <a:t> </a:t>
            </a:r>
            <a:r>
              <a:rPr lang="ru-RU" sz="2800" dirty="0" err="1"/>
              <a:t>and</a:t>
            </a:r>
            <a:r>
              <a:rPr lang="ru-RU" sz="2800" dirty="0"/>
              <a:t> </a:t>
            </a:r>
            <a:r>
              <a:rPr lang="ru-RU" sz="2800" dirty="0" err="1"/>
              <a:t>preconscious</a:t>
            </a:r>
            <a:r>
              <a:rPr lang="ru-RU" sz="2800" dirty="0"/>
              <a:t> </a:t>
            </a:r>
            <a:r>
              <a:rPr lang="ru-RU" sz="2800" dirty="0" err="1"/>
              <a:t>levels</a:t>
            </a:r>
            <a:r>
              <a:rPr lang="ru-RU" sz="2800" dirty="0"/>
              <a:t> </a:t>
            </a:r>
            <a:r>
              <a:rPr lang="ru-RU" sz="2800" dirty="0" err="1"/>
              <a:t>of</a:t>
            </a:r>
            <a:r>
              <a:rPr lang="ru-RU" sz="2800" dirty="0"/>
              <a:t> </a:t>
            </a:r>
            <a:r>
              <a:rPr lang="ru-RU" sz="2800" dirty="0" err="1"/>
              <a:t>awareness</a:t>
            </a:r>
            <a:r>
              <a:rPr lang="ru-RU" sz="2800" dirty="0"/>
              <a:t>. </a:t>
            </a:r>
            <a:r>
              <a:rPr lang="ru-RU" sz="2800" dirty="0" err="1"/>
              <a:t>It</a:t>
            </a:r>
            <a:r>
              <a:rPr lang="ru-RU" sz="2800" dirty="0"/>
              <a:t> </a:t>
            </a:r>
            <a:r>
              <a:rPr lang="ru-RU" sz="2800" dirty="0" err="1"/>
              <a:t>is</a:t>
            </a:r>
            <a:r>
              <a:rPr lang="ru-RU" sz="2800" dirty="0"/>
              <a:t> </a:t>
            </a:r>
            <a:r>
              <a:rPr lang="ru-RU" sz="2800" dirty="0" err="1"/>
              <a:t>the</a:t>
            </a:r>
            <a:r>
              <a:rPr lang="ru-RU" sz="2800" dirty="0"/>
              <a:t> </a:t>
            </a:r>
            <a:r>
              <a:rPr lang="ru-RU" sz="2800" dirty="0" err="1"/>
              <a:t>portion</a:t>
            </a:r>
            <a:r>
              <a:rPr lang="ru-RU" sz="2800" dirty="0"/>
              <a:t> </a:t>
            </a:r>
            <a:r>
              <a:rPr lang="ru-RU" sz="2800" dirty="0" err="1"/>
              <a:t>of</a:t>
            </a:r>
            <a:r>
              <a:rPr lang="ru-RU" sz="2800" dirty="0"/>
              <a:t> </a:t>
            </a:r>
            <a:r>
              <a:rPr lang="ru-RU" sz="2800" dirty="0" err="1"/>
              <a:t>the</a:t>
            </a:r>
            <a:r>
              <a:rPr lang="ru-RU" sz="2800" dirty="0"/>
              <a:t> </a:t>
            </a:r>
            <a:r>
              <a:rPr lang="ru-RU" sz="2800" dirty="0" err="1"/>
              <a:t>personality</a:t>
            </a:r>
            <a:r>
              <a:rPr lang="ru-RU" sz="2800" dirty="0"/>
              <a:t> </a:t>
            </a:r>
            <a:r>
              <a:rPr lang="ru-RU" sz="2800" dirty="0" err="1"/>
              <a:t>concerned</a:t>
            </a:r>
            <a:r>
              <a:rPr lang="ru-RU" sz="2800" dirty="0"/>
              <a:t> </a:t>
            </a:r>
            <a:r>
              <a:rPr lang="ru-RU" sz="2800" dirty="0" err="1"/>
              <a:t>with</a:t>
            </a:r>
            <a:r>
              <a:rPr lang="ru-RU" sz="2800" dirty="0"/>
              <a:t> </a:t>
            </a:r>
            <a:r>
              <a:rPr lang="ru-RU" sz="2800" dirty="0" err="1"/>
              <a:t>the</a:t>
            </a:r>
            <a:r>
              <a:rPr lang="ru-RU" sz="2800" dirty="0"/>
              <a:t> </a:t>
            </a:r>
            <a:r>
              <a:rPr lang="ru-RU" sz="2800" dirty="0" err="1"/>
              <a:t>tasks</a:t>
            </a:r>
            <a:r>
              <a:rPr lang="ru-RU" sz="2800" dirty="0"/>
              <a:t> </a:t>
            </a:r>
            <a:r>
              <a:rPr lang="ru-RU" sz="2800" dirty="0" err="1"/>
              <a:t>of</a:t>
            </a:r>
            <a:r>
              <a:rPr lang="ru-RU" sz="2800" dirty="0"/>
              <a:t> </a:t>
            </a:r>
            <a:r>
              <a:rPr lang="ru-RU" sz="2800" dirty="0" err="1"/>
              <a:t>reality</a:t>
            </a:r>
            <a:r>
              <a:rPr lang="ru-RU" sz="2800" dirty="0"/>
              <a:t>: </a:t>
            </a:r>
            <a:r>
              <a:rPr lang="ru-RU" sz="2800" dirty="0" err="1"/>
              <a:t>perception</a:t>
            </a:r>
            <a:r>
              <a:rPr lang="ru-RU" sz="2800" dirty="0"/>
              <a:t>, </a:t>
            </a:r>
            <a:r>
              <a:rPr lang="ru-RU" sz="2800" dirty="0" err="1"/>
              <a:t>cognition</a:t>
            </a:r>
            <a:r>
              <a:rPr lang="ru-RU" sz="2800" dirty="0"/>
              <a:t>, </a:t>
            </a:r>
            <a:r>
              <a:rPr lang="ru-RU" sz="2800" dirty="0" err="1"/>
              <a:t>and</a:t>
            </a:r>
            <a:r>
              <a:rPr lang="ru-RU" sz="2800" dirty="0"/>
              <a:t> </a:t>
            </a:r>
            <a:r>
              <a:rPr lang="ru-RU" sz="2800" dirty="0" err="1"/>
              <a:t>executive</a:t>
            </a:r>
            <a:r>
              <a:rPr lang="ru-RU" sz="2800" dirty="0"/>
              <a:t> </a:t>
            </a:r>
            <a:r>
              <a:rPr lang="ru-RU" sz="2800" dirty="0" err="1"/>
              <a:t>actions</a:t>
            </a:r>
            <a:r>
              <a:rPr lang="ru-RU" sz="2800" dirty="0"/>
              <a:t>. </a:t>
            </a:r>
            <a:r>
              <a:rPr lang="en-US" sz="2800" b="1" dirty="0">
                <a:solidFill>
                  <a:srgbClr val="990000"/>
                </a:solidFill>
              </a:rPr>
              <a:t>In the superego</a:t>
            </a:r>
            <a:r>
              <a:rPr lang="en-US" sz="2800" dirty="0">
                <a:solidFill>
                  <a:srgbClr val="990000"/>
                </a:solidFill>
              </a:rPr>
              <a:t> </a:t>
            </a:r>
            <a:r>
              <a:rPr lang="en-US" sz="2800" dirty="0"/>
              <a:t>lie the individual's environmentally derived ideals and values and the mores of his family and society; the superego serves as a censor on the ego functions.</a:t>
            </a:r>
            <a:endParaRPr lang="ru-RU" sz="2800" dirty="0"/>
          </a:p>
          <a:p>
            <a:pPr algn="ctr">
              <a:buNone/>
            </a:pPr>
            <a:r>
              <a:rPr lang="en-US" sz="2800" dirty="0"/>
              <a:t>The existence of mysterious id or unconsciousness helps to explain peculiarity of human behavior. </a:t>
            </a:r>
            <a:r>
              <a:rPr lang="en-US" sz="2800" b="1" dirty="0"/>
              <a:t>Unconsciousness and its content Freud regarded as a source of neurosis and personal conflicts (conflicts of personality).</a:t>
            </a:r>
            <a:endParaRPr lang="ru-RU" sz="2800" b="1" dirty="0"/>
          </a:p>
          <a:p>
            <a:pPr indent="0" algn="ctr">
              <a:buNone/>
            </a:pPr>
            <a:endParaRPr lang="ru-RU"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4"/>
          <p:cNvSpPr>
            <a:spLocks noGrp="1"/>
          </p:cNvSpPr>
          <p:nvPr>
            <p:ph sz="half" idx="1"/>
          </p:nvPr>
        </p:nvSpPr>
        <p:spPr>
          <a:xfrm>
            <a:off x="214313" y="142874"/>
            <a:ext cx="8715375" cy="6572273"/>
          </a:xfrm>
        </p:spPr>
        <p:txBody>
          <a:bodyPr>
            <a:normAutofit/>
          </a:bodyPr>
          <a:lstStyle/>
          <a:p>
            <a:pPr algn="ctr">
              <a:buNone/>
            </a:pPr>
            <a:r>
              <a:rPr lang="en-US" b="1" dirty="0">
                <a:solidFill>
                  <a:srgbClr val="003300"/>
                </a:solidFill>
              </a:rPr>
              <a:t>Freud used the results of his investigations to speculate about the origins of morality, religion, and political authority. </a:t>
            </a:r>
            <a:r>
              <a:rPr lang="en-US" dirty="0"/>
              <a:t>He tended to find their historical and psychological roots in early stages of the development of the individual. Morality in particular he traced to the internalization of parental prohibitions and demands, producing a conscience or superego. Such identification plays an important role in character formation in general. The instinctual renunciation demanded by morality and often achieved by repression Freud regarded as essential to the order society needs to conduct its business. </a:t>
            </a:r>
            <a:r>
              <a:rPr lang="en-US" b="1" dirty="0">
                <a:solidFill>
                  <a:srgbClr val="003300"/>
                </a:solidFill>
              </a:rPr>
              <a:t>Civilization gets the energy for the achievements of art and science by sublimation of the instinctual drives. But the costs of society and civilization to the individual in frustration, unhappiness, and neurosis can be too high.</a:t>
            </a:r>
            <a:endParaRPr lang="ru-RU" b="1" dirty="0">
              <a:solidFill>
                <a:srgbClr val="003300"/>
              </a:solidFill>
            </a:endParaRPr>
          </a:p>
          <a:p>
            <a:pPr algn="ct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000496" y="214290"/>
            <a:ext cx="4929222" cy="6429420"/>
          </a:xfrm>
        </p:spPr>
        <p:txBody>
          <a:bodyPr>
            <a:normAutofit lnSpcReduction="10000"/>
          </a:bodyPr>
          <a:lstStyle/>
          <a:p>
            <a:pPr algn="ctr">
              <a:buNone/>
            </a:pPr>
            <a:r>
              <a:rPr lang="en-US" sz="3300" b="1" dirty="0">
                <a:solidFill>
                  <a:srgbClr val="990000"/>
                </a:solidFill>
              </a:rPr>
              <a:t>C.G. Jung</a:t>
            </a:r>
            <a:r>
              <a:rPr lang="en-US" sz="3300" dirty="0">
                <a:solidFill>
                  <a:srgbClr val="990000"/>
                </a:solidFill>
              </a:rPr>
              <a:t> </a:t>
            </a:r>
            <a:r>
              <a:rPr lang="en-US" sz="3300" dirty="0"/>
              <a:t>created the theory of «collective unconsciousness» that consists of </a:t>
            </a:r>
            <a:r>
              <a:rPr lang="en-US" sz="3300" b="1" dirty="0">
                <a:solidFill>
                  <a:srgbClr val="990000"/>
                </a:solidFill>
              </a:rPr>
              <a:t>archetypes </a:t>
            </a:r>
            <a:r>
              <a:rPr lang="en-US" sz="3300" dirty="0"/>
              <a:t>combination (prototypes) of ancient way of view, comprehension and experience of world. Archetypes are instincts, that show its existence by means of symbols images</a:t>
            </a:r>
            <a:r>
              <a:rPr lang="en-US" sz="2800" dirty="0"/>
              <a:t>. </a:t>
            </a:r>
            <a:endParaRPr lang="ru-RU" sz="2800" dirty="0"/>
          </a:p>
        </p:txBody>
      </p:sp>
      <p:pic>
        <p:nvPicPr>
          <p:cNvPr id="5121" name="Picture 1" descr="C:\Users\solomea\Pictures\юнг.jpg"/>
          <p:cNvPicPr>
            <a:picLocks noChangeAspect="1" noChangeArrowheads="1"/>
          </p:cNvPicPr>
          <p:nvPr/>
        </p:nvPicPr>
        <p:blipFill>
          <a:blip r:embed="rId2"/>
          <a:srcRect/>
          <a:stretch>
            <a:fillRect/>
          </a:stretch>
        </p:blipFill>
        <p:spPr bwMode="auto">
          <a:xfrm>
            <a:off x="142844" y="428604"/>
            <a:ext cx="3714776" cy="3786198"/>
          </a:xfrm>
          <a:prstGeom prst="rect">
            <a:avLst/>
          </a:prstGeom>
          <a:noFill/>
        </p:spPr>
      </p:pic>
      <p:sp>
        <p:nvSpPr>
          <p:cNvPr id="5" name="Прямоугольник 4"/>
          <p:cNvSpPr/>
          <p:nvPr/>
        </p:nvSpPr>
        <p:spPr>
          <a:xfrm>
            <a:off x="214282" y="4643446"/>
            <a:ext cx="3778688" cy="1569660"/>
          </a:xfrm>
          <a:prstGeom prst="rect">
            <a:avLst/>
          </a:prstGeom>
        </p:spPr>
        <p:txBody>
          <a:bodyPr wrap="square">
            <a:spAutoFit/>
          </a:bodyPr>
          <a:lstStyle/>
          <a:p>
            <a:pPr lvl="0" algn="ctr"/>
            <a:endParaRPr lang="en-US" sz="3200" b="1" dirty="0">
              <a:solidFill>
                <a:prstClr val="black"/>
              </a:solidFill>
            </a:endParaRPr>
          </a:p>
          <a:p>
            <a:pPr lvl="0" algn="ctr"/>
            <a:r>
              <a:rPr lang="en-US" sz="3200" b="1" dirty="0">
                <a:solidFill>
                  <a:srgbClr val="990000"/>
                </a:solidFill>
              </a:rPr>
              <a:t>C.G. Jung </a:t>
            </a:r>
          </a:p>
          <a:p>
            <a:pPr lvl="0" algn="ctr"/>
            <a:r>
              <a:rPr lang="ru-RU" sz="3200" b="1" dirty="0">
                <a:solidFill>
                  <a:srgbClr val="990000"/>
                </a:solidFill>
              </a:rPr>
              <a:t>1875 - 1961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0"/>
            <a:ext cx="8929718" cy="6858000"/>
          </a:xfrm>
        </p:spPr>
        <p:txBody>
          <a:bodyPr>
            <a:noAutofit/>
          </a:bodyPr>
          <a:lstStyle/>
          <a:p>
            <a:pPr algn="ctr">
              <a:buNone/>
            </a:pPr>
            <a:r>
              <a:rPr lang="en-US" sz="3400" dirty="0"/>
              <a:t>When unconsciousness assimilates with consciousness. This images manifest itself in dreams, impulses, visions in a works of art and forms of human behavior and myths. </a:t>
            </a:r>
            <a:r>
              <a:rPr lang="en-US" sz="3400" b="1" dirty="0">
                <a:solidFill>
                  <a:srgbClr val="990000"/>
                </a:solidFill>
              </a:rPr>
              <a:t>With help of symbols, archetypes appear yourself in a man enigmatically and mystically.</a:t>
            </a:r>
            <a:endParaRPr lang="ru-RU" sz="3400" b="1" dirty="0">
              <a:solidFill>
                <a:srgbClr val="990000"/>
              </a:solidFill>
            </a:endParaRPr>
          </a:p>
          <a:p>
            <a:pPr algn="ctr">
              <a:buNone/>
            </a:pPr>
            <a:r>
              <a:rPr lang="en-US" sz="3400" dirty="0"/>
              <a:t>Archetypes are system of attitudes of ancient man that make possible to survive in complex environment. </a:t>
            </a:r>
            <a:r>
              <a:rPr lang="en-US" sz="3400" b="1" dirty="0">
                <a:solidFill>
                  <a:srgbClr val="990000"/>
                </a:solidFill>
              </a:rPr>
              <a:t>Due to archetypes can be created myths, religion and philosophical systems that influence on nations in different historical periods.</a:t>
            </a:r>
            <a:endParaRPr lang="ru-RU" sz="3400" b="1" dirty="0">
              <a:solidFill>
                <a:srgbClr val="990000"/>
              </a:solidFill>
            </a:endParaRPr>
          </a:p>
          <a:p>
            <a:pPr algn="ctr">
              <a:buNone/>
            </a:pPr>
            <a:endParaRPr lang="ru-RU" sz="3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429124" y="142852"/>
            <a:ext cx="4500594" cy="6286544"/>
          </a:xfrm>
        </p:spPr>
        <p:txBody>
          <a:bodyPr>
            <a:noAutofit/>
          </a:bodyPr>
          <a:lstStyle/>
          <a:p>
            <a:pPr algn="ctr">
              <a:buNone/>
            </a:pPr>
            <a:r>
              <a:rPr lang="en-US" sz="3600" dirty="0"/>
              <a:t>The follower of Jung was </a:t>
            </a:r>
            <a:r>
              <a:rPr lang="en-US" sz="3600" b="1" dirty="0">
                <a:solidFill>
                  <a:srgbClr val="990000"/>
                </a:solidFill>
              </a:rPr>
              <a:t>E. Fromm</a:t>
            </a:r>
            <a:r>
              <a:rPr lang="en-US" sz="3600" dirty="0">
                <a:solidFill>
                  <a:srgbClr val="990000"/>
                </a:solidFill>
              </a:rPr>
              <a:t>. </a:t>
            </a:r>
          </a:p>
          <a:p>
            <a:pPr algn="ctr">
              <a:buNone/>
            </a:pPr>
            <a:r>
              <a:rPr lang="en-US" sz="3600" dirty="0"/>
              <a:t>E. Fromm is the main representative of </a:t>
            </a:r>
            <a:r>
              <a:rPr lang="en-US" sz="3600" b="1" dirty="0">
                <a:solidFill>
                  <a:srgbClr val="990000"/>
                </a:solidFill>
              </a:rPr>
              <a:t>neo-</a:t>
            </a:r>
            <a:r>
              <a:rPr lang="en-US" sz="3600" b="1" dirty="0" err="1">
                <a:solidFill>
                  <a:srgbClr val="990000"/>
                </a:solidFill>
              </a:rPr>
              <a:t>Freudism</a:t>
            </a:r>
            <a:r>
              <a:rPr lang="en-US" sz="3600" b="1" dirty="0">
                <a:solidFill>
                  <a:srgbClr val="990000"/>
                </a:solidFill>
              </a:rPr>
              <a:t>.</a:t>
            </a:r>
            <a:r>
              <a:rPr lang="en-US" sz="3600" dirty="0"/>
              <a:t> </a:t>
            </a:r>
          </a:p>
          <a:p>
            <a:pPr algn="ctr">
              <a:buNone/>
            </a:pPr>
            <a:r>
              <a:rPr lang="en-US" sz="3600" dirty="0"/>
              <a:t>His theory is synthesis of psychoanalysis, Marxism and existentialism.</a:t>
            </a:r>
            <a:endParaRPr lang="ru-RU" sz="3600" dirty="0"/>
          </a:p>
          <a:p>
            <a:pPr algn="ctr">
              <a:buNone/>
            </a:pPr>
            <a:endParaRPr lang="ru-RU" sz="3000" u="sng" dirty="0">
              <a:solidFill>
                <a:srgbClr val="002060"/>
              </a:solidFill>
            </a:endParaRPr>
          </a:p>
        </p:txBody>
      </p:sp>
      <p:sp>
        <p:nvSpPr>
          <p:cNvPr id="7170" name="AutoShape 2" descr="https://community.emc.com/servlet/JiveServlet/showImage/38-3582-31330/Ernst-Mach-19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3" name="Picture 1" descr="C:\Users\solomea\Pictures\фромм.jpg"/>
          <p:cNvPicPr>
            <a:picLocks noChangeAspect="1" noChangeArrowheads="1"/>
          </p:cNvPicPr>
          <p:nvPr/>
        </p:nvPicPr>
        <p:blipFill>
          <a:blip r:embed="rId2"/>
          <a:srcRect/>
          <a:stretch>
            <a:fillRect/>
          </a:stretch>
        </p:blipFill>
        <p:spPr bwMode="auto">
          <a:xfrm>
            <a:off x="214282" y="500042"/>
            <a:ext cx="4143404" cy="3047998"/>
          </a:xfrm>
          <a:prstGeom prst="rect">
            <a:avLst/>
          </a:prstGeom>
          <a:noFill/>
        </p:spPr>
      </p:pic>
      <p:sp>
        <p:nvSpPr>
          <p:cNvPr id="7" name="Прямоугольник 6"/>
          <p:cNvSpPr/>
          <p:nvPr/>
        </p:nvSpPr>
        <p:spPr>
          <a:xfrm>
            <a:off x="357158" y="4429132"/>
            <a:ext cx="4214841" cy="1077218"/>
          </a:xfrm>
          <a:prstGeom prst="rect">
            <a:avLst/>
          </a:prstGeom>
        </p:spPr>
        <p:txBody>
          <a:bodyPr wrap="square">
            <a:spAutoFit/>
          </a:bodyPr>
          <a:lstStyle/>
          <a:p>
            <a:pPr lvl="0" algn="ctr"/>
            <a:r>
              <a:rPr lang="en-US" sz="3200" b="1" dirty="0">
                <a:solidFill>
                  <a:srgbClr val="990000"/>
                </a:solidFill>
              </a:rPr>
              <a:t>E. Fromm </a:t>
            </a:r>
          </a:p>
          <a:p>
            <a:pPr lvl="0" algn="ctr"/>
            <a:r>
              <a:rPr lang="ru-RU" sz="3200" b="1" dirty="0">
                <a:solidFill>
                  <a:prstClr val="black"/>
                </a:solidFill>
              </a:rPr>
              <a:t>1900—1980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0" y="214290"/>
            <a:ext cx="9144000" cy="6429420"/>
          </a:xfrm>
        </p:spPr>
        <p:txBody>
          <a:bodyPr>
            <a:normAutofit fontScale="85000" lnSpcReduction="20000"/>
          </a:bodyPr>
          <a:lstStyle/>
          <a:p>
            <a:pPr marL="6350" indent="0" algn="ctr">
              <a:buNone/>
            </a:pPr>
            <a:r>
              <a:rPr lang="en-US" sz="4200" dirty="0"/>
              <a:t>According to Fromm, man, at first is a </a:t>
            </a:r>
            <a:r>
              <a:rPr lang="en-US" sz="4200" b="1" dirty="0">
                <a:solidFill>
                  <a:srgbClr val="990000"/>
                </a:solidFill>
              </a:rPr>
              <a:t>social creature</a:t>
            </a:r>
            <a:r>
              <a:rPr lang="en-US" sz="4200" dirty="0"/>
              <a:t>. Social structure forms human needs and his anthropological basis defines a way of his existence. </a:t>
            </a:r>
            <a:r>
              <a:rPr lang="en-US" sz="4200" b="1" dirty="0">
                <a:solidFill>
                  <a:srgbClr val="990000"/>
                </a:solidFill>
              </a:rPr>
              <a:t>Fromm introduced the concept about types of social characters.</a:t>
            </a:r>
            <a:r>
              <a:rPr lang="en-US" sz="4200" dirty="0"/>
              <a:t> Social character expresses the connection between human psyche and social structure. This character forms under influence of fear. Fear represses and displaces to unconsciousness images and features that is incompatible with leading social norms</a:t>
            </a:r>
            <a:r>
              <a:rPr lang="en-US" sz="4200" b="1" dirty="0"/>
              <a:t>. Form of social pathology E. Fromm connects with estrangement that leads social life in the modern time.</a:t>
            </a:r>
            <a:endParaRPr lang="ru-RU" sz="4200" b="1" dirty="0"/>
          </a:p>
          <a:p>
            <a:pPr marL="6350" indent="0" algn="ctr">
              <a:buNone/>
            </a:pPr>
            <a:endParaRPr lang="en-US"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285720" y="0"/>
            <a:ext cx="8286808" cy="6643710"/>
          </a:xfrm>
        </p:spPr>
        <p:txBody>
          <a:bodyPr>
            <a:normAutofit/>
          </a:bodyPr>
          <a:lstStyle/>
          <a:p>
            <a:pPr marL="88900" indent="-7938">
              <a:buNone/>
            </a:pPr>
            <a:endParaRPr lang="ru-RU" sz="3000" b="1" dirty="0"/>
          </a:p>
          <a:p>
            <a:pPr marL="88900" indent="-7938" algn="ctr">
              <a:buNone/>
            </a:pPr>
            <a:r>
              <a:rPr lang="en-US" sz="3200" dirty="0"/>
              <a:t>In its outward manifestation nihilism means: </a:t>
            </a:r>
            <a:r>
              <a:rPr lang="en-US" sz="3200" b="1" dirty="0">
                <a:solidFill>
                  <a:srgbClr val="990000"/>
                </a:solidFill>
              </a:rPr>
              <a:t>“The highest values lose their value”.</a:t>
            </a:r>
            <a:r>
              <a:rPr lang="en-US" sz="3200" dirty="0"/>
              <a:t> There is no truth, no morality and the great thing, no God, for, according to Nietzsche, </a:t>
            </a:r>
            <a:r>
              <a:rPr lang="en-US" sz="3200" b="1" dirty="0">
                <a:solidFill>
                  <a:srgbClr val="990000"/>
                </a:solidFill>
              </a:rPr>
              <a:t>“God is dead”. </a:t>
            </a:r>
            <a:r>
              <a:rPr lang="en-US" sz="3200" dirty="0"/>
              <a:t>God died in the souls of people – such the conclusion of German philosopher. But appearing hence nihilism has two aspects. </a:t>
            </a:r>
            <a:r>
              <a:rPr lang="en-US" sz="3200" b="1" u="sng" dirty="0">
                <a:solidFill>
                  <a:srgbClr val="990000"/>
                </a:solidFill>
              </a:rPr>
              <a:t>Nihilism of weak </a:t>
            </a:r>
            <a:r>
              <a:rPr lang="en-US" sz="3200" dirty="0"/>
              <a:t>is decay and demoralization. But radical nihilism, </a:t>
            </a:r>
            <a:r>
              <a:rPr lang="en-US" sz="3200" b="1" u="sng" dirty="0">
                <a:solidFill>
                  <a:srgbClr val="990000"/>
                </a:solidFill>
              </a:rPr>
              <a:t>nihilism of strong</a:t>
            </a:r>
            <a:r>
              <a:rPr lang="en-US" sz="3200" u="sng" dirty="0"/>
              <a:t> </a:t>
            </a:r>
            <a:r>
              <a:rPr lang="en-US" sz="3200" dirty="0"/>
              <a:t>is the way of absolute creation – creation of new morality, new man.</a:t>
            </a:r>
            <a:endParaRPr lang="ru-RU" sz="3200" dirty="0"/>
          </a:p>
          <a:p>
            <a:pPr marL="88900" indent="-7938">
              <a:buNone/>
            </a:pPr>
            <a:endParaRPr lang="en-US" sz="3000" b="1" dirty="0"/>
          </a:p>
          <a:p>
            <a:pPr marL="88900" indent="-7938">
              <a:buNone/>
            </a:pPr>
            <a:endParaRPr lang="ru-RU" dirty="0"/>
          </a:p>
          <a:p>
            <a:pPr marL="88900" indent="-7938">
              <a:buNone/>
            </a:pPr>
            <a:endParaRPr lang="ru-RU" dirty="0"/>
          </a:p>
          <a:p>
            <a:pPr marL="88900" indent="-7938">
              <a:buNone/>
            </a:pPr>
            <a:endParaRPr lang="ru-RU" dirty="0"/>
          </a:p>
          <a:p>
            <a:pPr marL="88900" indent="-7938">
              <a:buNone/>
            </a:pPr>
            <a:endParaRPr lang="ru-RU" dirty="0"/>
          </a:p>
        </p:txBody>
      </p:sp>
      <p:sp>
        <p:nvSpPr>
          <p:cNvPr id="20483" name="Rectangle 3"/>
          <p:cNvSpPr>
            <a:spLocks noChangeArrowheads="1"/>
          </p:cNvSpPr>
          <p:nvPr/>
        </p:nvSpPr>
        <p:spPr bwMode="auto">
          <a:xfrm>
            <a:off x="428596" y="0"/>
            <a:ext cx="8143932"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ru-RU" sz="3400" dirty="0">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ru-RU" sz="3400" dirty="0">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ru-RU" sz="3400" dirty="0">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ru-RU" sz="3400" dirty="0">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lang="ru-RU" sz="3400" dirty="0">
              <a:latin typeface="Times New Roman" pitchFamily="18" charset="0"/>
              <a:ea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3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357158" y="357166"/>
            <a:ext cx="8329642" cy="6072230"/>
          </a:xfrm>
        </p:spPr>
        <p:txBody>
          <a:bodyPr/>
          <a:lstStyle/>
          <a:p>
            <a:pPr algn="ctr">
              <a:buNone/>
            </a:pPr>
            <a:r>
              <a:rPr lang="en-US" sz="4000" b="1" dirty="0"/>
              <a:t>Estrangement demoralizes and misinterprets all human values. </a:t>
            </a:r>
            <a:r>
              <a:rPr lang="en-US" sz="4000" dirty="0"/>
              <a:t>Estrangement in the modern time achieves to limit under which, according to Fromm, it borders with madness, because there is termination of spiritual cultural tradition and creation of global destruction.</a:t>
            </a:r>
            <a:endParaRPr lang="ru-RU" sz="4000" dirty="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572272"/>
          </a:xfrm>
        </p:spPr>
        <p:txBody>
          <a:bodyPr>
            <a:noAutofit/>
          </a:bodyPr>
          <a:lstStyle/>
          <a:p>
            <a:pPr algn="ctr">
              <a:buNone/>
            </a:pPr>
            <a:r>
              <a:rPr lang="en-US" sz="2700" dirty="0"/>
              <a:t>It is necessary, says Nietzsche, to enter the path of the “revaluation of values” path of </a:t>
            </a:r>
            <a:r>
              <a:rPr lang="en-US" sz="2700" b="1" dirty="0">
                <a:solidFill>
                  <a:srgbClr val="990000"/>
                </a:solidFill>
              </a:rPr>
              <a:t>“</a:t>
            </a:r>
            <a:r>
              <a:rPr lang="en-US" sz="2700" b="1" dirty="0" err="1">
                <a:solidFill>
                  <a:srgbClr val="990000"/>
                </a:solidFill>
              </a:rPr>
              <a:t>immoralism</a:t>
            </a:r>
            <a:r>
              <a:rPr lang="en-US" sz="2700" b="1" dirty="0">
                <a:solidFill>
                  <a:srgbClr val="990000"/>
                </a:solidFill>
              </a:rPr>
              <a:t>”. </a:t>
            </a:r>
            <a:r>
              <a:rPr lang="en-US" sz="2700" dirty="0"/>
              <a:t>Revaluation of values supposes the transition from the </a:t>
            </a:r>
            <a:r>
              <a:rPr lang="en-US" sz="2700" b="1" dirty="0">
                <a:solidFill>
                  <a:srgbClr val="990000"/>
                </a:solidFill>
              </a:rPr>
              <a:t>“love of near</a:t>
            </a:r>
            <a:r>
              <a:rPr lang="en-US" sz="2700" dirty="0"/>
              <a:t>” to the </a:t>
            </a:r>
            <a:r>
              <a:rPr lang="en-US" sz="2700" b="1" dirty="0">
                <a:solidFill>
                  <a:srgbClr val="990000"/>
                </a:solidFill>
              </a:rPr>
              <a:t>“love of distant”. </a:t>
            </a:r>
            <a:r>
              <a:rPr lang="en-US" sz="2700" dirty="0"/>
              <a:t>Hypocritical daily morality is based upon “love to near”. This morality treats human weakness indulgently. Love of distant is the creative love, change of the principles of life. Revaluation of values supposes the denial of compassion, kindness, duty. Revaluation of values includes and revision of attitude to human happiness. Man is not bound to be happy; he is bound to be free.</a:t>
            </a:r>
            <a:endParaRPr lang="ru-RU" sz="2700" dirty="0"/>
          </a:p>
          <a:p>
            <a:pPr algn="ctr">
              <a:buNone/>
            </a:pPr>
            <a:r>
              <a:rPr lang="en-US" sz="2700" dirty="0"/>
              <a:t>In the context of the revaluation of values Nietzsche tells about religious values. According to him, </a:t>
            </a:r>
            <a:r>
              <a:rPr lang="ru-RU" sz="2700" b="1" dirty="0">
                <a:solidFill>
                  <a:srgbClr val="990000"/>
                </a:solidFill>
              </a:rPr>
              <a:t>с</a:t>
            </a:r>
            <a:r>
              <a:rPr lang="en-US" sz="2700" b="1" dirty="0" err="1">
                <a:solidFill>
                  <a:srgbClr val="990000"/>
                </a:solidFill>
              </a:rPr>
              <a:t>hristianity</a:t>
            </a:r>
            <a:r>
              <a:rPr lang="en-US" sz="2700" b="1" dirty="0">
                <a:solidFill>
                  <a:srgbClr val="990000"/>
                </a:solidFill>
              </a:rPr>
              <a:t> is faulty</a:t>
            </a:r>
            <a:r>
              <a:rPr lang="en-US" sz="2700" dirty="0"/>
              <a:t>, because it weakens the will for creation in man. But only </a:t>
            </a:r>
            <a:r>
              <a:rPr lang="ru-RU" sz="2700" dirty="0"/>
              <a:t> </a:t>
            </a:r>
            <a:r>
              <a:rPr lang="en-US" sz="2700" b="1" dirty="0">
                <a:solidFill>
                  <a:srgbClr val="990000"/>
                </a:solidFill>
              </a:rPr>
              <a:t>image of Christ </a:t>
            </a:r>
            <a:r>
              <a:rPr lang="en-US" sz="2700" dirty="0"/>
              <a:t>discovers the way to </a:t>
            </a:r>
            <a:r>
              <a:rPr lang="en-US" sz="2700" b="1" dirty="0">
                <a:solidFill>
                  <a:srgbClr val="990000"/>
                </a:solidFill>
              </a:rPr>
              <a:t>superman</a:t>
            </a:r>
            <a:r>
              <a:rPr lang="en-US" sz="2700" dirty="0"/>
              <a:t>, the long way of human improvement</a:t>
            </a:r>
            <a:r>
              <a:rPr lang="en-US" sz="2800" dirty="0"/>
              <a:t>.</a:t>
            </a:r>
            <a:endParaRPr lang="ru-RU" sz="2800" dirty="0"/>
          </a:p>
          <a:p>
            <a:pPr algn="ctr">
              <a:buNone/>
            </a:pPr>
            <a:endParaRPr lang="ru-RU"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28596" y="214290"/>
            <a:ext cx="8501122" cy="6140635"/>
          </a:xfrm>
        </p:spPr>
        <p:txBody>
          <a:bodyPr>
            <a:noAutofit/>
          </a:bodyPr>
          <a:lstStyle/>
          <a:p>
            <a:pPr algn="ctr">
              <a:buNone/>
            </a:pPr>
            <a:r>
              <a:rPr lang="en-US" sz="3200" b="1" dirty="0">
                <a:solidFill>
                  <a:srgbClr val="990000"/>
                </a:solidFill>
              </a:rPr>
              <a:t>The idea of superman</a:t>
            </a:r>
            <a:r>
              <a:rPr lang="en-US" sz="3200" dirty="0"/>
              <a:t> is the central in Nietzsche’s philosophy. Superman must replace dead God. </a:t>
            </a:r>
            <a:r>
              <a:rPr lang="en-US" sz="3200" b="1" dirty="0">
                <a:solidFill>
                  <a:srgbClr val="990000"/>
                </a:solidFill>
              </a:rPr>
              <a:t>Superman creates his life himself, without prompt. </a:t>
            </a:r>
            <a:r>
              <a:rPr lang="en-US" sz="3200" dirty="0"/>
              <a:t>He is free in all. </a:t>
            </a:r>
            <a:endParaRPr lang="ru-RU" sz="3200" dirty="0"/>
          </a:p>
          <a:p>
            <a:pPr algn="ctr">
              <a:buNone/>
            </a:pPr>
            <a:r>
              <a:rPr lang="en-US" sz="3200" dirty="0"/>
              <a:t>The idea of superman is inseparable from the idea of eternal recurrence. The latter helps to understand the essence of man, going at the way of superhuman. Man must constantly pass the way from the state of </a:t>
            </a:r>
            <a:r>
              <a:rPr lang="en-US" sz="3200" b="1" dirty="0">
                <a:solidFill>
                  <a:srgbClr val="990000"/>
                </a:solidFill>
              </a:rPr>
              <a:t>“camel”, </a:t>
            </a:r>
            <a:r>
              <a:rPr lang="en-US" sz="3200" dirty="0"/>
              <a:t>carrying the load of knowledge, through the state of </a:t>
            </a:r>
            <a:r>
              <a:rPr lang="en-US" sz="3200" b="1" dirty="0">
                <a:solidFill>
                  <a:srgbClr val="990000"/>
                </a:solidFill>
              </a:rPr>
              <a:t>“lion” </a:t>
            </a:r>
            <a:r>
              <a:rPr lang="en-US" sz="3200" dirty="0"/>
              <a:t>– total criticism, to the state of </a:t>
            </a:r>
            <a:r>
              <a:rPr lang="en-US" sz="3200" b="1" dirty="0">
                <a:solidFill>
                  <a:srgbClr val="990000"/>
                </a:solidFill>
              </a:rPr>
              <a:t>“baby” </a:t>
            </a:r>
            <a:r>
              <a:rPr lang="en-US" sz="3200" dirty="0"/>
              <a:t>– creator.</a:t>
            </a:r>
            <a:endParaRPr lang="ru-RU" sz="3200" dirty="0"/>
          </a:p>
          <a:p>
            <a:pPr algn="ctr">
              <a:buNone/>
            </a:pPr>
            <a:endParaRPr lang="ru-RU"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0"/>
            <a:ext cx="5286412" cy="6572272"/>
          </a:xfrm>
        </p:spPr>
        <p:txBody>
          <a:bodyPr>
            <a:noAutofit/>
          </a:bodyPr>
          <a:lstStyle/>
          <a:p>
            <a:pPr algn="ctr">
              <a:buNone/>
            </a:pPr>
            <a:r>
              <a:rPr lang="en-US" sz="2700" dirty="0"/>
              <a:t>Another celebrated representative of the philosophy of life was </a:t>
            </a:r>
            <a:r>
              <a:rPr lang="en-US" sz="2700" b="1" dirty="0">
                <a:solidFill>
                  <a:srgbClr val="990000"/>
                </a:solidFill>
              </a:rPr>
              <a:t>Henri Bergson.</a:t>
            </a:r>
            <a:endParaRPr lang="ru-RU" sz="2700" b="1" dirty="0">
              <a:solidFill>
                <a:srgbClr val="990000"/>
              </a:solidFill>
            </a:endParaRPr>
          </a:p>
          <a:p>
            <a:pPr algn="ctr">
              <a:buNone/>
            </a:pPr>
            <a:r>
              <a:rPr lang="en-US" sz="2700" dirty="0"/>
              <a:t>Criticizing mechanism and dogmatic rationalism, Bergson said that </a:t>
            </a:r>
            <a:r>
              <a:rPr lang="en-US" sz="2700" b="1" dirty="0">
                <a:solidFill>
                  <a:srgbClr val="990000"/>
                </a:solidFill>
              </a:rPr>
              <a:t>life is the substance, a certain wholeness, different from matter and spirit. </a:t>
            </a:r>
            <a:endParaRPr lang="ru-RU" sz="2700" b="1" dirty="0">
              <a:solidFill>
                <a:srgbClr val="990000"/>
              </a:solidFill>
            </a:endParaRPr>
          </a:p>
          <a:p>
            <a:pPr algn="ctr">
              <a:buNone/>
            </a:pPr>
            <a:r>
              <a:rPr lang="en-US" sz="2700" dirty="0"/>
              <a:t>In this metaphysical constructions, Bergson interpreted life as a </a:t>
            </a:r>
            <a:r>
              <a:rPr lang="en-US" sz="2700" b="1" dirty="0"/>
              <a:t>certain metaphysical, cosmic process, as “vital impulse” (burst), as powerful stream of creative forming.</a:t>
            </a:r>
            <a:endParaRPr lang="ru-RU" sz="2700" b="1" dirty="0">
              <a:solidFill>
                <a:srgbClr val="002060"/>
              </a:solidFill>
            </a:endParaRPr>
          </a:p>
        </p:txBody>
      </p:sp>
      <p:pic>
        <p:nvPicPr>
          <p:cNvPr id="16385" name="Picture 1" descr="C:\Users\solomea\Pictures\бергсон.jpg"/>
          <p:cNvPicPr>
            <a:picLocks noChangeAspect="1" noChangeArrowheads="1"/>
          </p:cNvPicPr>
          <p:nvPr/>
        </p:nvPicPr>
        <p:blipFill>
          <a:blip r:embed="rId2"/>
          <a:srcRect/>
          <a:stretch>
            <a:fillRect/>
          </a:stretch>
        </p:blipFill>
        <p:spPr bwMode="auto">
          <a:xfrm>
            <a:off x="214282" y="285728"/>
            <a:ext cx="3428992" cy="4286280"/>
          </a:xfrm>
          <a:prstGeom prst="rect">
            <a:avLst/>
          </a:prstGeom>
          <a:noFill/>
        </p:spPr>
      </p:pic>
      <p:sp>
        <p:nvSpPr>
          <p:cNvPr id="4" name="Прямоугольник 3"/>
          <p:cNvSpPr/>
          <p:nvPr/>
        </p:nvSpPr>
        <p:spPr>
          <a:xfrm>
            <a:off x="785786" y="5000636"/>
            <a:ext cx="2714644" cy="954107"/>
          </a:xfrm>
          <a:prstGeom prst="rect">
            <a:avLst/>
          </a:prstGeom>
        </p:spPr>
        <p:txBody>
          <a:bodyPr wrap="square">
            <a:spAutoFit/>
          </a:bodyPr>
          <a:lstStyle/>
          <a:p>
            <a:pPr algn="ctr"/>
            <a:r>
              <a:rPr lang="en-US" sz="2800" b="1" dirty="0">
                <a:solidFill>
                  <a:srgbClr val="990000"/>
                </a:solidFill>
              </a:rPr>
              <a:t>Henri Bergson</a:t>
            </a:r>
            <a:endParaRPr lang="ru-RU" sz="2800" b="1" dirty="0">
              <a:solidFill>
                <a:srgbClr val="990000"/>
              </a:solidFill>
            </a:endParaRPr>
          </a:p>
          <a:p>
            <a:pPr algn="ctr"/>
            <a:r>
              <a:rPr lang="ru-RU" sz="2800" b="1" dirty="0">
                <a:solidFill>
                  <a:srgbClr val="990000"/>
                </a:solidFill>
              </a:rPr>
              <a:t>1859 — 1941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92500" lnSpcReduction="10000"/>
          </a:bodyPr>
          <a:lstStyle/>
          <a:p>
            <a:pPr algn="ctr">
              <a:buNone/>
            </a:pPr>
            <a:r>
              <a:rPr lang="en-US" sz="3200" dirty="0"/>
              <a:t>But when this impulse becomes weaker, life fades and disintegrates, transforming in matter. Bergson regarded matter as inanimate mass – substance. But man is the creative being and through him passes the way of </a:t>
            </a:r>
            <a:r>
              <a:rPr lang="en-US" sz="3200" b="1" dirty="0">
                <a:solidFill>
                  <a:srgbClr val="990000"/>
                </a:solidFill>
              </a:rPr>
              <a:t>vital impulse</a:t>
            </a:r>
            <a:r>
              <a:rPr lang="en-US" sz="3200" dirty="0"/>
              <a:t>.</a:t>
            </a:r>
            <a:endParaRPr lang="ru-RU" sz="3200" dirty="0"/>
          </a:p>
          <a:p>
            <a:pPr algn="ctr">
              <a:buNone/>
            </a:pPr>
            <a:r>
              <a:rPr lang="en-US" sz="3200" dirty="0"/>
              <a:t>The essence of life, according to Bergson, is comprehended only with the aid of </a:t>
            </a:r>
            <a:r>
              <a:rPr lang="en-US" sz="3200" b="1" dirty="0">
                <a:solidFill>
                  <a:srgbClr val="990000"/>
                </a:solidFill>
              </a:rPr>
              <a:t>intuition</a:t>
            </a:r>
            <a:r>
              <a:rPr lang="en-US" sz="3200" dirty="0"/>
              <a:t>, which as if directly penetrates object, merging with its individual nature. Intuition does not assume any contrast. It is comprehension by life of itself.</a:t>
            </a:r>
            <a:endParaRPr lang="ru-RU" sz="3200" dirty="0"/>
          </a:p>
          <a:p>
            <a:pPr algn="ctr">
              <a:buNone/>
            </a:pPr>
            <a:r>
              <a:rPr lang="en-US" sz="3200" b="1" dirty="0">
                <a:solidFill>
                  <a:srgbClr val="990000"/>
                </a:solidFill>
              </a:rPr>
              <a:t>It is impossible to understand, intuition, but one can feel it.</a:t>
            </a:r>
            <a:r>
              <a:rPr lang="en-US" sz="3200" dirty="0"/>
              <a:t> Will must help to man in this process, for intuition contradicts all usual activity of consciousness.</a:t>
            </a:r>
            <a:endParaRPr lang="ru-RU" sz="3200" dirty="0"/>
          </a:p>
          <a:p>
            <a:pPr algn="ctr">
              <a:buNone/>
            </a:pPr>
            <a:endParaRPr lang="ru-RU" sz="3200" u="sng"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4572009"/>
            <a:ext cx="3400420" cy="1285883"/>
          </a:xfrm>
        </p:spPr>
        <p:txBody>
          <a:bodyPr/>
          <a:lstStyle/>
          <a:p>
            <a:pPr algn="ctr">
              <a:buNone/>
            </a:pPr>
            <a:r>
              <a:rPr lang="en-US" b="1" dirty="0">
                <a:solidFill>
                  <a:srgbClr val="990000"/>
                </a:solidFill>
              </a:rPr>
              <a:t>Martin Heidegger</a:t>
            </a:r>
            <a:endParaRPr lang="ru-RU" b="1" dirty="0">
              <a:solidFill>
                <a:srgbClr val="990000"/>
              </a:solidFill>
            </a:endParaRPr>
          </a:p>
          <a:p>
            <a:pPr algn="ctr">
              <a:buNone/>
            </a:pPr>
            <a:r>
              <a:rPr lang="ru-RU" b="1" dirty="0">
                <a:solidFill>
                  <a:srgbClr val="990000"/>
                </a:solidFill>
              </a:rPr>
              <a:t>1889 — 1976</a:t>
            </a:r>
          </a:p>
        </p:txBody>
      </p:sp>
      <p:sp>
        <p:nvSpPr>
          <p:cNvPr id="6" name="Содержимое 5"/>
          <p:cNvSpPr>
            <a:spLocks noGrp="1"/>
          </p:cNvSpPr>
          <p:nvPr>
            <p:ph sz="half" idx="2"/>
          </p:nvPr>
        </p:nvSpPr>
        <p:spPr>
          <a:xfrm>
            <a:off x="3571868" y="0"/>
            <a:ext cx="5357850" cy="6354925"/>
          </a:xfrm>
        </p:spPr>
        <p:txBody>
          <a:bodyPr>
            <a:noAutofit/>
          </a:bodyPr>
          <a:lstStyle/>
          <a:p>
            <a:pPr algn="ctr">
              <a:buNone/>
            </a:pPr>
            <a:r>
              <a:rPr lang="en-US" b="1" u="sng" dirty="0">
                <a:solidFill>
                  <a:srgbClr val="990000"/>
                </a:solidFill>
              </a:rPr>
              <a:t>Existentialism</a:t>
            </a:r>
            <a:r>
              <a:rPr lang="ru-RU" b="1" u="sng" dirty="0">
                <a:solidFill>
                  <a:srgbClr val="990000"/>
                </a:solidFill>
              </a:rPr>
              <a:t>: </a:t>
            </a:r>
            <a:r>
              <a:rPr lang="en-US" b="1" u="sng" dirty="0">
                <a:solidFill>
                  <a:srgbClr val="990000"/>
                </a:solidFill>
              </a:rPr>
              <a:t>the main features.</a:t>
            </a:r>
            <a:endParaRPr lang="ru-RU" b="1" u="sng" dirty="0">
              <a:solidFill>
                <a:srgbClr val="990000"/>
              </a:solidFill>
            </a:endParaRPr>
          </a:p>
          <a:p>
            <a:pPr algn="ctr">
              <a:buNone/>
            </a:pPr>
            <a:r>
              <a:rPr lang="en-US" dirty="0"/>
              <a:t>Existentialism or philosophy of existence is one of the leading trends in irrational philosophy of 20-th century. The problem of human personality is in the centre of attention of existentialism. The representatives of existentialism are </a:t>
            </a:r>
            <a:r>
              <a:rPr lang="en-US" b="1" dirty="0">
                <a:solidFill>
                  <a:srgbClr val="990000"/>
                </a:solidFill>
              </a:rPr>
              <a:t>Martin Heidegger</a:t>
            </a:r>
            <a:r>
              <a:rPr lang="en-US" dirty="0">
                <a:solidFill>
                  <a:srgbClr val="990000"/>
                </a:solidFill>
              </a:rPr>
              <a:t> </a:t>
            </a:r>
            <a:r>
              <a:rPr lang="en-US" dirty="0"/>
              <a:t>and </a:t>
            </a:r>
            <a:r>
              <a:rPr lang="en-US" b="1" dirty="0">
                <a:solidFill>
                  <a:srgbClr val="990000"/>
                </a:solidFill>
              </a:rPr>
              <a:t>Karl Jaspers</a:t>
            </a:r>
            <a:r>
              <a:rPr lang="en-US" dirty="0"/>
              <a:t>, Gabriel Marcel and </a:t>
            </a:r>
            <a:r>
              <a:rPr lang="en-US" b="1" dirty="0">
                <a:solidFill>
                  <a:srgbClr val="990000"/>
                </a:solidFill>
              </a:rPr>
              <a:t>Jean-Paul Sartre</a:t>
            </a:r>
            <a:r>
              <a:rPr lang="en-US" dirty="0"/>
              <a:t>, Maurice </a:t>
            </a:r>
            <a:r>
              <a:rPr lang="en-US" dirty="0" err="1"/>
              <a:t>Merleau-Ponty</a:t>
            </a:r>
            <a:r>
              <a:rPr lang="en-US" dirty="0"/>
              <a:t>, </a:t>
            </a:r>
            <a:r>
              <a:rPr lang="en-US" b="1" dirty="0">
                <a:solidFill>
                  <a:srgbClr val="990000"/>
                </a:solidFill>
              </a:rPr>
              <a:t>Albert Camus</a:t>
            </a:r>
            <a:r>
              <a:rPr lang="en-US" dirty="0"/>
              <a:t>, Jose Ortega-y-</a:t>
            </a:r>
            <a:r>
              <a:rPr lang="en-US" dirty="0" err="1"/>
              <a:t>Gasset</a:t>
            </a:r>
            <a:r>
              <a:rPr lang="en-US" dirty="0"/>
              <a:t>, </a:t>
            </a:r>
            <a:r>
              <a:rPr lang="en-US" b="1" dirty="0">
                <a:solidFill>
                  <a:srgbClr val="990000"/>
                </a:solidFill>
              </a:rPr>
              <a:t>Nicolai Berdyaev</a:t>
            </a:r>
            <a:r>
              <a:rPr lang="en-US" dirty="0"/>
              <a:t>, Leon </a:t>
            </a:r>
            <a:r>
              <a:rPr lang="en-US" dirty="0" err="1"/>
              <a:t>Shestov</a:t>
            </a:r>
            <a:r>
              <a:rPr lang="en-US" dirty="0"/>
              <a:t> and other.</a:t>
            </a:r>
            <a:endParaRPr lang="ru-RU" dirty="0"/>
          </a:p>
          <a:p>
            <a:pPr algn="ctr">
              <a:buNone/>
            </a:pPr>
            <a:endParaRPr lang="ru-RU" dirty="0"/>
          </a:p>
        </p:txBody>
      </p:sp>
      <p:pic>
        <p:nvPicPr>
          <p:cNvPr id="14337" name="Picture 1" descr="C:\Users\solomea\Pictures\хайдеггер.png"/>
          <p:cNvPicPr>
            <a:picLocks noChangeAspect="1" noChangeArrowheads="1"/>
          </p:cNvPicPr>
          <p:nvPr/>
        </p:nvPicPr>
        <p:blipFill>
          <a:blip r:embed="rId2"/>
          <a:srcRect/>
          <a:stretch>
            <a:fillRect/>
          </a:stretch>
        </p:blipFill>
        <p:spPr bwMode="auto">
          <a:xfrm>
            <a:off x="214282" y="571480"/>
            <a:ext cx="3714776" cy="28575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0"/>
            <a:ext cx="8715436" cy="6572272"/>
          </a:xfrm>
        </p:spPr>
        <p:txBody>
          <a:bodyPr>
            <a:noAutofit/>
          </a:bodyPr>
          <a:lstStyle/>
          <a:p>
            <a:pPr algn="ctr">
              <a:buNone/>
            </a:pPr>
            <a:r>
              <a:rPr lang="en-US" sz="3200" dirty="0"/>
              <a:t>Existentialism considers </a:t>
            </a:r>
            <a:r>
              <a:rPr lang="en-US" sz="3200" b="1" dirty="0">
                <a:solidFill>
                  <a:srgbClr val="990000"/>
                </a:solidFill>
              </a:rPr>
              <a:t>existence</a:t>
            </a:r>
            <a:r>
              <a:rPr lang="en-US" sz="3200" dirty="0"/>
              <a:t> as the unity of man and being. </a:t>
            </a:r>
            <a:r>
              <a:rPr lang="en-US" sz="3200" b="1" dirty="0">
                <a:solidFill>
                  <a:srgbClr val="990000"/>
                </a:solidFill>
              </a:rPr>
              <a:t>Existence is true, internal, personal being of man</a:t>
            </a:r>
            <a:r>
              <a:rPr lang="en-US" sz="3200" dirty="0"/>
              <a:t>, the stream of his feelings, it can’t be reduced to external objective forms.</a:t>
            </a:r>
            <a:endParaRPr lang="ru-RU" sz="3200" dirty="0"/>
          </a:p>
          <a:p>
            <a:pPr algn="ctr">
              <a:buNone/>
            </a:pPr>
            <a:r>
              <a:rPr lang="en-US" sz="3200" dirty="0"/>
              <a:t>This true “self” can’t be cognized in rational methods. For meaning of feelings that consist existence, </a:t>
            </a:r>
            <a:r>
              <a:rPr lang="en-US" sz="3200" b="1" dirty="0"/>
              <a:t>Heidegger </a:t>
            </a:r>
            <a:r>
              <a:rPr lang="en-US" sz="3200" dirty="0"/>
              <a:t>introduces the concept </a:t>
            </a:r>
            <a:r>
              <a:rPr lang="en-US" sz="3200" b="1" dirty="0">
                <a:solidFill>
                  <a:srgbClr val="990000"/>
                </a:solidFill>
              </a:rPr>
              <a:t>“</a:t>
            </a:r>
            <a:r>
              <a:rPr lang="en-US" sz="3200" b="1" dirty="0" err="1">
                <a:solidFill>
                  <a:srgbClr val="990000"/>
                </a:solidFill>
              </a:rPr>
              <a:t>existentials</a:t>
            </a:r>
            <a:r>
              <a:rPr lang="en-US" sz="3200" b="1" dirty="0">
                <a:solidFill>
                  <a:srgbClr val="990000"/>
                </a:solidFill>
              </a:rPr>
              <a:t>”. </a:t>
            </a:r>
            <a:r>
              <a:rPr lang="en-US" sz="3200" dirty="0"/>
              <a:t>The main existential are: </a:t>
            </a:r>
            <a:r>
              <a:rPr lang="en-US" sz="3200" b="1" dirty="0"/>
              <a:t>care, fear, worry, horror</a:t>
            </a:r>
            <a:r>
              <a:rPr lang="en-US" sz="3200" dirty="0"/>
              <a:t>. </a:t>
            </a:r>
            <a:r>
              <a:rPr lang="en-US" sz="3200" dirty="0" err="1"/>
              <a:t>Existentials</a:t>
            </a:r>
            <a:r>
              <a:rPr lang="en-US" sz="3200" dirty="0"/>
              <a:t> are ways of man’s existence in </a:t>
            </a:r>
            <a:r>
              <a:rPr lang="en-US" sz="3200" b="1" dirty="0">
                <a:solidFill>
                  <a:srgbClr val="990000"/>
                </a:solidFill>
              </a:rPr>
              <a:t>“border-situations” </a:t>
            </a:r>
            <a:r>
              <a:rPr lang="en-US" sz="3200" b="1" dirty="0">
                <a:solidFill>
                  <a:srgbClr val="003300"/>
                </a:solidFill>
              </a:rPr>
              <a:t>(situations between life and death, being and nothing).</a:t>
            </a:r>
            <a:endParaRPr lang="ru-RU" sz="3200" b="1" dirty="0">
              <a:solidFill>
                <a:srgbClr val="003300"/>
              </a:solidFill>
            </a:endParaRPr>
          </a:p>
          <a:p>
            <a:pPr algn="ctr">
              <a:buNone/>
            </a:pPr>
            <a:endParaRPr lang="ru-RU"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572560" cy="6429420"/>
          </a:xfrm>
        </p:spPr>
        <p:txBody>
          <a:bodyPr>
            <a:noAutofit/>
          </a:bodyPr>
          <a:lstStyle/>
          <a:p>
            <a:pPr algn="ctr">
              <a:buNone/>
            </a:pPr>
            <a:r>
              <a:rPr lang="en-US" sz="3000" dirty="0"/>
              <a:t>The main feature of existence is </a:t>
            </a:r>
            <a:r>
              <a:rPr lang="en-US" sz="3000" b="1" dirty="0">
                <a:solidFill>
                  <a:srgbClr val="990000"/>
                </a:solidFill>
              </a:rPr>
              <a:t>temporary, ending.</a:t>
            </a:r>
            <a:r>
              <a:rPr lang="en-US" sz="3000" dirty="0"/>
              <a:t> Man always stands in opposite to death. Therefore, existential time is fate. Man can die and this feel is the basis of man’s – life-construction. Therefore a </a:t>
            </a:r>
            <a:r>
              <a:rPr lang="en-US" sz="3000" b="1" dirty="0">
                <a:solidFill>
                  <a:srgbClr val="990000"/>
                </a:solidFill>
              </a:rPr>
              <a:t>sensible life of man Heidegger called “being to death”</a:t>
            </a:r>
            <a:r>
              <a:rPr lang="en-US" sz="3000" dirty="0"/>
              <a:t>.</a:t>
            </a:r>
            <a:r>
              <a:rPr lang="en-US" sz="3000" b="1" dirty="0">
                <a:solidFill>
                  <a:srgbClr val="990000"/>
                </a:solidFill>
              </a:rPr>
              <a:t> </a:t>
            </a:r>
            <a:r>
              <a:rPr lang="en-US" sz="3000" dirty="0"/>
              <a:t>In this time existence as true being of man are connected with transcendence. It is way out of human limits. For </a:t>
            </a:r>
            <a:r>
              <a:rPr lang="en-US" sz="3000" b="1" dirty="0"/>
              <a:t>atheistic existentialists </a:t>
            </a:r>
            <a:r>
              <a:rPr lang="en-US" sz="3000" dirty="0"/>
              <a:t>this is a way to nothing, for </a:t>
            </a:r>
            <a:r>
              <a:rPr lang="en-US" sz="3000" b="1" dirty="0"/>
              <a:t>religious existentialists </a:t>
            </a:r>
            <a:r>
              <a:rPr lang="en-US" sz="3000" dirty="0"/>
              <a:t>is a way to God.</a:t>
            </a:r>
            <a:endParaRPr lang="ru-RU" sz="3000" dirty="0"/>
          </a:p>
          <a:p>
            <a:pPr algn="ctr">
              <a:buNone/>
            </a:pPr>
            <a:r>
              <a:rPr lang="en-US" sz="3000" dirty="0"/>
              <a:t>The main aspect of existence is </a:t>
            </a:r>
            <a:r>
              <a:rPr lang="en-US" sz="3000" b="1" dirty="0">
                <a:solidFill>
                  <a:srgbClr val="990000"/>
                </a:solidFill>
              </a:rPr>
              <a:t>freedom</a:t>
            </a:r>
            <a:r>
              <a:rPr lang="en-US" sz="3000" dirty="0"/>
              <a:t>. It can not be cognized, but man can be free.</a:t>
            </a:r>
            <a:endParaRPr lang="ru-RU" sz="3000" b="1" dirty="0"/>
          </a:p>
        </p:txBody>
      </p:sp>
    </p:spTree>
  </p:cSld>
  <p:clrMapOvr>
    <a:masterClrMapping/>
  </p:clrMapOvr>
</p:sld>
</file>

<file path=ppt/theme/theme1.xml><?xml version="1.0" encoding="utf-8"?>
<a:theme xmlns:a="http://schemas.openxmlformats.org/drawingml/2006/main" name="Грань">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Грань">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1478</TotalTime>
  <Words>1821</Words>
  <Application>Microsoft Office PowerPoint</Application>
  <PresentationFormat>Экран (4:3)</PresentationFormat>
  <Paragraphs>69</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20</vt:i4>
      </vt:variant>
    </vt:vector>
  </HeadingPairs>
  <TitlesOfParts>
    <vt:vector size="25" baseType="lpstr">
      <vt:lpstr>Times New Roman</vt:lpstr>
      <vt:lpstr>Trebuchet MS</vt:lpstr>
      <vt:lpstr>Wingdings 3</vt:lpstr>
      <vt:lpstr>Грань</vt:lpstr>
      <vt:lpstr>1_Грань</vt:lpstr>
      <vt:lpstr>Theme: Western irrationalism (of XIX-XX centuries).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solomea</dc:creator>
  <cp:lastModifiedBy>Екатерина Екатерина</cp:lastModifiedBy>
  <cp:revision>266</cp:revision>
  <dcterms:created xsi:type="dcterms:W3CDTF">2012-08-14T13:30:11Z</dcterms:created>
  <dcterms:modified xsi:type="dcterms:W3CDTF">2022-12-01T05:58:54Z</dcterms:modified>
</cp:coreProperties>
</file>