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2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33966-D6E7-4DD9-839D-5AA791C7ED1E}" type="datetimeFigureOut">
              <a:rPr lang="ru-RU" smtClean="0"/>
              <a:t>10.10.2022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DD5BEF-08F0-4476-AE2E-C3337219B682}" type="slidenum">
              <a:rPr lang="ru-RU" smtClean="0"/>
              <a:t>‹#›</a:t>
            </a:fld>
            <a:endParaRPr lang="ru-RU"/>
          </a:p>
        </p:txBody>
      </p:sp>
    </p:spTree>
    <p:extLst>
      <p:ext uri="{BB962C8B-B14F-4D97-AF65-F5344CB8AC3E}">
        <p14:creationId xmlns:p14="http://schemas.microsoft.com/office/powerpoint/2010/main" val="178993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7067F16-A814-4116-A4F4-0A4EE0DE811C}" type="slidenum">
              <a:rPr lang="ru-RU" smtClean="0"/>
              <a:t>11</a:t>
            </a:fld>
            <a:endParaRPr lang="ru-RU"/>
          </a:p>
        </p:txBody>
      </p:sp>
    </p:spTree>
    <p:extLst>
      <p:ext uri="{BB962C8B-B14F-4D97-AF65-F5344CB8AC3E}">
        <p14:creationId xmlns:p14="http://schemas.microsoft.com/office/powerpoint/2010/main" val="1273554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5C9FD23-BD7B-4926-8A1D-31D383EA8553}" type="datetimeFigureOut">
              <a:rPr lang="ru-RU" smtClean="0"/>
              <a:t>10.10.2022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C9FD23-BD7B-4926-8A1D-31D383EA8553}" type="datetimeFigureOut">
              <a:rPr lang="ru-RU" smtClean="0"/>
              <a:t>10.10.2022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C9FD23-BD7B-4926-8A1D-31D383EA8553}" type="datetimeFigureOut">
              <a:rPr lang="ru-RU" smtClean="0"/>
              <a:t>10.10.2022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C9FD23-BD7B-4926-8A1D-31D383EA8553}" type="datetimeFigureOut">
              <a:rPr lang="ru-RU" smtClean="0"/>
              <a:t>10.10.2022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EC2EB4-DDCF-4CA2-8C49-2518F5C29889}" type="slidenum">
              <a:rPr lang="ru-RU" smtClean="0"/>
              <a:t>‹#›</a:t>
            </a:fld>
            <a:endParaRPr lang="ru-RU"/>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C9FD23-BD7B-4926-8A1D-31D383EA8553}" type="datetimeFigureOut">
              <a:rPr lang="ru-RU" smtClean="0"/>
              <a:t>10.10.2022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5C9FD23-BD7B-4926-8A1D-31D383EA8553}" type="datetimeFigureOut">
              <a:rPr lang="ru-RU" smtClean="0"/>
              <a:t>10.10.2022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5C9FD23-BD7B-4926-8A1D-31D383EA8553}" type="datetimeFigureOut">
              <a:rPr lang="ru-RU" smtClean="0"/>
              <a:t>10.10.2022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C9FD23-BD7B-4926-8A1D-31D383EA8553}" type="datetimeFigureOut">
              <a:rPr lang="ru-RU" smtClean="0"/>
              <a:t>10.10.2022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C9FD23-BD7B-4926-8A1D-31D383EA8553}" type="datetimeFigureOut">
              <a:rPr lang="ru-RU" smtClean="0"/>
              <a:t>10.10.2022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C9FD23-BD7B-4926-8A1D-31D383EA8553}" type="datetimeFigureOut">
              <a:rPr lang="ru-RU" smtClean="0"/>
              <a:t>10.10.2022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C9FD23-BD7B-4926-8A1D-31D383EA8553}" type="datetimeFigureOut">
              <a:rPr lang="ru-RU" smtClean="0"/>
              <a:t>10.10.2022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5C9FD23-BD7B-4926-8A1D-31D383EA8553}" type="datetimeFigureOut">
              <a:rPr lang="ru-RU" smtClean="0"/>
              <a:t>10.10.2022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5C9FD23-BD7B-4926-8A1D-31D383EA8553}" type="datetimeFigureOut">
              <a:rPr lang="ru-RU" smtClean="0"/>
              <a:t>10.10.2022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5C9FD23-BD7B-4926-8A1D-31D383EA8553}" type="datetimeFigureOut">
              <a:rPr lang="ru-RU" smtClean="0"/>
              <a:t>10.10.2022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5C9FD23-BD7B-4926-8A1D-31D383EA8553}" type="datetimeFigureOut">
              <a:rPr lang="ru-RU" smtClean="0"/>
              <a:t>10.10.2022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C9FD23-BD7B-4926-8A1D-31D383EA8553}" type="datetimeFigureOut">
              <a:rPr lang="ru-RU" smtClean="0"/>
              <a:t>10.10.2022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C9FD23-BD7B-4926-8A1D-31D383EA8553}" type="datetimeFigureOut">
              <a:rPr lang="ru-RU" smtClean="0"/>
              <a:t>10.10.2022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EC2EB4-DDCF-4CA2-8C49-2518F5C2988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A5C9FD23-BD7B-4926-8A1D-31D383EA8553}" type="datetimeFigureOut">
              <a:rPr lang="ru-RU" smtClean="0"/>
              <a:t>10.10.2022</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BEC2EB4-DDCF-4CA2-8C49-2518F5C2988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13259" y="836712"/>
            <a:ext cx="6517482" cy="864097"/>
          </a:xfrm>
        </p:spPr>
        <p:txBody>
          <a:bodyPr>
            <a:normAutofit/>
          </a:bodyPr>
          <a:lstStyle/>
          <a:p>
            <a:r>
              <a:rPr lang="en-US" sz="2800" b="1" cap="none" dirty="0">
                <a:solidFill>
                  <a:srgbClr val="1D52A7"/>
                </a:solidFill>
                <a:latin typeface="Arial" panose="020B0604020202020204" pitchFamily="34" charset="0"/>
                <a:cs typeface="Arial" panose="020B0604020202020204" pitchFamily="34" charset="0"/>
              </a:rPr>
              <a:t>«General pharmaceutical chemistry »</a:t>
            </a:r>
            <a:endParaRPr lang="ru-RU" sz="2800" dirty="0"/>
          </a:p>
        </p:txBody>
      </p:sp>
      <p:sp>
        <p:nvSpPr>
          <p:cNvPr id="3" name="Подзаголовок 2"/>
          <p:cNvSpPr>
            <a:spLocks noGrp="1"/>
          </p:cNvSpPr>
          <p:nvPr>
            <p:ph type="subTitle" idx="1"/>
          </p:nvPr>
        </p:nvSpPr>
        <p:spPr>
          <a:xfrm>
            <a:off x="1313259" y="2348880"/>
            <a:ext cx="6517482" cy="1296144"/>
          </a:xfrm>
        </p:spPr>
        <p:txBody>
          <a:bodyPr>
            <a:normAutofit/>
          </a:bodyPr>
          <a:lstStyle/>
          <a:p>
            <a:r>
              <a:rPr lang="en-US" b="1" dirty="0" err="1" smtClean="0">
                <a:solidFill>
                  <a:srgbClr val="FF0000"/>
                </a:solidFill>
                <a:latin typeface="Arial" panose="020B0604020202020204" pitchFamily="34" charset="0"/>
                <a:cs typeface="Arial" panose="020B0604020202020204" pitchFamily="34" charset="0"/>
              </a:rPr>
              <a:t>Alkalimetry</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Acidimetry</a:t>
            </a:r>
            <a:r>
              <a:rPr lang="en-US" b="1" dirty="0">
                <a:solidFill>
                  <a:srgbClr val="FF0000"/>
                </a:solidFill>
                <a:latin typeface="Arial" panose="020B0604020202020204" pitchFamily="34" charset="0"/>
                <a:cs typeface="Arial" panose="020B0604020202020204" pitchFamily="34" charset="0"/>
              </a:rPr>
              <a:t>. </a:t>
            </a:r>
            <a:endParaRPr lang="ru-RU" b="1" dirty="0" smtClean="0">
              <a:solidFill>
                <a:srgbClr val="FF0000"/>
              </a:solidFill>
              <a:latin typeface="Arial" panose="020B0604020202020204" pitchFamily="34" charset="0"/>
              <a:cs typeface="Arial" panose="020B0604020202020204" pitchFamily="34" charset="0"/>
            </a:endParaRPr>
          </a:p>
          <a:p>
            <a:r>
              <a:rPr lang="en-US" b="1" dirty="0" smtClean="0">
                <a:solidFill>
                  <a:srgbClr val="FF0000"/>
                </a:solidFill>
                <a:latin typeface="Arial" panose="020B0604020202020204" pitchFamily="34" charset="0"/>
                <a:cs typeface="Arial" panose="020B0604020202020204" pitchFamily="34" charset="0"/>
              </a:rPr>
              <a:t>Titration </a:t>
            </a:r>
            <a:r>
              <a:rPr lang="en-US" b="1" dirty="0">
                <a:solidFill>
                  <a:srgbClr val="FF0000"/>
                </a:solidFill>
                <a:latin typeface="Arial" panose="020B0604020202020204" pitchFamily="34" charset="0"/>
                <a:cs typeface="Arial" panose="020B0604020202020204" pitchFamily="34" charset="0"/>
              </a:rPr>
              <a:t>in non-aqueous solution.</a:t>
            </a:r>
            <a:endParaRPr lang="ru-RU"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691680" y="5939988"/>
            <a:ext cx="5760640" cy="369332"/>
          </a:xfrm>
          <a:prstGeom prst="rect">
            <a:avLst/>
          </a:prstGeom>
          <a:noFill/>
        </p:spPr>
        <p:txBody>
          <a:bodyPr wrap="square" rtlCol="0">
            <a:spAutoFit/>
          </a:bodyPr>
          <a:lstStyle/>
          <a:p>
            <a:pPr algn="ctr"/>
            <a:r>
              <a:rPr lang="en-US" dirty="0" smtClean="0">
                <a:solidFill>
                  <a:srgbClr val="1D52A7"/>
                </a:solidFill>
              </a:rPr>
              <a:t>Associate Professor </a:t>
            </a:r>
            <a:r>
              <a:rPr lang="en-US" dirty="0" err="1" smtClean="0">
                <a:solidFill>
                  <a:srgbClr val="1D52A7"/>
                </a:solidFill>
              </a:rPr>
              <a:t>Gureeva</a:t>
            </a:r>
            <a:r>
              <a:rPr lang="en-US" dirty="0" smtClean="0">
                <a:solidFill>
                  <a:srgbClr val="1D52A7"/>
                </a:solidFill>
              </a:rPr>
              <a:t> E.S.</a:t>
            </a:r>
            <a:endParaRPr lang="ru-RU" dirty="0">
              <a:solidFill>
                <a:srgbClr val="1D52A7"/>
              </a:solidFill>
            </a:endParaRPr>
          </a:p>
        </p:txBody>
      </p:sp>
    </p:spTree>
    <p:extLst>
      <p:ext uri="{BB962C8B-B14F-4D97-AF65-F5344CB8AC3E}">
        <p14:creationId xmlns:p14="http://schemas.microsoft.com/office/powerpoint/2010/main" val="35691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5330" y="1412776"/>
            <a:ext cx="7772870" cy="5040560"/>
          </a:xfrm>
          <a:prstGeom prst="rect">
            <a:avLst/>
          </a:prstGeom>
        </p:spPr>
        <p:txBody>
          <a:bodyPr>
            <a:normAutofit/>
          </a:bodyPr>
          <a:lstStyle/>
          <a:p>
            <a:pPr marL="0" indent="0" algn="just">
              <a:lnSpc>
                <a:spcPct val="100000"/>
              </a:lnSpc>
              <a:spcBef>
                <a:spcPts val="0"/>
              </a:spcBef>
              <a:spcAft>
                <a:spcPts val="600"/>
              </a:spcAft>
              <a:buNone/>
            </a:pPr>
            <a:r>
              <a:rPr lang="en-US" sz="2200" cap="none" dirty="0"/>
              <a:t>Acid-base titration in an aqueous medium has a number of </a:t>
            </a:r>
            <a:r>
              <a:rPr lang="en-US" sz="2200" b="1" cap="none" dirty="0">
                <a:solidFill>
                  <a:srgbClr val="C00000"/>
                </a:solidFill>
              </a:rPr>
              <a:t>limitations:</a:t>
            </a:r>
          </a:p>
          <a:p>
            <a:pPr algn="just">
              <a:lnSpc>
                <a:spcPct val="100000"/>
              </a:lnSpc>
              <a:spcBef>
                <a:spcPts val="0"/>
              </a:spcBef>
              <a:spcAft>
                <a:spcPts val="600"/>
              </a:spcAft>
              <a:buFont typeface="Wingdings" panose="05000000000000000000" pitchFamily="2" charset="2"/>
              <a:buChar char="Ø"/>
            </a:pPr>
            <a:r>
              <a:rPr lang="en-US" sz="2200" cap="none" dirty="0"/>
              <a:t>Weak acids and bases whose dissociation constants are &lt; 10-7 cannot be titrated;</a:t>
            </a:r>
          </a:p>
          <a:p>
            <a:pPr algn="just">
              <a:lnSpc>
                <a:spcPct val="100000"/>
              </a:lnSpc>
              <a:spcBef>
                <a:spcPts val="0"/>
              </a:spcBef>
              <a:spcAft>
                <a:spcPts val="600"/>
              </a:spcAft>
              <a:buFont typeface="Wingdings" panose="05000000000000000000" pitchFamily="2" charset="2"/>
              <a:buChar char="Ø"/>
            </a:pPr>
            <a:r>
              <a:rPr lang="en-US" sz="2200" cap="none" dirty="0"/>
              <a:t>Substances insoluble in water cannot be titrated; </a:t>
            </a:r>
          </a:p>
          <a:p>
            <a:pPr algn="just">
              <a:lnSpc>
                <a:spcPct val="100000"/>
              </a:lnSpc>
              <a:spcBef>
                <a:spcPts val="0"/>
              </a:spcBef>
              <a:spcAft>
                <a:spcPts val="600"/>
              </a:spcAft>
              <a:buFont typeface="Wingdings" panose="05000000000000000000" pitchFamily="2" charset="2"/>
              <a:buChar char="Ø"/>
            </a:pPr>
            <a:r>
              <a:rPr lang="en-US" sz="2200" cap="none" dirty="0"/>
              <a:t>Strong acids or bases in mixtures as well as weak acids and bases with close dissociation constants cannot be titrated separately</a:t>
            </a:r>
            <a:endParaRPr lang="ru-RU" sz="2200" cap="none" dirty="0" smtClean="0"/>
          </a:p>
          <a:p>
            <a:pPr marL="0" indent="0" algn="ctr">
              <a:buNone/>
            </a:pPr>
            <a:r>
              <a:rPr lang="en-US" sz="2200" b="1" cap="none" dirty="0">
                <a:solidFill>
                  <a:schemeClr val="accent6">
                    <a:lumMod val="75000"/>
                  </a:schemeClr>
                </a:solidFill>
              </a:rPr>
              <a:t>In such cases, titrations in organic solvents, i.e. non-aqueous media, are resorted to. </a:t>
            </a:r>
          </a:p>
          <a:p>
            <a:pPr marL="0" indent="0">
              <a:buNone/>
            </a:pPr>
            <a:endParaRPr lang="ru-RU" sz="1900" cap="none" dirty="0"/>
          </a:p>
          <a:p>
            <a:pPr>
              <a:buFont typeface="Wingdings" panose="05000000000000000000" pitchFamily="2" charset="2"/>
              <a:buChar char="Ø"/>
            </a:pPr>
            <a:endParaRPr lang="ru-RU" sz="1900" cap="none" dirty="0" smtClean="0"/>
          </a:p>
          <a:p>
            <a:pPr marL="0" indent="0">
              <a:buNone/>
            </a:pPr>
            <a:endParaRPr lang="ru-RU" dirty="0"/>
          </a:p>
        </p:txBody>
      </p:sp>
      <p:sp>
        <p:nvSpPr>
          <p:cNvPr id="5" name="Номер слайда 4"/>
          <p:cNvSpPr>
            <a:spLocks noGrp="1"/>
          </p:cNvSpPr>
          <p:nvPr>
            <p:ph type="sldNum" sz="quarter" idx="12"/>
          </p:nvPr>
        </p:nvSpPr>
        <p:spPr>
          <a:xfrm>
            <a:off x="8535343" y="6520259"/>
            <a:ext cx="573161" cy="365125"/>
          </a:xfrm>
        </p:spPr>
        <p:txBody>
          <a:bodyPr/>
          <a:lstStyle/>
          <a:p>
            <a:fld id="{B19B0651-EE4F-4900-A07F-96A6BFA9D0F0}" type="slidenum">
              <a:rPr lang="ru-RU" smtClean="0"/>
              <a:t>10</a:t>
            </a:fld>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777333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aqueous medium</a:t>
            </a:r>
          </a:p>
        </p:txBody>
      </p:sp>
    </p:spTree>
    <p:extLst>
      <p:ext uri="{BB962C8B-B14F-4D97-AF65-F5344CB8AC3E}">
        <p14:creationId xmlns:p14="http://schemas.microsoft.com/office/powerpoint/2010/main" val="4109529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5330" y="2093125"/>
            <a:ext cx="4318718" cy="3424107"/>
          </a:xfrm>
          <a:prstGeom prst="rect">
            <a:avLst/>
          </a:prstGeom>
        </p:spPr>
        <p:txBody>
          <a:bodyPr>
            <a:noAutofit/>
          </a:bodyPr>
          <a:lstStyle/>
          <a:p>
            <a:pPr marL="0" indent="0" algn="just">
              <a:buNone/>
            </a:pPr>
            <a:r>
              <a:rPr lang="en-US" sz="2200" cap="none" dirty="0"/>
              <a:t>A titration in which the medium is an organic solvent with little dissolved water (less than 0.5%) is called a </a:t>
            </a:r>
            <a:r>
              <a:rPr lang="en-US" sz="2200" b="1" cap="none" dirty="0">
                <a:solidFill>
                  <a:srgbClr val="C00000"/>
                </a:solidFill>
              </a:rPr>
              <a:t>non-aqueous titration</a:t>
            </a:r>
            <a:r>
              <a:rPr lang="en-US" sz="2200" cap="none" dirty="0"/>
              <a:t> (non-aqueous </a:t>
            </a:r>
            <a:r>
              <a:rPr lang="en-US" sz="2200" cap="none" dirty="0" err="1"/>
              <a:t>titrimetry</a:t>
            </a:r>
            <a:r>
              <a:rPr lang="en-US" sz="2200" cap="none" dirty="0"/>
              <a:t>). </a:t>
            </a:r>
          </a:p>
        </p:txBody>
      </p:sp>
      <p:sp>
        <p:nvSpPr>
          <p:cNvPr id="5" name="Номер слайда 4"/>
          <p:cNvSpPr>
            <a:spLocks noGrp="1"/>
          </p:cNvSpPr>
          <p:nvPr>
            <p:ph type="sldNum" sz="quarter" idx="12"/>
          </p:nvPr>
        </p:nvSpPr>
        <p:spPr/>
        <p:txBody>
          <a:bodyPr/>
          <a:lstStyle/>
          <a:p>
            <a:fld id="{B19B0651-EE4F-4900-A07F-96A6BFA9D0F0}" type="slidenum">
              <a:rPr lang="ru-RU" smtClean="0"/>
              <a:t>11</a:t>
            </a:fld>
            <a:endParaRPr lang="ru-RU"/>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8279156"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412776"/>
            <a:ext cx="3014141" cy="510094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05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268760"/>
            <a:ext cx="8640960" cy="720080"/>
          </a:xfrm>
          <a:prstGeom prst="rect">
            <a:avLst/>
          </a:prstGeom>
        </p:spPr>
        <p:txBody>
          <a:bodyPr>
            <a:normAutofit/>
          </a:bodyPr>
          <a:lstStyle/>
          <a:p>
            <a:pPr marL="0" indent="0" algn="ctr">
              <a:buNone/>
            </a:pPr>
            <a:r>
              <a:rPr lang="en-US" sz="2400" b="1" i="1" dirty="0">
                <a:solidFill>
                  <a:srgbClr val="3366FF"/>
                </a:solidFill>
              </a:rPr>
              <a:t>Classification of solvents used in non-aqueous titration</a:t>
            </a:r>
          </a:p>
          <a:p>
            <a:pPr marL="0" indent="0">
              <a:buNone/>
            </a:pPr>
            <a:endParaRPr lang="ru-RU" dirty="0"/>
          </a:p>
        </p:txBody>
      </p:sp>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12</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7" name="Прямоугольник 6"/>
          <p:cNvSpPr/>
          <p:nvPr/>
        </p:nvSpPr>
        <p:spPr>
          <a:xfrm>
            <a:off x="251520" y="2348880"/>
            <a:ext cx="6264696" cy="3277820"/>
          </a:xfrm>
          <a:prstGeom prst="rect">
            <a:avLst/>
          </a:prstGeom>
        </p:spPr>
        <p:txBody>
          <a:bodyPr wrap="square">
            <a:spAutoFit/>
          </a:bodyPr>
          <a:lstStyle/>
          <a:p>
            <a:pPr>
              <a:spcAft>
                <a:spcPts val="600"/>
              </a:spcAft>
            </a:pPr>
            <a:r>
              <a:rPr lang="en-US" sz="2200" dirty="0" smtClean="0"/>
              <a:t>In terms of acid-base properties, solvents can be divided into two groups:</a:t>
            </a:r>
          </a:p>
          <a:p>
            <a:pPr>
              <a:spcAft>
                <a:spcPts val="600"/>
              </a:spcAft>
            </a:pPr>
            <a:endParaRPr lang="en-US" sz="2200" dirty="0" smtClean="0"/>
          </a:p>
          <a:p>
            <a:pPr marL="342900" indent="-342900">
              <a:spcAft>
                <a:spcPts val="600"/>
              </a:spcAft>
              <a:buFont typeface="Wingdings" panose="05000000000000000000" pitchFamily="2" charset="2"/>
              <a:buChar char="Ø"/>
            </a:pPr>
            <a:r>
              <a:rPr lang="en-US" sz="2200" b="1" dirty="0" err="1" smtClean="0">
                <a:solidFill>
                  <a:srgbClr val="0070C0"/>
                </a:solidFill>
              </a:rPr>
              <a:t>Aprotonic</a:t>
            </a:r>
            <a:r>
              <a:rPr lang="en-US" sz="2200" b="1" dirty="0" smtClean="0">
                <a:solidFill>
                  <a:srgbClr val="0070C0"/>
                </a:solidFill>
              </a:rPr>
              <a:t> solvents </a:t>
            </a:r>
            <a:r>
              <a:rPr lang="en-US" sz="2200" dirty="0" smtClean="0"/>
              <a:t>that exhibit neither acidic nor basic properties (benzene, hexane, chloroform, etc.),</a:t>
            </a:r>
          </a:p>
          <a:p>
            <a:pPr>
              <a:spcAft>
                <a:spcPts val="600"/>
              </a:spcAft>
            </a:pPr>
            <a:endParaRPr lang="en-US" sz="1100" dirty="0" smtClean="0"/>
          </a:p>
          <a:p>
            <a:pPr marL="342900" indent="-342900">
              <a:spcAft>
                <a:spcPts val="600"/>
              </a:spcAft>
              <a:buFont typeface="Wingdings" panose="05000000000000000000" pitchFamily="2" charset="2"/>
              <a:buChar char="Ø"/>
            </a:pPr>
            <a:r>
              <a:rPr lang="en-US" sz="2200" b="1" dirty="0" err="1" smtClean="0">
                <a:solidFill>
                  <a:srgbClr val="0070C0"/>
                </a:solidFill>
              </a:rPr>
              <a:t>Protolytic</a:t>
            </a:r>
            <a:r>
              <a:rPr lang="en-US" sz="2200" b="1" dirty="0" smtClean="0">
                <a:solidFill>
                  <a:srgbClr val="0070C0"/>
                </a:solidFill>
              </a:rPr>
              <a:t> solvents</a:t>
            </a:r>
            <a:r>
              <a:rPr lang="en-US" sz="2200" dirty="0" smtClean="0"/>
              <a:t>, which exhibit acidic and basic properties.</a:t>
            </a:r>
            <a:r>
              <a:rPr lang="en-US" sz="2000" dirty="0" smtClean="0"/>
              <a:t> </a:t>
            </a:r>
            <a:endParaRPr lang="en-US" sz="2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61" r="18448"/>
          <a:stretch/>
        </p:blipFill>
        <p:spPr bwMode="auto">
          <a:xfrm>
            <a:off x="6482153" y="2276872"/>
            <a:ext cx="2358279" cy="393765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348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Объект 2"/>
          <p:cNvSpPr>
            <a:spLocks noGrp="1"/>
          </p:cNvSpPr>
          <p:nvPr>
            <p:ph sz="quarter" idx="13"/>
          </p:nvPr>
        </p:nvSpPr>
        <p:spPr>
          <a:xfrm>
            <a:off x="323528" y="1268760"/>
            <a:ext cx="8568952" cy="917891"/>
          </a:xfrm>
          <a:prstGeom prst="rect">
            <a:avLst/>
          </a:prstGeom>
        </p:spPr>
        <p:txBody>
          <a:bodyPr>
            <a:normAutofit/>
          </a:bodyPr>
          <a:lstStyle/>
          <a:p>
            <a:pPr marL="0" indent="0" algn="ctr">
              <a:buNone/>
            </a:pPr>
            <a:r>
              <a:rPr lang="en-US" sz="2400" b="1" i="1" dirty="0">
                <a:solidFill>
                  <a:srgbClr val="3366FF"/>
                </a:solidFill>
              </a:rPr>
              <a:t>Classification of solvents used in non-aqueous titration</a:t>
            </a:r>
          </a:p>
          <a:p>
            <a:pPr marL="0" indent="0">
              <a:buNone/>
            </a:pPr>
            <a:endParaRPr lang="ru-RU" dirty="0"/>
          </a:p>
        </p:txBody>
      </p:sp>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13</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8" name="Прямоугольник 7"/>
          <p:cNvSpPr/>
          <p:nvPr/>
        </p:nvSpPr>
        <p:spPr>
          <a:xfrm>
            <a:off x="323528" y="2204864"/>
            <a:ext cx="8568952" cy="3708708"/>
          </a:xfrm>
          <a:prstGeom prst="rect">
            <a:avLst/>
          </a:prstGeom>
        </p:spPr>
        <p:txBody>
          <a:bodyPr wrap="square">
            <a:spAutoFit/>
          </a:bodyPr>
          <a:lstStyle/>
          <a:p>
            <a:pPr algn="just">
              <a:spcAft>
                <a:spcPts val="600"/>
              </a:spcAft>
            </a:pPr>
            <a:r>
              <a:rPr lang="en-US" sz="2200" b="1" dirty="0" err="1" smtClean="0">
                <a:solidFill>
                  <a:srgbClr val="002060"/>
                </a:solidFill>
              </a:rPr>
              <a:t>Protolytic</a:t>
            </a:r>
            <a:r>
              <a:rPr lang="en-US" sz="2200" b="1" dirty="0" smtClean="0">
                <a:solidFill>
                  <a:srgbClr val="002060"/>
                </a:solidFill>
              </a:rPr>
              <a:t> solvents </a:t>
            </a:r>
            <a:r>
              <a:rPr lang="en-US" sz="2200" dirty="0" smtClean="0"/>
              <a:t>are in turn divided into 3 types:</a:t>
            </a:r>
          </a:p>
          <a:p>
            <a:pPr marL="342900" indent="-342900" algn="just">
              <a:spcAft>
                <a:spcPts val="600"/>
              </a:spcAft>
              <a:buFont typeface="Wingdings" panose="05000000000000000000" pitchFamily="2" charset="2"/>
              <a:buChar char="Ø"/>
            </a:pPr>
            <a:r>
              <a:rPr lang="en-US" sz="2200" b="1" dirty="0" err="1" smtClean="0">
                <a:solidFill>
                  <a:srgbClr val="0070C0"/>
                </a:solidFill>
              </a:rPr>
              <a:t>Protogenic</a:t>
            </a:r>
            <a:r>
              <a:rPr lang="en-US" sz="2200" b="1" dirty="0" smtClean="0">
                <a:solidFill>
                  <a:srgbClr val="0070C0"/>
                </a:solidFill>
              </a:rPr>
              <a:t> solvents </a:t>
            </a:r>
            <a:r>
              <a:rPr lang="en-US" sz="2200" dirty="0" smtClean="0"/>
              <a:t>which exhibit acidic properties, i.e. which are proton donors. These are anhydrous carboxylic acids (acetic, formic, oily, etc.), acetic anhydride and phenol.</a:t>
            </a:r>
          </a:p>
          <a:p>
            <a:pPr marL="342900" indent="-342900" algn="just">
              <a:spcAft>
                <a:spcPts val="600"/>
              </a:spcAft>
              <a:buFont typeface="Wingdings" panose="05000000000000000000" pitchFamily="2" charset="2"/>
              <a:buChar char="Ø"/>
            </a:pPr>
            <a:r>
              <a:rPr lang="en-US" sz="2200" b="1" dirty="0" err="1" smtClean="0">
                <a:solidFill>
                  <a:srgbClr val="0070C0"/>
                </a:solidFill>
              </a:rPr>
              <a:t>Protophilic</a:t>
            </a:r>
            <a:r>
              <a:rPr lang="en-US" sz="2200" b="1" dirty="0" smtClean="0">
                <a:solidFill>
                  <a:srgbClr val="0070C0"/>
                </a:solidFill>
              </a:rPr>
              <a:t> solvents </a:t>
            </a:r>
            <a:r>
              <a:rPr lang="en-US" sz="2200" dirty="0" smtClean="0"/>
              <a:t>that have basic properties, i.e. that can act as proton acceptors. These include ketones (acetone), esters (</a:t>
            </a:r>
            <a:r>
              <a:rPr lang="en-US" sz="2200" dirty="0" err="1" smtClean="0"/>
              <a:t>dioxane</a:t>
            </a:r>
            <a:r>
              <a:rPr lang="en-US" sz="2200" dirty="0" smtClean="0"/>
              <a:t>, diethyl ether), tertiary amines (pyridine);</a:t>
            </a:r>
          </a:p>
          <a:p>
            <a:pPr marL="342900" indent="-342900" algn="just">
              <a:spcAft>
                <a:spcPts val="600"/>
              </a:spcAft>
              <a:buFont typeface="Wingdings" panose="05000000000000000000" pitchFamily="2" charset="2"/>
              <a:buChar char="Ø"/>
            </a:pPr>
            <a:r>
              <a:rPr lang="en-US" sz="2200" b="1" dirty="0" smtClean="0">
                <a:solidFill>
                  <a:srgbClr val="0070C0"/>
                </a:solidFill>
              </a:rPr>
              <a:t>Amphiprotic solvents </a:t>
            </a:r>
            <a:r>
              <a:rPr lang="en-US" sz="2200" dirty="0" smtClean="0"/>
              <a:t>with both acidic and basic properties, of which water, alcohols, primary and secondary amines are typical representatives. </a:t>
            </a:r>
            <a:endParaRPr lang="en-US" sz="2200" dirty="0"/>
          </a:p>
        </p:txBody>
      </p:sp>
    </p:spTree>
    <p:extLst>
      <p:ext uri="{BB962C8B-B14F-4D97-AF65-F5344CB8AC3E}">
        <p14:creationId xmlns:p14="http://schemas.microsoft.com/office/powerpoint/2010/main" val="21586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14</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7" name="Прямоугольник 6"/>
          <p:cNvSpPr/>
          <p:nvPr/>
        </p:nvSpPr>
        <p:spPr>
          <a:xfrm>
            <a:off x="251520" y="1268760"/>
            <a:ext cx="8640960" cy="461665"/>
          </a:xfrm>
          <a:prstGeom prst="rect">
            <a:avLst/>
          </a:prstGeom>
        </p:spPr>
        <p:txBody>
          <a:bodyPr wrap="square">
            <a:spAutoFit/>
          </a:bodyPr>
          <a:lstStyle/>
          <a:p>
            <a:pPr algn="ctr"/>
            <a:r>
              <a:rPr lang="en-US" sz="2400" b="1" i="1" dirty="0" smtClean="0">
                <a:solidFill>
                  <a:srgbClr val="3366FF"/>
                </a:solidFill>
              </a:rPr>
              <a:t>TITRANTS AND SOLVENTS USED</a:t>
            </a:r>
            <a:r>
              <a:rPr lang="ru-RU" sz="2400" b="1" i="1" dirty="0" smtClean="0">
                <a:solidFill>
                  <a:srgbClr val="3366FF"/>
                </a:solidFill>
              </a:rPr>
              <a:t> </a:t>
            </a:r>
            <a:r>
              <a:rPr lang="en-US" sz="2400" b="1" i="1" dirty="0" smtClean="0">
                <a:solidFill>
                  <a:srgbClr val="3366FF"/>
                </a:solidFill>
              </a:rPr>
              <a:t>FOR NON-AQUEOUS TITRATION</a:t>
            </a:r>
            <a:endParaRPr lang="en-US" sz="2400" b="1" i="1" dirty="0">
              <a:solidFill>
                <a:srgbClr val="3366FF"/>
              </a:solidFill>
            </a:endParaRPr>
          </a:p>
        </p:txBody>
      </p:sp>
      <p:sp>
        <p:nvSpPr>
          <p:cNvPr id="8" name="Прямоугольник 7"/>
          <p:cNvSpPr/>
          <p:nvPr/>
        </p:nvSpPr>
        <p:spPr>
          <a:xfrm>
            <a:off x="251520" y="1988840"/>
            <a:ext cx="8640960" cy="4662815"/>
          </a:xfrm>
          <a:prstGeom prst="rect">
            <a:avLst/>
          </a:prstGeom>
        </p:spPr>
        <p:txBody>
          <a:bodyPr wrap="square">
            <a:spAutoFit/>
          </a:bodyPr>
          <a:lstStyle/>
          <a:p>
            <a:pPr marL="285750" indent="-285750">
              <a:spcAft>
                <a:spcPts val="600"/>
              </a:spcAft>
              <a:buFont typeface="Wingdings" panose="05000000000000000000" pitchFamily="2" charset="2"/>
              <a:buChar char="Ø"/>
            </a:pPr>
            <a:r>
              <a:rPr lang="en-US" dirty="0" smtClean="0"/>
              <a:t>F</a:t>
            </a:r>
            <a:r>
              <a:rPr lang="en-US" sz="2200" dirty="0" smtClean="0"/>
              <a:t>or titration of </a:t>
            </a:r>
            <a:r>
              <a:rPr lang="en-US" sz="2200" b="1" dirty="0" smtClean="0">
                <a:solidFill>
                  <a:srgbClr val="C00000"/>
                </a:solidFill>
              </a:rPr>
              <a:t>weak acids </a:t>
            </a:r>
            <a:r>
              <a:rPr lang="en-US" sz="2200" dirty="0" smtClean="0"/>
              <a:t>the </a:t>
            </a:r>
            <a:r>
              <a:rPr lang="en-US" sz="2200" b="1" dirty="0" smtClean="0">
                <a:solidFill>
                  <a:srgbClr val="7030A0"/>
                </a:solidFill>
              </a:rPr>
              <a:t>basic solvents </a:t>
            </a:r>
            <a:r>
              <a:rPr lang="en-US" sz="2200" dirty="0" smtClean="0"/>
              <a:t>recommended are </a:t>
            </a:r>
            <a:r>
              <a:rPr lang="en-US" sz="2200" dirty="0" err="1" smtClean="0"/>
              <a:t>ethylenediamine</a:t>
            </a:r>
            <a:r>
              <a:rPr lang="en-US" sz="2200" dirty="0" smtClean="0"/>
              <a:t>, </a:t>
            </a:r>
            <a:r>
              <a:rPr lang="en-US" sz="2200" dirty="0" err="1" smtClean="0"/>
              <a:t>butylamine</a:t>
            </a:r>
            <a:r>
              <a:rPr lang="en-US" sz="2200" dirty="0" smtClean="0"/>
              <a:t>, pyridine, </a:t>
            </a:r>
            <a:r>
              <a:rPr lang="en-US" sz="2200" dirty="0" err="1" smtClean="0"/>
              <a:t>dimethylformamide</a:t>
            </a:r>
            <a:r>
              <a:rPr lang="en-US" sz="2200" dirty="0" smtClean="0"/>
              <a:t>, a mixture of methanol and benzene, and tertiary butanol. </a:t>
            </a:r>
            <a:r>
              <a:rPr lang="en-US" sz="2200" b="1" dirty="0" smtClean="0">
                <a:solidFill>
                  <a:srgbClr val="0070C0"/>
                </a:solidFill>
              </a:rPr>
              <a:t>Sodium methylate in methanol</a:t>
            </a:r>
            <a:r>
              <a:rPr lang="en-US" sz="2200" dirty="0" smtClean="0"/>
              <a:t>, for example, is used as a </a:t>
            </a:r>
            <a:r>
              <a:rPr lang="en-US" sz="2200" b="1" dirty="0" smtClean="0">
                <a:solidFill>
                  <a:srgbClr val="0070C0"/>
                </a:solidFill>
              </a:rPr>
              <a:t>titrant</a:t>
            </a:r>
            <a:r>
              <a:rPr lang="en-US" sz="2200" dirty="0" smtClean="0"/>
              <a:t>. </a:t>
            </a:r>
          </a:p>
          <a:p>
            <a:pPr marL="285750" indent="-285750">
              <a:spcAft>
                <a:spcPts val="600"/>
              </a:spcAft>
              <a:buFont typeface="Wingdings" panose="05000000000000000000" pitchFamily="2" charset="2"/>
              <a:buChar char="Ø"/>
            </a:pPr>
            <a:r>
              <a:rPr lang="en-US" sz="2200" dirty="0" smtClean="0"/>
              <a:t>For titration of </a:t>
            </a:r>
            <a:r>
              <a:rPr lang="en-US" sz="2200" b="1" dirty="0" smtClean="0">
                <a:solidFill>
                  <a:srgbClr val="C00000"/>
                </a:solidFill>
              </a:rPr>
              <a:t>weak bases</a:t>
            </a:r>
            <a:r>
              <a:rPr lang="en-US" sz="2200" dirty="0" smtClean="0"/>
              <a:t>, </a:t>
            </a:r>
            <a:r>
              <a:rPr lang="en-US" sz="2200" b="1" dirty="0" smtClean="0">
                <a:solidFill>
                  <a:srgbClr val="7030A0"/>
                </a:solidFill>
              </a:rPr>
              <a:t>solvents with acidic properties </a:t>
            </a:r>
            <a:r>
              <a:rPr lang="en-US" sz="2200" dirty="0" smtClean="0"/>
              <a:t>are used. The most commonly used solvent is glacial (anhydrous) acetic acid. </a:t>
            </a:r>
            <a:r>
              <a:rPr lang="en-US" sz="2200" b="1" dirty="0" smtClean="0">
                <a:solidFill>
                  <a:srgbClr val="0070C0"/>
                </a:solidFill>
              </a:rPr>
              <a:t>Chloric </a:t>
            </a:r>
            <a:r>
              <a:rPr lang="en-US" sz="2200" b="1" dirty="0" smtClean="0">
                <a:solidFill>
                  <a:srgbClr val="0070C0"/>
                </a:solidFill>
              </a:rPr>
              <a:t>acid</a:t>
            </a:r>
            <a:r>
              <a:rPr lang="en-US" sz="2200" dirty="0" smtClean="0"/>
              <a:t> </a:t>
            </a:r>
            <a:r>
              <a:rPr lang="en-US" sz="2200" b="1" dirty="0" smtClean="0">
                <a:solidFill>
                  <a:srgbClr val="0070C0"/>
                </a:solidFill>
              </a:rPr>
              <a:t>in acetic acid </a:t>
            </a:r>
            <a:r>
              <a:rPr lang="en-US" sz="2200" dirty="0" smtClean="0"/>
              <a:t>or </a:t>
            </a:r>
            <a:r>
              <a:rPr lang="en-US" sz="2200" dirty="0" err="1" smtClean="0"/>
              <a:t>dioxane</a:t>
            </a:r>
            <a:r>
              <a:rPr lang="en-US" sz="2200" dirty="0" smtClean="0"/>
              <a:t> is the </a:t>
            </a:r>
            <a:r>
              <a:rPr lang="en-US" sz="2200" b="1" dirty="0" smtClean="0">
                <a:solidFill>
                  <a:srgbClr val="0070C0"/>
                </a:solidFill>
              </a:rPr>
              <a:t>titrant</a:t>
            </a:r>
            <a:r>
              <a:rPr lang="en-US" sz="2200" dirty="0" smtClean="0"/>
              <a:t>.</a:t>
            </a:r>
          </a:p>
          <a:p>
            <a:pPr marL="285750" indent="-285750">
              <a:spcAft>
                <a:spcPts val="600"/>
              </a:spcAft>
              <a:buFont typeface="Wingdings" panose="05000000000000000000" pitchFamily="2" charset="2"/>
              <a:buChar char="Ø"/>
            </a:pPr>
            <a:r>
              <a:rPr lang="en-US" sz="2200" b="1" dirty="0" smtClean="0">
                <a:solidFill>
                  <a:srgbClr val="C00000"/>
                </a:solidFill>
              </a:rPr>
              <a:t>Both acids and bases </a:t>
            </a:r>
            <a:r>
              <a:rPr lang="en-US" sz="2200" dirty="0" smtClean="0"/>
              <a:t>can be titrated in universal </a:t>
            </a:r>
            <a:r>
              <a:rPr lang="en-US" sz="2200" b="1" dirty="0" smtClean="0">
                <a:solidFill>
                  <a:srgbClr val="7030A0"/>
                </a:solidFill>
              </a:rPr>
              <a:t>inert solvents </a:t>
            </a:r>
            <a:r>
              <a:rPr lang="en-US" sz="2200" dirty="0" smtClean="0"/>
              <a:t>such as methyl isobutyl ketone and methyl ethyl ketone, nitriles and nitromethane. In the inert solvents a differentiation effect can be seen, which makes it possible to titrate separately substances with similar constants. The </a:t>
            </a:r>
            <a:r>
              <a:rPr lang="en-US" sz="2200" b="1" dirty="0" smtClean="0">
                <a:solidFill>
                  <a:srgbClr val="0070C0"/>
                </a:solidFill>
              </a:rPr>
              <a:t>titrants</a:t>
            </a:r>
            <a:r>
              <a:rPr lang="en-US" sz="2200" dirty="0" smtClean="0"/>
              <a:t> are </a:t>
            </a:r>
            <a:r>
              <a:rPr lang="en-US" sz="2200" b="1" dirty="0" err="1" smtClean="0">
                <a:solidFill>
                  <a:srgbClr val="0070C0"/>
                </a:solidFill>
              </a:rPr>
              <a:t>tetrabutylammonium</a:t>
            </a:r>
            <a:r>
              <a:rPr lang="en-US" sz="2200" b="1" dirty="0" smtClean="0">
                <a:solidFill>
                  <a:srgbClr val="0070C0"/>
                </a:solidFill>
              </a:rPr>
              <a:t> hydroxide, sodium methylate </a:t>
            </a:r>
            <a:r>
              <a:rPr lang="en-US" sz="2200" dirty="0" smtClean="0"/>
              <a:t>etc.</a:t>
            </a:r>
          </a:p>
          <a:p>
            <a:pPr>
              <a:spcAft>
                <a:spcPts val="600"/>
              </a:spcAft>
            </a:pPr>
            <a:endParaRPr lang="ru-RU" dirty="0"/>
          </a:p>
        </p:txBody>
      </p:sp>
    </p:spTree>
    <p:extLst>
      <p:ext uri="{BB962C8B-B14F-4D97-AF65-F5344CB8AC3E}">
        <p14:creationId xmlns:p14="http://schemas.microsoft.com/office/powerpoint/2010/main" val="401613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15</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7" name="Прямоугольник 6"/>
          <p:cNvSpPr/>
          <p:nvPr/>
        </p:nvSpPr>
        <p:spPr>
          <a:xfrm>
            <a:off x="251520" y="1268760"/>
            <a:ext cx="8640960" cy="461665"/>
          </a:xfrm>
          <a:prstGeom prst="rect">
            <a:avLst/>
          </a:prstGeom>
        </p:spPr>
        <p:txBody>
          <a:bodyPr wrap="square">
            <a:spAutoFit/>
          </a:bodyPr>
          <a:lstStyle/>
          <a:p>
            <a:pPr algn="ctr"/>
            <a:r>
              <a:rPr lang="en-US" sz="2400" b="1" i="1" dirty="0" smtClean="0">
                <a:solidFill>
                  <a:srgbClr val="3366FF"/>
                </a:solidFill>
              </a:rPr>
              <a:t>FIXING THE TITRATION END POINT</a:t>
            </a:r>
          </a:p>
        </p:txBody>
      </p:sp>
      <p:sp>
        <p:nvSpPr>
          <p:cNvPr id="8" name="Прямоугольник 7"/>
          <p:cNvSpPr/>
          <p:nvPr/>
        </p:nvSpPr>
        <p:spPr>
          <a:xfrm>
            <a:off x="251520" y="1844824"/>
            <a:ext cx="5688632" cy="4770537"/>
          </a:xfrm>
          <a:prstGeom prst="rect">
            <a:avLst/>
          </a:prstGeom>
        </p:spPr>
        <p:txBody>
          <a:bodyPr wrap="square">
            <a:spAutoFit/>
          </a:bodyPr>
          <a:lstStyle/>
          <a:p>
            <a:r>
              <a:rPr lang="en-US" sz="2200" dirty="0" smtClean="0"/>
              <a:t>Indicators are used to fix the titration end-point, but mainly </a:t>
            </a:r>
            <a:r>
              <a:rPr lang="en-US" sz="2200" b="1" dirty="0" smtClean="0">
                <a:solidFill>
                  <a:srgbClr val="C00000"/>
                </a:solidFill>
              </a:rPr>
              <a:t>potentiometric titration</a:t>
            </a:r>
            <a:r>
              <a:rPr lang="en-US" sz="2200" dirty="0" smtClean="0"/>
              <a:t>. </a:t>
            </a:r>
          </a:p>
          <a:p>
            <a:endParaRPr lang="ru-RU" sz="1000" dirty="0"/>
          </a:p>
          <a:p>
            <a:r>
              <a:rPr lang="en-US" sz="2200" b="1" dirty="0" smtClean="0">
                <a:solidFill>
                  <a:srgbClr val="FF0000"/>
                </a:solidFill>
              </a:rPr>
              <a:t>Indicators </a:t>
            </a:r>
          </a:p>
          <a:p>
            <a:r>
              <a:rPr lang="en-US" sz="2200" b="1" dirty="0" smtClean="0"/>
              <a:t>In acidic solvents: </a:t>
            </a:r>
          </a:p>
          <a:p>
            <a:pPr marL="625475" indent="-342900">
              <a:buFont typeface="Wingdings" panose="05000000000000000000" pitchFamily="2" charset="2"/>
              <a:buChar char="ü"/>
            </a:pPr>
            <a:r>
              <a:rPr lang="en-US" sz="2200" dirty="0" smtClean="0"/>
              <a:t>Crystal violet,</a:t>
            </a:r>
          </a:p>
          <a:p>
            <a:pPr marL="625475" indent="-342900">
              <a:buFont typeface="Wingdings" panose="05000000000000000000" pitchFamily="2" charset="2"/>
              <a:buChar char="ü"/>
            </a:pPr>
            <a:r>
              <a:rPr lang="en-US" sz="2200" dirty="0" err="1" smtClean="0"/>
              <a:t>Tropeolin</a:t>
            </a:r>
            <a:r>
              <a:rPr lang="en-US" sz="2200" dirty="0" smtClean="0"/>
              <a:t> 00,</a:t>
            </a:r>
          </a:p>
          <a:p>
            <a:pPr marL="625475" indent="-342900">
              <a:buFont typeface="Wingdings" panose="05000000000000000000" pitchFamily="2" charset="2"/>
              <a:buChar char="ü"/>
            </a:pPr>
            <a:r>
              <a:rPr lang="en-US" sz="2200" dirty="0" smtClean="0"/>
              <a:t>Malachite green, etc.</a:t>
            </a:r>
          </a:p>
          <a:p>
            <a:r>
              <a:rPr lang="en-US" sz="2200" b="1" dirty="0" smtClean="0"/>
              <a:t>In basic solvents:</a:t>
            </a:r>
          </a:p>
          <a:p>
            <a:pPr marL="625475" indent="-342900">
              <a:buFont typeface="Wingdings" panose="05000000000000000000" pitchFamily="2" charset="2"/>
              <a:buChar char="ü"/>
            </a:pPr>
            <a:r>
              <a:rPr lang="en-US" sz="2200" dirty="0" smtClean="0"/>
              <a:t>Thymol blue,</a:t>
            </a:r>
          </a:p>
          <a:p>
            <a:pPr marL="625475" indent="-342900">
              <a:buFont typeface="Wingdings" panose="05000000000000000000" pitchFamily="2" charset="2"/>
              <a:buChar char="ü"/>
            </a:pPr>
            <a:r>
              <a:rPr lang="en-US" sz="2200" dirty="0" smtClean="0"/>
              <a:t>Bromothymol blue, etc.</a:t>
            </a:r>
          </a:p>
          <a:p>
            <a:r>
              <a:rPr lang="en-US" sz="2200" b="1" dirty="0" smtClean="0"/>
              <a:t>In inert solvents:</a:t>
            </a:r>
          </a:p>
          <a:p>
            <a:pPr marL="625475" indent="-342900">
              <a:buFont typeface="Wingdings" panose="05000000000000000000" pitchFamily="2" charset="2"/>
              <a:buChar char="ü"/>
            </a:pPr>
            <a:r>
              <a:rPr lang="en-US" sz="2200" dirty="0" smtClean="0"/>
              <a:t>Methyl orange,</a:t>
            </a:r>
          </a:p>
          <a:p>
            <a:pPr marL="625475" indent="-342900">
              <a:buFont typeface="Wingdings" panose="05000000000000000000" pitchFamily="2" charset="2"/>
              <a:buChar char="ü"/>
            </a:pPr>
            <a:r>
              <a:rPr lang="en-US" sz="2200" dirty="0" smtClean="0"/>
              <a:t>Thymol blue, etc.</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242" y="2132856"/>
            <a:ext cx="2353222" cy="410445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950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16</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7" name="Прямоугольник 6"/>
          <p:cNvSpPr/>
          <p:nvPr/>
        </p:nvSpPr>
        <p:spPr>
          <a:xfrm>
            <a:off x="251520" y="1268760"/>
            <a:ext cx="8640960" cy="830997"/>
          </a:xfrm>
          <a:prstGeom prst="rect">
            <a:avLst/>
          </a:prstGeom>
        </p:spPr>
        <p:txBody>
          <a:bodyPr wrap="square">
            <a:spAutoFit/>
          </a:bodyPr>
          <a:lstStyle/>
          <a:p>
            <a:pPr algn="ctr"/>
            <a:r>
              <a:rPr lang="en-US" sz="2400" b="1" i="1" dirty="0" smtClean="0">
                <a:solidFill>
                  <a:srgbClr val="3366FF"/>
                </a:solidFill>
              </a:rPr>
              <a:t>APPLICATION OF NON-AQUEOUS TITRATION IN PHARMACEUTICAL ANALYSIS</a:t>
            </a:r>
            <a:endParaRPr lang="en-US" sz="2400" b="1" i="1" dirty="0">
              <a:solidFill>
                <a:srgbClr val="3366FF"/>
              </a:solidFill>
            </a:endParaRPr>
          </a:p>
        </p:txBody>
      </p:sp>
      <p:sp>
        <p:nvSpPr>
          <p:cNvPr id="8" name="Прямоугольник 7"/>
          <p:cNvSpPr/>
          <p:nvPr/>
        </p:nvSpPr>
        <p:spPr>
          <a:xfrm>
            <a:off x="251520" y="1916832"/>
            <a:ext cx="8640960" cy="430887"/>
          </a:xfrm>
          <a:prstGeom prst="rect">
            <a:avLst/>
          </a:prstGeom>
        </p:spPr>
        <p:txBody>
          <a:bodyPr wrap="square">
            <a:spAutoFit/>
          </a:bodyPr>
          <a:lstStyle/>
          <a:p>
            <a:r>
              <a:rPr lang="en-US" sz="2200" b="1" dirty="0">
                <a:solidFill>
                  <a:srgbClr val="FF0000"/>
                </a:solidFill>
              </a:rPr>
              <a:t>Titration of amino acid </a:t>
            </a:r>
            <a:r>
              <a:rPr lang="en-US" sz="2200" b="1" dirty="0" smtClean="0">
                <a:solidFill>
                  <a:srgbClr val="FF0000"/>
                </a:solidFill>
              </a:rPr>
              <a:t>salts</a:t>
            </a:r>
            <a:endParaRPr lang="ru-RU" sz="2200" b="1" dirty="0">
              <a:solidFill>
                <a:srgbClr val="FF0000"/>
              </a:solidFill>
            </a:endParaRPr>
          </a:p>
        </p:txBody>
      </p:sp>
      <p:sp>
        <p:nvSpPr>
          <p:cNvPr id="9" name="Прямоугольник 8"/>
          <p:cNvSpPr/>
          <p:nvPr/>
        </p:nvSpPr>
        <p:spPr>
          <a:xfrm>
            <a:off x="546100" y="5517232"/>
            <a:ext cx="3449836" cy="1152128"/>
          </a:xfrm>
          <a:prstGeom prst="rect">
            <a:avLst/>
          </a:prstGeom>
          <a:solidFill>
            <a:schemeClr val="bg1">
              <a:lumMod val="95000"/>
            </a:schemeClr>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70C0"/>
                </a:solidFill>
              </a:rPr>
              <a:t>GABA</a:t>
            </a:r>
          </a:p>
          <a:p>
            <a:r>
              <a:rPr lang="en-US" dirty="0">
                <a:solidFill>
                  <a:srgbClr val="0070C0"/>
                </a:solidFill>
              </a:rPr>
              <a:t>Solvent: glacial acetic acid</a:t>
            </a:r>
          </a:p>
          <a:p>
            <a:r>
              <a:rPr lang="en-US" dirty="0">
                <a:solidFill>
                  <a:srgbClr val="0070C0"/>
                </a:solidFill>
              </a:rPr>
              <a:t>Titrant: HClO</a:t>
            </a:r>
            <a:r>
              <a:rPr lang="en-US" baseline="-25000" dirty="0">
                <a:solidFill>
                  <a:srgbClr val="0070C0"/>
                </a:solidFill>
              </a:rPr>
              <a:t>4</a:t>
            </a:r>
          </a:p>
          <a:p>
            <a:r>
              <a:rPr lang="en-US" dirty="0">
                <a:solidFill>
                  <a:srgbClr val="0070C0"/>
                </a:solidFill>
              </a:rPr>
              <a:t>Indicator: crystal violet</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31"/>
          <a:stretch/>
        </p:blipFill>
        <p:spPr bwMode="auto">
          <a:xfrm>
            <a:off x="541338" y="2347718"/>
            <a:ext cx="8059737" cy="284380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5381494"/>
            <a:ext cx="1289298" cy="128786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283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17</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8" name="Прямоугольник 7"/>
          <p:cNvSpPr/>
          <p:nvPr/>
        </p:nvSpPr>
        <p:spPr>
          <a:xfrm>
            <a:off x="251520" y="1979548"/>
            <a:ext cx="8640960" cy="430887"/>
          </a:xfrm>
          <a:prstGeom prst="rect">
            <a:avLst/>
          </a:prstGeom>
        </p:spPr>
        <p:txBody>
          <a:bodyPr wrap="square">
            <a:spAutoFit/>
          </a:bodyPr>
          <a:lstStyle/>
          <a:p>
            <a:r>
              <a:rPr lang="en-US" sz="2200" b="1" dirty="0">
                <a:solidFill>
                  <a:srgbClr val="FF0000"/>
                </a:solidFill>
              </a:rPr>
              <a:t>Titration of salts of nitrogen-containing organic bases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96935"/>
            <a:ext cx="4981575" cy="9144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596935"/>
            <a:ext cx="3629025" cy="9144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442017" y="4221088"/>
            <a:ext cx="3913960" cy="1728192"/>
          </a:xfrm>
          <a:prstGeom prst="rect">
            <a:avLst/>
          </a:prstGeom>
          <a:solidFill>
            <a:schemeClr val="bg1">
              <a:lumMod val="95000"/>
            </a:schemeClr>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0070C0"/>
                </a:solidFill>
              </a:rPr>
              <a:t>Norepinephrine </a:t>
            </a:r>
            <a:r>
              <a:rPr lang="en-US" sz="2200" b="1" dirty="0" err="1">
                <a:solidFill>
                  <a:srgbClr val="0070C0"/>
                </a:solidFill>
              </a:rPr>
              <a:t>hydrotartrate</a:t>
            </a:r>
            <a:endParaRPr lang="en-US" sz="2200" b="1" dirty="0">
              <a:solidFill>
                <a:srgbClr val="0070C0"/>
              </a:solidFill>
            </a:endParaRPr>
          </a:p>
          <a:p>
            <a:r>
              <a:rPr lang="en-US" sz="2200" dirty="0">
                <a:solidFill>
                  <a:srgbClr val="0070C0"/>
                </a:solidFill>
              </a:rPr>
              <a:t>Solvent: glacial acetic acid</a:t>
            </a:r>
          </a:p>
          <a:p>
            <a:r>
              <a:rPr lang="en-US" sz="2200" dirty="0">
                <a:solidFill>
                  <a:srgbClr val="0070C0"/>
                </a:solidFill>
              </a:rPr>
              <a:t>Titrant: </a:t>
            </a:r>
            <a:r>
              <a:rPr lang="en-US" sz="2200" dirty="0" smtClean="0">
                <a:solidFill>
                  <a:srgbClr val="0070C0"/>
                </a:solidFill>
              </a:rPr>
              <a:t>chloric </a:t>
            </a:r>
            <a:r>
              <a:rPr lang="en-US" sz="2200" dirty="0">
                <a:solidFill>
                  <a:srgbClr val="0070C0"/>
                </a:solidFill>
              </a:rPr>
              <a:t>acid</a:t>
            </a:r>
          </a:p>
          <a:p>
            <a:r>
              <a:rPr lang="en-US" sz="2200" dirty="0">
                <a:solidFill>
                  <a:srgbClr val="0070C0"/>
                </a:solidFill>
              </a:rPr>
              <a:t>Indicator: crystal violet</a:t>
            </a:r>
          </a:p>
        </p:txBody>
      </p:sp>
      <p:sp>
        <p:nvSpPr>
          <p:cNvPr id="11" name="Прямоугольник 10"/>
          <p:cNvSpPr/>
          <p:nvPr/>
        </p:nvSpPr>
        <p:spPr>
          <a:xfrm>
            <a:off x="251520" y="1268760"/>
            <a:ext cx="8640960" cy="830997"/>
          </a:xfrm>
          <a:prstGeom prst="rect">
            <a:avLst/>
          </a:prstGeom>
        </p:spPr>
        <p:txBody>
          <a:bodyPr wrap="square">
            <a:spAutoFit/>
          </a:bodyPr>
          <a:lstStyle/>
          <a:p>
            <a:pPr algn="ctr"/>
            <a:r>
              <a:rPr lang="en-US" sz="2400" b="1" i="1" dirty="0" smtClean="0">
                <a:solidFill>
                  <a:srgbClr val="3366FF"/>
                </a:solidFill>
              </a:rPr>
              <a:t>APPLICATION OF NON-AQUEOUS TITRATION IN PHARMACEUTICAL ANALYSIS</a:t>
            </a:r>
            <a:endParaRPr lang="en-US" sz="2400" b="1" i="1" dirty="0">
              <a:solidFill>
                <a:srgbClr val="3366FF"/>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3954670"/>
            <a:ext cx="1800210" cy="256934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640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18</a:t>
            </a:fld>
            <a:endParaRPr lang="ru-RU"/>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9" name="Прямоугольник 8"/>
          <p:cNvSpPr/>
          <p:nvPr/>
        </p:nvSpPr>
        <p:spPr>
          <a:xfrm>
            <a:off x="251520" y="1979548"/>
            <a:ext cx="8640960" cy="430887"/>
          </a:xfrm>
          <a:prstGeom prst="rect">
            <a:avLst/>
          </a:prstGeom>
        </p:spPr>
        <p:txBody>
          <a:bodyPr wrap="square">
            <a:spAutoFit/>
          </a:bodyPr>
          <a:lstStyle/>
          <a:p>
            <a:r>
              <a:rPr lang="en-US" sz="2200" b="1" dirty="0">
                <a:solidFill>
                  <a:srgbClr val="FF0000"/>
                </a:solidFill>
              </a:rPr>
              <a:t>Titration of nitrogen-containing organic base </a:t>
            </a:r>
            <a:r>
              <a:rPr lang="en-US" sz="2200" b="1" dirty="0" err="1" smtClean="0">
                <a:solidFill>
                  <a:srgbClr val="FF0000"/>
                </a:solidFill>
              </a:rPr>
              <a:t>hydrohalides</a:t>
            </a:r>
            <a:endParaRPr lang="ru-RU" sz="2200" b="1" dirty="0">
              <a:solidFill>
                <a:srgbClr val="FF0000"/>
              </a:solidFill>
            </a:endParaRPr>
          </a:p>
        </p:txBody>
      </p:sp>
      <p:sp>
        <p:nvSpPr>
          <p:cNvPr id="5" name="Прямоугольник 4"/>
          <p:cNvSpPr/>
          <p:nvPr/>
        </p:nvSpPr>
        <p:spPr>
          <a:xfrm>
            <a:off x="6516216" y="2420888"/>
            <a:ext cx="2376264" cy="2664296"/>
          </a:xfrm>
          <a:prstGeom prst="rect">
            <a:avLst/>
          </a:prstGeom>
          <a:solidFill>
            <a:schemeClr val="bg1"/>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0070C0"/>
                </a:solidFill>
              </a:rPr>
              <a:t>Pyridoxine hydrochloride</a:t>
            </a:r>
          </a:p>
          <a:p>
            <a:r>
              <a:rPr lang="en-US" sz="2200" dirty="0">
                <a:solidFill>
                  <a:srgbClr val="0070C0"/>
                </a:solidFill>
              </a:rPr>
              <a:t>Solvent: glacial acetic acid</a:t>
            </a:r>
          </a:p>
          <a:p>
            <a:r>
              <a:rPr lang="en-US" sz="2200" dirty="0">
                <a:solidFill>
                  <a:srgbClr val="0070C0"/>
                </a:solidFill>
              </a:rPr>
              <a:t>Titrant: HClO4</a:t>
            </a:r>
          </a:p>
          <a:p>
            <a:r>
              <a:rPr lang="en-US" sz="2200" dirty="0">
                <a:solidFill>
                  <a:srgbClr val="0070C0"/>
                </a:solidFill>
              </a:rPr>
              <a:t>Indicator: crystal violet</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20888"/>
            <a:ext cx="5838999" cy="322324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251520" y="1268760"/>
            <a:ext cx="8640960" cy="830997"/>
          </a:xfrm>
          <a:prstGeom prst="rect">
            <a:avLst/>
          </a:prstGeom>
        </p:spPr>
        <p:txBody>
          <a:bodyPr wrap="square">
            <a:spAutoFit/>
          </a:bodyPr>
          <a:lstStyle/>
          <a:p>
            <a:pPr algn="ctr"/>
            <a:r>
              <a:rPr lang="en-US" sz="2400" b="1" i="1" dirty="0" smtClean="0">
                <a:solidFill>
                  <a:srgbClr val="3366FF"/>
                </a:solidFill>
              </a:rPr>
              <a:t>APPLICATION OF NON-AQUEOUS TITRATION IN PHARMACEUTICAL ANALYSIS</a:t>
            </a:r>
            <a:endParaRPr lang="en-US" sz="2400" b="1" i="1" dirty="0">
              <a:solidFill>
                <a:srgbClr val="3366FF"/>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5301208"/>
            <a:ext cx="1368152" cy="136815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362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19</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05" y="2492896"/>
            <a:ext cx="7128792" cy="206691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1007605" y="4869160"/>
            <a:ext cx="5076563" cy="1584176"/>
          </a:xfrm>
          <a:prstGeom prst="rect">
            <a:avLst/>
          </a:prstGeom>
          <a:solidFill>
            <a:schemeClr val="bg1">
              <a:lumMod val="95000"/>
            </a:schemeClr>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0070C0"/>
                </a:solidFill>
              </a:rPr>
              <a:t>Pyridoxine </a:t>
            </a:r>
            <a:r>
              <a:rPr lang="en-US" sz="2200" b="1" dirty="0" smtClean="0">
                <a:solidFill>
                  <a:srgbClr val="0070C0"/>
                </a:solidFill>
              </a:rPr>
              <a:t>Hydrochloride</a:t>
            </a:r>
            <a:endParaRPr lang="ru-RU" sz="2200" b="1" dirty="0" smtClean="0">
              <a:solidFill>
                <a:srgbClr val="0070C0"/>
              </a:solidFill>
            </a:endParaRPr>
          </a:p>
          <a:p>
            <a:r>
              <a:rPr lang="en-US" sz="2200" dirty="0" smtClean="0">
                <a:solidFill>
                  <a:srgbClr val="0070C0"/>
                </a:solidFill>
              </a:rPr>
              <a:t>Solvent</a:t>
            </a:r>
            <a:r>
              <a:rPr lang="en-US" sz="2200" dirty="0">
                <a:solidFill>
                  <a:srgbClr val="0070C0"/>
                </a:solidFill>
              </a:rPr>
              <a:t>: formic acid with acetic </a:t>
            </a:r>
            <a:r>
              <a:rPr lang="en-US" sz="2200" dirty="0" smtClean="0">
                <a:solidFill>
                  <a:srgbClr val="0070C0"/>
                </a:solidFill>
              </a:rPr>
              <a:t>anhydride</a:t>
            </a:r>
            <a:endParaRPr lang="ru-RU" sz="2200" dirty="0" smtClean="0">
              <a:solidFill>
                <a:srgbClr val="0070C0"/>
              </a:solidFill>
            </a:endParaRPr>
          </a:p>
          <a:p>
            <a:r>
              <a:rPr lang="en-US" sz="2200" dirty="0" smtClean="0">
                <a:solidFill>
                  <a:srgbClr val="0070C0"/>
                </a:solidFill>
              </a:rPr>
              <a:t>Titrant</a:t>
            </a:r>
            <a:r>
              <a:rPr lang="en-US" sz="2200" dirty="0">
                <a:solidFill>
                  <a:srgbClr val="0070C0"/>
                </a:solidFill>
              </a:rPr>
              <a:t>: </a:t>
            </a:r>
            <a:r>
              <a:rPr lang="en-US" sz="2200" dirty="0" smtClean="0">
                <a:solidFill>
                  <a:srgbClr val="0070C0"/>
                </a:solidFill>
              </a:rPr>
              <a:t>HClO</a:t>
            </a:r>
            <a:r>
              <a:rPr lang="en-US" sz="2200" baseline="-25000" dirty="0" smtClean="0">
                <a:solidFill>
                  <a:srgbClr val="0070C0"/>
                </a:solidFill>
              </a:rPr>
              <a:t>4</a:t>
            </a:r>
            <a:endParaRPr lang="ru-RU" sz="2200" baseline="-25000" dirty="0" smtClean="0">
              <a:solidFill>
                <a:srgbClr val="0070C0"/>
              </a:solidFill>
            </a:endParaRPr>
          </a:p>
          <a:p>
            <a:r>
              <a:rPr lang="en-US" sz="2200" dirty="0" smtClean="0">
                <a:solidFill>
                  <a:srgbClr val="0070C0"/>
                </a:solidFill>
              </a:rPr>
              <a:t>Indicator</a:t>
            </a:r>
            <a:r>
              <a:rPr lang="en-US" sz="2200" dirty="0">
                <a:solidFill>
                  <a:srgbClr val="0070C0"/>
                </a:solidFill>
              </a:rPr>
              <a:t>: Crystal violet</a:t>
            </a:r>
            <a:endParaRPr lang="ru-RU" sz="2200" u="sng" dirty="0">
              <a:solidFill>
                <a:srgbClr val="0070C0"/>
              </a:solidFill>
            </a:endParaRPr>
          </a:p>
        </p:txBody>
      </p:sp>
      <p:sp>
        <p:nvSpPr>
          <p:cNvPr id="10" name="Прямоугольник 9"/>
          <p:cNvSpPr/>
          <p:nvPr/>
        </p:nvSpPr>
        <p:spPr>
          <a:xfrm>
            <a:off x="251520" y="1268760"/>
            <a:ext cx="8640960" cy="830997"/>
          </a:xfrm>
          <a:prstGeom prst="rect">
            <a:avLst/>
          </a:prstGeom>
        </p:spPr>
        <p:txBody>
          <a:bodyPr wrap="square">
            <a:spAutoFit/>
          </a:bodyPr>
          <a:lstStyle/>
          <a:p>
            <a:pPr algn="ctr"/>
            <a:r>
              <a:rPr lang="en-US" sz="2400" b="1" i="1" dirty="0" smtClean="0">
                <a:solidFill>
                  <a:srgbClr val="3366FF"/>
                </a:solidFill>
              </a:rPr>
              <a:t>APPLICATION OF NON-AQUEOUS TITRATION IN PHARMACEUTICAL ANALYSIS</a:t>
            </a:r>
            <a:endParaRPr lang="en-US" sz="2400" b="1" i="1" dirty="0">
              <a:solidFill>
                <a:srgbClr val="3366FF"/>
              </a:solidFill>
            </a:endParaRPr>
          </a:p>
        </p:txBody>
      </p:sp>
      <p:sp>
        <p:nvSpPr>
          <p:cNvPr id="11" name="Прямоугольник 10"/>
          <p:cNvSpPr/>
          <p:nvPr/>
        </p:nvSpPr>
        <p:spPr>
          <a:xfrm>
            <a:off x="251520" y="1979548"/>
            <a:ext cx="8640960" cy="430887"/>
          </a:xfrm>
          <a:prstGeom prst="rect">
            <a:avLst/>
          </a:prstGeom>
        </p:spPr>
        <p:txBody>
          <a:bodyPr wrap="square">
            <a:spAutoFit/>
          </a:bodyPr>
          <a:lstStyle/>
          <a:p>
            <a:r>
              <a:rPr lang="en-US" sz="2200" b="1" dirty="0">
                <a:solidFill>
                  <a:srgbClr val="FF0000"/>
                </a:solidFill>
              </a:rPr>
              <a:t>Titration of nitrogen-containing organic base </a:t>
            </a:r>
            <a:r>
              <a:rPr lang="en-US" sz="2200" b="1" dirty="0" err="1" smtClean="0">
                <a:solidFill>
                  <a:srgbClr val="FF0000"/>
                </a:solidFill>
              </a:rPr>
              <a:t>hydrohalides</a:t>
            </a:r>
            <a:endParaRPr lang="ru-RU" sz="2200" b="1" dirty="0">
              <a:solidFill>
                <a:srgbClr val="FF0000"/>
              </a:solidFill>
            </a:endParaRPr>
          </a:p>
        </p:txBody>
      </p:sp>
    </p:spTree>
    <p:extLst>
      <p:ext uri="{BB962C8B-B14F-4D97-AF65-F5344CB8AC3E}">
        <p14:creationId xmlns:p14="http://schemas.microsoft.com/office/powerpoint/2010/main" val="2365642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332" y="618519"/>
            <a:ext cx="7773338" cy="650241"/>
          </a:xfrm>
        </p:spPr>
        <p:txBody>
          <a:bodyPr>
            <a:normAutofit/>
          </a:bodyPr>
          <a:lstStyle/>
          <a:p>
            <a:r>
              <a:rPr lang="en-US" sz="2800" b="1" dirty="0" err="1">
                <a:solidFill>
                  <a:srgbClr val="0070C0"/>
                </a:solidFill>
                <a:latin typeface="Arial" panose="020B0604020202020204" pitchFamily="34" charset="0"/>
                <a:cs typeface="Arial" panose="020B0604020202020204" pitchFamily="34" charset="0"/>
              </a:rPr>
              <a:t>Neutralisation</a:t>
            </a:r>
            <a:endParaRPr lang="ru-RU" sz="2800" b="1" dirty="0">
              <a:solidFill>
                <a:srgbClr val="0070C0"/>
              </a:solidFill>
              <a:latin typeface="Arial" panose="020B0604020202020204" pitchFamily="34" charset="0"/>
              <a:cs typeface="Arial" panose="020B0604020202020204" pitchFamily="34" charset="0"/>
            </a:endParaRPr>
          </a:p>
        </p:txBody>
      </p:sp>
      <p:sp>
        <p:nvSpPr>
          <p:cNvPr id="3" name="Объект 2"/>
          <p:cNvSpPr>
            <a:spLocks noGrp="1"/>
          </p:cNvSpPr>
          <p:nvPr>
            <p:ph sz="quarter" idx="13"/>
          </p:nvPr>
        </p:nvSpPr>
        <p:spPr>
          <a:xfrm>
            <a:off x="251520" y="1412777"/>
            <a:ext cx="5904656" cy="2448271"/>
          </a:xfrm>
          <a:prstGeom prst="rect">
            <a:avLst/>
          </a:prstGeom>
        </p:spPr>
        <p:txBody>
          <a:bodyPr>
            <a:normAutofit/>
          </a:bodyPr>
          <a:lstStyle/>
          <a:p>
            <a:pPr marL="0" indent="0">
              <a:buNone/>
            </a:pPr>
            <a:r>
              <a:rPr lang="en-US" sz="2200" cap="none" dirty="0" smtClean="0"/>
              <a:t>The </a:t>
            </a:r>
            <a:r>
              <a:rPr lang="en-US" sz="2200" cap="none" dirty="0" err="1" smtClean="0"/>
              <a:t>neutralisation</a:t>
            </a:r>
            <a:r>
              <a:rPr lang="en-US" sz="2200" cap="none" dirty="0" smtClean="0"/>
              <a:t> method is based on the </a:t>
            </a:r>
            <a:r>
              <a:rPr lang="en-US" sz="2200" cap="none" dirty="0" err="1" smtClean="0"/>
              <a:t>protolytic</a:t>
            </a:r>
            <a:r>
              <a:rPr lang="en-US" sz="2200" cap="none" dirty="0" smtClean="0"/>
              <a:t> reaction</a:t>
            </a:r>
            <a:r>
              <a:rPr lang="ru-RU" sz="2200" cap="none" dirty="0" smtClean="0"/>
              <a:t>:</a:t>
            </a:r>
          </a:p>
          <a:p>
            <a:pPr marL="0" indent="0" algn="ctr">
              <a:buNone/>
            </a:pPr>
            <a:r>
              <a:rPr lang="en-US" b="1" i="1" dirty="0" smtClean="0"/>
              <a:t>SH</a:t>
            </a:r>
            <a:r>
              <a:rPr lang="ru-RU" b="1" i="1" baseline="-25000" dirty="0"/>
              <a:t>2</a:t>
            </a:r>
            <a:r>
              <a:rPr lang="ru-RU" b="1" i="1" baseline="30000" dirty="0"/>
              <a:t>+</a:t>
            </a:r>
            <a:r>
              <a:rPr lang="ru-RU" b="1" i="1" dirty="0"/>
              <a:t> + </a:t>
            </a:r>
            <a:r>
              <a:rPr lang="en-US" b="1" i="1" dirty="0"/>
              <a:t>S</a:t>
            </a:r>
            <a:r>
              <a:rPr lang="ru-RU" b="1" i="1" baseline="30000" dirty="0"/>
              <a:t>-</a:t>
            </a:r>
            <a:r>
              <a:rPr lang="ru-RU" b="1" i="1" dirty="0"/>
              <a:t> </a:t>
            </a:r>
            <a:r>
              <a:rPr lang="ru-RU" b="1" i="1" dirty="0" smtClean="0"/>
              <a:t>        2</a:t>
            </a:r>
            <a:r>
              <a:rPr lang="en-US" b="1" i="1" dirty="0" smtClean="0"/>
              <a:t>SH</a:t>
            </a:r>
            <a:endParaRPr lang="ru-RU" dirty="0"/>
          </a:p>
          <a:p>
            <a:pPr marL="0" indent="0">
              <a:buNone/>
            </a:pPr>
            <a:r>
              <a:rPr lang="en-US" sz="2200" cap="none" dirty="0" smtClean="0"/>
              <a:t>Particularly in aqueous solutions</a:t>
            </a:r>
            <a:r>
              <a:rPr lang="ru-RU" dirty="0" smtClean="0"/>
              <a:t>:</a:t>
            </a:r>
            <a:r>
              <a:rPr lang="ru-RU" dirty="0"/>
              <a:t> </a:t>
            </a:r>
            <a:endParaRPr lang="ru-RU" dirty="0" smtClean="0"/>
          </a:p>
          <a:p>
            <a:pPr marL="0" indent="0" algn="ctr">
              <a:buNone/>
            </a:pPr>
            <a:r>
              <a:rPr lang="en-US" b="1" i="1" dirty="0" smtClean="0"/>
              <a:t>H</a:t>
            </a:r>
            <a:r>
              <a:rPr lang="ru-RU" b="1" i="1" baseline="-25000" dirty="0"/>
              <a:t>3</a:t>
            </a:r>
            <a:r>
              <a:rPr lang="en-US" b="1" i="1" dirty="0"/>
              <a:t>O</a:t>
            </a:r>
            <a:r>
              <a:rPr lang="ru-RU" b="1" i="1" baseline="30000" dirty="0"/>
              <a:t>+</a:t>
            </a:r>
            <a:r>
              <a:rPr lang="ru-RU" b="1" i="1" dirty="0"/>
              <a:t> + </a:t>
            </a:r>
            <a:r>
              <a:rPr lang="en-US" b="1" i="1" dirty="0"/>
              <a:t>OH</a:t>
            </a:r>
            <a:r>
              <a:rPr lang="ru-RU" b="1" i="1" baseline="30000" dirty="0"/>
              <a:t>-</a:t>
            </a:r>
            <a:r>
              <a:rPr lang="ru-RU" b="1" i="1" dirty="0"/>
              <a:t>        </a:t>
            </a:r>
            <a:r>
              <a:rPr lang="ru-RU" b="1" i="1" dirty="0" smtClean="0"/>
              <a:t>2</a:t>
            </a:r>
            <a:r>
              <a:rPr lang="en-US" b="1" i="1" dirty="0"/>
              <a:t>H</a:t>
            </a:r>
            <a:r>
              <a:rPr lang="ru-RU" b="1" i="1" baseline="-25000" dirty="0"/>
              <a:t>2</a:t>
            </a:r>
            <a:r>
              <a:rPr lang="en-US" b="1" i="1" dirty="0"/>
              <a:t>O</a:t>
            </a:r>
            <a:endParaRPr lang="ru-RU" b="1" i="1" dirty="0"/>
          </a:p>
          <a:p>
            <a:pPr marL="0" indent="0">
              <a:buNone/>
            </a:pPr>
            <a:endParaRPr lang="ru-RU" dirty="0"/>
          </a:p>
          <a:p>
            <a:pPr marL="0" indent="0">
              <a:buNone/>
            </a:pPr>
            <a:endParaRPr lang="ru-RU" dirty="0"/>
          </a:p>
        </p:txBody>
      </p:sp>
      <p:sp>
        <p:nvSpPr>
          <p:cNvPr id="9" name="Номер слайда 8"/>
          <p:cNvSpPr>
            <a:spLocks noGrp="1"/>
          </p:cNvSpPr>
          <p:nvPr>
            <p:ph type="sldNum" sz="quarter" idx="12"/>
          </p:nvPr>
        </p:nvSpPr>
        <p:spPr>
          <a:xfrm>
            <a:off x="8535343" y="6520259"/>
            <a:ext cx="573161" cy="365125"/>
          </a:xfrm>
        </p:spPr>
        <p:txBody>
          <a:bodyPr/>
          <a:lstStyle/>
          <a:p>
            <a:fld id="{B19B0651-EE4F-4900-A07F-96A6BFA9D0F0}" type="slidenum">
              <a:rPr lang="ru-RU" smtClean="0"/>
              <a:t>2</a:t>
            </a:fld>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 стрелкой 5"/>
          <p:cNvCxnSpPr/>
          <p:nvPr/>
        </p:nvCxnSpPr>
        <p:spPr>
          <a:xfrm>
            <a:off x="3347864" y="3509786"/>
            <a:ext cx="50405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3275856" y="2505239"/>
            <a:ext cx="50405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484784"/>
            <a:ext cx="2520280" cy="222231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520" y="4149080"/>
            <a:ext cx="8568952" cy="1754326"/>
          </a:xfrm>
          <a:prstGeom prst="rect">
            <a:avLst/>
          </a:prstGeom>
          <a:noFill/>
        </p:spPr>
        <p:txBody>
          <a:bodyPr wrap="square" rtlCol="0">
            <a:spAutoFit/>
          </a:bodyPr>
          <a:lstStyle/>
          <a:p>
            <a:r>
              <a:rPr lang="en-US" sz="2000" dirty="0" smtClean="0"/>
              <a:t>This method is used to quantify</a:t>
            </a:r>
            <a:r>
              <a:rPr lang="ru-RU" sz="2000" dirty="0" smtClean="0"/>
              <a:t>:</a:t>
            </a:r>
          </a:p>
          <a:p>
            <a:endParaRPr lang="ru-RU" sz="800" dirty="0"/>
          </a:p>
          <a:p>
            <a:pPr marL="811213" lvl="0" indent="-285750">
              <a:buFont typeface="Wingdings" panose="05000000000000000000" pitchFamily="2" charset="2"/>
              <a:buChar char="Ø"/>
            </a:pPr>
            <a:r>
              <a:rPr lang="en-US" sz="2000" dirty="0" smtClean="0"/>
              <a:t>acids,</a:t>
            </a:r>
          </a:p>
          <a:p>
            <a:pPr marL="811213" lvl="0" indent="-285750">
              <a:buFont typeface="Wingdings" panose="05000000000000000000" pitchFamily="2" charset="2"/>
              <a:buChar char="Ø"/>
            </a:pPr>
            <a:r>
              <a:rPr lang="en-US" sz="2000" dirty="0" smtClean="0"/>
              <a:t>bases, </a:t>
            </a:r>
          </a:p>
          <a:p>
            <a:pPr marL="811213" lvl="0" indent="-285750">
              <a:buFont typeface="Wingdings" panose="05000000000000000000" pitchFamily="2" charset="2"/>
              <a:buChar char="Ø"/>
            </a:pPr>
            <a:r>
              <a:rPr lang="en-US" sz="2000" dirty="0" smtClean="0"/>
              <a:t>salts </a:t>
            </a:r>
            <a:r>
              <a:rPr lang="en-US" sz="2000" dirty="0" err="1" smtClean="0"/>
              <a:t>hydrolysed</a:t>
            </a:r>
            <a:r>
              <a:rPr lang="en-US" sz="2000" dirty="0" smtClean="0"/>
              <a:t> by cation or anion,</a:t>
            </a:r>
          </a:p>
          <a:p>
            <a:pPr marL="811213" lvl="0" indent="-285750">
              <a:buFont typeface="Wingdings" panose="05000000000000000000" pitchFamily="2" charset="2"/>
              <a:buChar char="Ø"/>
            </a:pPr>
            <a:r>
              <a:rPr lang="en-US" sz="2000" dirty="0" smtClean="0"/>
              <a:t>nitrogen and </a:t>
            </a:r>
            <a:r>
              <a:rPr lang="en-US" sz="2000" dirty="0" err="1" smtClean="0"/>
              <a:t>sulphur</a:t>
            </a:r>
            <a:r>
              <a:rPr lang="en-US" sz="2000" dirty="0" smtClean="0"/>
              <a:t> in organic compounds.</a:t>
            </a:r>
            <a:endParaRPr lang="en-US" sz="2000" dirty="0"/>
          </a:p>
        </p:txBody>
      </p:sp>
    </p:spTree>
    <p:extLst>
      <p:ext uri="{BB962C8B-B14F-4D97-AF65-F5344CB8AC3E}">
        <p14:creationId xmlns:p14="http://schemas.microsoft.com/office/powerpoint/2010/main" val="1609301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20</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8" name="Прямоугольник 7"/>
          <p:cNvSpPr/>
          <p:nvPr/>
        </p:nvSpPr>
        <p:spPr>
          <a:xfrm>
            <a:off x="251520" y="1988840"/>
            <a:ext cx="8640960" cy="430887"/>
          </a:xfrm>
          <a:prstGeom prst="rect">
            <a:avLst/>
          </a:prstGeom>
        </p:spPr>
        <p:txBody>
          <a:bodyPr wrap="square">
            <a:spAutoFit/>
          </a:bodyPr>
          <a:lstStyle/>
          <a:p>
            <a:r>
              <a:rPr lang="en-US" sz="2200" b="1" dirty="0">
                <a:solidFill>
                  <a:srgbClr val="FF0000"/>
                </a:solidFill>
              </a:rPr>
              <a:t>Titration of acidic medicinal </a:t>
            </a:r>
            <a:r>
              <a:rPr lang="en-US" sz="2200" b="1" dirty="0" smtClean="0">
                <a:solidFill>
                  <a:srgbClr val="FF0000"/>
                </a:solidFill>
              </a:rPr>
              <a:t>substances</a:t>
            </a:r>
            <a:endParaRPr lang="ru-RU" sz="2200" b="1"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887" y="2420888"/>
            <a:ext cx="5610225" cy="1162050"/>
          </a:xfrm>
          <a:prstGeom prst="rect">
            <a:avLst/>
          </a:prstGeom>
          <a:solidFill>
            <a:schemeClr val="bg1"/>
          </a:solidFill>
          <a:ln>
            <a:noFill/>
          </a:ln>
          <a:effectLst>
            <a:outerShdw blurRad="152400" dist="190500" dir="2700000" algn="tl" rotWithShape="0">
              <a:prstClr val="black">
                <a:alpha val="40000"/>
              </a:prstClr>
            </a:outerShdw>
          </a:effectLst>
        </p:spPr>
      </p:pic>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51521" y="4941168"/>
            <a:ext cx="4320478" cy="1718270"/>
          </a:xfrm>
          <a:prstGeom prst="rect">
            <a:avLst/>
          </a:prstGeom>
          <a:solidFill>
            <a:schemeClr val="bg1">
              <a:lumMod val="95000"/>
            </a:schemeClr>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err="1" smtClean="0">
                <a:solidFill>
                  <a:srgbClr val="0070C0"/>
                </a:solidFill>
              </a:rPr>
              <a:t>Methyluracilum</a:t>
            </a:r>
            <a:endParaRPr lang="ru-RU" sz="2200" b="1" dirty="0" smtClean="0">
              <a:solidFill>
                <a:srgbClr val="0070C0"/>
              </a:solidFill>
            </a:endParaRPr>
          </a:p>
          <a:p>
            <a:r>
              <a:rPr lang="en-US" sz="2200" dirty="0" smtClean="0">
                <a:solidFill>
                  <a:srgbClr val="0070C0"/>
                </a:solidFill>
              </a:rPr>
              <a:t>Solvent</a:t>
            </a:r>
            <a:r>
              <a:rPr lang="en-US" sz="2200" dirty="0">
                <a:solidFill>
                  <a:srgbClr val="0070C0"/>
                </a:solidFill>
              </a:rPr>
              <a:t>: </a:t>
            </a:r>
            <a:r>
              <a:rPr lang="en-US" sz="2200" dirty="0" smtClean="0">
                <a:solidFill>
                  <a:srgbClr val="0070C0"/>
                </a:solidFill>
              </a:rPr>
              <a:t>DMFA</a:t>
            </a:r>
            <a:endParaRPr lang="ru-RU" sz="2200" dirty="0" smtClean="0">
              <a:solidFill>
                <a:srgbClr val="0070C0"/>
              </a:solidFill>
            </a:endParaRPr>
          </a:p>
          <a:p>
            <a:pPr marL="895350" indent="-895350"/>
            <a:r>
              <a:rPr lang="en-US" sz="2200" dirty="0" smtClean="0">
                <a:solidFill>
                  <a:srgbClr val="0070C0"/>
                </a:solidFill>
              </a:rPr>
              <a:t>Titrant</a:t>
            </a:r>
            <a:r>
              <a:rPr lang="en-US" sz="2200" dirty="0">
                <a:solidFill>
                  <a:srgbClr val="0070C0"/>
                </a:solidFill>
              </a:rPr>
              <a:t>: </a:t>
            </a:r>
            <a:r>
              <a:rPr lang="en-US" sz="2200" dirty="0" err="1">
                <a:solidFill>
                  <a:srgbClr val="0070C0"/>
                </a:solidFill>
              </a:rPr>
              <a:t>NaOH</a:t>
            </a:r>
            <a:r>
              <a:rPr lang="en-US" sz="2200" dirty="0">
                <a:solidFill>
                  <a:srgbClr val="0070C0"/>
                </a:solidFill>
              </a:rPr>
              <a:t> in a mixture of methanol and </a:t>
            </a:r>
            <a:r>
              <a:rPr lang="en-US" sz="2200" dirty="0" smtClean="0">
                <a:solidFill>
                  <a:srgbClr val="0070C0"/>
                </a:solidFill>
              </a:rPr>
              <a:t>benzene</a:t>
            </a:r>
            <a:endParaRPr lang="ru-RU" sz="2200" dirty="0" smtClean="0">
              <a:solidFill>
                <a:srgbClr val="0070C0"/>
              </a:solidFill>
            </a:endParaRPr>
          </a:p>
          <a:p>
            <a:r>
              <a:rPr lang="en-US" sz="2200" dirty="0" smtClean="0">
                <a:solidFill>
                  <a:srgbClr val="0070C0"/>
                </a:solidFill>
              </a:rPr>
              <a:t>Indicator</a:t>
            </a:r>
            <a:r>
              <a:rPr lang="en-US" sz="2200" dirty="0">
                <a:solidFill>
                  <a:srgbClr val="0070C0"/>
                </a:solidFill>
              </a:rPr>
              <a:t>: Bromothymol blue</a:t>
            </a:r>
            <a:endParaRPr lang="ru-RU" sz="2200" u="sng" dirty="0">
              <a:solidFill>
                <a:srgbClr val="0070C0"/>
              </a:solidFill>
            </a:endParaRPr>
          </a:p>
        </p:txBody>
      </p:sp>
      <p:pic>
        <p:nvPicPr>
          <p:cNvPr id="7176"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50" b="25830"/>
          <a:stretch/>
        </p:blipFill>
        <p:spPr bwMode="auto">
          <a:xfrm>
            <a:off x="5335249" y="5363221"/>
            <a:ext cx="2736304" cy="127841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19" y="3807124"/>
            <a:ext cx="4438203" cy="80898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8218" y="3818392"/>
            <a:ext cx="3342861" cy="121090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251520" y="1268760"/>
            <a:ext cx="8640960" cy="830997"/>
          </a:xfrm>
          <a:prstGeom prst="rect">
            <a:avLst/>
          </a:prstGeom>
        </p:spPr>
        <p:txBody>
          <a:bodyPr wrap="square">
            <a:spAutoFit/>
          </a:bodyPr>
          <a:lstStyle/>
          <a:p>
            <a:pPr algn="ctr"/>
            <a:r>
              <a:rPr lang="en-US" sz="2400" b="1" i="1" dirty="0" smtClean="0">
                <a:solidFill>
                  <a:srgbClr val="3366FF"/>
                </a:solidFill>
              </a:rPr>
              <a:t>APPLICATION OF NON-AQUEOUS TITRATION IN PHARMACEUTICAL ANALYSIS</a:t>
            </a:r>
            <a:endParaRPr lang="en-US" sz="2400" b="1" i="1" dirty="0">
              <a:solidFill>
                <a:srgbClr val="3366FF"/>
              </a:solidFill>
            </a:endParaRPr>
          </a:p>
        </p:txBody>
      </p:sp>
    </p:spTree>
    <p:extLst>
      <p:ext uri="{BB962C8B-B14F-4D97-AF65-F5344CB8AC3E}">
        <p14:creationId xmlns:p14="http://schemas.microsoft.com/office/powerpoint/2010/main" val="3248732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B19B0651-EE4F-4900-A07F-96A6BFA9D0F0}" type="slidenum">
              <a:rPr lang="ru-RU" smtClean="0"/>
              <a:t>21</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1" y="260648"/>
            <a:ext cx="8207147"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10" name="Прямоугольник 9"/>
          <p:cNvSpPr/>
          <p:nvPr/>
        </p:nvSpPr>
        <p:spPr>
          <a:xfrm>
            <a:off x="5895353" y="2492897"/>
            <a:ext cx="2952328" cy="1728192"/>
          </a:xfrm>
          <a:prstGeom prst="rect">
            <a:avLst/>
          </a:prstGeom>
          <a:solidFill>
            <a:schemeClr val="bg1"/>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0070C0"/>
                </a:solidFill>
              </a:rPr>
              <a:t>Phenobarbital</a:t>
            </a:r>
          </a:p>
          <a:p>
            <a:r>
              <a:rPr lang="en-US" sz="2200" dirty="0">
                <a:solidFill>
                  <a:srgbClr val="0070C0"/>
                </a:solidFill>
              </a:rPr>
              <a:t>Solvent: DMF</a:t>
            </a:r>
          </a:p>
          <a:p>
            <a:r>
              <a:rPr lang="en-US" sz="2200" dirty="0">
                <a:solidFill>
                  <a:srgbClr val="0070C0"/>
                </a:solidFill>
              </a:rPr>
              <a:t>Titrant: </a:t>
            </a:r>
            <a:r>
              <a:rPr lang="en-US" sz="2200" dirty="0" err="1">
                <a:solidFill>
                  <a:srgbClr val="0070C0"/>
                </a:solidFill>
              </a:rPr>
              <a:t>NaOH</a:t>
            </a:r>
            <a:endParaRPr lang="en-US" sz="2200" dirty="0">
              <a:solidFill>
                <a:srgbClr val="0070C0"/>
              </a:solidFill>
            </a:endParaRPr>
          </a:p>
          <a:p>
            <a:r>
              <a:rPr lang="en-US" sz="2200" dirty="0">
                <a:solidFill>
                  <a:srgbClr val="0070C0"/>
                </a:solidFill>
              </a:rPr>
              <a:t>Indicator: Thymol blue</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92897"/>
            <a:ext cx="5040560" cy="365092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251520" y="1268760"/>
            <a:ext cx="8640960" cy="830997"/>
          </a:xfrm>
          <a:prstGeom prst="rect">
            <a:avLst/>
          </a:prstGeom>
        </p:spPr>
        <p:txBody>
          <a:bodyPr wrap="square">
            <a:spAutoFit/>
          </a:bodyPr>
          <a:lstStyle/>
          <a:p>
            <a:pPr algn="ctr"/>
            <a:r>
              <a:rPr lang="en-US" sz="2400" b="1" i="1" dirty="0" smtClean="0">
                <a:solidFill>
                  <a:srgbClr val="3366FF"/>
                </a:solidFill>
              </a:rPr>
              <a:t>APPLICATION OF NON-AQUEOUS TITRATION IN PHARMACEUTICAL ANALYSIS</a:t>
            </a:r>
            <a:endParaRPr lang="en-US" sz="2400" b="1" i="1" dirty="0">
              <a:solidFill>
                <a:srgbClr val="3366FF"/>
              </a:solidFill>
            </a:endParaRPr>
          </a:p>
        </p:txBody>
      </p:sp>
      <p:sp>
        <p:nvSpPr>
          <p:cNvPr id="12" name="Прямоугольник 11"/>
          <p:cNvSpPr/>
          <p:nvPr/>
        </p:nvSpPr>
        <p:spPr>
          <a:xfrm>
            <a:off x="251520" y="1988840"/>
            <a:ext cx="8640960" cy="430887"/>
          </a:xfrm>
          <a:prstGeom prst="rect">
            <a:avLst/>
          </a:prstGeom>
        </p:spPr>
        <p:txBody>
          <a:bodyPr wrap="square">
            <a:spAutoFit/>
          </a:bodyPr>
          <a:lstStyle/>
          <a:p>
            <a:r>
              <a:rPr lang="en-US" sz="2200" b="1" dirty="0">
                <a:solidFill>
                  <a:srgbClr val="FF0000"/>
                </a:solidFill>
              </a:rPr>
              <a:t>Titration of acidic medicinal </a:t>
            </a:r>
            <a:r>
              <a:rPr lang="en-US" sz="2200" b="1" dirty="0" smtClean="0">
                <a:solidFill>
                  <a:srgbClr val="FF0000"/>
                </a:solidFill>
              </a:rPr>
              <a:t>substances</a:t>
            </a:r>
            <a:endParaRPr lang="ru-RU" sz="2200" b="1" dirty="0">
              <a:solidFill>
                <a:srgbClr val="FF0000"/>
              </a:solidFill>
            </a:endParaRPr>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52" r="15257"/>
          <a:stretch/>
        </p:blipFill>
        <p:spPr bwMode="auto">
          <a:xfrm>
            <a:off x="6300192" y="4509120"/>
            <a:ext cx="2009134" cy="18002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665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22</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7" name="Прямоугольник 6"/>
          <p:cNvSpPr/>
          <p:nvPr/>
        </p:nvSpPr>
        <p:spPr>
          <a:xfrm>
            <a:off x="251520" y="1484784"/>
            <a:ext cx="8640960" cy="461665"/>
          </a:xfrm>
          <a:prstGeom prst="rect">
            <a:avLst/>
          </a:prstGeom>
        </p:spPr>
        <p:txBody>
          <a:bodyPr wrap="square">
            <a:spAutoFit/>
          </a:bodyPr>
          <a:lstStyle/>
          <a:p>
            <a:pPr algn="ctr"/>
            <a:r>
              <a:rPr lang="en-US" sz="2400" b="1" i="1" dirty="0" smtClean="0">
                <a:solidFill>
                  <a:srgbClr val="3366FF"/>
                </a:solidFill>
              </a:rPr>
              <a:t>ADVANTAGES AND DISADVANTAGES OF NON-AQUEOUS TITRATION</a:t>
            </a:r>
            <a:endParaRPr lang="en-US" sz="2400" b="1" i="1" dirty="0">
              <a:solidFill>
                <a:srgbClr val="3366FF"/>
              </a:solidFill>
            </a:endParaRPr>
          </a:p>
        </p:txBody>
      </p:sp>
      <p:sp>
        <p:nvSpPr>
          <p:cNvPr id="8" name="Прямоугольник 7"/>
          <p:cNvSpPr/>
          <p:nvPr/>
        </p:nvSpPr>
        <p:spPr>
          <a:xfrm>
            <a:off x="539552" y="2255960"/>
            <a:ext cx="8064896" cy="3477875"/>
          </a:xfrm>
          <a:prstGeom prst="rect">
            <a:avLst/>
          </a:prstGeom>
        </p:spPr>
        <p:txBody>
          <a:bodyPr wrap="square">
            <a:spAutoFit/>
          </a:bodyPr>
          <a:lstStyle/>
          <a:p>
            <a:r>
              <a:rPr lang="en-US" sz="2200" b="1" dirty="0">
                <a:solidFill>
                  <a:srgbClr val="FF0000"/>
                </a:solidFill>
              </a:rPr>
              <a:t>Advantages </a:t>
            </a:r>
            <a:r>
              <a:rPr lang="en-US" sz="2200" dirty="0"/>
              <a:t>of non-aqueous titration:</a:t>
            </a:r>
          </a:p>
          <a:p>
            <a:pPr marL="895350" indent="-457200" algn="just">
              <a:buFont typeface="+mj-lt"/>
              <a:buAutoNum type="arabicPeriod"/>
            </a:pPr>
            <a:r>
              <a:rPr lang="en-US" sz="2200" dirty="0"/>
              <a:t>Ability to </a:t>
            </a:r>
            <a:r>
              <a:rPr lang="en-US" sz="2200" dirty="0" err="1"/>
              <a:t>analyse</a:t>
            </a:r>
            <a:r>
              <a:rPr lang="en-US" sz="2200" dirty="0"/>
              <a:t> weak and very weak acids and bases, including those insoluble in water;</a:t>
            </a:r>
          </a:p>
          <a:p>
            <a:pPr marL="895350" indent="-457200" algn="just">
              <a:buFont typeface="+mj-lt"/>
              <a:buAutoNum type="arabicPeriod"/>
            </a:pPr>
            <a:r>
              <a:rPr lang="en-US" sz="2200" dirty="0"/>
              <a:t>The possibility of unifying quantification methods for large groups of drugs;</a:t>
            </a:r>
          </a:p>
          <a:p>
            <a:pPr marL="895350" indent="-457200" algn="just">
              <a:buFont typeface="+mj-lt"/>
              <a:buAutoNum type="arabicPeriod"/>
            </a:pPr>
            <a:r>
              <a:rPr lang="en-US" sz="2200" dirty="0"/>
              <a:t>Specificity of the method, as the determination is carried out on the pharmacologically active fragment of the structure of the molecule;</a:t>
            </a:r>
          </a:p>
          <a:p>
            <a:pPr marL="895350" indent="-457200" algn="just">
              <a:buFont typeface="+mj-lt"/>
              <a:buAutoNum type="arabicPeriod"/>
            </a:pPr>
            <a:r>
              <a:rPr lang="en-US" sz="2200" dirty="0"/>
              <a:t>The possibility of separate titration of mixtures of substances with the same properties (acidic or basic).</a:t>
            </a:r>
          </a:p>
        </p:txBody>
      </p:sp>
    </p:spTree>
    <p:extLst>
      <p:ext uri="{BB962C8B-B14F-4D97-AF65-F5344CB8AC3E}">
        <p14:creationId xmlns:p14="http://schemas.microsoft.com/office/powerpoint/2010/main" val="1240479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23</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1520" y="2017285"/>
            <a:ext cx="8640960" cy="4832092"/>
          </a:xfrm>
          <a:prstGeom prst="rect">
            <a:avLst/>
          </a:prstGeom>
        </p:spPr>
        <p:txBody>
          <a:bodyPr wrap="square">
            <a:spAutoFit/>
          </a:bodyPr>
          <a:lstStyle/>
          <a:p>
            <a:r>
              <a:rPr lang="en-US" sz="2200" dirty="0"/>
              <a:t>Main </a:t>
            </a:r>
            <a:r>
              <a:rPr lang="en-US" sz="2200" b="1" dirty="0">
                <a:solidFill>
                  <a:srgbClr val="FF0000"/>
                </a:solidFill>
              </a:rPr>
              <a:t>disadvantages</a:t>
            </a:r>
            <a:r>
              <a:rPr lang="en-US" sz="2200" dirty="0"/>
              <a:t> of non-aqueous titration :</a:t>
            </a:r>
          </a:p>
          <a:p>
            <a:pPr marL="808038" indent="-457200" algn="just">
              <a:buFont typeface="+mj-lt"/>
              <a:buAutoNum type="arabicPeriod"/>
            </a:pPr>
            <a:r>
              <a:rPr lang="en-US" sz="2200" dirty="0"/>
              <a:t>Negative effects of organic solvents and mercury acetate on the human body;</a:t>
            </a:r>
          </a:p>
          <a:p>
            <a:pPr marL="808038" indent="-457200" algn="just">
              <a:buFont typeface="+mj-lt"/>
              <a:buAutoNum type="arabicPeriod"/>
            </a:pPr>
            <a:r>
              <a:rPr lang="en-US" sz="2200" dirty="0" smtClean="0"/>
              <a:t>Chloric </a:t>
            </a:r>
            <a:r>
              <a:rPr lang="en-US" sz="2200" dirty="0"/>
              <a:t>acid is explosive;</a:t>
            </a:r>
          </a:p>
          <a:p>
            <a:pPr marL="808038" indent="-457200" algn="just">
              <a:buFont typeface="+mj-lt"/>
              <a:buAutoNum type="arabicPeriod"/>
            </a:pPr>
            <a:r>
              <a:rPr lang="en-US" sz="2200" dirty="0"/>
              <a:t>Careful preparation of solvents, protection of titrants (especially of basic nature) from atmospheric exposure is necessary; </a:t>
            </a:r>
          </a:p>
          <a:p>
            <a:pPr marL="808038" indent="-457200" algn="just">
              <a:buFont typeface="+mj-lt"/>
              <a:buAutoNum type="arabicPeriod"/>
            </a:pPr>
            <a:r>
              <a:rPr lang="en-US" sz="2200" dirty="0"/>
              <a:t>Organic solvents are more expensive than purified water;</a:t>
            </a:r>
          </a:p>
          <a:p>
            <a:pPr marL="808038" indent="-457200" algn="just">
              <a:buFont typeface="+mj-lt"/>
              <a:buAutoNum type="arabicPeriod"/>
            </a:pPr>
            <a:r>
              <a:rPr lang="en-US" sz="2200" dirty="0"/>
              <a:t>The possibilities of the method are noticeably narrowed when </a:t>
            </a:r>
            <a:r>
              <a:rPr lang="en-US" sz="2200" dirty="0" err="1"/>
              <a:t>analysing</a:t>
            </a:r>
            <a:r>
              <a:rPr lang="en-US" sz="2200" dirty="0"/>
              <a:t> dosage forms prepared on water (solutions, mixtures, solutions for injections). </a:t>
            </a:r>
          </a:p>
          <a:p>
            <a:pPr marL="808038" indent="-457200" algn="just">
              <a:buFont typeface="+mj-lt"/>
              <a:buAutoNum type="arabicPeriod"/>
            </a:pPr>
            <a:r>
              <a:rPr lang="en-US" sz="2200" dirty="0"/>
              <a:t>The method does not provide objective information on the quality of substances which undergo hydrolytic decomposition (e.g. substances with ester groups) or other types of degradation during storage of aqueous dosage forms or sterilization process. </a:t>
            </a:r>
          </a:p>
        </p:txBody>
      </p:sp>
      <p:sp>
        <p:nvSpPr>
          <p:cNvPr id="9" name="Заголовок 1"/>
          <p:cNvSpPr txBox="1">
            <a:spLocks/>
          </p:cNvSpPr>
          <p:nvPr/>
        </p:nvSpPr>
        <p:spPr>
          <a:xfrm>
            <a:off x="685332" y="260648"/>
            <a:ext cx="820714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 non-aqueous medium</a:t>
            </a:r>
          </a:p>
        </p:txBody>
      </p:sp>
      <p:sp>
        <p:nvSpPr>
          <p:cNvPr id="10" name="Прямоугольник 9"/>
          <p:cNvSpPr/>
          <p:nvPr/>
        </p:nvSpPr>
        <p:spPr>
          <a:xfrm>
            <a:off x="251520" y="1484784"/>
            <a:ext cx="8640960" cy="461665"/>
          </a:xfrm>
          <a:prstGeom prst="rect">
            <a:avLst/>
          </a:prstGeom>
        </p:spPr>
        <p:txBody>
          <a:bodyPr wrap="square">
            <a:spAutoFit/>
          </a:bodyPr>
          <a:lstStyle/>
          <a:p>
            <a:pPr algn="ctr"/>
            <a:r>
              <a:rPr lang="en-US" sz="2400" b="1" i="1" dirty="0" smtClean="0">
                <a:solidFill>
                  <a:srgbClr val="3366FF"/>
                </a:solidFill>
              </a:rPr>
              <a:t>ADVANTAGES AND DISADVANTAGES OF NON-AQUEOUS TITRATION</a:t>
            </a:r>
            <a:endParaRPr lang="en-US" sz="2400" b="1" i="1" dirty="0">
              <a:solidFill>
                <a:srgbClr val="3366FF"/>
              </a:solidFill>
            </a:endParaRPr>
          </a:p>
        </p:txBody>
      </p:sp>
    </p:spTree>
    <p:extLst>
      <p:ext uri="{BB962C8B-B14F-4D97-AF65-F5344CB8AC3E}">
        <p14:creationId xmlns:p14="http://schemas.microsoft.com/office/powerpoint/2010/main" val="89894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24</a:t>
            </a:fld>
            <a:endParaRPr lang="ru-RU"/>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31567" y="1196752"/>
            <a:ext cx="4269246" cy="584775"/>
          </a:xfrm>
          <a:prstGeom prst="rect">
            <a:avLst/>
          </a:prstGeom>
        </p:spPr>
        <p:txBody>
          <a:bodyPr wrap="none">
            <a:spAutoFit/>
          </a:bodyPr>
          <a:lstStyle/>
          <a:p>
            <a:pPr algn="ctr"/>
            <a:r>
              <a:rPr lang="en-US" sz="3200" b="1" dirty="0" smtClean="0">
                <a:solidFill>
                  <a:srgbClr val="0070C0"/>
                </a:solidFill>
              </a:rPr>
              <a:t>Thank you for attention!</a:t>
            </a:r>
            <a:endParaRPr lang="ru-RU" sz="3200" b="1" dirty="0">
              <a:solidFill>
                <a:srgbClr val="0070C0"/>
              </a:solidFill>
            </a:endParaRPr>
          </a:p>
        </p:txBody>
      </p:sp>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266" t="23470" r="12699" b="7514"/>
          <a:stretch/>
        </p:blipFill>
        <p:spPr bwMode="auto">
          <a:xfrm>
            <a:off x="2358598" y="1988840"/>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804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332" y="260648"/>
            <a:ext cx="7773338" cy="1296144"/>
          </a:xfrm>
        </p:spPr>
        <p:txBody>
          <a:bodyPr>
            <a:normAutofit/>
          </a:bodyPr>
          <a:lstStyle/>
          <a:p>
            <a:r>
              <a:rPr lang="en-US" sz="2800" b="1" dirty="0">
                <a:solidFill>
                  <a:srgbClr val="0070C0"/>
                </a:solidFill>
              </a:rPr>
              <a:t>Acid-base titration in aqueous medium</a:t>
            </a:r>
            <a:endParaRPr lang="ru-RU" sz="2800" b="1" dirty="0">
              <a:solidFill>
                <a:srgbClr val="0070C0"/>
              </a:solidFill>
            </a:endParaRPr>
          </a:p>
        </p:txBody>
      </p:sp>
      <p:sp>
        <p:nvSpPr>
          <p:cNvPr id="3" name="Объект 2"/>
          <p:cNvSpPr>
            <a:spLocks noGrp="1"/>
          </p:cNvSpPr>
          <p:nvPr>
            <p:ph sz="quarter" idx="13"/>
          </p:nvPr>
        </p:nvSpPr>
        <p:spPr>
          <a:xfrm>
            <a:off x="685330" y="1430989"/>
            <a:ext cx="7772870" cy="701867"/>
          </a:xfrm>
          <a:prstGeom prst="rect">
            <a:avLst/>
          </a:prstGeom>
        </p:spPr>
        <p:txBody>
          <a:bodyPr/>
          <a:lstStyle/>
          <a:p>
            <a:pPr marL="0" indent="0" algn="ctr">
              <a:buNone/>
            </a:pPr>
            <a:r>
              <a:rPr lang="en-US" b="1" i="1" dirty="0">
                <a:solidFill>
                  <a:srgbClr val="3366FF"/>
                </a:solidFill>
              </a:rPr>
              <a:t>Classification of acid-base titration methods in aqueous media</a:t>
            </a:r>
          </a:p>
        </p:txBody>
      </p:sp>
      <p:sp>
        <p:nvSpPr>
          <p:cNvPr id="6" name="Номер слайда 5"/>
          <p:cNvSpPr>
            <a:spLocks noGrp="1"/>
          </p:cNvSpPr>
          <p:nvPr>
            <p:ph type="sldNum" sz="quarter" idx="12"/>
          </p:nvPr>
        </p:nvSpPr>
        <p:spPr>
          <a:xfrm>
            <a:off x="8535343" y="6520259"/>
            <a:ext cx="573161" cy="365125"/>
          </a:xfrm>
        </p:spPr>
        <p:txBody>
          <a:bodyPr/>
          <a:lstStyle/>
          <a:p>
            <a:fld id="{B19B0651-EE4F-4900-A07F-96A6BFA9D0F0}" type="slidenum">
              <a:rPr lang="ru-RU" smtClean="0"/>
              <a:t>3</a:t>
            </a:fld>
            <a:endParaRPr lang="ru-RU"/>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2204864"/>
            <a:ext cx="5832648" cy="4185761"/>
          </a:xfrm>
          <a:prstGeom prst="rect">
            <a:avLst/>
          </a:prstGeom>
          <a:noFill/>
        </p:spPr>
        <p:txBody>
          <a:bodyPr wrap="square" rtlCol="0">
            <a:spAutoFit/>
          </a:bodyPr>
          <a:lstStyle/>
          <a:p>
            <a:pPr marL="400050" indent="-400050">
              <a:buAutoNum type="romanUcPeriod"/>
            </a:pPr>
            <a:r>
              <a:rPr lang="en-US" sz="2200" b="1" dirty="0" smtClean="0"/>
              <a:t>Depending on the working solution, </a:t>
            </a:r>
            <a:r>
              <a:rPr lang="en-US" sz="2200" dirty="0" smtClean="0"/>
              <a:t>this method gets its specific name: </a:t>
            </a:r>
            <a:endParaRPr lang="en-US" b="1" dirty="0" smtClean="0"/>
          </a:p>
          <a:p>
            <a:pPr marL="811213" indent="-285750">
              <a:buFont typeface="Wingdings" panose="05000000000000000000" pitchFamily="2" charset="2"/>
              <a:buChar char="Ø"/>
            </a:pPr>
            <a:r>
              <a:rPr lang="en-US" sz="2000" b="1" dirty="0" err="1" smtClean="0">
                <a:solidFill>
                  <a:srgbClr val="0070C0"/>
                </a:solidFill>
              </a:rPr>
              <a:t>Alkalimetry</a:t>
            </a:r>
            <a:r>
              <a:rPr lang="en-US" sz="2000" dirty="0" smtClean="0"/>
              <a:t>, where the working solution is </a:t>
            </a:r>
            <a:r>
              <a:rPr lang="en-US" sz="2000" b="1" dirty="0" smtClean="0">
                <a:solidFill>
                  <a:srgbClr val="0070C0"/>
                </a:solidFill>
              </a:rPr>
              <a:t>alkali</a:t>
            </a:r>
            <a:r>
              <a:rPr lang="en-US" sz="2000" dirty="0" smtClean="0"/>
              <a:t>, </a:t>
            </a:r>
          </a:p>
          <a:p>
            <a:pPr marL="811213" indent="-285750">
              <a:buFont typeface="Wingdings" panose="05000000000000000000" pitchFamily="2" charset="2"/>
              <a:buChar char="Ø"/>
            </a:pPr>
            <a:r>
              <a:rPr lang="en-US" sz="2000" b="1" dirty="0" err="1" smtClean="0">
                <a:solidFill>
                  <a:srgbClr val="C00000"/>
                </a:solidFill>
              </a:rPr>
              <a:t>Acidimetry</a:t>
            </a:r>
            <a:r>
              <a:rPr lang="en-US" sz="2000" dirty="0" smtClean="0"/>
              <a:t>, which uses an </a:t>
            </a:r>
            <a:r>
              <a:rPr lang="en-US" sz="2000" b="1" dirty="0" smtClean="0">
                <a:solidFill>
                  <a:srgbClr val="C00000"/>
                </a:solidFill>
              </a:rPr>
              <a:t>acid solution </a:t>
            </a:r>
            <a:r>
              <a:rPr lang="en-US" sz="2000" dirty="0" smtClean="0"/>
              <a:t>as the working solution.</a:t>
            </a:r>
          </a:p>
          <a:p>
            <a:pPr lvl="0"/>
            <a:endParaRPr lang="ru-RU" dirty="0"/>
          </a:p>
          <a:p>
            <a:pPr marL="273050" indent="-273050"/>
            <a:r>
              <a:rPr lang="en-US" b="1" dirty="0"/>
              <a:t>II</a:t>
            </a:r>
            <a:r>
              <a:rPr lang="ru-RU" b="1" dirty="0"/>
              <a:t>.</a:t>
            </a:r>
            <a:r>
              <a:rPr lang="ru-RU" dirty="0"/>
              <a:t> </a:t>
            </a:r>
            <a:r>
              <a:rPr lang="en-US" sz="2200" b="1" dirty="0" smtClean="0"/>
              <a:t>According to the  technique of quantitative analysis , there are:</a:t>
            </a:r>
            <a:endParaRPr lang="en-US" b="1" dirty="0" smtClean="0"/>
          </a:p>
          <a:p>
            <a:pPr marL="808038" indent="-273050">
              <a:buFont typeface="Wingdings" panose="05000000000000000000" pitchFamily="2" charset="2"/>
              <a:buChar char="Ø"/>
            </a:pPr>
            <a:r>
              <a:rPr lang="en-US" sz="2000" dirty="0" smtClean="0"/>
              <a:t>direct titration,</a:t>
            </a:r>
          </a:p>
          <a:p>
            <a:pPr marL="808038" indent="-273050">
              <a:buFont typeface="Wingdings" panose="05000000000000000000" pitchFamily="2" charset="2"/>
              <a:buChar char="Ø"/>
            </a:pPr>
            <a:r>
              <a:rPr lang="en-US" sz="2000" dirty="0" smtClean="0"/>
              <a:t>Reverse titration,</a:t>
            </a:r>
          </a:p>
          <a:p>
            <a:pPr marL="808038" indent="-273050">
              <a:buFont typeface="Wingdings" panose="05000000000000000000" pitchFamily="2" charset="2"/>
              <a:buChar char="Ø"/>
            </a:pPr>
            <a:r>
              <a:rPr lang="en-US" sz="2000" dirty="0" smtClean="0"/>
              <a:t>Substitution titration.</a:t>
            </a:r>
          </a:p>
          <a:p>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130" y="2420888"/>
            <a:ext cx="2595169" cy="381642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471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Объект 2"/>
          <p:cNvSpPr>
            <a:spLocks noGrp="1"/>
          </p:cNvSpPr>
          <p:nvPr>
            <p:ph sz="quarter" idx="13"/>
          </p:nvPr>
        </p:nvSpPr>
        <p:spPr>
          <a:xfrm>
            <a:off x="685330" y="1430989"/>
            <a:ext cx="7772870" cy="917891"/>
          </a:xfrm>
          <a:prstGeom prst="rect">
            <a:avLst/>
          </a:prstGeom>
        </p:spPr>
        <p:txBody>
          <a:bodyPr>
            <a:normAutofit/>
          </a:bodyPr>
          <a:lstStyle/>
          <a:p>
            <a:pPr marL="0" indent="0" algn="ctr">
              <a:lnSpc>
                <a:spcPct val="110000"/>
              </a:lnSpc>
              <a:spcBef>
                <a:spcPts val="0"/>
              </a:spcBef>
              <a:buNone/>
            </a:pPr>
            <a:r>
              <a:rPr lang="en-US" b="1" i="1" dirty="0">
                <a:solidFill>
                  <a:srgbClr val="3366FF"/>
                </a:solidFill>
              </a:rPr>
              <a:t>Working solutions and standard substances </a:t>
            </a:r>
            <a:endParaRPr lang="ru-RU" b="1" i="1" dirty="0" smtClean="0">
              <a:solidFill>
                <a:srgbClr val="3366FF"/>
              </a:solidFill>
            </a:endParaRPr>
          </a:p>
          <a:p>
            <a:pPr marL="0" indent="0" algn="ctr">
              <a:lnSpc>
                <a:spcPct val="110000"/>
              </a:lnSpc>
              <a:spcBef>
                <a:spcPts val="0"/>
              </a:spcBef>
              <a:buNone/>
            </a:pPr>
            <a:r>
              <a:rPr lang="en-US" b="1" i="1" dirty="0" smtClean="0">
                <a:solidFill>
                  <a:srgbClr val="3366FF"/>
                </a:solidFill>
              </a:rPr>
              <a:t>of </a:t>
            </a:r>
            <a:r>
              <a:rPr lang="en-US" b="1" i="1" dirty="0">
                <a:solidFill>
                  <a:srgbClr val="3366FF"/>
                </a:solidFill>
              </a:rPr>
              <a:t>the acid-base titration method</a:t>
            </a:r>
          </a:p>
        </p:txBody>
      </p:sp>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4</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1520" y="2204864"/>
            <a:ext cx="8640960" cy="1446550"/>
          </a:xfrm>
          <a:prstGeom prst="rect">
            <a:avLst/>
          </a:prstGeom>
        </p:spPr>
        <p:txBody>
          <a:bodyPr wrap="square">
            <a:spAutoFit/>
          </a:bodyPr>
          <a:lstStyle/>
          <a:p>
            <a:pPr algn="just"/>
            <a:r>
              <a:rPr lang="en-US" sz="2200" b="1" dirty="0" smtClean="0">
                <a:solidFill>
                  <a:srgbClr val="0070C0"/>
                </a:solidFill>
              </a:rPr>
              <a:t>The main working solutions </a:t>
            </a:r>
            <a:r>
              <a:rPr lang="en-US" sz="2200" dirty="0" smtClean="0"/>
              <a:t>in this method are </a:t>
            </a:r>
            <a:r>
              <a:rPr lang="en-US" sz="2200" b="1" dirty="0" smtClean="0">
                <a:solidFill>
                  <a:srgbClr val="00B0F0"/>
                </a:solidFill>
              </a:rPr>
              <a:t>strong acid solutions </a:t>
            </a:r>
            <a:r>
              <a:rPr lang="en-US" sz="2200" dirty="0" smtClean="0">
                <a:solidFill>
                  <a:srgbClr val="00B0F0"/>
                </a:solidFill>
              </a:rPr>
              <a:t>or </a:t>
            </a:r>
            <a:r>
              <a:rPr lang="en-US" sz="2200" b="1" dirty="0" smtClean="0">
                <a:solidFill>
                  <a:srgbClr val="00B0F0"/>
                </a:solidFill>
              </a:rPr>
              <a:t>alkaline solutions.</a:t>
            </a:r>
            <a:r>
              <a:rPr lang="en-US" sz="2200" b="1" dirty="0" smtClean="0">
                <a:solidFill>
                  <a:srgbClr val="0070C0"/>
                </a:solidFill>
              </a:rPr>
              <a:t> </a:t>
            </a:r>
            <a:r>
              <a:rPr lang="en-US" sz="2200" dirty="0" smtClean="0"/>
              <a:t>These substances do not meet the requirements for standard substances and therefore titrated solutions </a:t>
            </a:r>
            <a:r>
              <a:rPr lang="en-US" sz="2200" b="1" dirty="0" smtClean="0">
                <a:solidFill>
                  <a:srgbClr val="C00000"/>
                </a:solidFill>
              </a:rPr>
              <a:t>cannot be prepared from an exact sample weight</a:t>
            </a:r>
            <a:r>
              <a:rPr lang="en-US" sz="2200" dirty="0" smtClean="0"/>
              <a:t>.</a:t>
            </a:r>
            <a:endParaRPr lang="en-US" sz="2200" dirty="0"/>
          </a:p>
        </p:txBody>
      </p:sp>
      <p:sp>
        <p:nvSpPr>
          <p:cNvPr id="11" name="Прямоугольник 10"/>
          <p:cNvSpPr/>
          <p:nvPr/>
        </p:nvSpPr>
        <p:spPr>
          <a:xfrm>
            <a:off x="5004048" y="3754200"/>
            <a:ext cx="3816424" cy="2699136"/>
          </a:xfrm>
          <a:prstGeom prst="rect">
            <a:avLst/>
          </a:prstGeom>
          <a:solidFill>
            <a:schemeClr val="bg1"/>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To </a:t>
            </a:r>
            <a:r>
              <a:rPr lang="en-US" b="1" dirty="0" err="1" smtClean="0">
                <a:solidFill>
                  <a:schemeClr val="tx1"/>
                </a:solidFill>
              </a:rPr>
              <a:t>standardise</a:t>
            </a:r>
            <a:r>
              <a:rPr lang="en-US" b="1" dirty="0" smtClean="0">
                <a:solidFill>
                  <a:schemeClr val="tx1"/>
                </a:solidFill>
              </a:rPr>
              <a:t> </a:t>
            </a:r>
            <a:r>
              <a:rPr lang="en-US" b="1" dirty="0" smtClean="0">
                <a:solidFill>
                  <a:srgbClr val="0070C0"/>
                </a:solidFill>
              </a:rPr>
              <a:t>alkaline solutions</a:t>
            </a:r>
            <a:r>
              <a:rPr lang="en-US" b="1" dirty="0" smtClean="0">
                <a:solidFill>
                  <a:schemeClr val="tx1"/>
                </a:solidFill>
              </a:rPr>
              <a:t>, the following are used </a:t>
            </a:r>
          </a:p>
          <a:p>
            <a:pPr marL="285750" indent="-285750">
              <a:buFont typeface="Arial" panose="020B0604020202020204" pitchFamily="34" charset="0"/>
              <a:buChar char="•"/>
            </a:pPr>
            <a:r>
              <a:rPr lang="en-US" dirty="0" smtClean="0">
                <a:solidFill>
                  <a:schemeClr val="tx1"/>
                </a:solidFill>
              </a:rPr>
              <a:t>oxalic acid </a:t>
            </a:r>
            <a:r>
              <a:rPr lang="ru-RU" sz="1600" dirty="0" smtClean="0">
                <a:solidFill>
                  <a:schemeClr val="tx1"/>
                </a:solidFill>
              </a:rPr>
              <a:t>H</a:t>
            </a:r>
            <a:r>
              <a:rPr lang="ru-RU" sz="1600" baseline="-25000" dirty="0" smtClean="0">
                <a:solidFill>
                  <a:schemeClr val="tx1"/>
                </a:solidFill>
              </a:rPr>
              <a:t>2</a:t>
            </a:r>
            <a:r>
              <a:rPr lang="ru-RU" sz="1600" dirty="0" smtClean="0">
                <a:solidFill>
                  <a:schemeClr val="tx1"/>
                </a:solidFill>
              </a:rPr>
              <a:t>C</a:t>
            </a:r>
            <a:r>
              <a:rPr lang="ru-RU" sz="1600" baseline="-25000" dirty="0" smtClean="0">
                <a:solidFill>
                  <a:schemeClr val="tx1"/>
                </a:solidFill>
              </a:rPr>
              <a:t>2</a:t>
            </a:r>
            <a:r>
              <a:rPr lang="ru-RU" sz="1600" dirty="0" smtClean="0">
                <a:solidFill>
                  <a:schemeClr val="tx1"/>
                </a:solidFill>
              </a:rPr>
              <a:t>O</a:t>
            </a:r>
            <a:r>
              <a:rPr lang="ru-RU" sz="1600" baseline="-25000" dirty="0" smtClean="0">
                <a:solidFill>
                  <a:schemeClr val="tx1"/>
                </a:solidFill>
              </a:rPr>
              <a:t>4</a:t>
            </a:r>
            <a:r>
              <a:rPr lang="ru-RU" sz="1600" dirty="0" smtClean="0">
                <a:solidFill>
                  <a:schemeClr val="tx1"/>
                </a:solidFill>
              </a:rPr>
              <a:t>×2H</a:t>
            </a:r>
            <a:r>
              <a:rPr lang="ru-RU" sz="1600" baseline="-25000" dirty="0" smtClean="0">
                <a:solidFill>
                  <a:schemeClr val="tx1"/>
                </a:solidFill>
              </a:rPr>
              <a:t>2</a:t>
            </a:r>
            <a:r>
              <a:rPr lang="ru-RU" sz="1600" dirty="0" smtClean="0">
                <a:solidFill>
                  <a:schemeClr val="tx1"/>
                </a:solidFill>
              </a:rPr>
              <a:t>O</a:t>
            </a:r>
            <a:r>
              <a:rPr lang="ru-RU" sz="1600" dirty="0">
                <a:solidFill>
                  <a:schemeClr val="tx1"/>
                </a:solidFill>
              </a:rPr>
              <a:t>, </a:t>
            </a:r>
          </a:p>
          <a:p>
            <a:pPr marL="285750" indent="-285750">
              <a:buFont typeface="Arial" panose="020B0604020202020204" pitchFamily="34" charset="0"/>
              <a:buChar char="•"/>
            </a:pPr>
            <a:r>
              <a:rPr lang="en-US" dirty="0" smtClean="0">
                <a:solidFill>
                  <a:schemeClr val="tx1"/>
                </a:solidFill>
              </a:rPr>
              <a:t>succinic acid</a:t>
            </a:r>
            <a:r>
              <a:rPr lang="en-US" sz="1600" dirty="0" smtClean="0">
                <a:solidFill>
                  <a:schemeClr val="tx1"/>
                </a:solidFill>
              </a:rPr>
              <a:t> </a:t>
            </a:r>
            <a:r>
              <a:rPr lang="ru-RU" sz="1600" dirty="0" smtClean="0">
                <a:solidFill>
                  <a:schemeClr val="tx1"/>
                </a:solidFill>
              </a:rPr>
              <a:t>H</a:t>
            </a:r>
            <a:r>
              <a:rPr lang="ru-RU" sz="1600" baseline="-25000" dirty="0" smtClean="0">
                <a:solidFill>
                  <a:schemeClr val="tx1"/>
                </a:solidFill>
              </a:rPr>
              <a:t>2</a:t>
            </a:r>
            <a:r>
              <a:rPr lang="ru-RU" sz="1600" dirty="0" smtClean="0">
                <a:solidFill>
                  <a:schemeClr val="tx1"/>
                </a:solidFill>
              </a:rPr>
              <a:t>C</a:t>
            </a:r>
            <a:r>
              <a:rPr lang="ru-RU" sz="1600" baseline="-25000" dirty="0" smtClean="0">
                <a:solidFill>
                  <a:schemeClr val="tx1"/>
                </a:solidFill>
              </a:rPr>
              <a:t>4</a:t>
            </a:r>
            <a:r>
              <a:rPr lang="ru-RU" sz="1600" dirty="0" smtClean="0">
                <a:solidFill>
                  <a:schemeClr val="tx1"/>
                </a:solidFill>
              </a:rPr>
              <a:t>H</a:t>
            </a:r>
            <a:r>
              <a:rPr lang="ru-RU" sz="1600" baseline="-25000" dirty="0" smtClean="0">
                <a:solidFill>
                  <a:schemeClr val="tx1"/>
                </a:solidFill>
              </a:rPr>
              <a:t>4</a:t>
            </a:r>
            <a:r>
              <a:rPr lang="ru-RU" sz="1600" dirty="0" smtClean="0">
                <a:solidFill>
                  <a:schemeClr val="tx1"/>
                </a:solidFill>
              </a:rPr>
              <a:t>O</a:t>
            </a:r>
            <a:r>
              <a:rPr lang="ru-RU" sz="1600" baseline="-25000" dirty="0" smtClean="0">
                <a:solidFill>
                  <a:schemeClr val="tx1"/>
                </a:solidFill>
              </a:rPr>
              <a:t>4</a:t>
            </a:r>
            <a:r>
              <a:rPr lang="ru-RU" sz="1600" dirty="0">
                <a:solidFill>
                  <a:schemeClr val="tx1"/>
                </a:solidFill>
              </a:rPr>
              <a:t>, </a:t>
            </a:r>
          </a:p>
          <a:p>
            <a:pPr marL="285750" indent="-285750">
              <a:buFont typeface="Arial" panose="020B0604020202020204" pitchFamily="34" charset="0"/>
              <a:buChar char="•"/>
            </a:pPr>
            <a:r>
              <a:rPr lang="en-US" dirty="0" smtClean="0">
                <a:solidFill>
                  <a:schemeClr val="tx1"/>
                </a:solidFill>
              </a:rPr>
              <a:t>benzoic acid </a:t>
            </a:r>
            <a:r>
              <a:rPr lang="ru-RU" sz="1600" dirty="0" smtClean="0">
                <a:solidFill>
                  <a:schemeClr val="tx1"/>
                </a:solidFill>
              </a:rPr>
              <a:t>С</a:t>
            </a:r>
            <a:r>
              <a:rPr lang="ru-RU" sz="1600" baseline="-25000" dirty="0" smtClean="0">
                <a:solidFill>
                  <a:schemeClr val="tx1"/>
                </a:solidFill>
              </a:rPr>
              <a:t>6</a:t>
            </a:r>
            <a:r>
              <a:rPr lang="ru-RU" sz="1600" dirty="0" smtClean="0">
                <a:solidFill>
                  <a:schemeClr val="tx1"/>
                </a:solidFill>
              </a:rPr>
              <a:t>H</a:t>
            </a:r>
            <a:r>
              <a:rPr lang="ru-RU" sz="1600" baseline="-25000" dirty="0" smtClean="0">
                <a:solidFill>
                  <a:schemeClr val="tx1"/>
                </a:solidFill>
              </a:rPr>
              <a:t>5</a:t>
            </a:r>
            <a:r>
              <a:rPr lang="ru-RU" sz="1600" dirty="0" smtClean="0">
                <a:solidFill>
                  <a:schemeClr val="tx1"/>
                </a:solidFill>
              </a:rPr>
              <a:t>COOH (</a:t>
            </a:r>
            <a:r>
              <a:rPr lang="en-US" dirty="0" smtClean="0">
                <a:solidFill>
                  <a:schemeClr val="tx1"/>
                </a:solidFill>
              </a:rPr>
              <a:t>primary standards</a:t>
            </a:r>
            <a:r>
              <a:rPr lang="ru-RU" sz="1600" dirty="0" smtClean="0">
                <a:solidFill>
                  <a:schemeClr val="tx1"/>
                </a:solidFill>
              </a:rPr>
              <a:t>), </a:t>
            </a:r>
            <a:endParaRPr lang="ru-RU" sz="1600" dirty="0">
              <a:solidFill>
                <a:schemeClr val="tx1"/>
              </a:solidFill>
            </a:endParaRPr>
          </a:p>
          <a:p>
            <a:pPr marL="285750" indent="-285750">
              <a:buFont typeface="Arial" panose="020B0604020202020204" pitchFamily="34" charset="0"/>
              <a:buChar char="•"/>
            </a:pPr>
            <a:r>
              <a:rPr lang="en-US" dirty="0" smtClean="0">
                <a:solidFill>
                  <a:schemeClr val="tx1"/>
                </a:solidFill>
              </a:rPr>
              <a:t>as well as </a:t>
            </a:r>
            <a:r>
              <a:rPr lang="en-US" dirty="0" err="1" smtClean="0">
                <a:solidFill>
                  <a:schemeClr val="tx1"/>
                </a:solidFill>
              </a:rPr>
              <a:t>standardised</a:t>
            </a:r>
            <a:r>
              <a:rPr lang="en-US" dirty="0" smtClean="0">
                <a:solidFill>
                  <a:schemeClr val="tx1"/>
                </a:solidFill>
              </a:rPr>
              <a:t> solutions of hydrochloric or nitric acid (secondary standards).</a:t>
            </a:r>
            <a:endParaRPr lang="en-US" dirty="0">
              <a:solidFill>
                <a:schemeClr val="tx1"/>
              </a:solidFill>
            </a:endParaRPr>
          </a:p>
        </p:txBody>
      </p:sp>
      <p:sp>
        <p:nvSpPr>
          <p:cNvPr id="13" name="Прямоугольник 12"/>
          <p:cNvSpPr/>
          <p:nvPr/>
        </p:nvSpPr>
        <p:spPr>
          <a:xfrm>
            <a:off x="244308" y="3754200"/>
            <a:ext cx="3823636" cy="2699136"/>
          </a:xfrm>
          <a:prstGeom prst="rect">
            <a:avLst/>
          </a:prstGeom>
          <a:solidFill>
            <a:schemeClr val="bg1"/>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rPr>
              <a:t>As standard substances for the </a:t>
            </a:r>
            <a:r>
              <a:rPr lang="en-US" b="1" dirty="0" err="1" smtClean="0">
                <a:solidFill>
                  <a:schemeClr val="tx1"/>
                </a:solidFill>
              </a:rPr>
              <a:t>standardisation</a:t>
            </a:r>
            <a:r>
              <a:rPr lang="en-US" b="1" dirty="0" smtClean="0">
                <a:solidFill>
                  <a:schemeClr val="tx1"/>
                </a:solidFill>
              </a:rPr>
              <a:t> of </a:t>
            </a:r>
            <a:r>
              <a:rPr lang="en-US" b="1" dirty="0" smtClean="0">
                <a:solidFill>
                  <a:srgbClr val="C00000"/>
                </a:solidFill>
              </a:rPr>
              <a:t>acid solutions </a:t>
            </a:r>
            <a:r>
              <a:rPr lang="en-US" b="1" dirty="0" smtClean="0">
                <a:solidFill>
                  <a:schemeClr val="tx1"/>
                </a:solidFill>
              </a:rPr>
              <a:t>are used:</a:t>
            </a:r>
          </a:p>
          <a:p>
            <a:pPr marL="285750" indent="-285750">
              <a:buFont typeface="Arial" panose="020B0604020202020204" pitchFamily="34" charset="0"/>
              <a:buChar char="•"/>
            </a:pPr>
            <a:r>
              <a:rPr lang="en-US" dirty="0" smtClean="0">
                <a:solidFill>
                  <a:schemeClr val="tx1"/>
                </a:solidFill>
              </a:rPr>
              <a:t>sodium </a:t>
            </a:r>
            <a:r>
              <a:rPr lang="en-US" dirty="0" err="1" smtClean="0">
                <a:solidFill>
                  <a:schemeClr val="tx1"/>
                </a:solidFill>
              </a:rPr>
              <a:t>tetraborate</a:t>
            </a:r>
            <a:r>
              <a:rPr lang="en-US" dirty="0" smtClean="0">
                <a:solidFill>
                  <a:schemeClr val="tx1"/>
                </a:solidFill>
              </a:rPr>
              <a:t> </a:t>
            </a:r>
          </a:p>
          <a:p>
            <a:pPr indent="273050"/>
            <a:r>
              <a:rPr lang="ru-RU" sz="1600" dirty="0" smtClean="0">
                <a:solidFill>
                  <a:schemeClr val="tx1"/>
                </a:solidFill>
              </a:rPr>
              <a:t>Na</a:t>
            </a:r>
            <a:r>
              <a:rPr lang="ru-RU" sz="1600" baseline="-25000" dirty="0" smtClean="0">
                <a:solidFill>
                  <a:schemeClr val="tx1"/>
                </a:solidFill>
              </a:rPr>
              <a:t>2</a:t>
            </a:r>
            <a:r>
              <a:rPr lang="ru-RU" sz="1600" dirty="0" smtClean="0">
                <a:solidFill>
                  <a:schemeClr val="tx1"/>
                </a:solidFill>
              </a:rPr>
              <a:t>B</a:t>
            </a:r>
            <a:r>
              <a:rPr lang="ru-RU" sz="1600" baseline="-25000" dirty="0" smtClean="0">
                <a:solidFill>
                  <a:schemeClr val="tx1"/>
                </a:solidFill>
              </a:rPr>
              <a:t>4</a:t>
            </a:r>
            <a:r>
              <a:rPr lang="ru-RU" sz="1600" dirty="0" smtClean="0">
                <a:solidFill>
                  <a:schemeClr val="tx1"/>
                </a:solidFill>
              </a:rPr>
              <a:t>O</a:t>
            </a:r>
            <a:r>
              <a:rPr lang="ru-RU" sz="1600" baseline="-25000" dirty="0" smtClean="0">
                <a:solidFill>
                  <a:schemeClr val="tx1"/>
                </a:solidFill>
              </a:rPr>
              <a:t>7 </a:t>
            </a:r>
            <a:r>
              <a:rPr lang="ru-RU" sz="1600" dirty="0">
                <a:solidFill>
                  <a:schemeClr val="tx1"/>
                </a:solidFill>
              </a:rPr>
              <a:t>×10H</a:t>
            </a:r>
            <a:r>
              <a:rPr lang="ru-RU" sz="1600" baseline="-25000" dirty="0">
                <a:solidFill>
                  <a:schemeClr val="tx1"/>
                </a:solidFill>
              </a:rPr>
              <a:t>2</a:t>
            </a:r>
            <a:r>
              <a:rPr lang="ru-RU" sz="1600" dirty="0">
                <a:solidFill>
                  <a:schemeClr val="tx1"/>
                </a:solidFill>
              </a:rPr>
              <a:t>O</a:t>
            </a:r>
            <a:r>
              <a:rPr lang="ru-RU" sz="1600" dirty="0" smtClean="0">
                <a:solidFill>
                  <a:schemeClr val="tx1"/>
                </a:solidFill>
              </a:rPr>
              <a:t>, </a:t>
            </a:r>
          </a:p>
          <a:p>
            <a:pPr marL="285750" indent="-285750">
              <a:buFont typeface="Arial" panose="020B0604020202020204" pitchFamily="34" charset="0"/>
              <a:buChar char="•"/>
            </a:pPr>
            <a:r>
              <a:rPr lang="en-US" dirty="0" smtClean="0">
                <a:solidFill>
                  <a:schemeClr val="tx1"/>
                </a:solidFill>
              </a:rPr>
              <a:t>anhydrous sodium carbonate </a:t>
            </a:r>
            <a:endParaRPr lang="ru-RU" dirty="0" smtClean="0">
              <a:solidFill>
                <a:schemeClr val="tx1"/>
              </a:solidFill>
            </a:endParaRPr>
          </a:p>
          <a:p>
            <a:pPr indent="273050"/>
            <a:r>
              <a:rPr lang="ru-RU" sz="1600" dirty="0" smtClean="0">
                <a:solidFill>
                  <a:schemeClr val="tx1"/>
                </a:solidFill>
              </a:rPr>
              <a:t>Na</a:t>
            </a:r>
            <a:r>
              <a:rPr lang="ru-RU" sz="1600" baseline="-25000" dirty="0" smtClean="0">
                <a:solidFill>
                  <a:schemeClr val="tx1"/>
                </a:solidFill>
              </a:rPr>
              <a:t>2</a:t>
            </a:r>
            <a:r>
              <a:rPr lang="ru-RU" sz="1600" dirty="0" smtClean="0">
                <a:solidFill>
                  <a:schemeClr val="tx1"/>
                </a:solidFill>
              </a:rPr>
              <a:t>CO</a:t>
            </a:r>
            <a:r>
              <a:rPr lang="ru-RU" sz="1600" baseline="-25000" dirty="0" smtClean="0">
                <a:solidFill>
                  <a:schemeClr val="tx1"/>
                </a:solidFill>
              </a:rPr>
              <a:t>3</a:t>
            </a:r>
            <a:r>
              <a:rPr lang="ru-RU" sz="1600" dirty="0">
                <a:solidFill>
                  <a:schemeClr val="tx1"/>
                </a:solidFill>
              </a:rPr>
              <a:t>, </a:t>
            </a:r>
            <a:endParaRPr lang="ru-RU" sz="1600" dirty="0" smtClean="0">
              <a:solidFill>
                <a:schemeClr val="tx1"/>
              </a:solidFill>
            </a:endParaRPr>
          </a:p>
          <a:p>
            <a:pPr marL="285750" indent="-285750">
              <a:buFont typeface="Arial" panose="020B0604020202020204" pitchFamily="34" charset="0"/>
              <a:buChar char="•"/>
            </a:pPr>
            <a:r>
              <a:rPr lang="en-US" dirty="0" smtClean="0">
                <a:solidFill>
                  <a:schemeClr val="tx1"/>
                </a:solidFill>
              </a:rPr>
              <a:t>mercury oxide </a:t>
            </a:r>
            <a:r>
              <a:rPr lang="ru-RU" sz="1600" dirty="0" err="1" smtClean="0">
                <a:solidFill>
                  <a:schemeClr val="tx1"/>
                </a:solidFill>
              </a:rPr>
              <a:t>HgO</a:t>
            </a:r>
            <a:r>
              <a:rPr lang="ru-RU" sz="1600" dirty="0">
                <a:solidFill>
                  <a:schemeClr val="tx1"/>
                </a:solidFill>
              </a:rPr>
              <a:t>, </a:t>
            </a:r>
            <a:endParaRPr lang="ru-RU" sz="1600" dirty="0" smtClean="0">
              <a:solidFill>
                <a:schemeClr val="tx1"/>
              </a:solidFill>
            </a:endParaRPr>
          </a:p>
          <a:p>
            <a:pPr marL="285750" indent="-285750">
              <a:buFont typeface="Arial" panose="020B0604020202020204" pitchFamily="34" charset="0"/>
              <a:buChar char="•"/>
            </a:pPr>
            <a:r>
              <a:rPr lang="en-US" dirty="0" smtClean="0">
                <a:solidFill>
                  <a:schemeClr val="tx1"/>
                </a:solidFill>
              </a:rPr>
              <a:t>potassium iodate </a:t>
            </a:r>
            <a:r>
              <a:rPr lang="ru-RU" sz="1600" dirty="0" smtClean="0">
                <a:solidFill>
                  <a:schemeClr val="tx1"/>
                </a:solidFill>
              </a:rPr>
              <a:t>KJO</a:t>
            </a:r>
            <a:r>
              <a:rPr lang="ru-RU" sz="1600" baseline="-25000" dirty="0" smtClean="0">
                <a:solidFill>
                  <a:schemeClr val="tx1"/>
                </a:solidFill>
              </a:rPr>
              <a:t>3</a:t>
            </a:r>
            <a:r>
              <a:rPr lang="ru-RU" sz="1600" dirty="0" smtClean="0">
                <a:solidFill>
                  <a:schemeClr val="tx1"/>
                </a:solidFill>
              </a:rPr>
              <a:t> </a:t>
            </a:r>
            <a:r>
              <a:rPr lang="en-US" dirty="0" smtClean="0">
                <a:solidFill>
                  <a:schemeClr val="tx1"/>
                </a:solidFill>
              </a:rPr>
              <a:t>and others</a:t>
            </a:r>
            <a:r>
              <a:rPr lang="en-US" sz="1600" dirty="0" smtClean="0">
                <a:solidFill>
                  <a:schemeClr val="tx1"/>
                </a:solidFill>
              </a:rPr>
              <a:t>.</a:t>
            </a:r>
            <a:endParaRPr lang="en-US" sz="1600" dirty="0">
              <a:solidFill>
                <a:schemeClr val="tx1"/>
              </a:solidFill>
            </a:endParaRPr>
          </a:p>
        </p:txBody>
      </p:sp>
      <p:sp>
        <p:nvSpPr>
          <p:cNvPr id="10" name="Заголовок 1"/>
          <p:cNvSpPr txBox="1">
            <a:spLocks/>
          </p:cNvSpPr>
          <p:nvPr/>
        </p:nvSpPr>
        <p:spPr>
          <a:xfrm>
            <a:off x="685332" y="260648"/>
            <a:ext cx="777333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smtClean="0">
                <a:solidFill>
                  <a:srgbClr val="0070C0"/>
                </a:solidFill>
              </a:rPr>
              <a:t>Acid-base titration in aqueous medium</a:t>
            </a:r>
            <a:endParaRPr lang="ru-RU" sz="2800" b="1" dirty="0">
              <a:solidFill>
                <a:srgbClr val="0070C0"/>
              </a:solidFill>
            </a:endParaRPr>
          </a:p>
        </p:txBody>
      </p:sp>
    </p:spTree>
    <p:extLst>
      <p:ext uri="{BB962C8B-B14F-4D97-AF65-F5344CB8AC3E}">
        <p14:creationId xmlns:p14="http://schemas.microsoft.com/office/powerpoint/2010/main" val="3028935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5330" y="1484785"/>
            <a:ext cx="7772870" cy="648072"/>
          </a:xfrm>
          <a:prstGeom prst="rect">
            <a:avLst/>
          </a:prstGeom>
        </p:spPr>
        <p:txBody>
          <a:bodyPr/>
          <a:lstStyle/>
          <a:p>
            <a:pPr marL="0" indent="0" algn="ctr">
              <a:buNone/>
            </a:pPr>
            <a:r>
              <a:rPr lang="en-US" b="1" i="1" dirty="0">
                <a:solidFill>
                  <a:srgbClr val="3366FF"/>
                </a:solidFill>
              </a:rPr>
              <a:t>Acid-base indicators</a:t>
            </a:r>
          </a:p>
          <a:p>
            <a:pPr marL="0" indent="0" algn="ctr">
              <a:buNone/>
            </a:pPr>
            <a:endParaRPr lang="ru-RU" dirty="0"/>
          </a:p>
        </p:txBody>
      </p:sp>
      <p:sp>
        <p:nvSpPr>
          <p:cNvPr id="5" name="Номер слайда 4"/>
          <p:cNvSpPr>
            <a:spLocks noGrp="1"/>
          </p:cNvSpPr>
          <p:nvPr>
            <p:ph type="sldNum" sz="quarter" idx="12"/>
          </p:nvPr>
        </p:nvSpPr>
        <p:spPr>
          <a:xfrm>
            <a:off x="8535343" y="6520259"/>
            <a:ext cx="573161" cy="365125"/>
          </a:xfrm>
        </p:spPr>
        <p:txBody>
          <a:bodyPr/>
          <a:lstStyle/>
          <a:p>
            <a:fld id="{B19B0651-EE4F-4900-A07F-96A6BFA9D0F0}" type="slidenum">
              <a:rPr lang="ru-RU" smtClean="0"/>
              <a:t>5</a:t>
            </a:fld>
            <a:endParaRPr lang="ru-RU"/>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777333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aqueous medium</a:t>
            </a:r>
          </a:p>
        </p:txBody>
      </p:sp>
      <p:sp>
        <p:nvSpPr>
          <p:cNvPr id="7" name="TextBox 6"/>
          <p:cNvSpPr txBox="1"/>
          <p:nvPr/>
        </p:nvSpPr>
        <p:spPr>
          <a:xfrm>
            <a:off x="251520" y="2060848"/>
            <a:ext cx="8640960" cy="1785104"/>
          </a:xfrm>
          <a:prstGeom prst="rect">
            <a:avLst/>
          </a:prstGeom>
          <a:noFill/>
        </p:spPr>
        <p:txBody>
          <a:bodyPr wrap="square" rtlCol="0">
            <a:spAutoFit/>
          </a:bodyPr>
          <a:lstStyle/>
          <a:p>
            <a:pPr algn="just"/>
            <a:r>
              <a:rPr lang="en-US" sz="2200" b="1" dirty="0" smtClean="0">
                <a:solidFill>
                  <a:srgbClr val="FF0000"/>
                </a:solidFill>
              </a:rPr>
              <a:t>Acid-base indicators </a:t>
            </a:r>
            <a:r>
              <a:rPr lang="en-US" sz="2200" dirty="0" smtClean="0"/>
              <a:t>are organic compounds whose </a:t>
            </a:r>
            <a:r>
              <a:rPr lang="en-US" sz="2200" dirty="0" err="1" smtClean="0"/>
              <a:t>colouring</a:t>
            </a:r>
            <a:r>
              <a:rPr lang="en-US" sz="2200" dirty="0" smtClean="0"/>
              <a:t> changes according to the concentration of H+ ions in the solution.</a:t>
            </a:r>
          </a:p>
          <a:p>
            <a:endParaRPr lang="ru-RU" sz="2200" dirty="0"/>
          </a:p>
          <a:p>
            <a:r>
              <a:rPr lang="en-US" sz="2200" dirty="0" smtClean="0"/>
              <a:t>The range of pH values of a solution in which there is a noticeable change in indicator </a:t>
            </a:r>
            <a:r>
              <a:rPr lang="en-US" sz="2200" dirty="0" err="1" smtClean="0"/>
              <a:t>colouration</a:t>
            </a:r>
            <a:r>
              <a:rPr lang="en-US" sz="2200" dirty="0" smtClean="0"/>
              <a:t> is called the </a:t>
            </a:r>
            <a:r>
              <a:rPr lang="en-US" sz="2200" b="1" dirty="0" smtClean="0">
                <a:solidFill>
                  <a:srgbClr val="C00000"/>
                </a:solidFill>
              </a:rPr>
              <a:t>transition range of the indicator</a:t>
            </a:r>
            <a:r>
              <a:rPr lang="ru-RU" sz="2200" b="1" dirty="0" smtClean="0">
                <a:solidFill>
                  <a:srgbClr val="C00000"/>
                </a:solidFill>
              </a:rPr>
              <a:t>.</a:t>
            </a:r>
            <a:endParaRPr lang="en-US" sz="2200" b="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174579"/>
            <a:ext cx="7049411" cy="2134741"/>
          </a:xfrm>
          <a:prstGeom prst="rect">
            <a:avLst/>
          </a:prstGeom>
          <a:gradFill flip="none" rotWithShape="1">
            <a:gsLst>
              <a:gs pos="0">
                <a:srgbClr val="8488C4"/>
              </a:gs>
              <a:gs pos="53000">
                <a:srgbClr val="D4DEFF"/>
              </a:gs>
              <a:gs pos="83000">
                <a:srgbClr val="D4DEFF"/>
              </a:gs>
              <a:gs pos="100000">
                <a:srgbClr val="96AB94"/>
              </a:gs>
            </a:gsLst>
            <a:lin ang="5400000" scaled="1"/>
            <a:tileRect/>
          </a:gradFill>
          <a:ln>
            <a:noFill/>
          </a:ln>
          <a:effectLst>
            <a:outerShdw blurRad="152400" dist="1905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097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5332" y="1412777"/>
            <a:ext cx="7772870" cy="648072"/>
          </a:xfrm>
          <a:prstGeom prst="rect">
            <a:avLst/>
          </a:prstGeom>
        </p:spPr>
        <p:txBody>
          <a:bodyPr>
            <a:normAutofit/>
          </a:bodyPr>
          <a:lstStyle/>
          <a:p>
            <a:pPr marL="0" indent="0" algn="ctr">
              <a:buNone/>
            </a:pPr>
            <a:r>
              <a:rPr lang="en-US" sz="2400" b="1" i="1" dirty="0">
                <a:solidFill>
                  <a:srgbClr val="3366FF"/>
                </a:solidFill>
              </a:rPr>
              <a:t>Application of acid-base titration in drug analysis</a:t>
            </a:r>
          </a:p>
        </p:txBody>
      </p:sp>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6</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777333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aqueous medium</a:t>
            </a:r>
          </a:p>
        </p:txBody>
      </p:sp>
      <p:sp>
        <p:nvSpPr>
          <p:cNvPr id="7" name="TextBox 6"/>
          <p:cNvSpPr txBox="1"/>
          <p:nvPr/>
        </p:nvSpPr>
        <p:spPr>
          <a:xfrm>
            <a:off x="251520" y="1988840"/>
            <a:ext cx="8640960" cy="461665"/>
          </a:xfrm>
          <a:prstGeom prst="rect">
            <a:avLst/>
          </a:prstGeom>
          <a:noFill/>
        </p:spPr>
        <p:txBody>
          <a:bodyPr wrap="square" rtlCol="0">
            <a:spAutoFit/>
          </a:bodyPr>
          <a:lstStyle/>
          <a:p>
            <a:r>
              <a:rPr lang="en-US" sz="2400" b="1" dirty="0" smtClean="0">
                <a:solidFill>
                  <a:srgbClr val="FF0000"/>
                </a:solidFill>
              </a:rPr>
              <a:t>Titration of inorganic and organic acids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419" y="2636912"/>
            <a:ext cx="6435162" cy="1475855"/>
          </a:xfrm>
          <a:prstGeom prst="rect">
            <a:avLst/>
          </a:prstGeom>
          <a:gradFill flip="none" rotWithShape="1">
            <a:gsLst>
              <a:gs pos="0">
                <a:srgbClr val="8488C4"/>
              </a:gs>
              <a:gs pos="53000">
                <a:srgbClr val="D4DEFF"/>
              </a:gs>
              <a:gs pos="83000">
                <a:srgbClr val="D4DEFF"/>
              </a:gs>
              <a:gs pos="100000">
                <a:srgbClr val="96AB94"/>
              </a:gs>
            </a:gsLst>
            <a:lin ang="5400000" scaled="1"/>
            <a:tileRect/>
          </a:gradFill>
          <a:ln>
            <a:noFill/>
          </a:ln>
          <a:effectLst>
            <a:outerShdw blurRad="152400" dist="190500" dir="2700000" algn="tl" rotWithShape="0">
              <a:prstClr val="black">
                <a:alpha val="40000"/>
              </a:prstClr>
            </a:outerShdw>
          </a:effectLst>
        </p:spPr>
      </p:pic>
      <p:sp>
        <p:nvSpPr>
          <p:cNvPr id="9" name="Прямоугольник 8"/>
          <p:cNvSpPr/>
          <p:nvPr/>
        </p:nvSpPr>
        <p:spPr>
          <a:xfrm>
            <a:off x="683568" y="4941168"/>
            <a:ext cx="3312368" cy="1368152"/>
          </a:xfrm>
          <a:prstGeom prst="rect">
            <a:avLst/>
          </a:prstGeom>
          <a:solidFill>
            <a:schemeClr val="bg1">
              <a:lumMod val="95000"/>
            </a:schemeClr>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rgbClr val="0070C0"/>
                </a:solidFill>
              </a:rPr>
              <a:t>Nicotinic acid</a:t>
            </a:r>
          </a:p>
          <a:p>
            <a:r>
              <a:rPr lang="en-US" sz="2200" dirty="0" smtClean="0">
                <a:solidFill>
                  <a:srgbClr val="0070C0"/>
                </a:solidFill>
              </a:rPr>
              <a:t>Titrant: </a:t>
            </a:r>
            <a:r>
              <a:rPr lang="en-US" sz="2200" dirty="0" err="1" smtClean="0">
                <a:solidFill>
                  <a:srgbClr val="0070C0"/>
                </a:solidFill>
              </a:rPr>
              <a:t>NaOH</a:t>
            </a:r>
            <a:endParaRPr lang="en-US" sz="2200" dirty="0" smtClean="0">
              <a:solidFill>
                <a:srgbClr val="0070C0"/>
              </a:solidFill>
            </a:endParaRPr>
          </a:p>
          <a:p>
            <a:r>
              <a:rPr lang="en-US" sz="2200" dirty="0" smtClean="0">
                <a:solidFill>
                  <a:srgbClr val="0070C0"/>
                </a:solidFill>
              </a:rPr>
              <a:t>Indicator: phenolphthalein</a:t>
            </a:r>
          </a:p>
        </p:txBody>
      </p:sp>
      <p:pic>
        <p:nvPicPr>
          <p:cNvPr id="2050" name="Picture 2" descr="https://vselekari.com/wp-content/uploads/2016/02/24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7812" y="4509120"/>
            <a:ext cx="1960612" cy="1960612"/>
          </a:xfrm>
          <a:prstGeom prst="rect">
            <a:avLst/>
          </a:prstGeom>
          <a:gradFill flip="none" rotWithShape="1">
            <a:gsLst>
              <a:gs pos="0">
                <a:srgbClr val="8488C4"/>
              </a:gs>
              <a:gs pos="53000">
                <a:srgbClr val="D4DEFF"/>
              </a:gs>
              <a:gs pos="83000">
                <a:srgbClr val="D4DEFF"/>
              </a:gs>
              <a:gs pos="100000">
                <a:srgbClr val="96AB94"/>
              </a:gs>
            </a:gsLst>
            <a:lin ang="5400000" scaled="1"/>
            <a:tileRect/>
          </a:gradFill>
          <a:ln>
            <a:noFill/>
          </a:ln>
          <a:effectLst>
            <a:outerShdw blurRad="152400" dist="190500" dir="2700000" algn="tl" rotWithShape="0">
              <a:prstClr val="black">
                <a:alpha val="40000"/>
              </a:prstClr>
            </a:outerShdw>
          </a:effectLst>
          <a:extLst/>
        </p:spPr>
      </p:pic>
    </p:spTree>
    <p:extLst>
      <p:ext uri="{BB962C8B-B14F-4D97-AF65-F5344CB8AC3E}">
        <p14:creationId xmlns:p14="http://schemas.microsoft.com/office/powerpoint/2010/main" val="88259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7</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777333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aqueous medium</a:t>
            </a:r>
          </a:p>
        </p:txBody>
      </p:sp>
      <p:sp>
        <p:nvSpPr>
          <p:cNvPr id="7" name="Объект 2"/>
          <p:cNvSpPr txBox="1">
            <a:spLocks/>
          </p:cNvSpPr>
          <p:nvPr/>
        </p:nvSpPr>
        <p:spPr>
          <a:xfrm>
            <a:off x="685332" y="1412776"/>
            <a:ext cx="7772870" cy="149395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sz="2400" b="1" i="1" dirty="0">
                <a:solidFill>
                  <a:srgbClr val="3366FF"/>
                </a:solidFill>
              </a:rPr>
              <a:t>Application of acid-base titration in drug analysis</a:t>
            </a:r>
          </a:p>
        </p:txBody>
      </p:sp>
      <p:sp>
        <p:nvSpPr>
          <p:cNvPr id="8" name="TextBox 7"/>
          <p:cNvSpPr txBox="1"/>
          <p:nvPr/>
        </p:nvSpPr>
        <p:spPr>
          <a:xfrm>
            <a:off x="251520" y="1988840"/>
            <a:ext cx="8640960" cy="461665"/>
          </a:xfrm>
          <a:prstGeom prst="rect">
            <a:avLst/>
          </a:prstGeom>
          <a:noFill/>
        </p:spPr>
        <p:txBody>
          <a:bodyPr wrap="square" rtlCol="0">
            <a:spAutoFit/>
          </a:bodyPr>
          <a:lstStyle/>
          <a:p>
            <a:r>
              <a:rPr lang="en-US" sz="2400" b="1" dirty="0" smtClean="0">
                <a:solidFill>
                  <a:srgbClr val="FF0000"/>
                </a:solidFill>
              </a:rPr>
              <a:t>Titration of organic base salts</a:t>
            </a:r>
          </a:p>
        </p:txBody>
      </p:sp>
      <p:sp>
        <p:nvSpPr>
          <p:cNvPr id="10" name="Прямоугольник 9"/>
          <p:cNvSpPr/>
          <p:nvPr/>
        </p:nvSpPr>
        <p:spPr>
          <a:xfrm>
            <a:off x="971600" y="4941168"/>
            <a:ext cx="3240360" cy="1296145"/>
          </a:xfrm>
          <a:prstGeom prst="rect">
            <a:avLst/>
          </a:prstGeom>
          <a:solidFill>
            <a:schemeClr val="bg1">
              <a:lumMod val="95000"/>
            </a:schemeClr>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rgbClr val="0070C0"/>
                </a:solidFill>
              </a:rPr>
              <a:t>Chlorpromazine</a:t>
            </a:r>
            <a:endParaRPr lang="ru-RU" sz="2200" b="1" dirty="0" smtClean="0">
              <a:solidFill>
                <a:srgbClr val="0070C0"/>
              </a:solidFill>
            </a:endParaRPr>
          </a:p>
          <a:p>
            <a:r>
              <a:rPr lang="en-US" sz="2200" dirty="0" smtClean="0">
                <a:solidFill>
                  <a:srgbClr val="0070C0"/>
                </a:solidFill>
              </a:rPr>
              <a:t>Titrant: </a:t>
            </a:r>
            <a:r>
              <a:rPr lang="en-US" sz="2200" dirty="0" err="1" smtClean="0">
                <a:solidFill>
                  <a:srgbClr val="0070C0"/>
                </a:solidFill>
              </a:rPr>
              <a:t>NaOH</a:t>
            </a:r>
            <a:endParaRPr lang="en-US" sz="2200" dirty="0" smtClean="0">
              <a:solidFill>
                <a:srgbClr val="0070C0"/>
              </a:solidFill>
            </a:endParaRPr>
          </a:p>
          <a:p>
            <a:r>
              <a:rPr lang="en-US" sz="2200" dirty="0" smtClean="0">
                <a:solidFill>
                  <a:srgbClr val="0070C0"/>
                </a:solidFill>
              </a:rPr>
              <a:t>Indicator: phenolphthalein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36912"/>
            <a:ext cx="6537819" cy="158164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21" r="7260"/>
          <a:stretch/>
        </p:blipFill>
        <p:spPr bwMode="auto">
          <a:xfrm>
            <a:off x="6079787" y="4464009"/>
            <a:ext cx="2266546" cy="225046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879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19B0651-EE4F-4900-A07F-96A6BFA9D0F0}" type="slidenum">
              <a:rPr lang="ru-RU" smtClean="0"/>
              <a:t>8</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777333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aqueous medium</a:t>
            </a:r>
          </a:p>
        </p:txBody>
      </p:sp>
      <p:sp>
        <p:nvSpPr>
          <p:cNvPr id="7" name="Объект 2"/>
          <p:cNvSpPr txBox="1">
            <a:spLocks/>
          </p:cNvSpPr>
          <p:nvPr/>
        </p:nvSpPr>
        <p:spPr>
          <a:xfrm>
            <a:off x="685332" y="1412776"/>
            <a:ext cx="7772870" cy="149395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sz="2400" b="1" i="1" dirty="0">
                <a:solidFill>
                  <a:srgbClr val="3366FF"/>
                </a:solidFill>
              </a:rPr>
              <a:t>Application of acid-base titration in drug analysis</a:t>
            </a:r>
          </a:p>
        </p:txBody>
      </p:sp>
      <p:sp>
        <p:nvSpPr>
          <p:cNvPr id="8" name="TextBox 7"/>
          <p:cNvSpPr txBox="1"/>
          <p:nvPr/>
        </p:nvSpPr>
        <p:spPr>
          <a:xfrm>
            <a:off x="251520" y="1988840"/>
            <a:ext cx="8640960" cy="461665"/>
          </a:xfrm>
          <a:prstGeom prst="rect">
            <a:avLst/>
          </a:prstGeom>
          <a:noFill/>
        </p:spPr>
        <p:txBody>
          <a:bodyPr wrap="square" rtlCol="0">
            <a:spAutoFit/>
          </a:bodyPr>
          <a:lstStyle/>
          <a:p>
            <a:r>
              <a:rPr lang="en-US" sz="2400" b="1" dirty="0" smtClean="0">
                <a:solidFill>
                  <a:srgbClr val="FF0000"/>
                </a:solidFill>
              </a:rPr>
              <a:t>Titration of salts of weak inorganic and organic acids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708920"/>
            <a:ext cx="4349264" cy="63207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611560" y="4293096"/>
            <a:ext cx="4248472" cy="1224136"/>
          </a:xfrm>
          <a:prstGeom prst="rect">
            <a:avLst/>
          </a:prstGeom>
          <a:solidFill>
            <a:schemeClr val="bg1">
              <a:lumMod val="95000"/>
            </a:schemeClr>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rgbClr val="0070C0"/>
                </a:solidFill>
              </a:rPr>
              <a:t>Sodium hydrogen carbonate</a:t>
            </a:r>
          </a:p>
          <a:p>
            <a:r>
              <a:rPr lang="en-US" sz="2200" dirty="0" smtClean="0">
                <a:solidFill>
                  <a:srgbClr val="0070C0"/>
                </a:solidFill>
              </a:rPr>
              <a:t>Titrant: Hydrochloric acid</a:t>
            </a:r>
          </a:p>
          <a:p>
            <a:r>
              <a:rPr lang="en-US" sz="2200" dirty="0" smtClean="0">
                <a:solidFill>
                  <a:srgbClr val="0070C0"/>
                </a:solidFill>
              </a:rPr>
              <a:t>Indicator: Methyl orange</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585" t="22000" r="6095" b="19787"/>
          <a:stretch/>
        </p:blipFill>
        <p:spPr bwMode="auto">
          <a:xfrm>
            <a:off x="5796136" y="4118113"/>
            <a:ext cx="2855402" cy="209559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867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5330" y="1268760"/>
            <a:ext cx="7772870" cy="1080120"/>
          </a:xfrm>
          <a:prstGeom prst="rect">
            <a:avLst/>
          </a:prstGeom>
        </p:spPr>
        <p:txBody>
          <a:bodyPr>
            <a:normAutofit/>
          </a:bodyPr>
          <a:lstStyle/>
          <a:p>
            <a:pPr marL="0" indent="0" algn="ctr">
              <a:lnSpc>
                <a:spcPct val="100000"/>
              </a:lnSpc>
              <a:spcBef>
                <a:spcPts val="0"/>
              </a:spcBef>
              <a:buNone/>
            </a:pPr>
            <a:r>
              <a:rPr lang="en-US" sz="2400" b="1" i="1" dirty="0">
                <a:solidFill>
                  <a:srgbClr val="3366FF"/>
                </a:solidFill>
              </a:rPr>
              <a:t>Advantages and disadvantages of the acid-base titration method in aqueous medium</a:t>
            </a:r>
          </a:p>
        </p:txBody>
      </p:sp>
      <p:sp>
        <p:nvSpPr>
          <p:cNvPr id="5" name="Номер слайда 4"/>
          <p:cNvSpPr>
            <a:spLocks noGrp="1"/>
          </p:cNvSpPr>
          <p:nvPr>
            <p:ph type="sldNum" sz="quarter" idx="12"/>
          </p:nvPr>
        </p:nvSpPr>
        <p:spPr>
          <a:xfrm>
            <a:off x="8535343" y="6520259"/>
            <a:ext cx="573161" cy="365125"/>
          </a:xfrm>
        </p:spPr>
        <p:txBody>
          <a:bodyPr/>
          <a:lstStyle/>
          <a:p>
            <a:fld id="{B19B0651-EE4F-4900-A07F-96A6BFA9D0F0}" type="slidenum">
              <a:rPr lang="ru-RU" smtClean="0"/>
              <a:t>9</a:t>
            </a:fld>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5332" y="260648"/>
            <a:ext cx="7773338"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Acid-base titration in aqueous medium</a:t>
            </a:r>
          </a:p>
        </p:txBody>
      </p:sp>
      <p:sp>
        <p:nvSpPr>
          <p:cNvPr id="7" name="Прямоугольник 6"/>
          <p:cNvSpPr/>
          <p:nvPr/>
        </p:nvSpPr>
        <p:spPr>
          <a:xfrm>
            <a:off x="251520" y="2276872"/>
            <a:ext cx="6480720" cy="4278094"/>
          </a:xfrm>
          <a:prstGeom prst="rect">
            <a:avLst/>
          </a:prstGeom>
        </p:spPr>
        <p:txBody>
          <a:bodyPr wrap="square">
            <a:spAutoFit/>
          </a:bodyPr>
          <a:lstStyle/>
          <a:p>
            <a:r>
              <a:rPr lang="en-US" sz="2200" b="1" dirty="0" smtClean="0">
                <a:solidFill>
                  <a:srgbClr val="7030A0"/>
                </a:solidFill>
              </a:rPr>
              <a:t>Advantages of the acid-base titration method:</a:t>
            </a:r>
          </a:p>
          <a:p>
            <a:pPr marL="808038" indent="-360363">
              <a:buFont typeface="Wingdings" panose="05000000000000000000" pitchFamily="2" charset="2"/>
              <a:buChar char="ü"/>
            </a:pPr>
            <a:r>
              <a:rPr lang="en-US" sz="2200" dirty="0" smtClean="0"/>
              <a:t>High accuracy (0.1-0.2%), </a:t>
            </a:r>
          </a:p>
          <a:p>
            <a:pPr marL="808038" indent="-360363">
              <a:buFont typeface="Wingdings" panose="05000000000000000000" pitchFamily="2" charset="2"/>
              <a:buChar char="ü"/>
            </a:pPr>
            <a:r>
              <a:rPr lang="en-US" sz="2200" dirty="0" smtClean="0"/>
              <a:t>The stability of the working solutions, </a:t>
            </a:r>
          </a:p>
          <a:p>
            <a:pPr marL="808038" indent="-360363">
              <a:buFont typeface="Wingdings" panose="05000000000000000000" pitchFamily="2" charset="2"/>
              <a:buChar char="ü"/>
            </a:pPr>
            <a:r>
              <a:rPr lang="en-US" sz="2200" dirty="0" smtClean="0"/>
              <a:t>Wide choice of indicators for fixing the titration endpoint,</a:t>
            </a:r>
          </a:p>
          <a:p>
            <a:pPr marL="808038" indent="-360363">
              <a:buFont typeface="Wingdings" panose="05000000000000000000" pitchFamily="2" charset="2"/>
              <a:buChar char="ü"/>
            </a:pPr>
            <a:r>
              <a:rPr lang="en-US" sz="2200" dirty="0" smtClean="0"/>
              <a:t>Large area of practical application. </a:t>
            </a:r>
          </a:p>
          <a:p>
            <a:endParaRPr lang="en-US" sz="800" dirty="0" smtClean="0"/>
          </a:p>
          <a:p>
            <a:r>
              <a:rPr lang="en-US" sz="2200" b="1" dirty="0" smtClean="0">
                <a:solidFill>
                  <a:srgbClr val="7030A0"/>
                </a:solidFill>
              </a:rPr>
              <a:t>Disadvantages of the method: </a:t>
            </a:r>
          </a:p>
          <a:p>
            <a:pPr marL="811213" indent="-342900">
              <a:buFont typeface="Wingdings" panose="05000000000000000000" pitchFamily="2" charset="2"/>
              <a:buChar char="ü"/>
            </a:pPr>
            <a:r>
              <a:rPr lang="en-US" sz="2200" dirty="0" smtClean="0"/>
              <a:t>non-selectivity when titrating mixtures of </a:t>
            </a:r>
            <a:r>
              <a:rPr lang="en-US" sz="2200" dirty="0" err="1" smtClean="0"/>
              <a:t>analytes</a:t>
            </a:r>
            <a:r>
              <a:rPr lang="en-US" sz="2200" dirty="0" smtClean="0"/>
              <a:t>, </a:t>
            </a:r>
          </a:p>
          <a:p>
            <a:pPr marL="811213" indent="-342900">
              <a:buFont typeface="Wingdings" panose="05000000000000000000" pitchFamily="2" charset="2"/>
              <a:buChar char="ü"/>
            </a:pPr>
            <a:r>
              <a:rPr lang="en-US" sz="2200" dirty="0" smtClean="0"/>
              <a:t>Insufficiently high value of the equilibrium constant when titrating very weak acids and bases.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564904"/>
            <a:ext cx="1932447" cy="332844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705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Капли">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Капли</Template>
  <TotalTime>1873</TotalTime>
  <Words>1414</Words>
  <Application>Microsoft Office PowerPoint</Application>
  <PresentationFormat>Экран (4:3)</PresentationFormat>
  <Paragraphs>200</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Капли</vt:lpstr>
      <vt:lpstr>«General pharmaceutical chemistry »</vt:lpstr>
      <vt:lpstr>Neutralisation</vt:lpstr>
      <vt:lpstr>Acid-base titration in aqueous medium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pharmaceutical chemistry »</dc:title>
  <dc:creator>Лена Лена</dc:creator>
  <cp:lastModifiedBy>Лена Лена</cp:lastModifiedBy>
  <cp:revision>30</cp:revision>
  <dcterms:created xsi:type="dcterms:W3CDTF">2022-10-05T13:44:35Z</dcterms:created>
  <dcterms:modified xsi:type="dcterms:W3CDTF">2022-10-10T19:48:19Z</dcterms:modified>
</cp:coreProperties>
</file>