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64" r:id="rId6"/>
    <p:sldId id="265" r:id="rId7"/>
    <p:sldId id="266" r:id="rId8"/>
    <p:sldId id="262" r:id="rId9"/>
  </p:sldIdLst>
  <p:sldSz cx="12192000" cy="6858000"/>
  <p:notesSz cx="9979025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6A058A8-A67A-4568-8FC8-D9A923C8A371}" type="datetimeFigureOut">
              <a:rPr lang="ru-RU"/>
              <a:t>18.09.2023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A048BD2-BB6A-4425-B27C-9B71ED18367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6A058A8-A67A-4568-8FC8-D9A923C8A371}" type="datetimeFigureOut">
              <a:rPr lang="ru-RU"/>
              <a:t>18.09.2023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A048BD2-BB6A-4425-B27C-9B71ED18367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6A058A8-A67A-4568-8FC8-D9A923C8A371}" type="datetimeFigureOut">
              <a:rPr lang="ru-RU"/>
              <a:t>18.09.2023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A048BD2-BB6A-4425-B27C-9B71ED18367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6A058A8-A67A-4568-8FC8-D9A923C8A371}" type="datetimeFigureOut">
              <a:rPr lang="ru-RU"/>
              <a:t>18.09.2023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A048BD2-BB6A-4425-B27C-9B71ED18367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6A058A8-A67A-4568-8FC8-D9A923C8A371}" type="datetimeFigureOut">
              <a:rPr lang="ru-RU"/>
              <a:t>18.09.2023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A048BD2-BB6A-4425-B27C-9B71ED18367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6A058A8-A67A-4568-8FC8-D9A923C8A371}" type="datetimeFigureOut">
              <a:rPr lang="ru-RU"/>
              <a:t>18.09.2023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A048BD2-BB6A-4425-B27C-9B71ED18367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6A058A8-A67A-4568-8FC8-D9A923C8A371}" type="datetimeFigureOut">
              <a:rPr lang="ru-RU"/>
              <a:t>18.09.2023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A048BD2-BB6A-4425-B27C-9B71ED18367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6A058A8-A67A-4568-8FC8-D9A923C8A371}" type="datetimeFigureOut">
              <a:rPr lang="ru-RU"/>
              <a:t>18.09.2023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A048BD2-BB6A-4425-B27C-9B71ED18367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6A058A8-A67A-4568-8FC8-D9A923C8A371}" type="datetimeFigureOut">
              <a:rPr lang="ru-RU"/>
              <a:t>18.09.2023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A048BD2-BB6A-4425-B27C-9B71ED18367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6A058A8-A67A-4568-8FC8-D9A923C8A371}" type="datetimeFigureOut">
              <a:rPr lang="ru-RU"/>
              <a:t>18.09.2023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A048BD2-BB6A-4425-B27C-9B71ED18367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6A058A8-A67A-4568-8FC8-D9A923C8A371}" type="datetimeFigureOut">
              <a:rPr lang="ru-RU"/>
              <a:t>18.09.2023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A048BD2-BB6A-4425-B27C-9B71ED18367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6A058A8-A67A-4568-8FC8-D9A923C8A371}" type="datetimeFigureOut">
              <a:rPr lang="ru-RU"/>
              <a:t>18.09.2023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A048BD2-BB6A-4425-B27C-9B71ED183676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>
          <a:blip r:embed="rId2">
            <a:lum/>
          </a:blip>
          <a:srcRect t="10317" b="10317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323850" y="2895600"/>
            <a:ext cx="11620500" cy="2800349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  <a:defRPr/>
            </a:pPr>
            <a:r>
              <a:rPr lang="ru-RU" sz="5000" dirty="0" smtClean="0">
                <a:solidFill>
                  <a:schemeClr val="bg1"/>
                </a:solidFill>
                <a:latin typeface="Austin Cyr Bold"/>
              </a:rPr>
              <a:t>Особенности планирования и удовлетворения потребностей в бюджетных учреждениях</a:t>
            </a:r>
            <a:endParaRPr lang="ru-RU" sz="5000" dirty="0">
              <a:solidFill>
                <a:schemeClr val="bg1"/>
              </a:solidFill>
              <a:latin typeface="Austin Cyr Bold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306487" y="495520"/>
            <a:ext cx="3265578" cy="12415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E5C78C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336908" y="1288474"/>
            <a:ext cx="11855090" cy="4721628"/>
          </a:xfrm>
          <a:prstGeom prst="rect">
            <a:avLst/>
          </a:prstGeom>
          <a:solidFill>
            <a:srgbClr val="078777"/>
          </a:solidFill>
        </p:spPr>
        <p:txBody>
          <a:bodyPr>
            <a:normAutofit lnSpcReduction="10000"/>
          </a:bodyPr>
          <a:lstStyle/>
          <a:p>
            <a:pPr marL="342900" indent="-342900" algn="just">
              <a:lnSpc>
                <a:spcPct val="100000"/>
              </a:lnSpc>
              <a:spcBef>
                <a:spcPts val="1100"/>
              </a:spcBef>
              <a:buFont typeface="Wingdings"/>
              <a:buChar char="§"/>
              <a:defRPr/>
            </a:pPr>
            <a:endParaRPr lang="ru-RU" sz="2000" dirty="0">
              <a:solidFill>
                <a:srgbClr val="E5C78C"/>
              </a:solidFill>
              <a:latin typeface="PT Serif"/>
              <a:ea typeface="PT Serif"/>
            </a:endParaRPr>
          </a:p>
          <a:p>
            <a:pPr marL="342900" indent="-342900" algn="just">
              <a:lnSpc>
                <a:spcPct val="100000"/>
              </a:lnSpc>
              <a:spcBef>
                <a:spcPts val="1100"/>
              </a:spcBef>
              <a:buFont typeface="Wingdings"/>
              <a:buChar char="§"/>
              <a:defRPr/>
            </a:pPr>
            <a:r>
              <a:rPr lang="ru-RU" sz="2000" b="1" dirty="0">
                <a:solidFill>
                  <a:srgbClr val="E5C78C"/>
                </a:solidFill>
                <a:latin typeface="PT Serif"/>
                <a:ea typeface="PT Serif"/>
              </a:rPr>
              <a:t>Бюджетным учреждением </a:t>
            </a:r>
            <a:r>
              <a:rPr lang="ru-RU" sz="2000" dirty="0">
                <a:solidFill>
                  <a:srgbClr val="E5C78C"/>
                </a:solidFill>
                <a:latin typeface="PT Serif"/>
                <a:ea typeface="PT Serif"/>
              </a:rPr>
              <a:t>признается некоммерческая организация, созданная Российской Федерацией, субъектом Российской Федерации или муниципальным образованием для выполнения работ, оказания услуг в целях обеспечения реализации предусмотренных законодательством Российской Федерации полномочий соответственно органов государственной власти (государственных органов), органов публичной власти федеральной территории или органов местного самоуправления в сферах науки, образования, здравоохранения, культуры, социальной защиты, занятости населения, физической культуры и спорта, а также в иных сферах</a:t>
            </a:r>
            <a:r>
              <a:rPr lang="ru-RU" sz="2000" dirty="0">
                <a:solidFill>
                  <a:srgbClr val="E5C78C"/>
                </a:solidFill>
                <a:latin typeface="PT Serif"/>
                <a:ea typeface="PT Serif"/>
              </a:rPr>
              <a:t>. (Федеральный закон от 12.01.1996 N 7-ФЗ </a:t>
            </a:r>
            <a:r>
              <a:rPr lang="ru-RU" sz="2000" dirty="0" smtClean="0">
                <a:solidFill>
                  <a:srgbClr val="E5C78C"/>
                </a:solidFill>
                <a:latin typeface="PT Serif"/>
                <a:ea typeface="PT Serif"/>
              </a:rPr>
              <a:t>«О </a:t>
            </a:r>
            <a:r>
              <a:rPr lang="ru-RU" sz="2000" dirty="0">
                <a:solidFill>
                  <a:srgbClr val="E5C78C"/>
                </a:solidFill>
                <a:latin typeface="PT Serif"/>
                <a:ea typeface="PT Serif"/>
              </a:rPr>
              <a:t>некоммерческих </a:t>
            </a:r>
            <a:r>
              <a:rPr lang="ru-RU" sz="2000" dirty="0" smtClean="0">
                <a:solidFill>
                  <a:srgbClr val="E5C78C"/>
                </a:solidFill>
                <a:latin typeface="PT Serif"/>
                <a:ea typeface="PT Serif"/>
              </a:rPr>
              <a:t>организациях»)</a:t>
            </a:r>
          </a:p>
          <a:p>
            <a:pPr marL="342900" indent="-342900" algn="just">
              <a:lnSpc>
                <a:spcPct val="100000"/>
              </a:lnSpc>
              <a:spcBef>
                <a:spcPts val="1100"/>
              </a:spcBef>
              <a:buFont typeface="Wingdings"/>
              <a:buChar char="§"/>
              <a:defRPr/>
            </a:pPr>
            <a:r>
              <a:rPr lang="ru-RU" sz="2000" b="1" dirty="0" smtClean="0">
                <a:solidFill>
                  <a:srgbClr val="E5C78C"/>
                </a:solidFill>
                <a:latin typeface="PT Serif"/>
                <a:ea typeface="PT Serif"/>
              </a:rPr>
              <a:t>Закупка</a:t>
            </a:r>
            <a:r>
              <a:rPr lang="ru-RU" sz="2000" dirty="0" smtClean="0">
                <a:solidFill>
                  <a:srgbClr val="E5C78C"/>
                </a:solidFill>
                <a:latin typeface="PT Serif"/>
                <a:ea typeface="PT Serif"/>
              </a:rPr>
              <a:t> </a:t>
            </a:r>
            <a:r>
              <a:rPr lang="ru-RU" sz="2000" dirty="0">
                <a:solidFill>
                  <a:srgbClr val="E5C78C"/>
                </a:solidFill>
                <a:latin typeface="PT Serif"/>
                <a:ea typeface="PT Serif"/>
              </a:rPr>
              <a:t>товара, работы, услуги для обеспечения государственных или муниципальных нужд (далее - закупка) - совокупность действий, осуществляемых в установленном настоящим Федеральным законом порядке заказчиком и направленных на обеспечение государственных или муниципальных нужд. Закупка начинается с определения поставщика (подрядчика, исполнителя) и завершается исполнением обязательств сторонами контракта.</a:t>
            </a:r>
          </a:p>
          <a:p>
            <a:pPr marL="342900" indent="-342900" algn="just">
              <a:lnSpc>
                <a:spcPct val="100000"/>
              </a:lnSpc>
              <a:spcBef>
                <a:spcPts val="1100"/>
              </a:spcBef>
              <a:buFont typeface="Wingdings"/>
              <a:buChar char="§"/>
              <a:defRPr/>
            </a:pPr>
            <a:endParaRPr lang="ru-RU" sz="2000" dirty="0">
              <a:solidFill>
                <a:srgbClr val="E5C78C"/>
              </a:solidFill>
              <a:latin typeface="PT Serif"/>
              <a:ea typeface="PT Serif"/>
            </a:endParaRPr>
          </a:p>
          <a:p>
            <a:pPr algn="just">
              <a:defRPr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36909" y="301432"/>
            <a:ext cx="2396928" cy="812993"/>
          </a:xfrm>
          <a:prstGeom prst="rect">
            <a:avLst/>
          </a:prstGeom>
        </p:spPr>
      </p:pic>
      <p:sp>
        <p:nvSpPr>
          <p:cNvPr id="9" name="Заголовок 1"/>
          <p:cNvSpPr txBox="1"/>
          <p:nvPr/>
        </p:nvSpPr>
        <p:spPr bwMode="auto">
          <a:xfrm>
            <a:off x="4038600" y="457200"/>
            <a:ext cx="7867649" cy="6572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ru-RU" sz="2400" dirty="0" smtClean="0">
                <a:solidFill>
                  <a:srgbClr val="078777"/>
                </a:solidFill>
                <a:latin typeface="Austin Cyr Bold"/>
              </a:rPr>
              <a:t>Основные понятия и термины</a:t>
            </a:r>
            <a:endParaRPr lang="ru-RU" sz="2400" dirty="0">
              <a:solidFill>
                <a:srgbClr val="078777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E5C78C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336908" y="1288474"/>
            <a:ext cx="11855090" cy="4721628"/>
          </a:xfrm>
          <a:prstGeom prst="rect">
            <a:avLst/>
          </a:prstGeom>
          <a:solidFill>
            <a:srgbClr val="078777"/>
          </a:solidFill>
        </p:spPr>
        <p:txBody>
          <a:bodyPr>
            <a:normAutofit fontScale="92500" lnSpcReduction="10000"/>
          </a:bodyPr>
          <a:lstStyle/>
          <a:p>
            <a:pPr marL="342900" indent="-342900" algn="just">
              <a:lnSpc>
                <a:spcPct val="100000"/>
              </a:lnSpc>
              <a:spcBef>
                <a:spcPts val="1100"/>
              </a:spcBef>
              <a:buFont typeface="Wingdings"/>
              <a:buChar char="§"/>
              <a:defRPr/>
            </a:pPr>
            <a:endParaRPr lang="ru-RU" sz="2000" dirty="0">
              <a:solidFill>
                <a:srgbClr val="E5C78C"/>
              </a:solidFill>
              <a:latin typeface="PT Serif"/>
              <a:ea typeface="PT Serif"/>
            </a:endParaRPr>
          </a:p>
          <a:p>
            <a:pPr marL="342900" indent="-342900" algn="just">
              <a:lnSpc>
                <a:spcPct val="100000"/>
              </a:lnSpc>
              <a:spcBef>
                <a:spcPts val="1100"/>
              </a:spcBef>
              <a:buFont typeface="Wingdings"/>
              <a:buChar char="§"/>
              <a:defRPr/>
            </a:pPr>
            <a:r>
              <a:rPr lang="ru-RU" sz="2000" b="1" dirty="0" smtClean="0">
                <a:solidFill>
                  <a:srgbClr val="E5C78C"/>
                </a:solidFill>
                <a:latin typeface="PT Serif"/>
                <a:ea typeface="PT Serif"/>
              </a:rPr>
              <a:t>Заказчик</a:t>
            </a:r>
            <a:r>
              <a:rPr lang="ru-RU" sz="2000" dirty="0" smtClean="0">
                <a:solidFill>
                  <a:srgbClr val="E5C78C"/>
                </a:solidFill>
                <a:latin typeface="PT Serif"/>
                <a:ea typeface="PT Serif"/>
              </a:rPr>
              <a:t> – бюджетное </a:t>
            </a:r>
            <a:r>
              <a:rPr lang="ru-RU" sz="2000" dirty="0">
                <a:solidFill>
                  <a:srgbClr val="E5C78C"/>
                </a:solidFill>
                <a:latin typeface="PT Serif"/>
                <a:ea typeface="PT Serif"/>
              </a:rPr>
              <a:t>учреждение, государственное, муниципальное унитарные предприятия, осуществляющие </a:t>
            </a:r>
            <a:r>
              <a:rPr lang="ru-RU" sz="2000" dirty="0" smtClean="0">
                <a:solidFill>
                  <a:srgbClr val="E5C78C"/>
                </a:solidFill>
                <a:latin typeface="PT Serif"/>
                <a:ea typeface="PT Serif"/>
              </a:rPr>
              <a:t>закупки;</a:t>
            </a:r>
          </a:p>
          <a:p>
            <a:pPr marL="342900" indent="-342900" algn="just">
              <a:lnSpc>
                <a:spcPct val="100000"/>
              </a:lnSpc>
              <a:spcBef>
                <a:spcPts val="1100"/>
              </a:spcBef>
              <a:buFont typeface="Wingdings"/>
              <a:buChar char="§"/>
              <a:defRPr/>
            </a:pPr>
            <a:r>
              <a:rPr lang="ru-RU" sz="2000" b="1" dirty="0" smtClean="0">
                <a:solidFill>
                  <a:srgbClr val="E5C78C"/>
                </a:solidFill>
                <a:latin typeface="PT Serif"/>
                <a:ea typeface="PT Serif"/>
              </a:rPr>
              <a:t>Поставщик </a:t>
            </a:r>
            <a:r>
              <a:rPr lang="ru-RU" sz="2000" b="1" dirty="0">
                <a:solidFill>
                  <a:srgbClr val="E5C78C"/>
                </a:solidFill>
                <a:latin typeface="PT Serif"/>
                <a:ea typeface="PT Serif"/>
              </a:rPr>
              <a:t>(подрядчик, </a:t>
            </a:r>
            <a:r>
              <a:rPr lang="ru-RU" sz="2000" b="1" dirty="0" smtClean="0">
                <a:solidFill>
                  <a:srgbClr val="E5C78C"/>
                </a:solidFill>
                <a:latin typeface="PT Serif"/>
                <a:ea typeface="PT Serif"/>
              </a:rPr>
              <a:t>исполнитель) </a:t>
            </a:r>
            <a:r>
              <a:rPr lang="ru-RU" sz="2000" dirty="0" smtClean="0">
                <a:solidFill>
                  <a:srgbClr val="E5C78C"/>
                </a:solidFill>
                <a:latin typeface="PT Serif"/>
                <a:ea typeface="PT Serif"/>
              </a:rPr>
              <a:t>–</a:t>
            </a:r>
            <a:r>
              <a:rPr lang="ru-RU" sz="2000" b="1" dirty="0" smtClean="0">
                <a:solidFill>
                  <a:srgbClr val="E5C78C"/>
                </a:solidFill>
                <a:latin typeface="PT Serif"/>
                <a:ea typeface="PT Serif"/>
              </a:rPr>
              <a:t> </a:t>
            </a:r>
            <a:r>
              <a:rPr lang="ru-RU" sz="2000" dirty="0" smtClean="0">
                <a:solidFill>
                  <a:srgbClr val="E5C78C"/>
                </a:solidFill>
                <a:latin typeface="PT Serif"/>
                <a:ea typeface="PT Serif"/>
              </a:rPr>
              <a:t>участник </a:t>
            </a:r>
            <a:r>
              <a:rPr lang="ru-RU" sz="2000" dirty="0">
                <a:solidFill>
                  <a:srgbClr val="E5C78C"/>
                </a:solidFill>
                <a:latin typeface="PT Serif"/>
                <a:ea typeface="PT Serif"/>
              </a:rPr>
              <a:t>закупки, с которым в соответствии с настоящим Федеральным законом заключен </a:t>
            </a:r>
            <a:r>
              <a:rPr lang="ru-RU" sz="2000" dirty="0" smtClean="0">
                <a:solidFill>
                  <a:srgbClr val="E5C78C"/>
                </a:solidFill>
                <a:latin typeface="PT Serif"/>
                <a:ea typeface="PT Serif"/>
              </a:rPr>
              <a:t>контракт;</a:t>
            </a:r>
          </a:p>
          <a:p>
            <a:pPr marL="342900" indent="-342900" algn="just">
              <a:lnSpc>
                <a:spcPct val="100000"/>
              </a:lnSpc>
              <a:spcBef>
                <a:spcPts val="1100"/>
              </a:spcBef>
              <a:buFont typeface="Wingdings"/>
              <a:buChar char="§"/>
              <a:defRPr/>
            </a:pPr>
            <a:r>
              <a:rPr lang="ru-RU" sz="2000" b="1" dirty="0" smtClean="0">
                <a:solidFill>
                  <a:srgbClr val="E5C78C"/>
                </a:solidFill>
                <a:latin typeface="PT Serif"/>
                <a:ea typeface="PT Serif"/>
              </a:rPr>
              <a:t>Контракт</a:t>
            </a:r>
            <a:r>
              <a:rPr lang="ru-RU" sz="2000" dirty="0" smtClean="0">
                <a:solidFill>
                  <a:srgbClr val="E5C78C"/>
                </a:solidFill>
                <a:latin typeface="PT Serif"/>
                <a:ea typeface="PT Serif"/>
              </a:rPr>
              <a:t> – государственный </a:t>
            </a:r>
            <a:r>
              <a:rPr lang="ru-RU" sz="2000" dirty="0">
                <a:solidFill>
                  <a:srgbClr val="E5C78C"/>
                </a:solidFill>
                <a:latin typeface="PT Serif"/>
                <a:ea typeface="PT Serif"/>
              </a:rPr>
              <a:t>или муниципальный контракт либо гражданско-правовой договор, предметом которого являются поставка товара, выполнение работы, оказание услуги (в том числе приобретение недвижимого имущества или аренда имущества) и который заключен бюджетным учреждением, государственным или муниципальным унитарным </a:t>
            </a:r>
            <a:r>
              <a:rPr lang="ru-RU" sz="2000" dirty="0" smtClean="0">
                <a:solidFill>
                  <a:srgbClr val="E5C78C"/>
                </a:solidFill>
                <a:latin typeface="PT Serif"/>
                <a:ea typeface="PT Serif"/>
              </a:rPr>
              <a:t>предприятием.</a:t>
            </a:r>
          </a:p>
          <a:p>
            <a:pPr marL="342900" indent="-342900" algn="just">
              <a:lnSpc>
                <a:spcPct val="100000"/>
              </a:lnSpc>
              <a:spcBef>
                <a:spcPts val="1100"/>
              </a:spcBef>
              <a:buFont typeface="Wingdings"/>
              <a:buChar char="§"/>
              <a:defRPr/>
            </a:pPr>
            <a:r>
              <a:rPr lang="ru-RU" sz="2000" b="1" dirty="0" smtClean="0">
                <a:solidFill>
                  <a:srgbClr val="E5C78C"/>
                </a:solidFill>
                <a:latin typeface="PT Serif"/>
                <a:ea typeface="PT Serif"/>
              </a:rPr>
              <a:t>Единая </a:t>
            </a:r>
            <a:r>
              <a:rPr lang="ru-RU" sz="2000" b="1" dirty="0">
                <a:solidFill>
                  <a:srgbClr val="E5C78C"/>
                </a:solidFill>
                <a:latin typeface="PT Serif"/>
                <a:ea typeface="PT Serif"/>
              </a:rPr>
              <a:t>информационная система в сфере закупок </a:t>
            </a:r>
            <a:r>
              <a:rPr lang="ru-RU" sz="2000" dirty="0">
                <a:solidFill>
                  <a:srgbClr val="E5C78C"/>
                </a:solidFill>
                <a:latin typeface="PT Serif"/>
                <a:ea typeface="PT Serif"/>
              </a:rPr>
              <a:t>(далее - единая информационная </a:t>
            </a:r>
            <a:r>
              <a:rPr lang="ru-RU" sz="2000" dirty="0" smtClean="0">
                <a:solidFill>
                  <a:srgbClr val="E5C78C"/>
                </a:solidFill>
                <a:latin typeface="PT Serif"/>
                <a:ea typeface="PT Serif"/>
              </a:rPr>
              <a:t>система </a:t>
            </a:r>
            <a:r>
              <a:rPr lang="en-US" sz="2000" dirty="0">
                <a:solidFill>
                  <a:srgbClr val="E5C78C"/>
                </a:solidFill>
                <a:latin typeface="PT Serif"/>
                <a:ea typeface="PT Serif"/>
              </a:rPr>
              <a:t>zakupki.gov.ru</a:t>
            </a:r>
            <a:r>
              <a:rPr lang="ru-RU" sz="2000" dirty="0" smtClean="0">
                <a:solidFill>
                  <a:srgbClr val="E5C78C"/>
                </a:solidFill>
                <a:latin typeface="PT Serif"/>
                <a:ea typeface="PT Serif"/>
              </a:rPr>
              <a:t>) </a:t>
            </a:r>
            <a:r>
              <a:rPr lang="ru-RU" sz="2000" dirty="0">
                <a:solidFill>
                  <a:srgbClr val="E5C78C"/>
                </a:solidFill>
                <a:latin typeface="PT Serif"/>
                <a:ea typeface="PT Serif"/>
              </a:rPr>
              <a:t>- совокупность информации, указанной в части 3 статьи 4 настоящего Федерального закона и содержащейся в базах данных, информационных технологий и технических средств, обеспечивающих формирование, обработку, хранение такой информации, а также ее предоставление с использованием официального сайта единой информационной системы в информационно-телекоммуникационной сети "Интернет" (далее - официальный сайт</a:t>
            </a:r>
            <a:r>
              <a:rPr lang="ru-RU" sz="2000" dirty="0" smtClean="0">
                <a:solidFill>
                  <a:srgbClr val="E5C78C"/>
                </a:solidFill>
                <a:latin typeface="PT Serif"/>
                <a:ea typeface="PT Serif"/>
              </a:rPr>
              <a:t>); </a:t>
            </a:r>
            <a:endParaRPr lang="ru-RU" sz="2000" dirty="0">
              <a:solidFill>
                <a:srgbClr val="E5C78C"/>
              </a:solidFill>
              <a:latin typeface="PT Serif"/>
              <a:ea typeface="PT Serif"/>
            </a:endParaRPr>
          </a:p>
          <a:p>
            <a:pPr marL="342900" indent="-342900" algn="just">
              <a:lnSpc>
                <a:spcPct val="100000"/>
              </a:lnSpc>
              <a:spcBef>
                <a:spcPts val="1100"/>
              </a:spcBef>
              <a:buFont typeface="Wingdings"/>
              <a:buChar char="§"/>
              <a:defRPr/>
            </a:pPr>
            <a:endParaRPr lang="ru-RU" sz="2000" dirty="0" smtClean="0">
              <a:solidFill>
                <a:srgbClr val="E5C78C"/>
              </a:solidFill>
              <a:latin typeface="PT Serif"/>
              <a:ea typeface="PT Serif"/>
            </a:endParaRPr>
          </a:p>
          <a:p>
            <a:pPr marL="342900" indent="-342900" algn="just">
              <a:lnSpc>
                <a:spcPct val="100000"/>
              </a:lnSpc>
              <a:spcBef>
                <a:spcPts val="1100"/>
              </a:spcBef>
              <a:buFont typeface="Wingdings"/>
              <a:buChar char="§"/>
              <a:defRPr/>
            </a:pPr>
            <a:endParaRPr lang="ru-RU" sz="2000" dirty="0" smtClean="0">
              <a:solidFill>
                <a:srgbClr val="E5C78C"/>
              </a:solidFill>
              <a:latin typeface="PT Serif"/>
              <a:ea typeface="PT Serif"/>
            </a:endParaRPr>
          </a:p>
          <a:p>
            <a:pPr marL="342900" indent="-342900" algn="just">
              <a:lnSpc>
                <a:spcPct val="100000"/>
              </a:lnSpc>
              <a:spcBef>
                <a:spcPts val="1100"/>
              </a:spcBef>
              <a:buFont typeface="Wingdings"/>
              <a:buChar char="§"/>
              <a:defRPr/>
            </a:pPr>
            <a:endParaRPr lang="ru-RU" sz="2000" dirty="0">
              <a:solidFill>
                <a:srgbClr val="E5C78C"/>
              </a:solidFill>
              <a:latin typeface="PT Serif"/>
              <a:ea typeface="PT Serif"/>
            </a:endParaRPr>
          </a:p>
          <a:p>
            <a:pPr algn="just">
              <a:defRPr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36909" y="301432"/>
            <a:ext cx="2396928" cy="812993"/>
          </a:xfrm>
          <a:prstGeom prst="rect">
            <a:avLst/>
          </a:prstGeom>
        </p:spPr>
      </p:pic>
      <p:sp>
        <p:nvSpPr>
          <p:cNvPr id="9" name="Заголовок 1"/>
          <p:cNvSpPr txBox="1"/>
          <p:nvPr/>
        </p:nvSpPr>
        <p:spPr bwMode="auto">
          <a:xfrm>
            <a:off x="4038600" y="457200"/>
            <a:ext cx="7867649" cy="6572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ru-RU" sz="2400" dirty="0" smtClean="0">
                <a:solidFill>
                  <a:srgbClr val="078777"/>
                </a:solidFill>
                <a:latin typeface="Austin Cyr Bold"/>
              </a:rPr>
              <a:t>Основные понятия и термины</a:t>
            </a:r>
            <a:endParaRPr lang="ru-RU" sz="2400" dirty="0">
              <a:solidFill>
                <a:srgbClr val="078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2741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E5C78C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/>
          <a:srcRect l="8568"/>
          <a:stretch/>
        </p:blipFill>
        <p:spPr bwMode="auto">
          <a:xfrm>
            <a:off x="0" y="1469563"/>
            <a:ext cx="3991898" cy="4365971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 bwMode="auto">
          <a:xfrm>
            <a:off x="3905596" y="457200"/>
            <a:ext cx="7867649" cy="657225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ru-RU" sz="2400" dirty="0" smtClean="0">
                <a:solidFill>
                  <a:schemeClr val="bg1"/>
                </a:solidFill>
                <a:latin typeface="Austin Cyr Bold"/>
              </a:rPr>
              <a:t>Нормы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3582786" y="1843808"/>
            <a:ext cx="8190460" cy="3617479"/>
          </a:xfrm>
          <a:prstGeom prst="rect">
            <a:avLst/>
          </a:prstGeom>
          <a:solidFill>
            <a:srgbClr val="E5C78C"/>
          </a:solidFill>
        </p:spPr>
        <p:txBody>
          <a:bodyPr>
            <a:normAutofit fontScale="77500" lnSpcReduction="20000"/>
          </a:bodyPr>
          <a:lstStyle/>
          <a:p>
            <a:pPr marL="342900" indent="-342900">
              <a:buFont typeface="Wingdings"/>
              <a:buChar char="§"/>
              <a:defRPr/>
            </a:pPr>
            <a:r>
              <a:rPr lang="ru-RU" sz="2400" dirty="0">
                <a:solidFill>
                  <a:srgbClr val="078777"/>
                </a:solidFill>
                <a:latin typeface="PT Serif"/>
                <a:ea typeface="PT Serif"/>
              </a:rPr>
              <a:t>Федеральный закон от 05.04.2013 </a:t>
            </a:r>
            <a:r>
              <a:rPr lang="ru-RU" sz="2400" dirty="0" smtClean="0">
                <a:solidFill>
                  <a:srgbClr val="078777"/>
                </a:solidFill>
                <a:latin typeface="PT Serif"/>
                <a:ea typeface="PT Serif"/>
              </a:rPr>
              <a:t>№ </a:t>
            </a:r>
            <a:r>
              <a:rPr lang="ru-RU" sz="2400" dirty="0">
                <a:solidFill>
                  <a:srgbClr val="078777"/>
                </a:solidFill>
                <a:latin typeface="PT Serif"/>
                <a:ea typeface="PT Serif"/>
              </a:rPr>
              <a:t>44-ФЗ </a:t>
            </a:r>
            <a:r>
              <a:rPr lang="ru-RU" sz="2400" dirty="0" smtClean="0">
                <a:solidFill>
                  <a:srgbClr val="078777"/>
                </a:solidFill>
                <a:latin typeface="PT Serif"/>
                <a:ea typeface="PT Serif"/>
              </a:rPr>
              <a:t>«О </a:t>
            </a:r>
            <a:r>
              <a:rPr lang="ru-RU" sz="2400" dirty="0">
                <a:solidFill>
                  <a:srgbClr val="078777"/>
                </a:solidFill>
                <a:latin typeface="PT Serif"/>
                <a:ea typeface="PT Serif"/>
              </a:rPr>
              <a:t>контрактной системе в сфере закупок товаров, работ, услуг для обеспечения государственных и муниципальных </a:t>
            </a:r>
            <a:r>
              <a:rPr lang="ru-RU" sz="2400" dirty="0" smtClean="0">
                <a:solidFill>
                  <a:srgbClr val="078777"/>
                </a:solidFill>
                <a:latin typeface="PT Serif"/>
                <a:ea typeface="PT Serif"/>
              </a:rPr>
              <a:t>нужд»</a:t>
            </a:r>
          </a:p>
          <a:p>
            <a:pPr>
              <a:defRPr/>
            </a:pPr>
            <a:r>
              <a:rPr lang="ru-RU" sz="2400" u="sng" dirty="0" smtClean="0">
                <a:solidFill>
                  <a:srgbClr val="078777"/>
                </a:solidFill>
                <a:latin typeface="PT Serif"/>
                <a:ea typeface="PT Serif"/>
              </a:rPr>
              <a:t>Положение о </a:t>
            </a:r>
            <a:r>
              <a:rPr lang="ru-RU" sz="2400" u="sng" dirty="0">
                <a:solidFill>
                  <a:srgbClr val="078777"/>
                </a:solidFill>
                <a:latin typeface="PT Serif"/>
                <a:ea typeface="PT Serif"/>
              </a:rPr>
              <a:t>контрактной службе. </a:t>
            </a:r>
            <a:r>
              <a:rPr lang="ru-RU" sz="2400" dirty="0">
                <a:solidFill>
                  <a:srgbClr val="078777"/>
                </a:solidFill>
                <a:latin typeface="PT Serif"/>
                <a:ea typeface="PT Serif"/>
              </a:rPr>
              <a:t>Контрактная служба действует в соответствии с положением (регламентом), разработанным и утвержденным на основании типового положения (регламента), утвержденного федеральным органом исполнительной власти по регулированию контрактной системы в сфере закупок.</a:t>
            </a:r>
            <a:endParaRPr lang="ru-RU" sz="2400" dirty="0" smtClean="0">
              <a:solidFill>
                <a:srgbClr val="078777"/>
              </a:solidFill>
              <a:latin typeface="PT Serif"/>
              <a:ea typeface="PT Serif"/>
            </a:endParaRPr>
          </a:p>
          <a:p>
            <a:pPr>
              <a:defRPr/>
            </a:pPr>
            <a:r>
              <a:rPr lang="ru-RU" sz="2400" dirty="0">
                <a:solidFill>
                  <a:srgbClr val="078777"/>
                </a:solidFill>
                <a:latin typeface="PT Serif"/>
                <a:ea typeface="PT Serif"/>
              </a:rPr>
              <a:t/>
            </a:r>
            <a:br>
              <a:rPr lang="ru-RU" sz="2400" dirty="0">
                <a:solidFill>
                  <a:srgbClr val="078777"/>
                </a:solidFill>
                <a:latin typeface="PT Serif"/>
                <a:ea typeface="PT Serif"/>
              </a:rPr>
            </a:br>
            <a:endParaRPr lang="ru-RU" sz="2400" dirty="0">
              <a:solidFill>
                <a:srgbClr val="078777"/>
              </a:solidFill>
              <a:latin typeface="PT Serif"/>
              <a:ea typeface="PT Serif"/>
            </a:endParaRPr>
          </a:p>
          <a:p>
            <a:pPr marL="342900" indent="-342900">
              <a:buFont typeface="Wingdings"/>
              <a:buChar char="§"/>
              <a:defRPr/>
            </a:pPr>
            <a:r>
              <a:rPr lang="ru-RU" sz="2400" dirty="0" smtClean="0">
                <a:solidFill>
                  <a:srgbClr val="078777"/>
                </a:solidFill>
                <a:latin typeface="PT Serif"/>
                <a:ea typeface="PT Serif"/>
              </a:rPr>
              <a:t>Федеральный закон </a:t>
            </a:r>
            <a:r>
              <a:rPr lang="ru-RU" sz="2400" dirty="0">
                <a:solidFill>
                  <a:srgbClr val="078777"/>
                </a:solidFill>
                <a:latin typeface="PT Serif"/>
                <a:ea typeface="PT Serif"/>
              </a:rPr>
              <a:t>от 18 июля 2011 года </a:t>
            </a:r>
            <a:r>
              <a:rPr lang="ru-RU" sz="2400" dirty="0" smtClean="0">
                <a:solidFill>
                  <a:srgbClr val="078777"/>
                </a:solidFill>
                <a:latin typeface="PT Serif"/>
                <a:ea typeface="PT Serif"/>
              </a:rPr>
              <a:t>№ </a:t>
            </a:r>
            <a:r>
              <a:rPr lang="ru-RU" sz="2400" dirty="0">
                <a:solidFill>
                  <a:srgbClr val="078777"/>
                </a:solidFill>
                <a:latin typeface="PT Serif"/>
                <a:ea typeface="PT Serif"/>
              </a:rPr>
              <a:t>223-ФЗ </a:t>
            </a:r>
            <a:r>
              <a:rPr lang="ru-RU" sz="2400" dirty="0" smtClean="0">
                <a:solidFill>
                  <a:srgbClr val="078777"/>
                </a:solidFill>
                <a:latin typeface="PT Serif"/>
                <a:ea typeface="PT Serif"/>
              </a:rPr>
              <a:t>«О </a:t>
            </a:r>
            <a:r>
              <a:rPr lang="ru-RU" sz="2400" dirty="0">
                <a:solidFill>
                  <a:srgbClr val="078777"/>
                </a:solidFill>
                <a:latin typeface="PT Serif"/>
                <a:ea typeface="PT Serif"/>
              </a:rPr>
              <a:t>закупках товаров, работ, услуг отдельными видами юридических </a:t>
            </a:r>
            <a:r>
              <a:rPr lang="ru-RU" sz="2400" dirty="0" smtClean="0">
                <a:solidFill>
                  <a:srgbClr val="078777"/>
                </a:solidFill>
                <a:latin typeface="PT Serif"/>
                <a:ea typeface="PT Serif"/>
              </a:rPr>
              <a:t>лиц»</a:t>
            </a:r>
          </a:p>
          <a:p>
            <a:pPr>
              <a:defRPr/>
            </a:pPr>
            <a:r>
              <a:rPr lang="ru-RU" sz="2400" u="sng" dirty="0" smtClean="0">
                <a:solidFill>
                  <a:srgbClr val="078777"/>
                </a:solidFill>
                <a:latin typeface="PT Serif"/>
                <a:ea typeface="PT Serif"/>
              </a:rPr>
              <a:t>Положение о закупках</a:t>
            </a:r>
            <a:r>
              <a:rPr lang="ru-RU" sz="2400" u="sng" dirty="0">
                <a:solidFill>
                  <a:srgbClr val="078777"/>
                </a:solidFill>
                <a:latin typeface="PT Serif"/>
                <a:ea typeface="PT Serif"/>
              </a:rPr>
              <a:t>.</a:t>
            </a:r>
            <a:r>
              <a:rPr lang="ru-RU" sz="2400" dirty="0">
                <a:solidFill>
                  <a:srgbClr val="078777"/>
                </a:solidFill>
                <a:latin typeface="PT Serif"/>
                <a:ea typeface="PT Serif"/>
              </a:rPr>
              <a:t> Положение о закупке является документом, который регламентирует закупочную деятельность </a:t>
            </a:r>
            <a:r>
              <a:rPr lang="ru-RU" sz="2400" dirty="0" smtClean="0">
                <a:solidFill>
                  <a:srgbClr val="078777"/>
                </a:solidFill>
                <a:latin typeface="PT Serif"/>
                <a:ea typeface="PT Serif"/>
              </a:rPr>
              <a:t>заказчика.</a:t>
            </a:r>
            <a:endParaRPr lang="ru-RU" sz="2400" dirty="0">
              <a:solidFill>
                <a:srgbClr val="078777"/>
              </a:solidFill>
              <a:latin typeface="PT Serif"/>
              <a:ea typeface="PT Serif"/>
            </a:endParaRPr>
          </a:p>
          <a:p>
            <a:pPr>
              <a:defRPr/>
            </a:pPr>
            <a:endParaRPr lang="ru-RU" sz="2400" u="sng" dirty="0">
              <a:solidFill>
                <a:srgbClr val="078777"/>
              </a:solidFill>
              <a:latin typeface="PT Serif"/>
              <a:ea typeface="PT Serif"/>
            </a:endParaRPr>
          </a:p>
          <a:p>
            <a:pPr>
              <a:spcBef>
                <a:spcPts val="0"/>
              </a:spcBef>
              <a:defRPr/>
            </a:pPr>
            <a:endParaRPr lang="ru-RU" sz="2400" dirty="0">
              <a:solidFill>
                <a:srgbClr val="078777"/>
              </a:solidFill>
              <a:latin typeface="PT Serif"/>
              <a:ea typeface="PT Serif"/>
            </a:endParaRPr>
          </a:p>
          <a:p>
            <a:pPr>
              <a:defRPr/>
            </a:pPr>
            <a:endParaRPr lang="ru-RU" dirty="0">
              <a:solidFill>
                <a:srgbClr val="078777"/>
              </a:solidFill>
              <a:latin typeface="PT Serif"/>
              <a:ea typeface="PT Serif"/>
            </a:endParaRPr>
          </a:p>
          <a:p>
            <a:pPr>
              <a:defRPr/>
            </a:pPr>
            <a:endParaRPr lang="ru-RU" dirty="0">
              <a:solidFill>
                <a:srgbClr val="078777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36909" y="301432"/>
            <a:ext cx="2396928" cy="8129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311736" y="5449884"/>
            <a:ext cx="4461510" cy="7712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78777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3899"/>
            <a:ext cx="10467974" cy="68541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526601" y="247014"/>
            <a:ext cx="3265578" cy="1241528"/>
          </a:xfrm>
          <a:prstGeom prst="rect">
            <a:avLst/>
          </a:prstGeom>
        </p:spPr>
      </p:pic>
      <p:sp>
        <p:nvSpPr>
          <p:cNvPr id="7" name="Заголовок 1"/>
          <p:cNvSpPr txBox="1"/>
          <p:nvPr/>
        </p:nvSpPr>
        <p:spPr bwMode="auto">
          <a:xfrm>
            <a:off x="5177673" y="1930278"/>
            <a:ext cx="6614506" cy="20445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  <a:defRPr/>
            </a:pP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Текст 3"/>
          <p:cNvSpPr txBox="1">
            <a:spLocks/>
          </p:cNvSpPr>
          <p:nvPr/>
        </p:nvSpPr>
        <p:spPr bwMode="auto">
          <a:xfrm>
            <a:off x="4809392" y="2145322"/>
            <a:ext cx="7382606" cy="3864779"/>
          </a:xfrm>
          <a:prstGeom prst="rect">
            <a:avLst/>
          </a:prstGeom>
          <a:solidFill>
            <a:srgbClr val="078777"/>
          </a:solidFill>
        </p:spPr>
        <p:txBody>
          <a:bodyPr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spcBef>
                <a:spcPts val="1100"/>
              </a:spcBef>
              <a:buFont typeface="Wingdings"/>
              <a:buChar char="§"/>
              <a:defRPr/>
            </a:pPr>
            <a:endParaRPr lang="ru-RU" sz="2000" dirty="0" smtClean="0">
              <a:solidFill>
                <a:srgbClr val="E5C78C"/>
              </a:solidFill>
              <a:latin typeface="PT Serif"/>
              <a:ea typeface="PT Serif"/>
            </a:endParaRPr>
          </a:p>
          <a:p>
            <a:pPr marL="342900" indent="-342900" algn="just">
              <a:lnSpc>
                <a:spcPct val="100000"/>
              </a:lnSpc>
              <a:spcBef>
                <a:spcPts val="1100"/>
              </a:spcBef>
              <a:buFont typeface="Wingdings"/>
              <a:buChar char="§"/>
              <a:defRPr/>
            </a:pPr>
            <a:r>
              <a:rPr lang="ru-RU" sz="2000" b="1" dirty="0" smtClean="0">
                <a:solidFill>
                  <a:srgbClr val="E5C78C"/>
                </a:solidFill>
                <a:latin typeface="PT Serif"/>
                <a:ea typeface="PT Serif"/>
              </a:rPr>
              <a:t>Планирование</a:t>
            </a:r>
            <a:endParaRPr lang="ru-RU" sz="2000" dirty="0" smtClean="0">
              <a:solidFill>
                <a:srgbClr val="E5C78C"/>
              </a:solidFill>
              <a:latin typeface="PT Serif"/>
              <a:ea typeface="PT Serif"/>
            </a:endParaRPr>
          </a:p>
          <a:p>
            <a:pPr marL="342900" indent="-342900" algn="just">
              <a:lnSpc>
                <a:spcPct val="100000"/>
              </a:lnSpc>
              <a:spcBef>
                <a:spcPts val="1100"/>
              </a:spcBef>
              <a:buFont typeface="Wingdings"/>
              <a:buChar char="§"/>
              <a:defRPr/>
            </a:pPr>
            <a:r>
              <a:rPr lang="ru-RU" sz="2000" b="1" dirty="0" smtClean="0">
                <a:solidFill>
                  <a:srgbClr val="E5C78C"/>
                </a:solidFill>
                <a:latin typeface="PT Serif"/>
                <a:ea typeface="PT Serif"/>
              </a:rPr>
              <a:t>Определение начальной максимальной цены</a:t>
            </a:r>
            <a:endParaRPr lang="ru-RU" sz="2000" dirty="0" smtClean="0">
              <a:solidFill>
                <a:srgbClr val="E5C78C"/>
              </a:solidFill>
              <a:latin typeface="PT Serif"/>
              <a:ea typeface="PT Serif"/>
            </a:endParaRPr>
          </a:p>
          <a:p>
            <a:pPr marL="342900" indent="-342900" algn="just">
              <a:lnSpc>
                <a:spcPct val="100000"/>
              </a:lnSpc>
              <a:spcBef>
                <a:spcPts val="1100"/>
              </a:spcBef>
              <a:buFont typeface="Wingdings"/>
              <a:buChar char="§"/>
              <a:defRPr/>
            </a:pPr>
            <a:r>
              <a:rPr lang="ru-RU" sz="2000" b="1" dirty="0" smtClean="0">
                <a:solidFill>
                  <a:srgbClr val="E5C78C"/>
                </a:solidFill>
                <a:latin typeface="PT Serif"/>
                <a:ea typeface="PT Serif"/>
              </a:rPr>
              <a:t>Определение способа закупки</a:t>
            </a:r>
          </a:p>
          <a:p>
            <a:pPr marL="342900" indent="-342900" algn="just">
              <a:lnSpc>
                <a:spcPct val="100000"/>
              </a:lnSpc>
              <a:spcBef>
                <a:spcPts val="1100"/>
              </a:spcBef>
              <a:buFont typeface="Wingdings"/>
              <a:buChar char="§"/>
              <a:defRPr/>
            </a:pPr>
            <a:r>
              <a:rPr lang="ru-RU" sz="2000" b="1" dirty="0" smtClean="0">
                <a:solidFill>
                  <a:srgbClr val="E5C78C"/>
                </a:solidFill>
                <a:latin typeface="PT Serif"/>
                <a:ea typeface="PT Serif"/>
              </a:rPr>
              <a:t>Определение поставщика</a:t>
            </a:r>
          </a:p>
          <a:p>
            <a:pPr marL="342900" indent="-342900" algn="just">
              <a:lnSpc>
                <a:spcPct val="100000"/>
              </a:lnSpc>
              <a:spcBef>
                <a:spcPts val="1100"/>
              </a:spcBef>
              <a:buFont typeface="Wingdings"/>
              <a:buChar char="§"/>
              <a:defRPr/>
            </a:pPr>
            <a:r>
              <a:rPr lang="ru-RU" sz="2000" b="1" dirty="0" smtClean="0">
                <a:solidFill>
                  <a:srgbClr val="E5C78C"/>
                </a:solidFill>
                <a:latin typeface="PT Serif"/>
                <a:ea typeface="PT Serif"/>
              </a:rPr>
              <a:t>Исполнение обязательств</a:t>
            </a:r>
          </a:p>
          <a:p>
            <a:pPr marL="342900" indent="-342900" algn="just">
              <a:lnSpc>
                <a:spcPct val="100000"/>
              </a:lnSpc>
              <a:spcBef>
                <a:spcPts val="1100"/>
              </a:spcBef>
              <a:buFont typeface="Wingdings"/>
              <a:buChar char="§"/>
              <a:defRPr/>
            </a:pPr>
            <a:endParaRPr lang="ru-RU" sz="2000" dirty="0" smtClean="0">
              <a:solidFill>
                <a:srgbClr val="E5C78C"/>
              </a:solidFill>
              <a:latin typeface="PT Serif"/>
              <a:ea typeface="PT Serif"/>
            </a:endParaRPr>
          </a:p>
          <a:p>
            <a:pPr marL="342900" indent="-342900" algn="just">
              <a:lnSpc>
                <a:spcPct val="100000"/>
              </a:lnSpc>
              <a:spcBef>
                <a:spcPts val="1100"/>
              </a:spcBef>
              <a:buFont typeface="Wingdings"/>
              <a:buChar char="§"/>
              <a:defRPr/>
            </a:pPr>
            <a:endParaRPr lang="ru-RU" sz="2000" dirty="0" smtClean="0">
              <a:solidFill>
                <a:srgbClr val="E5C78C"/>
              </a:solidFill>
              <a:latin typeface="PT Serif"/>
              <a:ea typeface="PT Serif"/>
            </a:endParaRPr>
          </a:p>
          <a:p>
            <a:pPr marL="342900" indent="-342900" algn="just">
              <a:lnSpc>
                <a:spcPct val="100000"/>
              </a:lnSpc>
              <a:spcBef>
                <a:spcPts val="1100"/>
              </a:spcBef>
              <a:buFont typeface="Wingdings"/>
              <a:buChar char="§"/>
              <a:defRPr/>
            </a:pPr>
            <a:endParaRPr lang="ru-RU" sz="2000" dirty="0" smtClean="0">
              <a:solidFill>
                <a:srgbClr val="E5C78C"/>
              </a:solidFill>
              <a:latin typeface="PT Serif"/>
              <a:ea typeface="PT Serif"/>
            </a:endParaRPr>
          </a:p>
          <a:p>
            <a:pPr algn="just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7578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3">
            <a:lum/>
          </a:blip>
          <a:srcRect t="10317" b="10317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526601" y="247014"/>
            <a:ext cx="3265578" cy="1241528"/>
          </a:xfrm>
          <a:prstGeom prst="rect">
            <a:avLst/>
          </a:prstGeom>
        </p:spPr>
      </p:pic>
      <p:sp>
        <p:nvSpPr>
          <p:cNvPr id="7" name="Заголовок 1"/>
          <p:cNvSpPr txBox="1"/>
          <p:nvPr/>
        </p:nvSpPr>
        <p:spPr bwMode="auto">
          <a:xfrm>
            <a:off x="5177673" y="1930278"/>
            <a:ext cx="6614506" cy="20445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  <a:defRPr/>
            </a:pP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 bwMode="auto">
          <a:xfrm>
            <a:off x="323850" y="2895600"/>
            <a:ext cx="11620500" cy="2800349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  <a:defRPr/>
            </a:pPr>
            <a:r>
              <a:rPr lang="ru-RU" sz="5000" dirty="0" smtClean="0">
                <a:solidFill>
                  <a:schemeClr val="bg1"/>
                </a:solidFill>
                <a:latin typeface="Austin Cyr Bold"/>
              </a:rPr>
              <a:t>Стратегия цифрового присутствия</a:t>
            </a:r>
            <a:endParaRPr lang="ru-RU" sz="5000" dirty="0">
              <a:solidFill>
                <a:schemeClr val="bg1"/>
              </a:solidFill>
              <a:latin typeface="Austin Cyr Bold"/>
            </a:endParaRPr>
          </a:p>
        </p:txBody>
      </p:sp>
    </p:spTree>
    <p:extLst>
      <p:ext uri="{BB962C8B-B14F-4D97-AF65-F5344CB8AC3E}">
        <p14:creationId xmlns:p14="http://schemas.microsoft.com/office/powerpoint/2010/main" val="22017863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78777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526601" y="247014"/>
            <a:ext cx="3265578" cy="1241528"/>
          </a:xfrm>
          <a:prstGeom prst="rect">
            <a:avLst/>
          </a:prstGeom>
        </p:spPr>
      </p:pic>
      <p:sp>
        <p:nvSpPr>
          <p:cNvPr id="7" name="Заголовок 1"/>
          <p:cNvSpPr txBox="1"/>
          <p:nvPr/>
        </p:nvSpPr>
        <p:spPr bwMode="auto">
          <a:xfrm>
            <a:off x="5177673" y="1930278"/>
            <a:ext cx="6614506" cy="20445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  <a:defRPr/>
            </a:pP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30" y="2040497"/>
            <a:ext cx="4826978" cy="33491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47" y="1749668"/>
            <a:ext cx="5659030" cy="466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6961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78777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3899"/>
            <a:ext cx="10467974" cy="68541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4779819" y="4663981"/>
            <a:ext cx="7012360" cy="1504842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defRPr/>
            </a:pPr>
            <a:r>
              <a:rPr lang="ru-RU" sz="4900" dirty="0">
                <a:solidFill>
                  <a:schemeClr val="bg1"/>
                </a:solidFill>
                <a:latin typeface="Austin Cyr Bold"/>
              </a:rPr>
              <a:t>БЛАГОДАРИМ </a:t>
            </a:r>
            <a:br>
              <a:rPr lang="ru-RU" sz="4900" dirty="0">
                <a:solidFill>
                  <a:schemeClr val="bg1"/>
                </a:solidFill>
                <a:latin typeface="Austin Cyr Bold"/>
              </a:rPr>
            </a:br>
            <a:r>
              <a:rPr lang="ru-RU" sz="4900" dirty="0">
                <a:solidFill>
                  <a:schemeClr val="bg1"/>
                </a:solidFill>
                <a:latin typeface="Austin Cyr Bold"/>
              </a:rPr>
              <a:t>ЗА УДЕЛЁННОЕ ВРЕМЯ!</a:t>
            </a:r>
            <a:endParaRPr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526601" y="247014"/>
            <a:ext cx="3265578" cy="1241528"/>
          </a:xfrm>
          <a:prstGeom prst="rect">
            <a:avLst/>
          </a:prstGeom>
        </p:spPr>
      </p:pic>
      <p:sp>
        <p:nvSpPr>
          <p:cNvPr id="7" name="Заголовок 1"/>
          <p:cNvSpPr txBox="1"/>
          <p:nvPr/>
        </p:nvSpPr>
        <p:spPr bwMode="auto">
          <a:xfrm>
            <a:off x="5177673" y="1930278"/>
            <a:ext cx="6614506" cy="20445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  <a:defRPr/>
            </a:pPr>
            <a:r>
              <a:rPr lang="ru-RU" sz="2600" dirty="0">
                <a:solidFill>
                  <a:schemeClr val="bg1"/>
                </a:solidFill>
                <a:latin typeface="PT Serif"/>
                <a:ea typeface="PT Serif"/>
              </a:rPr>
              <a:t>Контакты Управления Маркетинга и Закупок:</a:t>
            </a:r>
            <a:br>
              <a:rPr lang="ru-RU" sz="2600" dirty="0">
                <a:solidFill>
                  <a:schemeClr val="bg1"/>
                </a:solidFill>
                <a:latin typeface="PT Serif"/>
                <a:ea typeface="PT Serif"/>
              </a:rPr>
            </a:br>
            <a:r>
              <a:rPr lang="ru-RU" sz="2600" dirty="0">
                <a:solidFill>
                  <a:schemeClr val="bg1"/>
                </a:solidFill>
                <a:latin typeface="PT Serif"/>
                <a:ea typeface="PT Serif"/>
              </a:rPr>
              <a:t/>
            </a:r>
            <a:br>
              <a:rPr lang="ru-RU" sz="2600" dirty="0">
                <a:solidFill>
                  <a:schemeClr val="bg1"/>
                </a:solidFill>
                <a:latin typeface="PT Serif"/>
                <a:ea typeface="PT Serif"/>
              </a:rPr>
            </a:br>
            <a:r>
              <a:rPr lang="ru-RU" sz="2200" dirty="0">
                <a:solidFill>
                  <a:schemeClr val="bg1"/>
                </a:solidFill>
                <a:latin typeface="PT Serif"/>
                <a:ea typeface="PT Serif"/>
              </a:rPr>
              <a:t>400131, г. Волгоград, пл. Павших борцов, 1.</a:t>
            </a:r>
            <a:br>
              <a:rPr lang="ru-RU" sz="2200" dirty="0">
                <a:solidFill>
                  <a:schemeClr val="bg1"/>
                </a:solidFill>
                <a:latin typeface="PT Serif"/>
                <a:ea typeface="PT Serif"/>
              </a:rPr>
            </a:br>
            <a:r>
              <a:rPr lang="ru-RU" sz="2200" dirty="0">
                <a:solidFill>
                  <a:schemeClr val="bg1"/>
                </a:solidFill>
                <a:latin typeface="PT Serif"/>
                <a:ea typeface="PT Serif"/>
              </a:rPr>
              <a:t>Телефон: (8442) 53-23-16; +7(904</a:t>
            </a:r>
            <a:r>
              <a:rPr lang="ru-RU" sz="2200" dirty="0" smtClean="0">
                <a:solidFill>
                  <a:schemeClr val="bg1"/>
                </a:solidFill>
                <a:latin typeface="PT Serif"/>
                <a:ea typeface="PT Serif"/>
              </a:rPr>
              <a:t>) 778-61-52</a:t>
            </a:r>
            <a:r>
              <a:rPr lang="ru-RU" sz="2200" dirty="0">
                <a:solidFill>
                  <a:schemeClr val="bg1"/>
                </a:solidFill>
                <a:latin typeface="PT Serif"/>
                <a:ea typeface="PT Serif"/>
              </a:rPr>
              <a:t/>
            </a:r>
            <a:br>
              <a:rPr lang="ru-RU" sz="2200" dirty="0">
                <a:solidFill>
                  <a:schemeClr val="bg1"/>
                </a:solidFill>
                <a:latin typeface="PT Serif"/>
                <a:ea typeface="PT Serif"/>
              </a:rPr>
            </a:br>
            <a:r>
              <a:rPr lang="ru-RU" sz="2200" dirty="0">
                <a:solidFill>
                  <a:schemeClr val="bg1"/>
                </a:solidFill>
                <a:latin typeface="PT Serif"/>
                <a:ea typeface="PT Serif"/>
              </a:rPr>
              <a:t>Кабинеты: 2-25; 2-11</a:t>
            </a:r>
            <a:r>
              <a:rPr lang="ru-RU" sz="2400" dirty="0">
                <a:solidFill>
                  <a:schemeClr val="bg1"/>
                </a:solidFill>
                <a:latin typeface="Austin Cyr Bold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Austin Cyr Bold"/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Тема 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</TotalTime>
  <Words>394</Words>
  <Application>Microsoft Office PowerPoint</Application>
  <DocSecurity>0</DocSecurity>
  <PresentationFormat>Широкоэкранный</PresentationFormat>
  <Paragraphs>32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Austin Cyr Bold</vt:lpstr>
      <vt:lpstr>Calibri</vt:lpstr>
      <vt:lpstr>Calibri Light</vt:lpstr>
      <vt:lpstr>PT Serif</vt:lpstr>
      <vt:lpstr>Wingdings</vt:lpstr>
      <vt:lpstr>Office Theme</vt:lpstr>
      <vt:lpstr>Особенности планирования и удовлетворения потребностей в бюджетных учреждениях</vt:lpstr>
      <vt:lpstr>Презентация PowerPoint</vt:lpstr>
      <vt:lpstr>Презентация PowerPoint</vt:lpstr>
      <vt:lpstr>Нормы</vt:lpstr>
      <vt:lpstr>Презентация PowerPoint</vt:lpstr>
      <vt:lpstr>Стратегия цифрового присутствия</vt:lpstr>
      <vt:lpstr>Презентация PowerPoint</vt:lpstr>
      <vt:lpstr>БЛАГОДАРИМ  ЗА УДЕЛЁННОЕ ВРЕМЯ!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ВОЗМОЖНОСТИ Управления Маркетинга</dc:title>
  <dc:subject/>
  <dc:creator>user</dc:creator>
  <cp:keywords/>
  <dc:description/>
  <cp:lastModifiedBy>user</cp:lastModifiedBy>
  <cp:revision>47</cp:revision>
  <cp:lastPrinted>2023-09-18T12:44:18Z</cp:lastPrinted>
  <dcterms:created xsi:type="dcterms:W3CDTF">2022-05-19T08:48:56Z</dcterms:created>
  <dcterms:modified xsi:type="dcterms:W3CDTF">2023-09-18T12:55:44Z</dcterms:modified>
  <cp:category/>
  <dc:identifier/>
  <cp:contentStatus/>
  <dc:language/>
  <cp:version/>
</cp:coreProperties>
</file>