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303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7" r:id="rId21"/>
    <p:sldId id="276" r:id="rId22"/>
    <p:sldId id="302" r:id="rId23"/>
    <p:sldId id="274" r:id="rId24"/>
    <p:sldId id="275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92" r:id="rId33"/>
    <p:sldId id="293" r:id="rId34"/>
    <p:sldId id="294" r:id="rId35"/>
    <p:sldId id="295" r:id="rId36"/>
    <p:sldId id="285" r:id="rId37"/>
    <p:sldId id="296" r:id="rId38"/>
    <p:sldId id="286" r:id="rId39"/>
    <p:sldId id="297" r:id="rId40"/>
    <p:sldId id="287" r:id="rId41"/>
    <p:sldId id="298" r:id="rId42"/>
    <p:sldId id="299" r:id="rId43"/>
    <p:sldId id="300" r:id="rId44"/>
    <p:sldId id="301" r:id="rId45"/>
    <p:sldId id="289" r:id="rId46"/>
    <p:sldId id="304" r:id="rId47"/>
    <p:sldId id="290" r:id="rId48"/>
    <p:sldId id="291" r:id="rId4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02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96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E9C7A5-2765-40F7-BAAD-A2102D4DF246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2738F7-4576-4F15-A181-63139F33EC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837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738F7-4576-4F15-A181-63139F33EC1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8808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C30E-4E62-4919-AEF0-2210B9957FD2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ECB2F-3D47-4C19-807D-62B5BB475A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858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C30E-4E62-4919-AEF0-2210B9957FD2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ECB2F-3D47-4C19-807D-62B5BB475A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159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C30E-4E62-4919-AEF0-2210B9957FD2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ECB2F-3D47-4C19-807D-62B5BB475AED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626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C30E-4E62-4919-AEF0-2210B9957FD2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ECB2F-3D47-4C19-807D-62B5BB475A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539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C30E-4E62-4919-AEF0-2210B9957FD2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ECB2F-3D47-4C19-807D-62B5BB475AED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787634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C30E-4E62-4919-AEF0-2210B9957FD2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ECB2F-3D47-4C19-807D-62B5BB475A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0008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C30E-4E62-4919-AEF0-2210B9957FD2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ECB2F-3D47-4C19-807D-62B5BB475A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113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C30E-4E62-4919-AEF0-2210B9957FD2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ECB2F-3D47-4C19-807D-62B5BB475A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4412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C30E-4E62-4919-AEF0-2210B9957FD2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ECB2F-3D47-4C19-807D-62B5BB475A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395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C30E-4E62-4919-AEF0-2210B9957FD2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ECB2F-3D47-4C19-807D-62B5BB475A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405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C30E-4E62-4919-AEF0-2210B9957FD2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ECB2F-3D47-4C19-807D-62B5BB475A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485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C30E-4E62-4919-AEF0-2210B9957FD2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ECB2F-3D47-4C19-807D-62B5BB475A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564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C30E-4E62-4919-AEF0-2210B9957FD2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ECB2F-3D47-4C19-807D-62B5BB475A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978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C30E-4E62-4919-AEF0-2210B9957FD2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ECB2F-3D47-4C19-807D-62B5BB475A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080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C30E-4E62-4919-AEF0-2210B9957FD2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ECB2F-3D47-4C19-807D-62B5BB475A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731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2C30E-4E62-4919-AEF0-2210B9957FD2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ECB2F-3D47-4C19-807D-62B5BB475A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827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2C30E-4E62-4919-AEF0-2210B9957FD2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DFECB2F-3D47-4C19-807D-62B5BB475A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328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/index.php?title=TFIIB&amp;action=edit&amp;redlink=1" TargetMode="External"/><Relationship Id="rId2" Type="http://schemas.openxmlformats.org/officeDocument/2006/relationships/hyperlink" Target="https://ru.wikipedia.org/w/index.php?title=TFIIA&amp;action=edit&amp;redlink=1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u.wikipedia.org/w/index.php?title=TFIID&amp;action=edit&amp;redlink=1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Lecture  </a:t>
            </a:r>
            <a:r>
              <a:rPr lang="ru-RU" sz="4000" b="1" dirty="0">
                <a:solidFill>
                  <a:srgbClr val="0070C0"/>
                </a:solidFill>
              </a:rPr>
              <a:t/>
            </a:r>
            <a:br>
              <a:rPr lang="ru-RU" sz="4000" b="1" dirty="0">
                <a:solidFill>
                  <a:srgbClr val="0070C0"/>
                </a:solidFill>
              </a:rPr>
            </a:br>
            <a:endParaRPr lang="ru-RU" sz="4000" b="1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Bases of molecular genetics</a:t>
            </a:r>
          </a:p>
        </p:txBody>
      </p:sp>
    </p:spTree>
    <p:extLst>
      <p:ext uri="{BB962C8B-B14F-4D97-AF65-F5344CB8AC3E}">
        <p14:creationId xmlns:p14="http://schemas.microsoft.com/office/powerpoint/2010/main" val="1771726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Interphase Chromosome 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77334" y="3739896"/>
            <a:ext cx="8596668" cy="2301466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Euchromatin</a:t>
            </a:r>
            <a:r>
              <a:rPr lang="en-US" dirty="0"/>
              <a:t> is the lightly packed material.  It is less intense stained than heterochromatin.</a:t>
            </a:r>
          </a:p>
          <a:p>
            <a:r>
              <a:rPr lang="en-US" dirty="0">
                <a:solidFill>
                  <a:srgbClr val="FF0000"/>
                </a:solidFill>
              </a:rPr>
              <a:t>Heterochromatin</a:t>
            </a:r>
            <a:r>
              <a:rPr lang="en-US" dirty="0"/>
              <a:t> is the tightly compacted regions of chromosomes. In general, these regions of the chromosome are transcriptionally inactive.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337" y="1408176"/>
            <a:ext cx="8981912" cy="213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744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Metaphase Chromosome 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602" y="2814685"/>
            <a:ext cx="76104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830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102" y="499699"/>
            <a:ext cx="6739613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76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20040"/>
            <a:ext cx="8596668" cy="60809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Types of chromosomes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77334" y="928137"/>
            <a:ext cx="8596668" cy="5113226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Metacentric</a:t>
            </a:r>
            <a:r>
              <a:rPr lang="en-US" dirty="0"/>
              <a:t> chromosomes have </a:t>
            </a:r>
            <a:r>
              <a:rPr lang="en-US" dirty="0" smtClean="0"/>
              <a:t>equal arms; the </a:t>
            </a:r>
            <a:r>
              <a:rPr lang="en-US" dirty="0"/>
              <a:t>centromere in the middle. </a:t>
            </a:r>
          </a:p>
          <a:p>
            <a:r>
              <a:rPr lang="en-US" dirty="0" err="1">
                <a:solidFill>
                  <a:srgbClr val="FF0000"/>
                </a:solidFill>
              </a:rPr>
              <a:t>Submetacentric</a:t>
            </a:r>
            <a:r>
              <a:rPr lang="en-US" dirty="0"/>
              <a:t> chromosomes have </a:t>
            </a:r>
            <a:r>
              <a:rPr lang="en-US" dirty="0" smtClean="0"/>
              <a:t>arms </a:t>
            </a:r>
            <a:r>
              <a:rPr lang="en-US" dirty="0"/>
              <a:t>of unequal length with the centromere more towards one end. </a:t>
            </a:r>
          </a:p>
          <a:p>
            <a:r>
              <a:rPr lang="en-US" dirty="0">
                <a:solidFill>
                  <a:srgbClr val="FF0000"/>
                </a:solidFill>
              </a:rPr>
              <a:t>Acrocentric</a:t>
            </a:r>
            <a:r>
              <a:rPr lang="en-US" dirty="0"/>
              <a:t> chromosomes have a centromere very near to one end and have very small short </a:t>
            </a:r>
            <a:r>
              <a:rPr lang="en-US" dirty="0" smtClean="0"/>
              <a:t>arm and very long arm.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Telocentric</a:t>
            </a:r>
            <a:r>
              <a:rPr lang="en-US" dirty="0"/>
              <a:t> chromosomes have centromere located at the terminal end. Humans do not possess telocentric chromosomes.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706" y="4117395"/>
            <a:ext cx="6303006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301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DNA Replication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77333" y="2160589"/>
            <a:ext cx="10403043" cy="3880773"/>
          </a:xfrm>
        </p:spPr>
        <p:txBody>
          <a:bodyPr>
            <a:normAutofit/>
          </a:bodyPr>
          <a:lstStyle/>
          <a:p>
            <a:r>
              <a:rPr lang="en-US" sz="3200" dirty="0"/>
              <a:t>DNA </a:t>
            </a:r>
            <a:r>
              <a:rPr lang="en-US" sz="3200" dirty="0" smtClean="0"/>
              <a:t>Replication occurs by means </a:t>
            </a:r>
            <a:r>
              <a:rPr lang="en-US" sz="3200" b="1" dirty="0" smtClean="0">
                <a:solidFill>
                  <a:srgbClr val="0070C0"/>
                </a:solidFill>
              </a:rPr>
              <a:t>semiconservative model.</a:t>
            </a:r>
          </a:p>
          <a:p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Two 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complementary strands of DNA come apart and serve as template strands for the synthesis of two new strands of DNA.</a:t>
            </a:r>
            <a:endParaRPr lang="ru-RU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108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Enzymes of DNA Replication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613647"/>
            <a:ext cx="8596668" cy="4427715"/>
          </a:xfrm>
        </p:spPr>
        <p:txBody>
          <a:bodyPr>
            <a:normAutofit fontScale="92500"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DNA helicase </a:t>
            </a:r>
            <a:r>
              <a:rPr lang="en-US" dirty="0"/>
              <a:t>breaks the hydrogen bonds between the DNA strands.</a:t>
            </a:r>
          </a:p>
          <a:p>
            <a:r>
              <a:rPr lang="en-US" sz="2800" dirty="0">
                <a:solidFill>
                  <a:srgbClr val="0070C0"/>
                </a:solidFill>
              </a:rPr>
              <a:t>Topoisomerase</a:t>
            </a:r>
            <a:r>
              <a:rPr lang="en-US" dirty="0"/>
              <a:t> alleviates positive supercoiling.</a:t>
            </a:r>
          </a:p>
          <a:p>
            <a:r>
              <a:rPr lang="en-US" sz="2800" dirty="0" err="1">
                <a:solidFill>
                  <a:srgbClr val="0070C0"/>
                </a:solidFill>
              </a:rPr>
              <a:t>Primase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dirty="0"/>
              <a:t>synthesizes an RNA primer.</a:t>
            </a:r>
          </a:p>
          <a:p>
            <a:r>
              <a:rPr lang="en-US" sz="2800" dirty="0">
                <a:solidFill>
                  <a:srgbClr val="0070C0"/>
                </a:solidFill>
              </a:rPr>
              <a:t>DNA polymerase III</a:t>
            </a:r>
            <a:r>
              <a:rPr lang="en-US" dirty="0"/>
              <a:t> synthesizes a daughter strand of DNA.</a:t>
            </a:r>
          </a:p>
          <a:p>
            <a:r>
              <a:rPr lang="en-US" sz="2800" dirty="0">
                <a:solidFill>
                  <a:srgbClr val="0070C0"/>
                </a:solidFill>
              </a:rPr>
              <a:t>Endonuclease </a:t>
            </a:r>
            <a:r>
              <a:rPr lang="en-US" sz="2000" dirty="0">
                <a:solidFill>
                  <a:schemeClr val="tx2"/>
                </a:solidFill>
              </a:rPr>
              <a:t>cut</a:t>
            </a:r>
            <a:r>
              <a:rPr lang="en-US" dirty="0"/>
              <a:t>s off the  RNA primers and fills in with DNA </a:t>
            </a:r>
          </a:p>
          <a:p>
            <a:r>
              <a:rPr lang="en-US" sz="2800" dirty="0">
                <a:solidFill>
                  <a:srgbClr val="0070C0"/>
                </a:solidFill>
              </a:rPr>
              <a:t>DNA ligase </a:t>
            </a:r>
            <a:r>
              <a:rPr lang="en-US" dirty="0"/>
              <a:t>covalently links the Okazaki fragments together.</a:t>
            </a:r>
            <a:endParaRPr lang="ru-RU" dirty="0"/>
          </a:p>
          <a:p>
            <a:r>
              <a:rPr lang="en-US" sz="2800" dirty="0">
                <a:solidFill>
                  <a:srgbClr val="0070C0"/>
                </a:solidFill>
              </a:rPr>
              <a:t>Telomerase</a:t>
            </a:r>
            <a:r>
              <a:rPr lang="ru-RU" dirty="0"/>
              <a:t> </a:t>
            </a:r>
            <a:r>
              <a:rPr lang="en-US" dirty="0" err="1"/>
              <a:t>replicats</a:t>
            </a:r>
            <a:r>
              <a:rPr lang="en-US" dirty="0"/>
              <a:t> the ends of eukaryotic chromosomes. </a:t>
            </a:r>
            <a:endParaRPr lang="ru-RU" dirty="0"/>
          </a:p>
          <a:p>
            <a:r>
              <a:rPr lang="en-US" sz="2400" dirty="0">
                <a:solidFill>
                  <a:srgbClr val="0070C0"/>
                </a:solidFill>
              </a:rPr>
              <a:t>Set of single-stranded binding proteins (SSB proteins)</a:t>
            </a:r>
            <a:r>
              <a:rPr lang="en-US" dirty="0"/>
              <a:t> binds to the strands of parental DNA and prevent them from re-forming a double helix.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7387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708213"/>
            <a:ext cx="10178925" cy="5333150"/>
          </a:xfrm>
        </p:spPr>
        <p:txBody>
          <a:bodyPr>
            <a:normAutofit/>
          </a:bodyPr>
          <a:lstStyle/>
          <a:p>
            <a:r>
              <a:rPr lang="en-US" sz="4000" dirty="0"/>
              <a:t>DNA replication proceeds in three steps</a:t>
            </a:r>
            <a:r>
              <a:rPr lang="en-US" sz="4000" dirty="0" smtClean="0"/>
              <a:t>:</a:t>
            </a:r>
          </a:p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r>
              <a:rPr lang="en-US" sz="4000" b="1" dirty="0" smtClean="0">
                <a:solidFill>
                  <a:srgbClr val="0070C0"/>
                </a:solidFill>
              </a:rPr>
              <a:t>initiation </a:t>
            </a:r>
          </a:p>
          <a:p>
            <a:pPr marL="0" indent="0" algn="ctr">
              <a:buNone/>
            </a:pPr>
            <a:r>
              <a:rPr lang="en-US" sz="4000" b="1" dirty="0" smtClean="0">
                <a:solidFill>
                  <a:srgbClr val="0070C0"/>
                </a:solidFill>
              </a:rPr>
              <a:t>elongation </a:t>
            </a:r>
          </a:p>
          <a:p>
            <a:pPr marL="0" indent="0" algn="ctr">
              <a:buNone/>
            </a:pPr>
            <a:r>
              <a:rPr lang="en-US" sz="4000" b="1" dirty="0" smtClean="0">
                <a:solidFill>
                  <a:srgbClr val="0070C0"/>
                </a:solidFill>
              </a:rPr>
              <a:t>termination</a:t>
            </a:r>
            <a:endParaRPr lang="ru-RU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108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Initiation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532965"/>
            <a:ext cx="8596668" cy="4508397"/>
          </a:xfrm>
        </p:spPr>
        <p:txBody>
          <a:bodyPr>
            <a:normAutofit/>
          </a:bodyPr>
          <a:lstStyle/>
          <a:p>
            <a:r>
              <a:rPr lang="en-US" sz="2800" dirty="0"/>
              <a:t>Replication starts at </a:t>
            </a:r>
            <a:r>
              <a:rPr lang="en-US" sz="2800" dirty="0" smtClean="0"/>
              <a:t>the </a:t>
            </a:r>
            <a:r>
              <a:rPr lang="en-US" sz="2800" dirty="0">
                <a:solidFill>
                  <a:srgbClr val="0070C0"/>
                </a:solidFill>
              </a:rPr>
              <a:t>origin of </a:t>
            </a:r>
            <a:r>
              <a:rPr lang="en-US" sz="2800" dirty="0" smtClean="0">
                <a:solidFill>
                  <a:srgbClr val="0070C0"/>
                </a:solidFill>
              </a:rPr>
              <a:t>replication</a:t>
            </a:r>
            <a:r>
              <a:rPr lang="en-US" sz="2800" dirty="0" smtClean="0"/>
              <a:t>. </a:t>
            </a:r>
          </a:p>
          <a:p>
            <a:r>
              <a:rPr lang="en-US" sz="2800" dirty="0" smtClean="0"/>
              <a:t>DNA </a:t>
            </a:r>
            <a:r>
              <a:rPr lang="en-US" sz="2800" dirty="0"/>
              <a:t>helicase </a:t>
            </a:r>
            <a:r>
              <a:rPr lang="en-US" sz="2800" dirty="0" smtClean="0"/>
              <a:t>breaks </a:t>
            </a:r>
            <a:r>
              <a:rPr lang="en-US" sz="2800" dirty="0"/>
              <a:t>the hydrogen bonds between base </a:t>
            </a:r>
            <a:r>
              <a:rPr lang="en-US" sz="2800" dirty="0" smtClean="0"/>
              <a:t>pairs.</a:t>
            </a:r>
          </a:p>
          <a:p>
            <a:r>
              <a:rPr lang="en-US" sz="2800" dirty="0" smtClean="0"/>
              <a:t>Two </a:t>
            </a:r>
            <a:r>
              <a:rPr lang="en-US" sz="2800" dirty="0">
                <a:solidFill>
                  <a:srgbClr val="0070C0"/>
                </a:solidFill>
              </a:rPr>
              <a:t>replication forks </a:t>
            </a:r>
            <a:r>
              <a:rPr lang="en-US" sz="2800" dirty="0" smtClean="0"/>
              <a:t>are formed. </a:t>
            </a:r>
          </a:p>
          <a:p>
            <a:r>
              <a:rPr lang="en-US" sz="2800" dirty="0" smtClean="0"/>
              <a:t>Topoisomerase alleviates </a:t>
            </a:r>
            <a:r>
              <a:rPr lang="en-US" sz="2800" dirty="0"/>
              <a:t>positive supercoiling. </a:t>
            </a:r>
            <a:endParaRPr lang="en-US" sz="2800" dirty="0" smtClean="0"/>
          </a:p>
          <a:p>
            <a:r>
              <a:rPr lang="en-US" sz="2800" dirty="0" smtClean="0"/>
              <a:t>The </a:t>
            </a:r>
            <a:r>
              <a:rPr lang="en-US" sz="2800" dirty="0"/>
              <a:t>synthesis </a:t>
            </a:r>
            <a:r>
              <a:rPr lang="en-US" sz="2800" dirty="0" smtClean="0"/>
              <a:t>proceeds </a:t>
            </a:r>
            <a:r>
              <a:rPr lang="en-US" sz="2800" dirty="0"/>
              <a:t>in </a:t>
            </a:r>
            <a:r>
              <a:rPr lang="en-US" sz="2800" dirty="0" smtClean="0">
                <a:solidFill>
                  <a:srgbClr val="0070C0"/>
                </a:solidFill>
              </a:rPr>
              <a:t>both directions</a:t>
            </a:r>
            <a:r>
              <a:rPr lang="en-US" sz="2800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5880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690283"/>
            <a:ext cx="8596668" cy="5351080"/>
          </a:xfrm>
        </p:spPr>
        <p:txBody>
          <a:bodyPr>
            <a:normAutofit/>
          </a:bodyPr>
          <a:lstStyle/>
          <a:p>
            <a:r>
              <a:rPr lang="en-US" sz="2800" dirty="0"/>
              <a:t>DNA polymerase builds new strand in 5'-3' </a:t>
            </a:r>
            <a:r>
              <a:rPr lang="en-US" sz="2800" dirty="0" smtClean="0"/>
              <a:t>direction.</a:t>
            </a:r>
          </a:p>
          <a:p>
            <a:r>
              <a:rPr lang="en-US" sz="2800" dirty="0" smtClean="0"/>
              <a:t>DNA </a:t>
            </a:r>
            <a:r>
              <a:rPr lang="en-US" sz="2800" dirty="0"/>
              <a:t>polymerase requires a </a:t>
            </a:r>
            <a:r>
              <a:rPr lang="en-US" sz="2800" b="1" dirty="0" smtClean="0">
                <a:solidFill>
                  <a:srgbClr val="0070C0"/>
                </a:solidFill>
              </a:rPr>
              <a:t>primer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Primers help to start replication.</a:t>
            </a:r>
          </a:p>
          <a:p>
            <a:r>
              <a:rPr lang="en-US" sz="2800" dirty="0" smtClean="0"/>
              <a:t>The </a:t>
            </a:r>
            <a:r>
              <a:rPr lang="en-US" sz="2800" dirty="0"/>
              <a:t>synthesis of </a:t>
            </a:r>
            <a:r>
              <a:rPr lang="en-US" sz="2800" dirty="0" smtClean="0"/>
              <a:t>primers occurs with help of </a:t>
            </a:r>
            <a:r>
              <a:rPr lang="en-US" sz="2800" b="1" dirty="0" err="1" smtClean="0">
                <a:solidFill>
                  <a:srgbClr val="0070C0"/>
                </a:solidFill>
              </a:rPr>
              <a:t>primase</a:t>
            </a:r>
            <a:r>
              <a:rPr lang="en-US" sz="2800" dirty="0"/>
              <a:t>. </a:t>
            </a:r>
            <a:endParaRPr lang="en-US" sz="2800" dirty="0" smtClean="0"/>
          </a:p>
          <a:p>
            <a:endParaRPr lang="ru-RU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714" y="3623955"/>
            <a:ext cx="5114987" cy="27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047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Elongation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595719"/>
            <a:ext cx="10178925" cy="4445644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DNA polymerase </a:t>
            </a:r>
            <a:r>
              <a:rPr lang="en-US" sz="2800" dirty="0"/>
              <a:t>is responsible for elongation. </a:t>
            </a:r>
            <a:endParaRPr lang="ru-RU" sz="2800" dirty="0"/>
          </a:p>
          <a:p>
            <a:r>
              <a:rPr lang="en-US" sz="2800" dirty="0" smtClean="0"/>
              <a:t>Synthesis </a:t>
            </a:r>
            <a:r>
              <a:rPr lang="en-US" sz="2800" dirty="0"/>
              <a:t>of two strands of DNA occurs, one from them is the </a:t>
            </a:r>
            <a:r>
              <a:rPr lang="en-US" sz="2800" dirty="0">
                <a:solidFill>
                  <a:srgbClr val="0070C0"/>
                </a:solidFill>
              </a:rPr>
              <a:t>leading strand </a:t>
            </a:r>
            <a:r>
              <a:rPr lang="en-US" sz="2800" dirty="0"/>
              <a:t>and another is the </a:t>
            </a:r>
            <a:r>
              <a:rPr lang="en-US" sz="2800" dirty="0">
                <a:solidFill>
                  <a:srgbClr val="0070C0"/>
                </a:solidFill>
              </a:rPr>
              <a:t>lagging strand</a:t>
            </a:r>
            <a:r>
              <a:rPr lang="en-US" sz="2800" dirty="0"/>
              <a:t>. </a:t>
            </a:r>
            <a:endParaRPr lang="en-US" sz="2800" dirty="0" smtClean="0"/>
          </a:p>
          <a:p>
            <a:r>
              <a:rPr lang="en-US" sz="2800" dirty="0" smtClean="0"/>
              <a:t>The </a:t>
            </a:r>
            <a:r>
              <a:rPr lang="en-US" sz="2800" dirty="0"/>
              <a:t>leading strand is </a:t>
            </a:r>
            <a:r>
              <a:rPr lang="en-US" sz="2800" dirty="0" smtClean="0"/>
              <a:t>very </a:t>
            </a:r>
            <a:r>
              <a:rPr lang="en-US" sz="2800" dirty="0"/>
              <a:t>long continuous fragment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 </a:t>
            </a:r>
            <a:r>
              <a:rPr lang="en-US" sz="2800" dirty="0"/>
              <a:t>A lagging strand is formed in a series of short </a:t>
            </a:r>
            <a:r>
              <a:rPr lang="en-US" sz="2800" b="1" dirty="0" smtClean="0">
                <a:solidFill>
                  <a:srgbClr val="0070C0"/>
                </a:solidFill>
              </a:rPr>
              <a:t>Okazaki </a:t>
            </a:r>
            <a:r>
              <a:rPr lang="en-US" sz="2800" b="1" dirty="0">
                <a:solidFill>
                  <a:srgbClr val="0070C0"/>
                </a:solidFill>
              </a:rPr>
              <a:t>fragments. </a:t>
            </a:r>
            <a:endParaRPr lang="en-US" sz="28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94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Structure of DNA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649507"/>
            <a:ext cx="10205819" cy="4391856"/>
          </a:xfrm>
        </p:spPr>
        <p:txBody>
          <a:bodyPr>
            <a:normAutofit/>
          </a:bodyPr>
          <a:lstStyle/>
          <a:p>
            <a:r>
              <a:rPr lang="en-US" sz="3600" dirty="0"/>
              <a:t>DNA molecule contains two chains of </a:t>
            </a:r>
            <a:r>
              <a:rPr lang="en-US" sz="3600" dirty="0">
                <a:solidFill>
                  <a:srgbClr val="0070C0"/>
                </a:solidFill>
              </a:rPr>
              <a:t>polynucleotides</a:t>
            </a:r>
            <a:r>
              <a:rPr lang="en-US" sz="3600" dirty="0"/>
              <a:t>. </a:t>
            </a:r>
            <a:endParaRPr lang="en-US" sz="3600" dirty="0" smtClean="0"/>
          </a:p>
          <a:p>
            <a:r>
              <a:rPr lang="en-US" sz="3600" dirty="0" smtClean="0"/>
              <a:t>These </a:t>
            </a:r>
            <a:r>
              <a:rPr lang="en-US" sz="3600" dirty="0"/>
              <a:t>two chains are helically wrapped around each other forming </a:t>
            </a:r>
            <a:r>
              <a:rPr lang="en-US" sz="3600" dirty="0">
                <a:solidFill>
                  <a:srgbClr val="0070C0"/>
                </a:solidFill>
              </a:rPr>
              <a:t>DNA double helix </a:t>
            </a:r>
            <a:endParaRPr lang="ru-RU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4070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231" y="890438"/>
            <a:ext cx="7762201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33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NA Replic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249" y="289711"/>
            <a:ext cx="2277390" cy="19462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630" y="2484011"/>
            <a:ext cx="8636467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0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NA replication - 3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9004424" cy="590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20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510989"/>
            <a:ext cx="9892054" cy="5530374"/>
          </a:xfrm>
        </p:spPr>
        <p:txBody>
          <a:bodyPr>
            <a:normAutofit/>
          </a:bodyPr>
          <a:lstStyle/>
          <a:p>
            <a:r>
              <a:rPr lang="en-US" sz="2800" dirty="0"/>
              <a:t>To complete the synthesis of Okazaki fragments </a:t>
            </a:r>
            <a:r>
              <a:rPr lang="en-US" sz="2800" dirty="0" smtClean="0"/>
              <a:t>two events </a:t>
            </a:r>
            <a:r>
              <a:rPr lang="en-US" sz="2800" dirty="0"/>
              <a:t>must occur: </a:t>
            </a:r>
            <a:endParaRPr lang="en-US" sz="2800" dirty="0" smtClean="0"/>
          </a:p>
          <a:p>
            <a:r>
              <a:rPr lang="en-US" sz="2800" dirty="0" smtClean="0"/>
              <a:t>removal </a:t>
            </a:r>
            <a:r>
              <a:rPr lang="en-US" sz="2800" dirty="0"/>
              <a:t>of the RNA primers, </a:t>
            </a:r>
            <a:endParaRPr lang="en-US" sz="2800" dirty="0" smtClean="0"/>
          </a:p>
          <a:p>
            <a:r>
              <a:rPr lang="en-US" sz="2800" dirty="0" smtClean="0"/>
              <a:t>synthesis </a:t>
            </a:r>
            <a:r>
              <a:rPr lang="en-US" sz="2800" dirty="0"/>
              <a:t>of DNA in the area where the primers have been </a:t>
            </a:r>
            <a:r>
              <a:rPr lang="en-US" sz="2800" dirty="0" smtClean="0"/>
              <a:t>removed. </a:t>
            </a:r>
          </a:p>
          <a:p>
            <a:endParaRPr lang="en-US" sz="2800" dirty="0" smtClean="0"/>
          </a:p>
          <a:p>
            <a:r>
              <a:rPr lang="en-US" sz="2800" dirty="0" smtClean="0"/>
              <a:t>Primers </a:t>
            </a:r>
            <a:r>
              <a:rPr lang="en-US" sz="2800" dirty="0"/>
              <a:t>are removed by </a:t>
            </a:r>
            <a:r>
              <a:rPr lang="en-US" sz="2800" b="1" dirty="0" smtClean="0">
                <a:solidFill>
                  <a:srgbClr val="0070C0"/>
                </a:solidFill>
              </a:rPr>
              <a:t>endonuclease</a:t>
            </a:r>
            <a:r>
              <a:rPr lang="en-US" sz="2800" dirty="0" smtClean="0"/>
              <a:t>.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b="1" dirty="0" smtClean="0">
                <a:solidFill>
                  <a:srgbClr val="0070C0"/>
                </a:solidFill>
              </a:rPr>
              <a:t>DNA </a:t>
            </a:r>
            <a:r>
              <a:rPr lang="en-US" sz="2800" b="1" dirty="0">
                <a:solidFill>
                  <a:srgbClr val="0070C0"/>
                </a:solidFill>
              </a:rPr>
              <a:t>ligase </a:t>
            </a:r>
            <a:r>
              <a:rPr lang="en-US" sz="2800" dirty="0" smtClean="0"/>
              <a:t>joins fragments.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53868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Termination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DNA replication ends at the </a:t>
            </a:r>
            <a:r>
              <a:rPr lang="en-US" sz="3200" b="1" dirty="0">
                <a:solidFill>
                  <a:srgbClr val="0070C0"/>
                </a:solidFill>
              </a:rPr>
              <a:t>telomere regions</a:t>
            </a:r>
            <a:r>
              <a:rPr lang="en-US" sz="3200" dirty="0"/>
              <a:t> which are at both ends of linear eukaryotic chromosomes.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77048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RNA</a:t>
            </a:r>
            <a:r>
              <a:rPr lang="ru-RU" sz="4400" b="1" dirty="0" smtClean="0">
                <a:solidFill>
                  <a:srgbClr val="FF0000"/>
                </a:solidFill>
              </a:rPr>
              <a:t/>
            </a:r>
            <a:br>
              <a:rPr lang="ru-RU" sz="4400" b="1" dirty="0" smtClean="0">
                <a:solidFill>
                  <a:srgbClr val="FF0000"/>
                </a:solidFill>
              </a:rPr>
            </a:br>
            <a:r>
              <a:rPr lang="ru-RU" sz="4400" b="1" dirty="0" smtClean="0">
                <a:solidFill>
                  <a:srgbClr val="FF0000"/>
                </a:solidFill>
              </a:rPr>
              <a:t/>
            </a:r>
            <a:br>
              <a:rPr lang="ru-RU" sz="4400" b="1" dirty="0" smtClean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RNA is made up </a:t>
            </a:r>
            <a:r>
              <a:rPr lang="ru-RU" sz="4400" b="1" dirty="0" smtClean="0">
                <a:solidFill>
                  <a:srgbClr val="FF0000"/>
                </a:solidFill>
              </a:rPr>
              <a:t/>
            </a:r>
            <a:br>
              <a:rPr lang="ru-RU" sz="4400" b="1" dirty="0" smtClean="0">
                <a:solidFill>
                  <a:srgbClr val="FF0000"/>
                </a:solidFill>
              </a:rPr>
            </a:b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492187"/>
            <a:ext cx="8596668" cy="354917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 </a:t>
            </a:r>
            <a:r>
              <a:rPr lang="en-US" sz="3200" dirty="0"/>
              <a:t>nitrogen-containing </a:t>
            </a:r>
            <a:r>
              <a:rPr lang="en-US" sz="3200" dirty="0" smtClean="0"/>
              <a:t>base</a:t>
            </a:r>
            <a:endParaRPr lang="en-US" sz="3200" dirty="0"/>
          </a:p>
          <a:p>
            <a:r>
              <a:rPr lang="en-US" sz="3200" dirty="0" smtClean="0"/>
              <a:t>a pentose </a:t>
            </a:r>
            <a:r>
              <a:rPr lang="en-US" sz="3200" dirty="0"/>
              <a:t>sugar molecule called </a:t>
            </a:r>
            <a:r>
              <a:rPr lang="en-US" sz="3200" dirty="0" smtClean="0"/>
              <a:t>ribose </a:t>
            </a:r>
            <a:endParaRPr lang="en-US" sz="3200" dirty="0"/>
          </a:p>
          <a:p>
            <a:r>
              <a:rPr lang="en-US" sz="3200" dirty="0" smtClean="0"/>
              <a:t>a </a:t>
            </a:r>
            <a:r>
              <a:rPr lang="en-US" sz="3200" dirty="0"/>
              <a:t>phosphate </a:t>
            </a:r>
            <a:r>
              <a:rPr lang="en-US" sz="3200" dirty="0" smtClean="0"/>
              <a:t>group</a:t>
            </a:r>
            <a:endParaRPr lang="ru-RU" sz="3200" dirty="0" smtClean="0"/>
          </a:p>
          <a:p>
            <a:endParaRPr lang="ru-RU" sz="3200" dirty="0"/>
          </a:p>
          <a:p>
            <a:r>
              <a:rPr lang="en-US" sz="3200" dirty="0">
                <a:solidFill>
                  <a:schemeClr val="tx1"/>
                </a:solidFill>
              </a:rPr>
              <a:t>N-base</a:t>
            </a:r>
            <a:r>
              <a:rPr lang="en-US" sz="3200" dirty="0">
                <a:solidFill>
                  <a:srgbClr val="0070C0"/>
                </a:solidFill>
              </a:rPr>
              <a:t> thymine </a:t>
            </a:r>
            <a:r>
              <a:rPr lang="en-US" sz="3200" dirty="0">
                <a:solidFill>
                  <a:schemeClr val="tx1"/>
                </a:solidFill>
              </a:rPr>
              <a:t>is replaced by </a:t>
            </a:r>
            <a:r>
              <a:rPr lang="en-US" sz="3200" dirty="0" smtClean="0">
                <a:solidFill>
                  <a:srgbClr val="0070C0"/>
                </a:solidFill>
              </a:rPr>
              <a:t>uracil</a:t>
            </a:r>
            <a:endParaRPr lang="ru-RU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9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Types of RNA</a:t>
            </a:r>
            <a:r>
              <a:rPr lang="ru-RU" sz="4400" b="1" dirty="0" smtClean="0">
                <a:solidFill>
                  <a:srgbClr val="FF0000"/>
                </a:solidFill>
              </a:rPr>
              <a:t> 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m-RNA </a:t>
            </a:r>
            <a:r>
              <a:rPr lang="en-US" sz="3600" dirty="0"/>
              <a:t>– messenger RNA</a:t>
            </a:r>
          </a:p>
          <a:p>
            <a:r>
              <a:rPr lang="en-US" sz="3600" dirty="0" err="1" smtClean="0"/>
              <a:t>rRNA</a:t>
            </a:r>
            <a:r>
              <a:rPr lang="en-US" sz="3600" dirty="0" smtClean="0"/>
              <a:t> </a:t>
            </a:r>
            <a:r>
              <a:rPr lang="en-US" sz="3600" dirty="0"/>
              <a:t>– ribosomal RNA</a:t>
            </a:r>
          </a:p>
          <a:p>
            <a:r>
              <a:rPr lang="en-US" sz="3600" dirty="0" smtClean="0"/>
              <a:t>t-RNA </a:t>
            </a:r>
            <a:r>
              <a:rPr lang="en-US" sz="3600" dirty="0"/>
              <a:t>– transfer RNA</a:t>
            </a:r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99350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79585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Messenger RNA (m-RNA)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310055"/>
            <a:ext cx="9901019" cy="4731308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pre-m-RNA </a:t>
            </a:r>
            <a:r>
              <a:rPr lang="en-US" sz="3200" dirty="0"/>
              <a:t>is composed of </a:t>
            </a:r>
            <a:r>
              <a:rPr lang="en-US" sz="3200" u="sng" dirty="0"/>
              <a:t>exons</a:t>
            </a:r>
            <a:r>
              <a:rPr lang="en-US" sz="3200" dirty="0"/>
              <a:t> and </a:t>
            </a:r>
            <a:r>
              <a:rPr lang="en-US" sz="3200" u="sng" dirty="0" smtClean="0"/>
              <a:t>introns</a:t>
            </a:r>
          </a:p>
          <a:p>
            <a:r>
              <a:rPr lang="en-US" sz="3200" b="1" dirty="0">
                <a:solidFill>
                  <a:srgbClr val="0070C0"/>
                </a:solidFill>
              </a:rPr>
              <a:t>mature m-RNA </a:t>
            </a:r>
            <a:r>
              <a:rPr lang="en-US" sz="3200" dirty="0">
                <a:solidFill>
                  <a:schemeClr val="tx1"/>
                </a:solidFill>
              </a:rPr>
              <a:t>is composed of </a:t>
            </a:r>
            <a:r>
              <a:rPr lang="en-US" sz="3200" dirty="0" smtClean="0">
                <a:solidFill>
                  <a:schemeClr val="tx1"/>
                </a:solidFill>
              </a:rPr>
              <a:t>only exons 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660" y="2740269"/>
            <a:ext cx="5236364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01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Ribosomal RNA (r-RNA)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In combination with r-RNA ribosomal proteins forms the </a:t>
            </a:r>
            <a:r>
              <a:rPr lang="en-US" sz="3600" dirty="0" smtClean="0">
                <a:solidFill>
                  <a:srgbClr val="0070C0"/>
                </a:solidFill>
              </a:rPr>
              <a:t>ribosome</a:t>
            </a:r>
            <a:endParaRPr lang="ru-RU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1774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t-RNA 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8941" y="1595719"/>
            <a:ext cx="4500283" cy="44456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0070C0"/>
                </a:solidFill>
              </a:rPr>
              <a:t>Clover Leaf </a:t>
            </a:r>
            <a:r>
              <a:rPr lang="en-US" sz="3600" b="1" dirty="0" smtClean="0">
                <a:solidFill>
                  <a:srgbClr val="0070C0"/>
                </a:solidFill>
              </a:rPr>
              <a:t>Model: </a:t>
            </a:r>
          </a:p>
          <a:p>
            <a:pPr marL="0" indent="0">
              <a:buNone/>
            </a:pPr>
            <a:r>
              <a:rPr lang="en-US" sz="3600" b="1" dirty="0">
                <a:solidFill>
                  <a:srgbClr val="0070C0"/>
                </a:solidFill>
              </a:rPr>
              <a:t>	</a:t>
            </a:r>
            <a:r>
              <a:rPr lang="en-US" sz="3600" u="sng" dirty="0">
                <a:solidFill>
                  <a:schemeClr val="tx1"/>
                </a:solidFill>
              </a:rPr>
              <a:t>Acceptor </a:t>
            </a:r>
            <a:r>
              <a:rPr lang="en-US" sz="3600" u="sng" dirty="0" smtClean="0">
                <a:solidFill>
                  <a:schemeClr val="tx1"/>
                </a:solidFill>
              </a:rPr>
              <a:t>arm </a:t>
            </a:r>
            <a:r>
              <a:rPr lang="en-US" sz="3200" dirty="0" smtClean="0">
                <a:solidFill>
                  <a:schemeClr val="tx1"/>
                </a:solidFill>
              </a:rPr>
              <a:t>(connected with </a:t>
            </a:r>
            <a:r>
              <a:rPr lang="en-US" sz="3200" dirty="0" err="1" smtClean="0">
                <a:solidFill>
                  <a:schemeClr val="tx1"/>
                </a:solidFill>
              </a:rPr>
              <a:t>aminoacid</a:t>
            </a:r>
            <a:r>
              <a:rPr lang="en-US" sz="3200" dirty="0" smtClean="0">
                <a:solidFill>
                  <a:schemeClr val="tx1"/>
                </a:solidFill>
              </a:rPr>
              <a:t>)</a:t>
            </a:r>
            <a:endParaRPr lang="en-US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3600" dirty="0">
                <a:solidFill>
                  <a:schemeClr val="tx1"/>
                </a:solidFill>
              </a:rPr>
              <a:t>	</a:t>
            </a:r>
            <a:r>
              <a:rPr lang="en-US" sz="3600" u="sng" dirty="0" smtClean="0">
                <a:solidFill>
                  <a:schemeClr val="tx1"/>
                </a:solidFill>
              </a:rPr>
              <a:t>Anticodon </a:t>
            </a:r>
            <a:r>
              <a:rPr lang="en-US" sz="3600" dirty="0">
                <a:solidFill>
                  <a:schemeClr val="tx1"/>
                </a:solidFill>
              </a:rPr>
              <a:t>arm</a:t>
            </a:r>
          </a:p>
          <a:p>
            <a:pPr marL="0" indent="0">
              <a:buNone/>
            </a:pPr>
            <a:r>
              <a:rPr lang="en-US" sz="3600" b="1" dirty="0">
                <a:solidFill>
                  <a:srgbClr val="0070C0"/>
                </a:solidFill>
              </a:rPr>
              <a:t>	</a:t>
            </a:r>
            <a:r>
              <a:rPr lang="en-US" sz="3200" dirty="0" smtClean="0">
                <a:solidFill>
                  <a:schemeClr val="tx1"/>
                </a:solidFill>
              </a:rPr>
              <a:t>(</a:t>
            </a:r>
            <a:r>
              <a:rPr lang="en-US" sz="3200" dirty="0" err="1" smtClean="0">
                <a:solidFill>
                  <a:schemeClr val="tx1"/>
                </a:solidFill>
              </a:rPr>
              <a:t>complemantory</a:t>
            </a:r>
            <a:r>
              <a:rPr lang="en-US" sz="3200" dirty="0" smtClean="0">
                <a:solidFill>
                  <a:schemeClr val="tx1"/>
                </a:solidFill>
              </a:rPr>
              <a:t> to codon of m-RNA)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7056" y="1433363"/>
            <a:ext cx="4250001" cy="46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799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5" y="708213"/>
            <a:ext cx="4961466" cy="53331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 smtClean="0"/>
              <a:t>Each nucleotide is made up of three components:</a:t>
            </a:r>
          </a:p>
          <a:p>
            <a:pPr marL="0" indent="0">
              <a:buNone/>
            </a:pPr>
            <a:r>
              <a:rPr lang="en-US" sz="3200" dirty="0" smtClean="0"/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0070C0"/>
                </a:solidFill>
              </a:rPr>
              <a:t>nitrogen-containing base </a:t>
            </a:r>
            <a:r>
              <a:rPr lang="en-US" sz="3200" dirty="0" smtClean="0"/>
              <a:t>(two </a:t>
            </a:r>
            <a:r>
              <a:rPr lang="en-US" sz="3200" dirty="0"/>
              <a:t>purines: </a:t>
            </a:r>
            <a:r>
              <a:rPr lang="en-US" sz="3200" dirty="0" smtClean="0"/>
              <a:t>A,G </a:t>
            </a:r>
            <a:r>
              <a:rPr lang="en-US" sz="3200" dirty="0"/>
              <a:t>and two </a:t>
            </a:r>
            <a:r>
              <a:rPr lang="en-US" sz="3200" dirty="0" err="1"/>
              <a:t>pyrimidines</a:t>
            </a:r>
            <a:r>
              <a:rPr lang="en-US" sz="3200" dirty="0"/>
              <a:t>: </a:t>
            </a:r>
            <a:r>
              <a:rPr lang="en-US" sz="3200" dirty="0" smtClean="0"/>
              <a:t>T, C;</a:t>
            </a:r>
            <a:endParaRPr lang="en-US" sz="32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0070C0"/>
                </a:solidFill>
              </a:rPr>
              <a:t>pentose </a:t>
            </a:r>
            <a:r>
              <a:rPr lang="en-US" sz="3200" dirty="0">
                <a:solidFill>
                  <a:srgbClr val="0070C0"/>
                </a:solidFill>
              </a:rPr>
              <a:t>sugar </a:t>
            </a:r>
            <a:r>
              <a:rPr lang="en-US" sz="3200" dirty="0" smtClean="0"/>
              <a:t>(</a:t>
            </a:r>
            <a:r>
              <a:rPr lang="en-US" sz="3200" dirty="0" err="1" smtClean="0"/>
              <a:t>deoxyribose</a:t>
            </a:r>
            <a:r>
              <a:rPr lang="en-US" sz="3200" dirty="0" smtClean="0"/>
              <a:t>); </a:t>
            </a:r>
            <a:endParaRPr lang="en-US" sz="32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3200" dirty="0" smtClean="0">
                <a:solidFill>
                  <a:srgbClr val="0070C0"/>
                </a:solidFill>
              </a:rPr>
              <a:t>phosphate group</a:t>
            </a:r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1" y="314331"/>
            <a:ext cx="3926164" cy="30604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5147" y="3969477"/>
            <a:ext cx="5023539" cy="21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6887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Genetic code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60589"/>
            <a:ext cx="10241678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helps </a:t>
            </a:r>
            <a:r>
              <a:rPr lang="en-US" sz="3200" dirty="0"/>
              <a:t>to translate genetic information from a nucleotide chain to a sequence of amino </a:t>
            </a:r>
            <a:r>
              <a:rPr lang="en-US" sz="3200" dirty="0" smtClean="0"/>
              <a:t>acids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9578309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The main features of genetic code: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577789"/>
            <a:ext cx="8596668" cy="446357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consists </a:t>
            </a:r>
            <a:r>
              <a:rPr lang="en-US" sz="3200" dirty="0"/>
              <a:t>of triplets known as codons </a:t>
            </a:r>
            <a:r>
              <a:rPr lang="en-US" sz="3200" dirty="0" smtClean="0"/>
              <a:t> </a:t>
            </a:r>
            <a:endParaRPr lang="en-US" sz="3200" dirty="0"/>
          </a:p>
          <a:p>
            <a:r>
              <a:rPr lang="en-US" sz="3200" dirty="0" smtClean="0"/>
              <a:t>degenerate</a:t>
            </a:r>
          </a:p>
          <a:p>
            <a:r>
              <a:rPr lang="en-US" sz="3200" dirty="0" err="1" smtClean="0"/>
              <a:t>nonoverlapping</a:t>
            </a:r>
            <a:r>
              <a:rPr lang="en-US" sz="3200" dirty="0" smtClean="0"/>
              <a:t> </a:t>
            </a:r>
            <a:r>
              <a:rPr lang="ru-RU" sz="3200" dirty="0" smtClean="0"/>
              <a:t>   (</a:t>
            </a:r>
            <a:r>
              <a:rPr lang="en-US" sz="3200" b="1" dirty="0" smtClean="0">
                <a:solidFill>
                  <a:srgbClr val="FF0000"/>
                </a:solidFill>
              </a:rPr>
              <a:t>GAA</a:t>
            </a:r>
            <a:r>
              <a:rPr lang="ru-RU" sz="3200" b="1" dirty="0" smtClean="0">
                <a:solidFill>
                  <a:srgbClr val="FF0000"/>
                </a:solidFill>
              </a:rPr>
              <a:t>-</a:t>
            </a:r>
            <a:r>
              <a:rPr lang="en-US" sz="3200" b="1" dirty="0" smtClean="0">
                <a:solidFill>
                  <a:srgbClr val="0070C0"/>
                </a:solidFill>
              </a:rPr>
              <a:t>GUU</a:t>
            </a:r>
            <a:r>
              <a:rPr lang="ru-RU" sz="3200" dirty="0" smtClean="0">
                <a:solidFill>
                  <a:srgbClr val="0070C0"/>
                </a:solidFill>
              </a:rPr>
              <a:t>-</a:t>
            </a:r>
            <a:r>
              <a:rPr lang="en-US" sz="3200" b="1" dirty="0" smtClean="0">
                <a:solidFill>
                  <a:srgbClr val="00B050"/>
                </a:solidFill>
              </a:rPr>
              <a:t>GAA</a:t>
            </a:r>
            <a:r>
              <a:rPr lang="ru-RU" sz="3200" b="1" dirty="0" smtClean="0">
                <a:solidFill>
                  <a:schemeClr val="tx1"/>
                </a:solidFill>
              </a:rPr>
              <a:t>)</a:t>
            </a:r>
            <a:endParaRPr lang="en-US" sz="3200" b="1" dirty="0" smtClean="0">
              <a:solidFill>
                <a:schemeClr val="tx1"/>
              </a:solidFill>
            </a:endParaRPr>
          </a:p>
          <a:p>
            <a:r>
              <a:rPr lang="en-US" sz="3200" dirty="0" smtClean="0"/>
              <a:t>three </a:t>
            </a:r>
            <a:r>
              <a:rPr lang="en-US" sz="3200" dirty="0"/>
              <a:t>stop codons (nonsense codon): UAA, UAG, and </a:t>
            </a:r>
            <a:r>
              <a:rPr lang="en-US" sz="3200" dirty="0" smtClean="0"/>
              <a:t>UGA </a:t>
            </a:r>
            <a:endParaRPr lang="en-US" sz="3200" dirty="0"/>
          </a:p>
          <a:p>
            <a:r>
              <a:rPr lang="en-US" sz="3200" dirty="0" smtClean="0"/>
              <a:t>universal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8899956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337" y="267799"/>
            <a:ext cx="7629525" cy="57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637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65285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Transcription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274885"/>
            <a:ext cx="8596668" cy="4766477"/>
          </a:xfrm>
        </p:spPr>
        <p:txBody>
          <a:bodyPr/>
          <a:lstStyle/>
          <a:p>
            <a:r>
              <a:rPr lang="en-US" sz="3200" dirty="0"/>
              <a:t>is the process of synthesis of molecule of m-RNA from a DNA template</a:t>
            </a:r>
          </a:p>
          <a:p>
            <a:r>
              <a:rPr lang="en-US" sz="3200" dirty="0"/>
              <a:t>Three steps: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70C0"/>
                </a:solidFill>
              </a:rPr>
              <a:t>Initiation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70C0"/>
                </a:solidFill>
              </a:rPr>
              <a:t>Elongation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70C0"/>
                </a:solidFill>
              </a:rPr>
              <a:t>Termination</a:t>
            </a:r>
            <a:endParaRPr lang="ru-RU" sz="32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sz="3200" dirty="0">
              <a:solidFill>
                <a:srgbClr val="0070C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45834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477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Initiation</a:t>
            </a:r>
            <a:br>
              <a:rPr lang="en-US" b="1" dirty="0">
                <a:solidFill>
                  <a:srgbClr val="0070C0"/>
                </a:solidFill>
              </a:rPr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371601"/>
            <a:ext cx="8161866" cy="4669762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Transcription does not need a primer to start; it requires a promoter like sequence.</a:t>
            </a:r>
            <a:endParaRPr lang="ru-RU" sz="2400" i="1" dirty="0"/>
          </a:p>
          <a:p>
            <a:r>
              <a:rPr lang="en-US" sz="2400" dirty="0"/>
              <a:t>Transcription begins at a specific site called as </a:t>
            </a:r>
            <a:r>
              <a:rPr lang="en-US" sz="2400" b="1" i="1" dirty="0">
                <a:solidFill>
                  <a:srgbClr val="FF0000"/>
                </a:solidFill>
              </a:rPr>
              <a:t>promoter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(In Eukaryotes, a </a:t>
            </a:r>
            <a:r>
              <a:rPr lang="en-US" sz="2400" b="1" i="1" dirty="0">
                <a:solidFill>
                  <a:srgbClr val="FF0000"/>
                </a:solidFill>
              </a:rPr>
              <a:t>TATA box</a:t>
            </a:r>
            <a:r>
              <a:rPr lang="en-US" sz="2400" dirty="0"/>
              <a:t>, a nucleotide sequence like TATAAAA…, is typically present in the promoter.) The TATA box aids in the recognition of the promoter</a:t>
            </a:r>
            <a:r>
              <a:rPr lang="en-US" sz="2400" dirty="0" smtClean="0"/>
              <a:t>.</a:t>
            </a:r>
            <a:endParaRPr lang="ru-RU" sz="2400" dirty="0" smtClean="0"/>
          </a:p>
          <a:p>
            <a:r>
              <a:rPr lang="en-US" sz="2400" dirty="0" smtClean="0">
                <a:solidFill>
                  <a:srgbClr val="0070C0"/>
                </a:solidFill>
              </a:rPr>
              <a:t>To realize</a:t>
            </a:r>
            <a:r>
              <a:rPr lang="ru-RU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smtClean="0">
                <a:solidFill>
                  <a:srgbClr val="0070C0"/>
                </a:solidFill>
              </a:rPr>
              <a:t>transcription: </a:t>
            </a:r>
          </a:p>
          <a:p>
            <a:r>
              <a:rPr lang="en-US" sz="2400" b="1" dirty="0" smtClean="0"/>
              <a:t>DNA chain</a:t>
            </a:r>
          </a:p>
          <a:p>
            <a:r>
              <a:rPr lang="en-US" sz="2400" b="1" dirty="0" smtClean="0"/>
              <a:t>Factors of transcription (</a:t>
            </a:r>
            <a:r>
              <a:rPr lang="en-US" sz="2400" dirty="0" smtClean="0"/>
              <a:t>GTFs -general </a:t>
            </a:r>
            <a:r>
              <a:rPr lang="en-US" sz="2400" dirty="0"/>
              <a:t>transcription factors</a:t>
            </a:r>
            <a:r>
              <a:rPr lang="en-US" sz="2400" dirty="0" smtClean="0"/>
              <a:t>):</a:t>
            </a:r>
            <a:r>
              <a:rPr lang="en-US" sz="2400" dirty="0">
                <a:hlinkClick r:id="rId2" tooltip="TFIIA (страница отсутствует)"/>
              </a:rPr>
              <a:t> </a:t>
            </a:r>
            <a:r>
              <a:rPr lang="en-US" sz="2400" b="1" dirty="0">
                <a:hlinkClick r:id="rId2" tooltip="TFIIA (страница отсутствует)"/>
              </a:rPr>
              <a:t>TFIIA</a:t>
            </a:r>
            <a:r>
              <a:rPr lang="en-US" sz="2400" b="1" dirty="0"/>
              <a:t>, </a:t>
            </a:r>
            <a:r>
              <a:rPr lang="en-US" sz="2400" b="1" u="sng" dirty="0">
                <a:hlinkClick r:id="rId3" tooltip="TFIIB (страница отсутствует)"/>
              </a:rPr>
              <a:t>TFIIB</a:t>
            </a:r>
            <a:r>
              <a:rPr lang="en-US" sz="2400" b="1" dirty="0"/>
              <a:t>, </a:t>
            </a:r>
            <a:r>
              <a:rPr lang="en-US" sz="2400" b="1" dirty="0">
                <a:hlinkClick r:id="rId4" tooltip="TFIID (страница отсутствует)"/>
              </a:rPr>
              <a:t>TFIID</a:t>
            </a:r>
            <a:r>
              <a:rPr lang="en-US" sz="2400" dirty="0"/>
              <a:t> </a:t>
            </a:r>
            <a:endParaRPr lang="en-US" sz="2400" b="1" dirty="0" smtClean="0"/>
          </a:p>
          <a:p>
            <a:r>
              <a:rPr lang="en-US" sz="2400" b="1" dirty="0" smtClean="0"/>
              <a:t>polymerase </a:t>
            </a:r>
            <a:r>
              <a:rPr lang="en-US" sz="2400" b="1" dirty="0"/>
              <a:t>II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5138102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3011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Elongation and </a:t>
            </a:r>
            <a:r>
              <a:rPr lang="en-US" b="1" dirty="0">
                <a:solidFill>
                  <a:srgbClr val="0070C0"/>
                </a:solidFill>
              </a:rPr>
              <a:t>Termination</a:t>
            </a:r>
            <a:r>
              <a:rPr lang="ru-RU" b="1" dirty="0">
                <a:solidFill>
                  <a:srgbClr val="0070C0"/>
                </a:solidFill>
              </a:rPr>
              <a:t/>
            </a:r>
            <a:br>
              <a:rPr lang="ru-RU" b="1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/>
            </a:r>
            <a:br>
              <a:rPr lang="en-US" dirty="0">
                <a:solidFill>
                  <a:srgbClr val="0070C0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336431"/>
            <a:ext cx="7892925" cy="4704931"/>
          </a:xfrm>
        </p:spPr>
        <p:txBody>
          <a:bodyPr>
            <a:normAutofit/>
          </a:bodyPr>
          <a:lstStyle/>
          <a:p>
            <a:r>
              <a:rPr lang="en-US" sz="2400" dirty="0"/>
              <a:t>RNA polymerase II begins moving down the DNA template strand in the 3' to 5' direction, and as it does so, it strings together complementary nucleotides.</a:t>
            </a:r>
            <a:endParaRPr lang="ru-RU" sz="2400" i="1" dirty="0"/>
          </a:p>
          <a:p>
            <a:r>
              <a:rPr lang="en-US" sz="2400" dirty="0"/>
              <a:t>RNA chain is </a:t>
            </a:r>
            <a:r>
              <a:rPr lang="en-US" sz="2400" dirty="0" smtClean="0"/>
              <a:t>terminated </a:t>
            </a:r>
            <a:r>
              <a:rPr lang="en-US" sz="2400" dirty="0"/>
              <a:t>when </a:t>
            </a:r>
            <a:r>
              <a:rPr lang="en-US" sz="2400" dirty="0" smtClean="0"/>
              <a:t>a </a:t>
            </a:r>
            <a:r>
              <a:rPr lang="en-US" sz="2400" dirty="0"/>
              <a:t>sequence of nucleotides </a:t>
            </a:r>
            <a:r>
              <a:rPr lang="en-US" sz="2400" dirty="0" smtClean="0"/>
              <a:t> </a:t>
            </a:r>
            <a:r>
              <a:rPr lang="en-US" sz="2400" b="1" i="1" dirty="0" smtClean="0">
                <a:solidFill>
                  <a:srgbClr val="FF0000"/>
                </a:solidFill>
              </a:rPr>
              <a:t>terminator</a:t>
            </a:r>
            <a:r>
              <a:rPr lang="en-US" sz="2400" b="1" i="1" dirty="0" smtClean="0"/>
              <a:t> </a:t>
            </a:r>
            <a:r>
              <a:rPr lang="en-US" sz="2400" i="1" dirty="0" smtClean="0"/>
              <a:t>appears.</a:t>
            </a:r>
          </a:p>
          <a:p>
            <a:pPr marL="0" indent="0">
              <a:buNone/>
            </a:pPr>
            <a:r>
              <a:rPr lang="en-US" sz="2400" dirty="0"/>
              <a:t>In Eukaryotes, structural genes include </a:t>
            </a:r>
            <a:r>
              <a:rPr lang="en-US" sz="2400" dirty="0">
                <a:solidFill>
                  <a:srgbClr val="0070C0"/>
                </a:solidFill>
              </a:rPr>
              <a:t>regulatory </a:t>
            </a:r>
            <a:r>
              <a:rPr lang="en-US" sz="2400" dirty="0" smtClean="0">
                <a:solidFill>
                  <a:srgbClr val="0070C0"/>
                </a:solidFill>
              </a:rPr>
              <a:t>elements:</a:t>
            </a:r>
            <a:r>
              <a:rPr lang="en-US" sz="2400" dirty="0" smtClean="0"/>
              <a:t> </a:t>
            </a:r>
          </a:p>
          <a:p>
            <a:r>
              <a:rPr lang="en-US" sz="2400" b="1" i="1" dirty="0" smtClean="0">
                <a:solidFill>
                  <a:srgbClr val="FF0000"/>
                </a:solidFill>
              </a:rPr>
              <a:t>enhancers</a:t>
            </a:r>
            <a:r>
              <a:rPr lang="en-US" sz="2400" dirty="0"/>
              <a:t>, are needed to stimulate transcription </a:t>
            </a:r>
            <a:endParaRPr lang="en-US" sz="2400" dirty="0" smtClean="0"/>
          </a:p>
          <a:p>
            <a:r>
              <a:rPr lang="en-US" sz="2400" b="1" i="1" dirty="0" smtClean="0">
                <a:solidFill>
                  <a:srgbClr val="FF0000"/>
                </a:solidFill>
              </a:rPr>
              <a:t>silencers</a:t>
            </a:r>
            <a:r>
              <a:rPr lang="en-US" sz="2400" dirty="0" smtClean="0"/>
              <a:t> </a:t>
            </a:r>
            <a:r>
              <a:rPr lang="en-US" sz="2400" dirty="0"/>
              <a:t>that inhibit transcription.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841025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Transcription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4" name="Transcrip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9377" y="635763"/>
            <a:ext cx="7367953" cy="552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0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1253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RNA </a:t>
            </a:r>
            <a:r>
              <a:rPr lang="en-US" b="1" dirty="0" smtClean="0">
                <a:solidFill>
                  <a:srgbClr val="FF0000"/>
                </a:solidFill>
              </a:rPr>
              <a:t>processing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406769"/>
            <a:ext cx="8596668" cy="4634593"/>
          </a:xfrm>
        </p:spPr>
        <p:txBody>
          <a:bodyPr/>
          <a:lstStyle/>
          <a:p>
            <a:r>
              <a:rPr lang="en-US" dirty="0" smtClean="0"/>
              <a:t>The result of transcription is </a:t>
            </a:r>
            <a:r>
              <a:rPr lang="en-US" dirty="0"/>
              <a:t>a long transcript known as </a:t>
            </a:r>
            <a:r>
              <a:rPr lang="en-US" b="1" i="1" dirty="0">
                <a:solidFill>
                  <a:srgbClr val="0070C0"/>
                </a:solidFill>
              </a:rPr>
              <a:t>pre-m-RNA </a:t>
            </a:r>
            <a:r>
              <a:rPr lang="en-US" dirty="0">
                <a:solidFill>
                  <a:srgbClr val="0070C0"/>
                </a:solidFill>
              </a:rPr>
              <a:t>(</a:t>
            </a:r>
            <a:r>
              <a:rPr lang="en-US" b="1" i="1" dirty="0">
                <a:solidFill>
                  <a:srgbClr val="0070C0"/>
                </a:solidFill>
              </a:rPr>
              <a:t>precursor m-RNA</a:t>
            </a:r>
            <a:r>
              <a:rPr lang="en-US" dirty="0">
                <a:solidFill>
                  <a:srgbClr val="0070C0"/>
                </a:solidFill>
              </a:rPr>
              <a:t>)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dirty="0"/>
              <a:t>which contains </a:t>
            </a:r>
            <a:r>
              <a:rPr lang="en-US" b="1" i="1" dirty="0" smtClean="0">
                <a:solidFill>
                  <a:srgbClr val="0070C0"/>
                </a:solidFill>
              </a:rPr>
              <a:t>exons </a:t>
            </a:r>
            <a:r>
              <a:rPr lang="en-US" i="1" dirty="0" smtClean="0"/>
              <a:t>and</a:t>
            </a:r>
            <a:r>
              <a:rPr lang="en-US" dirty="0" smtClean="0"/>
              <a:t> </a:t>
            </a:r>
            <a:r>
              <a:rPr lang="en-US" b="1" i="1" dirty="0" smtClean="0">
                <a:solidFill>
                  <a:srgbClr val="0070C0"/>
                </a:solidFill>
              </a:rPr>
              <a:t>introns</a:t>
            </a:r>
            <a:r>
              <a:rPr lang="en-US" dirty="0">
                <a:solidFill>
                  <a:srgbClr val="0070C0"/>
                </a:solidFill>
              </a:rPr>
              <a:t>. 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en-US" dirty="0"/>
              <a:t>Subsequently, as pre-m-RNA matures, the introns are removed and the exons are connected, or spliced, together. The pre-m-RNA is modified into </a:t>
            </a:r>
            <a:r>
              <a:rPr lang="en-US" dirty="0">
                <a:solidFill>
                  <a:srgbClr val="0070C0"/>
                </a:solidFill>
              </a:rPr>
              <a:t>m-RNA</a:t>
            </a:r>
            <a:r>
              <a:rPr lang="en-US" dirty="0"/>
              <a:t>. This process is called </a:t>
            </a:r>
            <a:r>
              <a:rPr lang="en-US" b="1" i="1" dirty="0">
                <a:solidFill>
                  <a:srgbClr val="FF0000"/>
                </a:solidFill>
              </a:rPr>
              <a:t>RNA splicing</a:t>
            </a:r>
            <a:r>
              <a:rPr lang="en-US" dirty="0">
                <a:solidFill>
                  <a:srgbClr val="FF0000"/>
                </a:solidFill>
              </a:rPr>
              <a:t>.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/>
              <a:t>In Eukaryotes, in addition to splicing, pre-m-RNAs both ends of m-RNA are protected by two different ways:</a:t>
            </a:r>
            <a:endParaRPr lang="ru-RU" i="1" dirty="0"/>
          </a:p>
          <a:p>
            <a:r>
              <a:rPr lang="en-US" b="1" dirty="0">
                <a:solidFill>
                  <a:srgbClr val="0070C0"/>
                </a:solidFill>
              </a:rPr>
              <a:t>5’ end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– the 5’end is capped with a </a:t>
            </a:r>
            <a:r>
              <a:rPr lang="en-US" i="1" dirty="0"/>
              <a:t>methylated </a:t>
            </a:r>
            <a:r>
              <a:rPr lang="en-US" i="1" dirty="0" err="1"/>
              <a:t>guanosine</a:t>
            </a:r>
            <a:r>
              <a:rPr lang="en-US" dirty="0"/>
              <a:t> during the early stages of transcription. The process is known </a:t>
            </a:r>
            <a:r>
              <a:rPr lang="en-US" dirty="0">
                <a:solidFill>
                  <a:srgbClr val="FF0000"/>
                </a:solidFill>
              </a:rPr>
              <a:t>as </a:t>
            </a:r>
            <a:r>
              <a:rPr lang="en-US" b="1" i="1" dirty="0">
                <a:solidFill>
                  <a:srgbClr val="FF0000"/>
                </a:solidFill>
              </a:rPr>
              <a:t>capping</a:t>
            </a:r>
            <a:r>
              <a:rPr lang="en-US" dirty="0">
                <a:solidFill>
                  <a:srgbClr val="FF0000"/>
                </a:solidFill>
              </a:rPr>
              <a:t>. </a:t>
            </a:r>
            <a:r>
              <a:rPr lang="en-US" dirty="0"/>
              <a:t>This cap protects the m-RNA from degradation in cytoplasm and helps in recognition by the ribosome.</a:t>
            </a:r>
            <a:endParaRPr lang="ru-RU" i="1" dirty="0"/>
          </a:p>
          <a:p>
            <a:r>
              <a:rPr lang="en-US" b="1" dirty="0">
                <a:solidFill>
                  <a:srgbClr val="0070C0"/>
                </a:solidFill>
              </a:rPr>
              <a:t>3’ end </a:t>
            </a:r>
            <a:r>
              <a:rPr lang="en-US" dirty="0"/>
              <a:t>- a sequence of adenine nucleotides called a </a:t>
            </a:r>
            <a:r>
              <a:rPr lang="en-US" b="1" i="1" dirty="0">
                <a:solidFill>
                  <a:srgbClr val="0070C0"/>
                </a:solidFill>
              </a:rPr>
              <a:t>poly-A tail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is added to the 3' end of the m-RNA molecule. The process is called as </a:t>
            </a:r>
            <a:r>
              <a:rPr lang="en-US" b="1" i="1" dirty="0" err="1">
                <a:solidFill>
                  <a:srgbClr val="FF0000"/>
                </a:solidFill>
              </a:rPr>
              <a:t>polyadenylation</a:t>
            </a:r>
            <a:r>
              <a:rPr lang="en-US" dirty="0"/>
              <a:t>. </a:t>
            </a:r>
            <a:endParaRPr lang="ru-RU" i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07800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524501" cy="60373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Ribosome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477109"/>
            <a:ext cx="9811372" cy="456425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Ribosomes</a:t>
            </a:r>
            <a:r>
              <a:rPr lang="en-US" sz="3200" dirty="0"/>
              <a:t> are a complex of proteins and specialized RNA molecules called ribosomal RNA (r-RNA).  </a:t>
            </a:r>
            <a:endParaRPr lang="en-US" sz="3200" dirty="0" smtClean="0"/>
          </a:p>
          <a:p>
            <a:r>
              <a:rPr lang="en-US" sz="3200" dirty="0" smtClean="0"/>
              <a:t>Ribosomes </a:t>
            </a:r>
            <a:r>
              <a:rPr lang="en-US" sz="3200" dirty="0"/>
              <a:t>are composed of two subunits, one large (</a:t>
            </a:r>
            <a:r>
              <a:rPr lang="en-US" sz="3200" b="1" dirty="0"/>
              <a:t>LSU</a:t>
            </a:r>
            <a:r>
              <a:rPr lang="en-US" sz="3200" dirty="0"/>
              <a:t>) and one small (</a:t>
            </a:r>
            <a:r>
              <a:rPr lang="en-US" sz="3200" b="1" dirty="0"/>
              <a:t>SSU</a:t>
            </a:r>
            <a:r>
              <a:rPr lang="en-US" sz="3200" dirty="0"/>
              <a:t>). </a:t>
            </a:r>
            <a:endParaRPr lang="en-US" sz="3200" dirty="0" smtClean="0"/>
          </a:p>
          <a:p>
            <a:r>
              <a:rPr lang="en-US" sz="3200" dirty="0" smtClean="0"/>
              <a:t>They </a:t>
            </a:r>
            <a:r>
              <a:rPr lang="en-US" sz="3200" dirty="0"/>
              <a:t>only bind together during protein synthesis. 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3828459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685801"/>
            <a:ext cx="5776220" cy="5355562"/>
          </a:xfrm>
        </p:spPr>
        <p:txBody>
          <a:bodyPr/>
          <a:lstStyle/>
          <a:p>
            <a:r>
              <a:rPr lang="en-US" sz="2800" dirty="0"/>
              <a:t>They have three binding sites </a:t>
            </a:r>
            <a:endParaRPr lang="ru-RU" sz="2800" dirty="0"/>
          </a:p>
          <a:p>
            <a:pPr lvl="0"/>
            <a:r>
              <a:rPr lang="en-US" sz="2800" b="1" i="1" dirty="0">
                <a:solidFill>
                  <a:srgbClr val="0070C0"/>
                </a:solidFill>
              </a:rPr>
              <a:t>A site </a:t>
            </a:r>
            <a:r>
              <a:rPr lang="en-US" sz="2800" dirty="0">
                <a:solidFill>
                  <a:srgbClr val="0070C0"/>
                </a:solidFill>
              </a:rPr>
              <a:t>(</a:t>
            </a:r>
            <a:r>
              <a:rPr lang="en-US" sz="2800" b="1" i="1" dirty="0" err="1">
                <a:solidFill>
                  <a:srgbClr val="0070C0"/>
                </a:solidFill>
              </a:rPr>
              <a:t>Aminoacyl</a:t>
            </a:r>
            <a:r>
              <a:rPr lang="en-US" sz="2800" b="1" i="1" dirty="0">
                <a:solidFill>
                  <a:srgbClr val="0070C0"/>
                </a:solidFill>
              </a:rPr>
              <a:t> site</a:t>
            </a:r>
            <a:r>
              <a:rPr lang="en-US" sz="2800" dirty="0">
                <a:solidFill>
                  <a:srgbClr val="0070C0"/>
                </a:solidFill>
              </a:rPr>
              <a:t>) </a:t>
            </a:r>
            <a:r>
              <a:rPr lang="en-US" sz="2800" dirty="0"/>
              <a:t>- the binding site for t-RNA, which holds the </a:t>
            </a:r>
            <a:r>
              <a:rPr lang="en-US" sz="2800" b="1" i="1" dirty="0" err="1"/>
              <a:t>aminoacyl</a:t>
            </a:r>
            <a:r>
              <a:rPr lang="en-US" sz="2800" b="1" i="1" dirty="0"/>
              <a:t>-t-RNA complex;</a:t>
            </a:r>
            <a:endParaRPr lang="ru-RU" sz="2800" i="1" dirty="0"/>
          </a:p>
          <a:p>
            <a:pPr lvl="0"/>
            <a:r>
              <a:rPr lang="en-US" sz="2800" b="1" i="1" dirty="0">
                <a:solidFill>
                  <a:srgbClr val="0070C0"/>
                </a:solidFill>
              </a:rPr>
              <a:t>P site </a:t>
            </a:r>
            <a:r>
              <a:rPr lang="en-US" sz="2800" dirty="0">
                <a:solidFill>
                  <a:srgbClr val="0070C0"/>
                </a:solidFill>
              </a:rPr>
              <a:t>(</a:t>
            </a:r>
            <a:r>
              <a:rPr lang="en-US" sz="2800" b="1" i="1" dirty="0" err="1">
                <a:solidFill>
                  <a:srgbClr val="0070C0"/>
                </a:solidFill>
              </a:rPr>
              <a:t>Peptidyl</a:t>
            </a:r>
            <a:r>
              <a:rPr lang="en-US" sz="2800" b="1" i="1" dirty="0">
                <a:solidFill>
                  <a:srgbClr val="0070C0"/>
                </a:solidFill>
              </a:rPr>
              <a:t> site</a:t>
            </a:r>
            <a:r>
              <a:rPr lang="en-US" sz="2800" dirty="0">
                <a:solidFill>
                  <a:srgbClr val="0070C0"/>
                </a:solidFill>
              </a:rPr>
              <a:t>), </a:t>
            </a:r>
            <a:r>
              <a:rPr lang="en-US" sz="2800" dirty="0"/>
              <a:t>which binds to the t-RNA attached to the growing polypeptide chain;</a:t>
            </a:r>
            <a:endParaRPr lang="ru-RU" sz="2800" i="1" dirty="0"/>
          </a:p>
          <a:p>
            <a:pPr lvl="0"/>
            <a:r>
              <a:rPr lang="en-US" sz="2800" b="1" i="1" dirty="0">
                <a:solidFill>
                  <a:srgbClr val="0070C0"/>
                </a:solidFill>
              </a:rPr>
              <a:t>E</a:t>
            </a:r>
            <a:r>
              <a:rPr lang="en-US" sz="2800" dirty="0">
                <a:solidFill>
                  <a:srgbClr val="0070C0"/>
                </a:solidFill>
              </a:rPr>
              <a:t> (</a:t>
            </a:r>
            <a:r>
              <a:rPr lang="en-US" sz="2800" b="1" i="1" dirty="0">
                <a:solidFill>
                  <a:srgbClr val="0070C0"/>
                </a:solidFill>
              </a:rPr>
              <a:t>exit</a:t>
            </a:r>
            <a:r>
              <a:rPr lang="en-US" sz="2800" dirty="0">
                <a:solidFill>
                  <a:srgbClr val="0070C0"/>
                </a:solidFill>
              </a:rPr>
              <a:t>) </a:t>
            </a:r>
            <a:r>
              <a:rPr lang="en-US" sz="2800" dirty="0"/>
              <a:t>site, which are occupied by </a:t>
            </a:r>
            <a:r>
              <a:rPr lang="en-US" sz="2800" dirty="0" err="1"/>
              <a:t>tRNA</a:t>
            </a:r>
            <a:r>
              <a:rPr lang="en-US" sz="2800" dirty="0"/>
              <a:t> molecules.</a:t>
            </a:r>
            <a:endParaRPr lang="ru-RU" sz="2800" i="1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3554" y="1707599"/>
            <a:ext cx="4834547" cy="23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551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690283"/>
            <a:ext cx="8596668" cy="535108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</a:t>
            </a:r>
            <a:r>
              <a:rPr lang="en-US" sz="3200" dirty="0"/>
              <a:t>number of </a:t>
            </a:r>
            <a:r>
              <a:rPr lang="en-US" sz="3200" dirty="0" smtClean="0"/>
              <a:t>A </a:t>
            </a:r>
            <a:r>
              <a:rPr lang="en-US" sz="3200" dirty="0"/>
              <a:t>equals the number of </a:t>
            </a:r>
            <a:r>
              <a:rPr lang="en-US" sz="3200" dirty="0" smtClean="0"/>
              <a:t>T, </a:t>
            </a:r>
            <a:r>
              <a:rPr lang="en-US" sz="3200" dirty="0"/>
              <a:t>and the number of </a:t>
            </a:r>
            <a:r>
              <a:rPr lang="en-US" sz="3200" dirty="0" smtClean="0"/>
              <a:t>G </a:t>
            </a:r>
            <a:r>
              <a:rPr lang="en-US" sz="3200" dirty="0"/>
              <a:t>equals the number of </a:t>
            </a:r>
            <a:r>
              <a:rPr lang="en-US" sz="3200" dirty="0" smtClean="0"/>
              <a:t>C. It’s </a:t>
            </a:r>
            <a:r>
              <a:rPr lang="en-US" sz="3200" b="1" dirty="0">
                <a:solidFill>
                  <a:srgbClr val="0070C0"/>
                </a:solidFill>
              </a:rPr>
              <a:t>The Chargaff’s rule</a:t>
            </a:r>
            <a:r>
              <a:rPr lang="en-US" sz="3200" dirty="0" smtClean="0"/>
              <a:t>.</a:t>
            </a:r>
          </a:p>
          <a:p>
            <a:pPr marL="0" indent="0">
              <a:buNone/>
            </a:pPr>
            <a:r>
              <a:rPr lang="en-US" sz="3200" dirty="0" smtClean="0"/>
              <a:t> </a:t>
            </a:r>
          </a:p>
          <a:p>
            <a:r>
              <a:rPr lang="en-US" sz="3200" dirty="0"/>
              <a:t>The two strands run in opposite directions i.e. they are </a:t>
            </a:r>
            <a:r>
              <a:rPr lang="en-US" sz="3200" b="1" dirty="0" smtClean="0">
                <a:solidFill>
                  <a:srgbClr val="0070C0"/>
                </a:solidFill>
              </a:rPr>
              <a:t>antiparallel</a:t>
            </a:r>
            <a:r>
              <a:rPr lang="en-US" sz="3200" dirty="0" smtClean="0"/>
              <a:t>.</a:t>
            </a:r>
          </a:p>
          <a:p>
            <a:pPr marL="0" indent="0">
              <a:buNone/>
            </a:pPr>
            <a:endParaRPr lang="en-US" sz="3200" dirty="0" smtClean="0"/>
          </a:p>
          <a:p>
            <a:r>
              <a:rPr lang="en-US" sz="3200" dirty="0" smtClean="0"/>
              <a:t>They </a:t>
            </a:r>
            <a:r>
              <a:rPr lang="en-US" sz="3200" dirty="0"/>
              <a:t>are </a:t>
            </a:r>
            <a:r>
              <a:rPr lang="en-US" sz="3200" b="1" dirty="0">
                <a:solidFill>
                  <a:srgbClr val="0070C0"/>
                </a:solidFill>
              </a:rPr>
              <a:t>complementary</a:t>
            </a:r>
            <a:r>
              <a:rPr lang="en-US" sz="3200" dirty="0"/>
              <a:t> to each </a:t>
            </a:r>
            <a:r>
              <a:rPr lang="en-US" sz="3200" dirty="0" smtClean="0"/>
              <a:t>other.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1286986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Translation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1103" y="1764935"/>
            <a:ext cx="8596668" cy="388077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is the process of synthesis of </a:t>
            </a:r>
            <a:r>
              <a:rPr lang="en-US" sz="3600" dirty="0" smtClean="0"/>
              <a:t>polypeptide </a:t>
            </a:r>
            <a:r>
              <a:rPr lang="en-US" sz="3600" dirty="0"/>
              <a:t>from a </a:t>
            </a:r>
            <a:r>
              <a:rPr lang="en-US" sz="3600" dirty="0" smtClean="0"/>
              <a:t>mRNA template</a:t>
            </a:r>
          </a:p>
          <a:p>
            <a:r>
              <a:rPr lang="en-US" sz="3600" dirty="0"/>
              <a:t>Three steps: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0070C0"/>
                </a:solidFill>
              </a:rPr>
              <a:t>Initiation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0070C0"/>
                </a:solidFill>
              </a:rPr>
              <a:t>Elongation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0070C0"/>
                </a:solidFill>
              </a:rPr>
              <a:t>Termination</a:t>
            </a:r>
          </a:p>
          <a:p>
            <a:endParaRPr lang="en-US" sz="3600" dirty="0"/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6620142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518747"/>
            <a:ext cx="8596668" cy="5522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>
                <a:solidFill>
                  <a:srgbClr val="0070C0"/>
                </a:solidFill>
              </a:rPr>
              <a:t>To realize translation: 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m-RNA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Ribosomes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t-RNA for each </a:t>
            </a:r>
            <a:r>
              <a:rPr lang="en-US" sz="3200" dirty="0" err="1" smtClean="0">
                <a:solidFill>
                  <a:srgbClr val="FF0000"/>
                </a:solidFill>
              </a:rPr>
              <a:t>aminoacid</a:t>
            </a:r>
            <a:endParaRPr lang="en-US" sz="3200" dirty="0" smtClean="0">
              <a:solidFill>
                <a:srgbClr val="FF0000"/>
              </a:solidFill>
            </a:endParaRPr>
          </a:p>
          <a:p>
            <a:r>
              <a:rPr lang="en-US" sz="3200" dirty="0" smtClean="0">
                <a:solidFill>
                  <a:srgbClr val="FF0000"/>
                </a:solidFill>
              </a:rPr>
              <a:t>20 </a:t>
            </a:r>
            <a:r>
              <a:rPr lang="en-US" sz="3200" dirty="0" err="1" smtClean="0">
                <a:solidFill>
                  <a:srgbClr val="FF0000"/>
                </a:solidFill>
              </a:rPr>
              <a:t>aminoacids</a:t>
            </a:r>
            <a:endParaRPr lang="en-US" sz="3200" dirty="0" smtClean="0">
              <a:solidFill>
                <a:srgbClr val="FF0000"/>
              </a:solidFill>
            </a:endParaRPr>
          </a:p>
          <a:p>
            <a:r>
              <a:rPr lang="en-US" sz="3200" dirty="0" smtClean="0">
                <a:solidFill>
                  <a:srgbClr val="FF0000"/>
                </a:solidFill>
              </a:rPr>
              <a:t>Energy (GTF)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3239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5098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Initiation</a:t>
            </a:r>
            <a:br>
              <a:rPr lang="en-US" b="1" dirty="0">
                <a:solidFill>
                  <a:srgbClr val="0070C0"/>
                </a:solidFill>
              </a:rPr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160585"/>
            <a:ext cx="10515274" cy="5266592"/>
          </a:xfrm>
        </p:spPr>
        <p:txBody>
          <a:bodyPr/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 step: </a:t>
            </a:r>
            <a:r>
              <a:rPr lang="en-US" sz="2400" dirty="0" smtClean="0"/>
              <a:t>small </a:t>
            </a:r>
            <a:r>
              <a:rPr lang="en-US" sz="2400" dirty="0"/>
              <a:t>subunit of ribosome attaches to the mRNA strand </a:t>
            </a:r>
            <a:endParaRPr lang="en-US" sz="2400" dirty="0" smtClean="0"/>
          </a:p>
          <a:p>
            <a:r>
              <a:rPr lang="en-US" sz="2400" dirty="0" smtClean="0">
                <a:solidFill>
                  <a:srgbClr val="FF0000"/>
                </a:solidFill>
              </a:rPr>
              <a:t>2 step: </a:t>
            </a:r>
            <a:r>
              <a:rPr lang="en-US" sz="2400" dirty="0" smtClean="0"/>
              <a:t>it finds </a:t>
            </a:r>
            <a:r>
              <a:rPr lang="en-US" sz="2400" dirty="0"/>
              <a:t>the beginning of the genetic message, called the </a:t>
            </a:r>
            <a:r>
              <a:rPr lang="en-US" sz="2400" b="1" i="1" dirty="0"/>
              <a:t>start codon</a:t>
            </a:r>
            <a:r>
              <a:rPr lang="en-US" sz="2400" dirty="0"/>
              <a:t>. This codon is almost always </a:t>
            </a:r>
            <a:r>
              <a:rPr lang="en-US" sz="2400" b="1" dirty="0">
                <a:solidFill>
                  <a:srgbClr val="FF0000"/>
                </a:solidFill>
              </a:rPr>
              <a:t>AUG</a:t>
            </a:r>
            <a:r>
              <a:rPr lang="en-US" sz="2400" dirty="0"/>
              <a:t>, which corresponds to the amino acid </a:t>
            </a:r>
            <a:r>
              <a:rPr lang="en-US" sz="2400" dirty="0">
                <a:solidFill>
                  <a:srgbClr val="0070C0"/>
                </a:solidFill>
              </a:rPr>
              <a:t>methionine</a:t>
            </a:r>
            <a:r>
              <a:rPr lang="en-US" sz="2400" i="1" dirty="0" smtClean="0"/>
              <a:t>.</a:t>
            </a:r>
          </a:p>
          <a:p>
            <a:r>
              <a:rPr lang="en-US" sz="2400" dirty="0"/>
              <a:t>But an RNA contains more than one AUG. </a:t>
            </a:r>
            <a:r>
              <a:rPr lang="en-US" sz="2400" b="1" dirty="0"/>
              <a:t>Prokaryotes</a:t>
            </a:r>
            <a:r>
              <a:rPr lang="en-US" sz="2400" dirty="0"/>
              <a:t> use a recognition sequence that is near the AUG initiation codon - </a:t>
            </a:r>
            <a:r>
              <a:rPr lang="en-US" sz="2400" b="1" i="1" dirty="0">
                <a:solidFill>
                  <a:srgbClr val="FF0000"/>
                </a:solidFill>
              </a:rPr>
              <a:t>the Shine-</a:t>
            </a:r>
            <a:r>
              <a:rPr lang="en-US" sz="2400" b="1" i="1" dirty="0" err="1">
                <a:solidFill>
                  <a:srgbClr val="FF0000"/>
                </a:solidFill>
              </a:rPr>
              <a:t>Dalgarno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smtClean="0">
                <a:solidFill>
                  <a:srgbClr val="FF0000"/>
                </a:solidFill>
              </a:rPr>
              <a:t>sequence</a:t>
            </a:r>
            <a:r>
              <a:rPr lang="en-US" sz="2400" dirty="0"/>
              <a:t>.  Usually this sequence is </a:t>
            </a:r>
            <a:r>
              <a:rPr lang="en-US" sz="2400" b="1" dirty="0">
                <a:solidFill>
                  <a:srgbClr val="FF0000"/>
                </a:solidFill>
              </a:rPr>
              <a:t>AGGAGG</a:t>
            </a:r>
            <a:r>
              <a:rPr lang="en-US" sz="2400" dirty="0" smtClean="0">
                <a:solidFill>
                  <a:srgbClr val="FF0000"/>
                </a:solidFill>
              </a:rPr>
              <a:t>.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sz="2400" b="1" dirty="0"/>
              <a:t>Eukaryotes</a:t>
            </a:r>
            <a:r>
              <a:rPr lang="en-US" sz="2400" dirty="0"/>
              <a:t> use a recognition sequence called </a:t>
            </a:r>
            <a:r>
              <a:rPr lang="en-US" sz="2400" b="1" dirty="0" err="1">
                <a:solidFill>
                  <a:srgbClr val="FF0000"/>
                </a:solidFill>
              </a:rPr>
              <a:t>Kozak</a:t>
            </a:r>
            <a:r>
              <a:rPr lang="en-US" sz="2400" b="1" dirty="0">
                <a:solidFill>
                  <a:srgbClr val="FF0000"/>
                </a:solidFill>
              </a:rPr>
              <a:t> box </a:t>
            </a:r>
            <a:r>
              <a:rPr lang="en-US" sz="2400" dirty="0"/>
              <a:t>-</a:t>
            </a:r>
            <a:r>
              <a:rPr lang="en-US" sz="2400" b="1" dirty="0"/>
              <a:t> </a:t>
            </a:r>
            <a:r>
              <a:rPr lang="en-US" sz="2400" dirty="0"/>
              <a:t> </a:t>
            </a:r>
            <a:r>
              <a:rPr lang="en-US" sz="2400" b="1" dirty="0">
                <a:solidFill>
                  <a:srgbClr val="FF0000"/>
                </a:solidFill>
              </a:rPr>
              <a:t>ACCATGG</a:t>
            </a:r>
            <a:endParaRPr lang="ru-RU" sz="2400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4" name="Рисунок 3" descr="C:\Users\OEM\Pictures\IN.png"/>
          <p:cNvPicPr/>
          <p:nvPr/>
        </p:nvPicPr>
        <p:blipFill>
          <a:blip r:embed="rId2" cstate="print"/>
          <a:srcRect l="10676" t="22615" r="9907" b="37045"/>
          <a:stretch>
            <a:fillRect/>
          </a:stretch>
        </p:blipFill>
        <p:spPr bwMode="auto">
          <a:xfrm>
            <a:off x="3803911" y="4077531"/>
            <a:ext cx="4262120" cy="161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44108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4770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Elongation</a:t>
            </a:r>
            <a:br>
              <a:rPr lang="en-US" b="1" dirty="0">
                <a:solidFill>
                  <a:srgbClr val="0070C0"/>
                </a:solidFill>
              </a:rPr>
            </a:br>
            <a:endParaRPr lang="ru-RU" b="1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77333" y="1362807"/>
            <a:ext cx="9926189" cy="4326863"/>
          </a:xfrm>
        </p:spPr>
        <p:txBody>
          <a:bodyPr>
            <a:normAutofit/>
          </a:bodyPr>
          <a:lstStyle/>
          <a:p>
            <a:r>
              <a:rPr lang="en-US" sz="2000" dirty="0"/>
              <a:t>During the elongation stage of translation, amino acids are added, one at a time, to the polypeptide chain. </a:t>
            </a:r>
            <a:endParaRPr lang="ru-RU" sz="2000" i="1" dirty="0"/>
          </a:p>
          <a:p>
            <a:r>
              <a:rPr lang="en-US" sz="2000" b="1" dirty="0" smtClean="0">
                <a:solidFill>
                  <a:srgbClr val="FF0000"/>
                </a:solidFill>
              </a:rPr>
              <a:t>1 step: </a:t>
            </a:r>
            <a:r>
              <a:rPr lang="en-US" sz="2000" dirty="0" smtClean="0"/>
              <a:t>t-RNA </a:t>
            </a:r>
            <a:r>
              <a:rPr lang="en-US" sz="2000" dirty="0"/>
              <a:t>brings a new amino acid to the ribosome </a:t>
            </a:r>
            <a:r>
              <a:rPr lang="en-US" sz="2000" dirty="0" smtClean="0"/>
              <a:t>to </a:t>
            </a:r>
            <a:r>
              <a:rPr lang="en-US" sz="2000" dirty="0"/>
              <a:t>the A site. This binding occurs because the </a:t>
            </a:r>
            <a:r>
              <a:rPr lang="en-US" sz="2000" b="1" i="1" dirty="0"/>
              <a:t>anticodon</a:t>
            </a:r>
            <a:r>
              <a:rPr lang="en-US" sz="2000" dirty="0"/>
              <a:t> in the t-RNA is complementary to the codon in the m-RNA.  </a:t>
            </a:r>
            <a:endParaRPr lang="en-US" sz="2000" dirty="0" smtClean="0"/>
          </a:p>
          <a:p>
            <a:r>
              <a:rPr lang="en-US" sz="2000" b="1" dirty="0" smtClean="0">
                <a:solidFill>
                  <a:srgbClr val="FF0000"/>
                </a:solidFill>
              </a:rPr>
              <a:t>2 step: </a:t>
            </a:r>
            <a:r>
              <a:rPr lang="en-US" sz="2000" dirty="0" smtClean="0"/>
              <a:t>the </a:t>
            </a:r>
            <a:r>
              <a:rPr lang="en-US" sz="2000" b="1" i="1" dirty="0" err="1">
                <a:solidFill>
                  <a:srgbClr val="0070C0"/>
                </a:solidFill>
              </a:rPr>
              <a:t>peptidyl</a:t>
            </a:r>
            <a:r>
              <a:rPr lang="en-US" sz="2000" b="1" i="1" dirty="0">
                <a:solidFill>
                  <a:srgbClr val="0070C0"/>
                </a:solidFill>
              </a:rPr>
              <a:t> transfer reaction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/>
              <a:t>— the polypeptide is removed from the – t-RNA in the P site and transferred to the amino acid at the A site. This transfer is accompanied by the formation of a </a:t>
            </a:r>
            <a:r>
              <a:rPr lang="en-US" sz="2000" b="1" i="1" dirty="0"/>
              <a:t>peptide bond</a:t>
            </a:r>
            <a:r>
              <a:rPr lang="en-US" sz="2000" dirty="0"/>
              <a:t> between the amino acid at the A site and the polypeptide </a:t>
            </a:r>
            <a:r>
              <a:rPr lang="en-US" sz="2000" dirty="0" smtClean="0"/>
              <a:t>chain. 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3 step: </a:t>
            </a:r>
            <a:r>
              <a:rPr lang="en-US" sz="2000" dirty="0" smtClean="0"/>
              <a:t>the </a:t>
            </a:r>
            <a:r>
              <a:rPr lang="en-US" sz="2000" dirty="0"/>
              <a:t>discharged t-RNAs are released from the E site. The ribosome shifts to the next codon. </a:t>
            </a:r>
            <a:endParaRPr lang="en-US" sz="2000" dirty="0" smtClean="0"/>
          </a:p>
          <a:p>
            <a:r>
              <a:rPr lang="en-US" sz="2000" dirty="0" smtClean="0"/>
              <a:t>This </a:t>
            </a:r>
            <a:r>
              <a:rPr lang="en-US" sz="2000" dirty="0"/>
              <a:t>process is repeated along the entire length of the </a:t>
            </a:r>
            <a:r>
              <a:rPr lang="en-US" sz="2000" dirty="0" smtClean="0"/>
              <a:t>mRNA. </a:t>
            </a:r>
            <a:r>
              <a:rPr lang="en-US" sz="2000" i="1" dirty="0"/>
              <a:t> </a:t>
            </a:r>
            <a:endParaRPr lang="ru-RU" sz="2000" i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43028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Termination</a:t>
            </a:r>
            <a:br>
              <a:rPr lang="en-US" b="1" dirty="0">
                <a:solidFill>
                  <a:srgbClr val="0070C0"/>
                </a:solidFill>
              </a:rPr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 Eventually, after elongation has proceeded for some time, the ribosome comes to a </a:t>
            </a:r>
            <a:r>
              <a:rPr lang="en-US" sz="2400" b="1" i="1" dirty="0">
                <a:solidFill>
                  <a:srgbClr val="FF0000"/>
                </a:solidFill>
              </a:rPr>
              <a:t>stop codon</a:t>
            </a:r>
            <a:r>
              <a:rPr lang="en-US" sz="2400" dirty="0"/>
              <a:t>, which signals the end of the genetic message. </a:t>
            </a:r>
            <a:endParaRPr lang="en-US" sz="2400" dirty="0" smtClean="0"/>
          </a:p>
          <a:p>
            <a:r>
              <a:rPr lang="en-US" sz="2400" dirty="0" smtClean="0"/>
              <a:t>As </a:t>
            </a:r>
            <a:r>
              <a:rPr lang="en-US" sz="2400" dirty="0"/>
              <a:t>a result, the ribosome detaches from the mRNA and releases the amino acid chain.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84476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065" y="407612"/>
            <a:ext cx="6770556" cy="5400000"/>
          </a:xfrm>
          <a:prstGeom prst="rect">
            <a:avLst/>
          </a:prstGeom>
        </p:spPr>
      </p:pic>
      <p:pic>
        <p:nvPicPr>
          <p:cNvPr id="2" name="Transl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8065" y="319721"/>
            <a:ext cx="7616380" cy="571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93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The </a:t>
            </a:r>
            <a:r>
              <a:rPr lang="en-US" b="1" dirty="0">
                <a:solidFill>
                  <a:srgbClr val="FF0000"/>
                </a:solidFill>
              </a:rPr>
              <a:t>central dogma of </a:t>
            </a:r>
            <a:r>
              <a:rPr lang="en-US" b="1" dirty="0" smtClean="0">
                <a:solidFill>
                  <a:srgbClr val="FF0000"/>
                </a:solidFill>
              </a:rPr>
              <a:t>genetics</a:t>
            </a: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(The Central Dogma of </a:t>
            </a:r>
            <a:r>
              <a:rPr lang="en-US" b="1" dirty="0">
                <a:solidFill>
                  <a:srgbClr val="FF0000"/>
                </a:solidFill>
              </a:rPr>
              <a:t>molecular biology)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6780" y="1729232"/>
            <a:ext cx="2644033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019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Regulation of gene expression in prokaryotes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 model of the </a:t>
            </a:r>
            <a:r>
              <a:rPr lang="en-US" sz="3200" dirty="0">
                <a:solidFill>
                  <a:srgbClr val="0070C0"/>
                </a:solidFill>
              </a:rPr>
              <a:t>lac </a:t>
            </a:r>
            <a:r>
              <a:rPr lang="en-US" sz="3200" dirty="0" smtClean="0">
                <a:solidFill>
                  <a:srgbClr val="0070C0"/>
                </a:solidFill>
              </a:rPr>
              <a:t>operon</a:t>
            </a:r>
            <a:r>
              <a:rPr lang="en-US" sz="3200" dirty="0" smtClean="0"/>
              <a:t>:</a:t>
            </a:r>
          </a:p>
          <a:p>
            <a:pPr marL="0" indent="0">
              <a:buNone/>
            </a:pPr>
            <a:r>
              <a:rPr lang="en-US" sz="3200" dirty="0" smtClean="0"/>
              <a:t>structural </a:t>
            </a:r>
            <a:r>
              <a:rPr lang="en-US" sz="3200" dirty="0"/>
              <a:t>genes </a:t>
            </a: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operator</a:t>
            </a:r>
          </a:p>
          <a:p>
            <a:pPr marL="0" indent="0">
              <a:buNone/>
            </a:pPr>
            <a:r>
              <a:rPr lang="en-US" sz="3200" dirty="0" smtClean="0"/>
              <a:t>Promoter</a:t>
            </a:r>
          </a:p>
          <a:p>
            <a:pPr marL="0" indent="0">
              <a:buNone/>
            </a:pPr>
            <a:r>
              <a:rPr lang="en-US" sz="3200" dirty="0"/>
              <a:t>regulatory gene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6469312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656" y="551329"/>
            <a:ext cx="6746667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76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44" y="234565"/>
            <a:ext cx="2828648" cy="648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4092" y="2933174"/>
            <a:ext cx="5541744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304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DNA packaging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541929"/>
            <a:ext cx="9972737" cy="449943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Complex of DNA histone </a:t>
            </a:r>
            <a:r>
              <a:rPr lang="en-US" sz="2800" dirty="0"/>
              <a:t>proteins </a:t>
            </a:r>
            <a:r>
              <a:rPr lang="en-US" sz="2800" dirty="0" smtClean="0"/>
              <a:t>are </a:t>
            </a:r>
            <a:r>
              <a:rPr lang="en-US" sz="2800" dirty="0"/>
              <a:t>called </a:t>
            </a:r>
            <a:r>
              <a:rPr lang="en-US" sz="2800" b="1" dirty="0" smtClean="0">
                <a:solidFill>
                  <a:srgbClr val="0070C0"/>
                </a:solidFill>
              </a:rPr>
              <a:t>chromatin</a:t>
            </a:r>
            <a:r>
              <a:rPr lang="en-US" sz="2800" dirty="0"/>
              <a:t>. </a:t>
            </a:r>
            <a:endParaRPr lang="en-US" sz="2800" dirty="0" smtClean="0"/>
          </a:p>
          <a:p>
            <a:r>
              <a:rPr lang="en-US" sz="2800" dirty="0"/>
              <a:t>There are up to six levels of chromatin </a:t>
            </a:r>
            <a:r>
              <a:rPr lang="en-US" sz="2800" dirty="0" smtClean="0"/>
              <a:t>packaging: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rgbClr val="0070C0"/>
                </a:solidFill>
              </a:rPr>
              <a:t>Nucleosome</a:t>
            </a:r>
            <a:r>
              <a:rPr lang="en-US" sz="2800" dirty="0"/>
              <a:t> (</a:t>
            </a:r>
            <a:r>
              <a:rPr lang="en-US" sz="2800" dirty="0" smtClean="0"/>
              <a:t>11nm)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rgbClr val="0070C0"/>
                </a:solidFill>
              </a:rPr>
              <a:t>Solenoid </a:t>
            </a:r>
            <a:r>
              <a:rPr lang="en-US" sz="2800" dirty="0" smtClean="0"/>
              <a:t>(30 nm)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rgbClr val="0070C0"/>
                </a:solidFill>
              </a:rPr>
              <a:t>Loop Domains </a:t>
            </a:r>
            <a:r>
              <a:rPr lang="en-US" sz="2800" dirty="0"/>
              <a:t>(</a:t>
            </a:r>
            <a:r>
              <a:rPr lang="en-US" sz="2800" dirty="0" smtClean="0"/>
              <a:t>300nm)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rgbClr val="0070C0"/>
                </a:solidFill>
              </a:rPr>
              <a:t>Interphase Chromosome </a:t>
            </a:r>
            <a:r>
              <a:rPr lang="en-US" sz="2800" dirty="0"/>
              <a:t>(700nm</a:t>
            </a:r>
            <a:r>
              <a:rPr lang="en-US" sz="2800" dirty="0" smtClean="0"/>
              <a:t>)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rgbClr val="0070C0"/>
                </a:solidFill>
              </a:rPr>
              <a:t>Metaphase Chromosome </a:t>
            </a:r>
            <a:r>
              <a:rPr lang="en-US" sz="2800" dirty="0"/>
              <a:t>(1400nm) 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740519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657" y="1930400"/>
            <a:ext cx="6444345" cy="4356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Nucleosome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615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Solenoid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r="42261" b="-2"/>
          <a:stretch/>
        </p:blipFill>
        <p:spPr>
          <a:xfrm>
            <a:off x="3350807" y="1403197"/>
            <a:ext cx="3587839" cy="48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31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Loop Domains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998" y="2294029"/>
            <a:ext cx="9844469" cy="32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276534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660</TotalTime>
  <Words>1459</Words>
  <Application>Microsoft Office PowerPoint</Application>
  <PresentationFormat>Широкоэкранный</PresentationFormat>
  <Paragraphs>176</Paragraphs>
  <Slides>48</Slides>
  <Notes>1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4" baseType="lpstr">
      <vt:lpstr>Arial</vt:lpstr>
      <vt:lpstr>Calibri</vt:lpstr>
      <vt:lpstr>Trebuchet MS</vt:lpstr>
      <vt:lpstr>Wingdings</vt:lpstr>
      <vt:lpstr>Wingdings 3</vt:lpstr>
      <vt:lpstr>Грань</vt:lpstr>
      <vt:lpstr>Lecture   </vt:lpstr>
      <vt:lpstr>Structure of DNA</vt:lpstr>
      <vt:lpstr>Презентация PowerPoint</vt:lpstr>
      <vt:lpstr>Презентация PowerPoint</vt:lpstr>
      <vt:lpstr>Презентация PowerPoint</vt:lpstr>
      <vt:lpstr>DNA packaging</vt:lpstr>
      <vt:lpstr>Nucleosome</vt:lpstr>
      <vt:lpstr>Solenoid</vt:lpstr>
      <vt:lpstr>Loop Domains </vt:lpstr>
      <vt:lpstr>Interphase Chromosome </vt:lpstr>
      <vt:lpstr>Metaphase Chromosome </vt:lpstr>
      <vt:lpstr>Презентация PowerPoint</vt:lpstr>
      <vt:lpstr>Types of chromosomes</vt:lpstr>
      <vt:lpstr>DNA Replication</vt:lpstr>
      <vt:lpstr>Enzymes of DNA Replication</vt:lpstr>
      <vt:lpstr>Презентация PowerPoint</vt:lpstr>
      <vt:lpstr>Initiation</vt:lpstr>
      <vt:lpstr>Презентация PowerPoint</vt:lpstr>
      <vt:lpstr>Elongation</vt:lpstr>
      <vt:lpstr>Презентация PowerPoint</vt:lpstr>
      <vt:lpstr>Презентация PowerPoint</vt:lpstr>
      <vt:lpstr>Презентация PowerPoint</vt:lpstr>
      <vt:lpstr>Презентация PowerPoint</vt:lpstr>
      <vt:lpstr>Termination</vt:lpstr>
      <vt:lpstr>RNA  RNA is made up  </vt:lpstr>
      <vt:lpstr>Types of RNA </vt:lpstr>
      <vt:lpstr>Messenger RNA (m-RNA)</vt:lpstr>
      <vt:lpstr>Ribosomal RNA (r-RNA)</vt:lpstr>
      <vt:lpstr>t-RNA </vt:lpstr>
      <vt:lpstr>Genetic code</vt:lpstr>
      <vt:lpstr>The main features of genetic code:</vt:lpstr>
      <vt:lpstr>Презентация PowerPoint</vt:lpstr>
      <vt:lpstr>Transcription</vt:lpstr>
      <vt:lpstr>Initiation </vt:lpstr>
      <vt:lpstr>Elongation and Termination  </vt:lpstr>
      <vt:lpstr>Transcription</vt:lpstr>
      <vt:lpstr>RNA processing</vt:lpstr>
      <vt:lpstr>Ribosome</vt:lpstr>
      <vt:lpstr>Презентация PowerPoint</vt:lpstr>
      <vt:lpstr>Translation</vt:lpstr>
      <vt:lpstr>Презентация PowerPoint</vt:lpstr>
      <vt:lpstr>Initiation </vt:lpstr>
      <vt:lpstr>Elongation </vt:lpstr>
      <vt:lpstr>Termination </vt:lpstr>
      <vt:lpstr>Презентация PowerPoint</vt:lpstr>
      <vt:lpstr>The central dogma of genetics (The Central Dogma of molecular biology)</vt:lpstr>
      <vt:lpstr>Regulation of gene expression in prokaryotes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5</dc:title>
  <dc:creator>User</dc:creator>
  <cp:lastModifiedBy>User</cp:lastModifiedBy>
  <cp:revision>41</cp:revision>
  <dcterms:created xsi:type="dcterms:W3CDTF">2017-11-13T21:22:24Z</dcterms:created>
  <dcterms:modified xsi:type="dcterms:W3CDTF">2022-02-13T20:14:23Z</dcterms:modified>
</cp:coreProperties>
</file>