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69" r:id="rId2"/>
    <p:sldId id="256" r:id="rId3"/>
    <p:sldId id="257" r:id="rId4"/>
    <p:sldId id="258" r:id="rId5"/>
    <p:sldId id="259" r:id="rId6"/>
    <p:sldId id="260" r:id="rId7"/>
    <p:sldId id="261" r:id="rId8"/>
    <p:sldId id="266" r:id="rId9"/>
    <p:sldId id="262" r:id="rId10"/>
    <p:sldId id="270" r:id="rId11"/>
    <p:sldId id="268" r:id="rId12"/>
    <p:sldId id="263" r:id="rId13"/>
    <p:sldId id="264" r:id="rId14"/>
    <p:sldId id="267"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71BE7-6BB4-4908-BE79-09C2DFC0F9E3}" type="datetimeFigureOut">
              <a:rPr lang="ru-RU" smtClean="0"/>
              <a:t>03.11.2022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5D1F0-A110-4FFB-894C-9C60AD7FE543}" type="slidenum">
              <a:rPr lang="ru-RU" smtClean="0"/>
              <a:t>‹#›</a:t>
            </a:fld>
            <a:endParaRPr lang="ru-RU"/>
          </a:p>
        </p:txBody>
      </p:sp>
    </p:spTree>
    <p:extLst>
      <p:ext uri="{BB962C8B-B14F-4D97-AF65-F5344CB8AC3E}">
        <p14:creationId xmlns:p14="http://schemas.microsoft.com/office/powerpoint/2010/main" val="41838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95D1F0-A110-4FFB-894C-9C60AD7FE543}" type="slidenum">
              <a:rPr lang="ru-RU" smtClean="0"/>
              <a:t>9</a:t>
            </a:fld>
            <a:endParaRPr lang="ru-RU"/>
          </a:p>
        </p:txBody>
      </p:sp>
    </p:spTree>
    <p:extLst>
      <p:ext uri="{BB962C8B-B14F-4D97-AF65-F5344CB8AC3E}">
        <p14:creationId xmlns:p14="http://schemas.microsoft.com/office/powerpoint/2010/main" val="341841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0792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05710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628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98431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535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45263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16476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56991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69193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22093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54997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06231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09142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673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71186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8255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pPr/>
              <a:t>03.11.2022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pPr/>
              <a:t>‹#›</a:t>
            </a:fld>
            <a:endParaRPr lang="ru-RU"/>
          </a:p>
        </p:txBody>
      </p:sp>
    </p:spTree>
    <p:extLst>
      <p:ext uri="{BB962C8B-B14F-4D97-AF65-F5344CB8AC3E}">
        <p14:creationId xmlns:p14="http://schemas.microsoft.com/office/powerpoint/2010/main" val="31007976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60648"/>
            <a:ext cx="8138865" cy="1008112"/>
          </a:xfrm>
        </p:spPr>
        <p:txBody>
          <a:bodyPr>
            <a:normAutofit fontScale="90000"/>
          </a:bodyPr>
          <a:lstStyle/>
          <a:p>
            <a:pPr algn="ctr"/>
            <a:r>
              <a:rPr lang="en-US" sz="3200" dirty="0">
                <a:solidFill>
                  <a:srgbClr val="B22600">
                    <a:lumMod val="60000"/>
                    <a:lumOff val="40000"/>
                  </a:srgbClr>
                </a:solidFill>
              </a:rPr>
              <a:t>Theme: Philosophy of New Time.</a:t>
            </a:r>
            <a:br>
              <a:rPr lang="ru-RU" sz="3200" dirty="0">
                <a:solidFill>
                  <a:srgbClr val="B22600">
                    <a:lumMod val="60000"/>
                    <a:lumOff val="40000"/>
                  </a:srgbClr>
                </a:solidFill>
              </a:rPr>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6"/>
            <a:ext cx="7704856" cy="5472608"/>
          </a:xfrm>
          <a:prstGeom prst="rect">
            <a:avLst/>
          </a:prstGeom>
        </p:spPr>
      </p:pic>
    </p:spTree>
    <p:extLst>
      <p:ext uri="{BB962C8B-B14F-4D97-AF65-F5344CB8AC3E}">
        <p14:creationId xmlns:p14="http://schemas.microsoft.com/office/powerpoint/2010/main" val="41357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6192688"/>
          </a:xfrm>
        </p:spPr>
        <p:txBody>
          <a:bodyPr>
            <a:normAutofit/>
          </a:bodyPr>
          <a:lstStyle/>
          <a:p>
            <a:pPr lvl="0" algn="ctr">
              <a:spcBef>
                <a:spcPts val="0"/>
              </a:spcBef>
              <a:buClr>
                <a:srgbClr val="E84C22"/>
              </a:buClr>
              <a:buNone/>
            </a:pPr>
            <a:r>
              <a:rPr lang="en-US" sz="3000" dirty="0">
                <a:solidFill>
                  <a:schemeClr val="tx1"/>
                </a:solidFill>
              </a:rPr>
              <a:t>Spinoza affirmed, there is single substance, which is the cause of itself </a:t>
            </a:r>
            <a:r>
              <a:rPr lang="en-US" sz="3000" dirty="0">
                <a:solidFill>
                  <a:srgbClr val="FF8427"/>
                </a:solidFill>
              </a:rPr>
              <a:t>“causa sui" </a:t>
            </a:r>
            <a:r>
              <a:rPr lang="en-US" sz="3000" dirty="0">
                <a:solidFill>
                  <a:schemeClr val="tx1"/>
                </a:solidFill>
              </a:rPr>
              <a:t>and has infinite multitude of attributes. The necessity of causes and consequences, following from inner laws of the single substance is the only principle of world order. Single substance has two knowable attributes – extension and mentality.</a:t>
            </a:r>
            <a:endParaRPr lang="ru-RU" sz="3000" dirty="0">
              <a:solidFill>
                <a:schemeClr val="tx1"/>
              </a:solidFill>
            </a:endParaRPr>
          </a:p>
          <a:p>
            <a:pPr lvl="0" algn="ctr">
              <a:spcBef>
                <a:spcPts val="0"/>
              </a:spcBef>
              <a:buClr>
                <a:srgbClr val="E84C22"/>
              </a:buClr>
              <a:buNone/>
            </a:pPr>
            <a:r>
              <a:rPr lang="en-US" sz="3000" dirty="0">
                <a:solidFill>
                  <a:schemeClr val="tx1"/>
                </a:solidFill>
              </a:rPr>
              <a:t>According to Spinoza, matter, from stone to human brain, can think, though to a different degree: human mentality is only special case of mentality in general.</a:t>
            </a:r>
            <a:endParaRPr lang="ru-RU" sz="3000" dirty="0">
              <a:solidFill>
                <a:schemeClr val="tx1"/>
              </a:solidFill>
            </a:endParaRPr>
          </a:p>
          <a:p>
            <a:pPr marL="0" indent="0">
              <a:buNone/>
            </a:pPr>
            <a:endParaRPr lang="ru-RU" sz="3000" dirty="0"/>
          </a:p>
        </p:txBody>
      </p:sp>
    </p:spTree>
    <p:extLst>
      <p:ext uri="{BB962C8B-B14F-4D97-AF65-F5344CB8AC3E}">
        <p14:creationId xmlns:p14="http://schemas.microsoft.com/office/powerpoint/2010/main" val="205980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332656"/>
            <a:ext cx="8784976" cy="5991944"/>
          </a:xfrm>
        </p:spPr>
        <p:txBody>
          <a:bodyPr>
            <a:noAutofit/>
          </a:bodyPr>
          <a:lstStyle/>
          <a:p>
            <a:pPr algn="ctr">
              <a:spcBef>
                <a:spcPts val="0"/>
              </a:spcBef>
              <a:buNone/>
            </a:pPr>
            <a:r>
              <a:rPr lang="en-US" sz="3300" dirty="0">
                <a:solidFill>
                  <a:schemeClr val="tx1"/>
                </a:solidFill>
              </a:rPr>
              <a:t>Man can comprehend the course of world process, so as to coordinate his life, his desires and acts with it. To comprehend thing – signify to see universal element behind its individuality. There is dialectical comprehension of the world in Spinoza’s philosophy: unity of finite and infinite, single and plural, necessity and freedom. </a:t>
            </a:r>
            <a:endParaRPr lang="ru-RU" sz="3300" dirty="0">
              <a:solidFill>
                <a:schemeClr val="tx1"/>
              </a:solidFill>
            </a:endParaRPr>
          </a:p>
          <a:p>
            <a:pPr algn="ctr">
              <a:spcBef>
                <a:spcPts val="0"/>
              </a:spcBef>
              <a:buNone/>
            </a:pPr>
            <a:r>
              <a:rPr lang="en-US" sz="3300" dirty="0">
                <a:solidFill>
                  <a:schemeClr val="tx1"/>
                </a:solidFill>
              </a:rPr>
              <a:t>Well-known formulation belongs to Spinoza: </a:t>
            </a:r>
            <a:r>
              <a:rPr lang="en-US" sz="3300" dirty="0">
                <a:solidFill>
                  <a:srgbClr val="C00000"/>
                </a:solidFill>
              </a:rPr>
              <a:t>“Freedom is cognized necessity”.</a:t>
            </a:r>
            <a:endParaRPr lang="ru-RU" sz="3300" dirty="0">
              <a:solidFill>
                <a:srgbClr val="C00000"/>
              </a:solidFill>
            </a:endParaRPr>
          </a:p>
          <a:p>
            <a:pPr algn="ctr">
              <a:buNone/>
            </a:pPr>
            <a:endParaRPr lang="ru-RU" sz="3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575050" y="0"/>
            <a:ext cx="5568950" cy="5983311"/>
          </a:xfrm>
        </p:spPr>
        <p:txBody>
          <a:bodyPr>
            <a:noAutofit/>
          </a:bodyPr>
          <a:lstStyle/>
          <a:p>
            <a:pPr marL="82550" indent="0" algn="ctr">
              <a:buNone/>
            </a:pPr>
            <a:r>
              <a:rPr lang="en-US" sz="2300" dirty="0">
                <a:solidFill>
                  <a:schemeClr val="tx1"/>
                </a:solidFill>
              </a:rPr>
              <a:t>German philosopher G. V. Leibniz considered, that world consists of the smallest elements, which he called </a:t>
            </a:r>
            <a:r>
              <a:rPr lang="en-US" sz="2300" dirty="0">
                <a:solidFill>
                  <a:schemeClr val="accent4"/>
                </a:solidFill>
              </a:rPr>
              <a:t>“monads” </a:t>
            </a:r>
            <a:r>
              <a:rPr lang="en-US" sz="2300" dirty="0">
                <a:solidFill>
                  <a:schemeClr val="tx1"/>
                </a:solidFill>
              </a:rPr>
              <a:t>– spiritual substances of being, each different, each a percipient of the universe around it, and each mirroring that universe from its own point of view. The world of monads is strictly hierarchical.</a:t>
            </a:r>
            <a:r>
              <a:rPr lang="ru-RU" sz="2300" dirty="0">
                <a:solidFill>
                  <a:schemeClr val="tx1"/>
                </a:solidFill>
              </a:rPr>
              <a:t> </a:t>
            </a:r>
            <a:r>
              <a:rPr lang="ru-RU" sz="2300" i="1" dirty="0">
                <a:solidFill>
                  <a:schemeClr val="tx1"/>
                </a:solidFill>
              </a:rPr>
              <a:t>О</a:t>
            </a:r>
            <a:r>
              <a:rPr lang="en-US" sz="2300" i="1" dirty="0">
                <a:solidFill>
                  <a:schemeClr val="tx1"/>
                </a:solidFill>
              </a:rPr>
              <a:t>ne  </a:t>
            </a:r>
            <a:r>
              <a:rPr lang="en-US" sz="2300" i="1" dirty="0">
                <a:solidFill>
                  <a:prstClr val="black"/>
                </a:solidFill>
              </a:rPr>
              <a:t>substance that expresses plurality –this philosophy is </a:t>
            </a:r>
            <a:r>
              <a:rPr lang="en-US" sz="2300" i="1" dirty="0">
                <a:solidFill>
                  <a:schemeClr val="accent1"/>
                </a:solidFill>
              </a:rPr>
              <a:t>pluralism. </a:t>
            </a:r>
            <a:r>
              <a:rPr lang="en-US" sz="2300" i="1" dirty="0">
                <a:solidFill>
                  <a:schemeClr val="tx1"/>
                </a:solidFill>
              </a:rPr>
              <a:t>Pluralism is a term used in philosophy, meaning "doctrine of multiplicity“.</a:t>
            </a:r>
            <a:r>
              <a:rPr lang="en-US" sz="2300" i="1" dirty="0">
                <a:solidFill>
                  <a:prstClr val="black"/>
                </a:solidFill>
              </a:rPr>
              <a:t> </a:t>
            </a:r>
            <a:r>
              <a:rPr lang="en-US" sz="2300" dirty="0">
                <a:solidFill>
                  <a:schemeClr val="tx1"/>
                </a:solidFill>
              </a:rPr>
              <a:t>They are arranged from the lowest to the highest and crowning them all – God. Only God has exhaustive completeness of notion, clear knowledge of all and as result of that, maximum of action, activity. </a:t>
            </a:r>
            <a:endParaRPr lang="ru-RU" sz="2300" b="1" dirty="0">
              <a:solidFill>
                <a:schemeClr val="tx1"/>
              </a:solidFill>
            </a:endParaRPr>
          </a:p>
        </p:txBody>
      </p:sp>
      <p:sp>
        <p:nvSpPr>
          <p:cNvPr id="2" name="Прямоугольник 1"/>
          <p:cNvSpPr/>
          <p:nvPr/>
        </p:nvSpPr>
        <p:spPr>
          <a:xfrm>
            <a:off x="899592" y="4941168"/>
            <a:ext cx="2294218" cy="954107"/>
          </a:xfrm>
          <a:prstGeom prst="rect">
            <a:avLst/>
          </a:prstGeom>
        </p:spPr>
        <p:txBody>
          <a:bodyPr wrap="none">
            <a:spAutoFit/>
          </a:bodyPr>
          <a:lstStyle/>
          <a:p>
            <a:r>
              <a:rPr lang="en-US" sz="2800" dirty="0">
                <a:solidFill>
                  <a:srgbClr val="C00000"/>
                </a:solidFill>
              </a:rPr>
              <a:t>G. V. Leibniz</a:t>
            </a:r>
            <a:endParaRPr lang="ru-RU" sz="2800" dirty="0">
              <a:solidFill>
                <a:srgbClr val="C00000"/>
              </a:solidFill>
            </a:endParaRPr>
          </a:p>
          <a:p>
            <a:r>
              <a:rPr lang="ru-RU" sz="2800" dirty="0">
                <a:solidFill>
                  <a:srgbClr val="C00000"/>
                </a:solidFill>
              </a:rPr>
              <a:t> (1646-1716)</a:t>
            </a:r>
            <a:r>
              <a:rPr lang="en-US" sz="2800" dirty="0">
                <a:solidFill>
                  <a:srgbClr val="C00000"/>
                </a:solidFill>
              </a:rPr>
              <a:t> </a:t>
            </a:r>
            <a:endParaRPr lang="ru-RU" sz="2800" dirty="0">
              <a:solidFill>
                <a:srgbClr val="C0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3429000" cy="4572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43240" y="0"/>
            <a:ext cx="6000760" cy="6643710"/>
          </a:xfrm>
        </p:spPr>
        <p:txBody>
          <a:bodyPr>
            <a:noAutofit/>
          </a:bodyPr>
          <a:lstStyle/>
          <a:p>
            <a:pPr marL="0" indent="0" algn="ctr">
              <a:buNone/>
            </a:pPr>
            <a:r>
              <a:rPr lang="en-US" sz="2600" dirty="0">
                <a:solidFill>
                  <a:schemeClr val="tx1"/>
                </a:solidFill>
              </a:rPr>
              <a:t>Ideas of Bacon inspired two English philosophers</a:t>
            </a:r>
            <a:r>
              <a:rPr lang="en-US" sz="2600" dirty="0"/>
              <a:t> </a:t>
            </a:r>
            <a:r>
              <a:rPr lang="en-US" sz="2600" dirty="0">
                <a:solidFill>
                  <a:srgbClr val="C00000"/>
                </a:solidFill>
              </a:rPr>
              <a:t>T. Hobbes</a:t>
            </a:r>
            <a:r>
              <a:rPr lang="ru-RU" sz="2600" dirty="0">
                <a:solidFill>
                  <a:srgbClr val="C00000"/>
                </a:solidFill>
              </a:rPr>
              <a:t> (1588-1679)</a:t>
            </a:r>
            <a:r>
              <a:rPr lang="en-US" sz="2600" dirty="0">
                <a:solidFill>
                  <a:srgbClr val="C00000"/>
                </a:solidFill>
              </a:rPr>
              <a:t> </a:t>
            </a:r>
            <a:r>
              <a:rPr lang="en-US" sz="2600" dirty="0">
                <a:solidFill>
                  <a:schemeClr val="tx1"/>
                </a:solidFill>
              </a:rPr>
              <a:t>and</a:t>
            </a:r>
            <a:r>
              <a:rPr lang="en-US" sz="2600" dirty="0">
                <a:solidFill>
                  <a:srgbClr val="C00000"/>
                </a:solidFill>
              </a:rPr>
              <a:t> J. Locke</a:t>
            </a:r>
            <a:r>
              <a:rPr lang="ru-RU" sz="2600" dirty="0">
                <a:solidFill>
                  <a:srgbClr val="C00000"/>
                </a:solidFill>
              </a:rPr>
              <a:t> (1632-1704)</a:t>
            </a:r>
            <a:r>
              <a:rPr lang="en-US" sz="2600" dirty="0">
                <a:solidFill>
                  <a:srgbClr val="C00000"/>
                </a:solidFill>
              </a:rPr>
              <a:t>. </a:t>
            </a:r>
            <a:r>
              <a:rPr lang="en-US" sz="2600" dirty="0">
                <a:solidFill>
                  <a:schemeClr val="tx1"/>
                </a:solidFill>
              </a:rPr>
              <a:t>They created critical empiricism. Hobbes considered, that all conceptions are generated not in human mind originally, but in organs of sensation. But scheme of world perception is insufficient for scientific knowledge, if to proceed only from knowledge of facts. Hobbes thought mathematics as the basis of theoretical knowledge. He connected truths of mathematics with language, words-symbols, taking part in exchange of thoughts with regard to immediate sense experience.</a:t>
            </a:r>
            <a:endParaRPr lang="ru-RU" sz="2600" dirty="0">
              <a:solidFill>
                <a:schemeClr val="tx1"/>
              </a:solidFill>
            </a:endParaRPr>
          </a:p>
          <a:p>
            <a:pPr marL="0" indent="0" algn="ctr">
              <a:buNone/>
            </a:pPr>
            <a:endParaRPr lang="ru-RU" sz="26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38" y="189780"/>
            <a:ext cx="2660890" cy="316778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8" y="3383208"/>
            <a:ext cx="2660890" cy="32605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38872"/>
          </a:xfrm>
        </p:spPr>
        <p:txBody>
          <a:bodyPr>
            <a:noAutofit/>
          </a:bodyPr>
          <a:lstStyle/>
          <a:p>
            <a:pPr algn="ctr">
              <a:spcBef>
                <a:spcPts val="0"/>
              </a:spcBef>
              <a:buNone/>
            </a:pPr>
            <a:r>
              <a:rPr lang="en-US" sz="2800" dirty="0">
                <a:solidFill>
                  <a:srgbClr val="C00000"/>
                </a:solidFill>
              </a:rPr>
              <a:t>J. Locke </a:t>
            </a:r>
            <a:r>
              <a:rPr lang="en-US" sz="2800" dirty="0">
                <a:solidFill>
                  <a:schemeClr val="tx1"/>
                </a:solidFill>
              </a:rPr>
              <a:t>thought, that we get all our knowledge from experience, sensations. People are not born with prepared ideas. The head of new-born child is </a:t>
            </a:r>
            <a:r>
              <a:rPr lang="en-US" sz="2800" b="1" dirty="0">
                <a:solidFill>
                  <a:schemeClr val="accent1"/>
                </a:solidFill>
              </a:rPr>
              <a:t>tabula rasa </a:t>
            </a:r>
            <a:r>
              <a:rPr lang="en-US" sz="2800" dirty="0">
                <a:solidFill>
                  <a:schemeClr val="tx1"/>
                </a:solidFill>
              </a:rPr>
              <a:t>(clean slate) on which life draws its patterns-knowledge.</a:t>
            </a:r>
            <a:endParaRPr lang="ru-RU" sz="2800" dirty="0">
              <a:solidFill>
                <a:schemeClr val="tx1"/>
              </a:solidFill>
            </a:endParaRPr>
          </a:p>
          <a:p>
            <a:pPr algn="ctr">
              <a:spcBef>
                <a:spcPts val="0"/>
              </a:spcBef>
              <a:buNone/>
            </a:pPr>
            <a:r>
              <a:rPr lang="en-US" sz="2800" dirty="0">
                <a:solidFill>
                  <a:schemeClr val="tx1"/>
                </a:solidFill>
              </a:rPr>
              <a:t>Locke gave proof of </a:t>
            </a:r>
            <a:r>
              <a:rPr lang="en-US" sz="2800" i="1" dirty="0">
                <a:solidFill>
                  <a:schemeClr val="accent1"/>
                </a:solidFill>
              </a:rPr>
              <a:t>sensationalism </a:t>
            </a:r>
            <a:r>
              <a:rPr lang="en-US" sz="2800" dirty="0">
                <a:solidFill>
                  <a:schemeClr val="tx1"/>
                </a:solidFill>
              </a:rPr>
              <a:t>(view, deducing all content of knowledge from action of sense organs and reducing it to the sum of elements of sense cognition) contrary to Descartes rationalism.</a:t>
            </a:r>
            <a:endParaRPr lang="ru-RU" sz="2800" dirty="0">
              <a:solidFill>
                <a:schemeClr val="tx1"/>
              </a:solidFill>
            </a:endParaRPr>
          </a:p>
          <a:p>
            <a:pPr algn="ctr">
              <a:spcBef>
                <a:spcPts val="0"/>
              </a:spcBef>
              <a:buNone/>
            </a:pPr>
            <a:r>
              <a:rPr lang="en-US" sz="2800" dirty="0">
                <a:solidFill>
                  <a:schemeClr val="tx1"/>
                </a:solidFill>
              </a:rPr>
              <a:t>Locke shared the medieval Scholastics’ maxim that </a:t>
            </a:r>
            <a:r>
              <a:rPr lang="en-US" sz="2800" dirty="0">
                <a:solidFill>
                  <a:srgbClr val="C00000"/>
                </a:solidFill>
              </a:rPr>
              <a:t>“there is nothing in the mind but what was previously in the senses</a:t>
            </a:r>
            <a:r>
              <a:rPr lang="en-US" sz="2800" dirty="0">
                <a:solidFill>
                  <a:schemeClr val="tx1"/>
                </a:solidFill>
              </a:rPr>
              <a:t>”. Sensations arise as a result of effect of outward things on our sense organs.</a:t>
            </a:r>
            <a:endParaRPr lang="ru-RU" sz="2800" dirty="0">
              <a:solidFill>
                <a:schemeClr val="tx1"/>
              </a:solidFill>
            </a:endParaRPr>
          </a:p>
          <a:p>
            <a:endParaRPr lang="ru-RU" sz="2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02" y="116632"/>
            <a:ext cx="3816350" cy="5128220"/>
          </a:xfrm>
        </p:spPr>
      </p:pic>
      <p:sp>
        <p:nvSpPr>
          <p:cNvPr id="5" name="Прямоугольник 4"/>
          <p:cNvSpPr/>
          <p:nvPr/>
        </p:nvSpPr>
        <p:spPr>
          <a:xfrm>
            <a:off x="683568" y="5733256"/>
            <a:ext cx="3168352" cy="830997"/>
          </a:xfrm>
          <a:prstGeom prst="rect">
            <a:avLst/>
          </a:prstGeom>
        </p:spPr>
        <p:txBody>
          <a:bodyPr wrap="square">
            <a:spAutoFit/>
          </a:bodyPr>
          <a:lstStyle/>
          <a:p>
            <a:pPr algn="ctr"/>
            <a:r>
              <a:rPr lang="en-US" sz="2400" dirty="0">
                <a:solidFill>
                  <a:schemeClr val="accent1"/>
                </a:solidFill>
                <a:latin typeface="arial" panose="020B0604020202020204" pitchFamily="34" charset="0"/>
              </a:rPr>
              <a:t>George Berkeley</a:t>
            </a:r>
          </a:p>
          <a:p>
            <a:pPr algn="ctr"/>
            <a:r>
              <a:rPr lang="en-US" sz="2400" dirty="0">
                <a:solidFill>
                  <a:schemeClr val="accent1"/>
                </a:solidFill>
                <a:latin typeface="arial" panose="020B0604020202020204" pitchFamily="34" charset="0"/>
              </a:rPr>
              <a:t> </a:t>
            </a:r>
            <a:r>
              <a:rPr lang="ru-RU" sz="2400" dirty="0">
                <a:solidFill>
                  <a:schemeClr val="accent1"/>
                </a:solidFill>
                <a:latin typeface="arial" panose="020B0604020202020204" pitchFamily="34" charset="0"/>
              </a:rPr>
              <a:t>(1685–1753)</a:t>
            </a:r>
            <a:endParaRPr lang="ru-RU" sz="2400" dirty="0">
              <a:solidFill>
                <a:schemeClr val="accent1"/>
              </a:solidFill>
            </a:endParaRPr>
          </a:p>
        </p:txBody>
      </p:sp>
      <p:sp>
        <p:nvSpPr>
          <p:cNvPr id="8" name="Прямоугольник 7"/>
          <p:cNvSpPr/>
          <p:nvPr/>
        </p:nvSpPr>
        <p:spPr>
          <a:xfrm>
            <a:off x="4283968" y="260648"/>
            <a:ext cx="4608512" cy="6001643"/>
          </a:xfrm>
          <a:prstGeom prst="rect">
            <a:avLst/>
          </a:prstGeom>
        </p:spPr>
        <p:txBody>
          <a:bodyPr wrap="square">
            <a:spAutoFit/>
          </a:bodyPr>
          <a:lstStyle/>
          <a:p>
            <a:pPr algn="ctr"/>
            <a:r>
              <a:rPr lang="en-US" sz="2400" dirty="0">
                <a:solidFill>
                  <a:schemeClr val="accent1"/>
                </a:solidFill>
              </a:rPr>
              <a:t>The ideas of George Berkeley and David Hume. </a:t>
            </a:r>
          </a:p>
          <a:p>
            <a:pPr algn="ctr"/>
            <a:r>
              <a:rPr lang="en-US" sz="2400" dirty="0"/>
              <a:t>Berkeley make analysis of the concept of matter. He finds arguments that this concept is contradictory, meaningless and does not express anything real, matter does not exist at all. </a:t>
            </a:r>
          </a:p>
          <a:p>
            <a:pPr algn="ctr"/>
            <a:r>
              <a:rPr lang="en-US" sz="2400" dirty="0"/>
              <a:t>Berkeley argued that human knowledge of the world consists in describing various combinations of sensations. There is only what can be perceived. </a:t>
            </a:r>
          </a:p>
          <a:p>
            <a:pPr algn="ctr"/>
            <a:r>
              <a:rPr lang="en-US" sz="2400" dirty="0"/>
              <a:t>His </a:t>
            </a:r>
            <a:r>
              <a:rPr lang="en-US" sz="2400" dirty="0" err="1"/>
              <a:t>wellknown</a:t>
            </a:r>
            <a:r>
              <a:rPr lang="en-US" sz="2400" dirty="0"/>
              <a:t> thesis: </a:t>
            </a:r>
            <a:r>
              <a:rPr lang="en-US" sz="2400" dirty="0">
                <a:solidFill>
                  <a:srgbClr val="C00000"/>
                </a:solidFill>
              </a:rPr>
              <a:t>"To be -  means to be in perception."</a:t>
            </a:r>
            <a:endParaRPr lang="ru-RU" sz="2400" dirty="0">
              <a:solidFill>
                <a:srgbClr val="C00000"/>
              </a:solidFill>
            </a:endParaRPr>
          </a:p>
        </p:txBody>
      </p:sp>
    </p:spTree>
    <p:extLst>
      <p:ext uri="{BB962C8B-B14F-4D97-AF65-F5344CB8AC3E}">
        <p14:creationId xmlns:p14="http://schemas.microsoft.com/office/powerpoint/2010/main" val="254401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632"/>
            <a:ext cx="4032250" cy="4796728"/>
          </a:xfrm>
        </p:spPr>
      </p:pic>
      <p:sp>
        <p:nvSpPr>
          <p:cNvPr id="5" name="Прямоугольник 4"/>
          <p:cNvSpPr/>
          <p:nvPr/>
        </p:nvSpPr>
        <p:spPr>
          <a:xfrm>
            <a:off x="683568" y="5445224"/>
            <a:ext cx="2736304" cy="954107"/>
          </a:xfrm>
          <a:prstGeom prst="rect">
            <a:avLst/>
          </a:prstGeom>
        </p:spPr>
        <p:txBody>
          <a:bodyPr wrap="square">
            <a:spAutoFit/>
          </a:bodyPr>
          <a:lstStyle/>
          <a:p>
            <a:pPr algn="ctr"/>
            <a:r>
              <a:rPr lang="en-US" sz="2800" dirty="0">
                <a:solidFill>
                  <a:schemeClr val="accent1"/>
                </a:solidFill>
                <a:latin typeface="arial" panose="020B0604020202020204" pitchFamily="34" charset="0"/>
              </a:rPr>
              <a:t>David Hume </a:t>
            </a:r>
          </a:p>
          <a:p>
            <a:pPr algn="ctr"/>
            <a:r>
              <a:rPr lang="en-US" sz="2800" dirty="0">
                <a:solidFill>
                  <a:schemeClr val="accent1"/>
                </a:solidFill>
                <a:latin typeface="arial" panose="020B0604020202020204" pitchFamily="34" charset="0"/>
              </a:rPr>
              <a:t>(1711-1776)</a:t>
            </a:r>
            <a:endParaRPr lang="ru-RU" sz="2800" dirty="0">
              <a:solidFill>
                <a:schemeClr val="accent1"/>
              </a:solidFill>
            </a:endParaRPr>
          </a:p>
        </p:txBody>
      </p:sp>
      <p:sp>
        <p:nvSpPr>
          <p:cNvPr id="7" name="Прямоугольник 6"/>
          <p:cNvSpPr/>
          <p:nvPr/>
        </p:nvSpPr>
        <p:spPr>
          <a:xfrm>
            <a:off x="4355976" y="128777"/>
            <a:ext cx="4788024" cy="6524863"/>
          </a:xfrm>
          <a:prstGeom prst="rect">
            <a:avLst/>
          </a:prstGeom>
        </p:spPr>
        <p:txBody>
          <a:bodyPr wrap="square">
            <a:spAutoFit/>
          </a:bodyPr>
          <a:lstStyle/>
          <a:p>
            <a:pPr algn="ctr"/>
            <a:r>
              <a:rPr lang="en-US" sz="2200" dirty="0"/>
              <a:t>Reducing the qualities of things and their properties to sensations led Berkeley's concept to </a:t>
            </a:r>
            <a:r>
              <a:rPr lang="en-US" sz="2200" dirty="0">
                <a:solidFill>
                  <a:srgbClr val="C00000"/>
                </a:solidFill>
              </a:rPr>
              <a:t>solipsism.</a:t>
            </a:r>
            <a:r>
              <a:rPr lang="en-US" sz="2200" dirty="0">
                <a:solidFill>
                  <a:schemeClr val="accent2">
                    <a:lumMod val="60000"/>
                    <a:lumOff val="40000"/>
                  </a:schemeClr>
                </a:solidFill>
              </a:rPr>
              <a:t> </a:t>
            </a:r>
            <a:r>
              <a:rPr lang="en-US" sz="2200" dirty="0"/>
              <a:t>Solipsism is an form of subjective idealism, recognizing as self-evident reality only </a:t>
            </a:r>
            <a:r>
              <a:rPr lang="en-US" sz="2200" i="1" dirty="0">
                <a:solidFill>
                  <a:srgbClr val="C00000"/>
                </a:solidFill>
              </a:rPr>
              <a:t>its own "I", the subject</a:t>
            </a:r>
            <a:r>
              <a:rPr lang="en-US" sz="2200" dirty="0">
                <a:solidFill>
                  <a:srgbClr val="C00000"/>
                </a:solidFill>
              </a:rPr>
              <a:t>.</a:t>
            </a:r>
            <a:r>
              <a:rPr lang="en-US" sz="2200" dirty="0"/>
              <a:t> It is the philosophical idea that only one's mind is sure to exist. Everything else became dependent on him. </a:t>
            </a:r>
            <a:endParaRPr lang="ru-RU" sz="2200" dirty="0"/>
          </a:p>
          <a:p>
            <a:pPr algn="ctr"/>
            <a:r>
              <a:rPr lang="en-US" sz="2200" dirty="0"/>
              <a:t>David Hume developing the views of  Berkeley, gave them the form of </a:t>
            </a:r>
            <a:r>
              <a:rPr lang="en-US" sz="2200" dirty="0">
                <a:solidFill>
                  <a:srgbClr val="C00000"/>
                </a:solidFill>
              </a:rPr>
              <a:t>agnosticism</a:t>
            </a:r>
            <a:r>
              <a:rPr lang="en-US" sz="2200" dirty="0"/>
              <a:t>. Agnosticism is a philosophical conception that means - world is not cognizable. It denies knowledge of the world. No idea can come without impression. </a:t>
            </a:r>
            <a:r>
              <a:rPr lang="en-US" sz="2200" i="1" dirty="0">
                <a:solidFill>
                  <a:srgbClr val="C00000"/>
                </a:solidFill>
              </a:rPr>
              <a:t>But what is the reasons causing these impressions, we can't know.</a:t>
            </a:r>
          </a:p>
        </p:txBody>
      </p:sp>
    </p:spTree>
    <p:extLst>
      <p:ext uri="{BB962C8B-B14F-4D97-AF65-F5344CB8AC3E}">
        <p14:creationId xmlns:p14="http://schemas.microsoft.com/office/powerpoint/2010/main" val="91067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260648"/>
            <a:ext cx="8501122" cy="6311624"/>
          </a:xfrm>
        </p:spPr>
        <p:txBody>
          <a:bodyPr>
            <a:noAutofit/>
          </a:bodyPr>
          <a:lstStyle/>
          <a:p>
            <a:pPr algn="ctr">
              <a:spcBef>
                <a:spcPts val="0"/>
              </a:spcBef>
            </a:pPr>
            <a:r>
              <a:rPr lang="en-US" sz="2600" dirty="0">
                <a:solidFill>
                  <a:schemeClr val="tx1"/>
                </a:solidFill>
              </a:rPr>
              <a:t>In period from 1660 to 1750 in Europe took place industrial revolution</a:t>
            </a:r>
            <a:r>
              <a:rPr lang="en-US" sz="2600" i="1" dirty="0">
                <a:solidFill>
                  <a:schemeClr val="tx1"/>
                </a:solidFill>
              </a:rPr>
              <a:t>. Machines were invented – machines automatically producing consumer goods. </a:t>
            </a:r>
            <a:r>
              <a:rPr lang="en-US" sz="2600" dirty="0">
                <a:solidFill>
                  <a:schemeClr val="tx1"/>
                </a:solidFill>
              </a:rPr>
              <a:t>Technology and science were existing in close connection at this time. Science was orientated towards technology and became important social institute.</a:t>
            </a:r>
            <a:endParaRPr lang="ru-RU" sz="2600" dirty="0">
              <a:solidFill>
                <a:schemeClr val="tx1"/>
              </a:solidFill>
            </a:endParaRPr>
          </a:p>
          <a:p>
            <a:pPr algn="ctr">
              <a:spcBef>
                <a:spcPts val="0"/>
              </a:spcBef>
            </a:pPr>
            <a:r>
              <a:rPr lang="en-US" sz="2600" dirty="0">
                <a:solidFill>
                  <a:schemeClr val="tx1"/>
                </a:solidFill>
              </a:rPr>
              <a:t>European philosophy 17-18 centuries conditionally is called the philosophy of New Time. In this period consciousness of people and world outlook as a whole changed. Scientific knowledge began to fulfil regulative function in New Time. The consequence was that aspiration appeared for all to conclude from mind and all to make in conformity with the reasons of mind. The sincere sureness in realization of reasonable ideas appeared.</a:t>
            </a:r>
            <a:endParaRPr lang="ru-RU" sz="2600" dirty="0">
              <a:solidFill>
                <a:schemeClr val="tx1"/>
              </a:solidFill>
            </a:endParaRPr>
          </a:p>
          <a:p>
            <a:pPr algn="l"/>
            <a:endParaRPr lang="ru-RU" sz="2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357982"/>
          </a:xfrm>
        </p:spPr>
        <p:txBody>
          <a:bodyPr>
            <a:normAutofit lnSpcReduction="10000"/>
          </a:bodyPr>
          <a:lstStyle/>
          <a:p>
            <a:pPr algn="ctr">
              <a:spcBef>
                <a:spcPts val="0"/>
              </a:spcBef>
              <a:buNone/>
            </a:pPr>
            <a:r>
              <a:rPr lang="en-US" sz="3000" dirty="0">
                <a:solidFill>
                  <a:schemeClr val="tx1"/>
                </a:solidFill>
              </a:rPr>
              <a:t>Assurance in the might of mind caused the faith in progress and accordingly optimistic world outlook. </a:t>
            </a:r>
            <a:endParaRPr lang="ru-RU" sz="3000" dirty="0">
              <a:solidFill>
                <a:schemeClr val="tx1"/>
              </a:solidFill>
            </a:endParaRPr>
          </a:p>
          <a:p>
            <a:pPr algn="ctr">
              <a:spcBef>
                <a:spcPts val="0"/>
              </a:spcBef>
              <a:buNone/>
            </a:pPr>
            <a:r>
              <a:rPr lang="en-US" sz="3000" dirty="0">
                <a:solidFill>
                  <a:schemeClr val="tx1"/>
                </a:solidFill>
              </a:rPr>
              <a:t>The principles and methods of naturally-scientific cognition appeared: analytics, mechanism, </a:t>
            </a:r>
            <a:r>
              <a:rPr lang="en-US" sz="3000" i="1" dirty="0">
                <a:solidFill>
                  <a:schemeClr val="accent4"/>
                </a:solidFill>
              </a:rPr>
              <a:t>mechanistic metaphysics</a:t>
            </a:r>
            <a:r>
              <a:rPr lang="en-US" sz="3000" dirty="0"/>
              <a:t>, </a:t>
            </a:r>
            <a:r>
              <a:rPr lang="en-US" sz="3000" dirty="0">
                <a:solidFill>
                  <a:schemeClr val="tx1"/>
                </a:solidFill>
              </a:rPr>
              <a:t>the desire to learn man and world structure, their components and the causes of their functioning. </a:t>
            </a:r>
            <a:endParaRPr lang="ru-RU" sz="3000" dirty="0">
              <a:solidFill>
                <a:schemeClr val="tx1"/>
              </a:solidFill>
            </a:endParaRPr>
          </a:p>
          <a:p>
            <a:pPr algn="ctr">
              <a:spcBef>
                <a:spcPts val="0"/>
              </a:spcBef>
              <a:buNone/>
            </a:pPr>
            <a:r>
              <a:rPr lang="en-US" sz="3000" dirty="0">
                <a:solidFill>
                  <a:schemeClr val="tx1"/>
                </a:solidFill>
              </a:rPr>
              <a:t>Thus, object of study was changed: now this object is nature. </a:t>
            </a:r>
            <a:r>
              <a:rPr lang="en-US" sz="3000" i="1" dirty="0">
                <a:solidFill>
                  <a:schemeClr val="tx1"/>
                </a:solidFill>
              </a:rPr>
              <a:t>G. Galilei realized “mathematization of nature”. </a:t>
            </a:r>
            <a:r>
              <a:rPr lang="en-US" sz="3000" dirty="0">
                <a:solidFill>
                  <a:schemeClr val="tx1"/>
                </a:solidFill>
              </a:rPr>
              <a:t>And human being as natural creature is exposed to the same analytical research. The centre of gravity in philosophy changed from question “why?” to question “how?”</a:t>
            </a:r>
            <a:endParaRPr lang="ru-RU" sz="3000" dirty="0">
              <a:solidFill>
                <a:schemeClr val="tx1"/>
              </a:solidFill>
            </a:endParaRPr>
          </a:p>
          <a:p>
            <a:pPr algn="ctr">
              <a:buNone/>
            </a:pPr>
            <a:endParaRPr lang="ru-RU" sz="29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80528" y="214290"/>
            <a:ext cx="9324528" cy="6429420"/>
          </a:xfrm>
        </p:spPr>
        <p:txBody>
          <a:bodyPr>
            <a:normAutofit/>
          </a:bodyPr>
          <a:lstStyle/>
          <a:p>
            <a:pPr algn="ctr">
              <a:buNone/>
            </a:pPr>
            <a:r>
              <a:rPr lang="en-US" sz="3600" dirty="0">
                <a:solidFill>
                  <a:schemeClr val="tx1"/>
                </a:solidFill>
              </a:rPr>
              <a:t>The problem of </a:t>
            </a:r>
            <a:r>
              <a:rPr lang="en-US" sz="3600" i="1" dirty="0">
                <a:solidFill>
                  <a:schemeClr val="tx1"/>
                </a:solidFill>
              </a:rPr>
              <a:t>human mind as itself </a:t>
            </a:r>
            <a:r>
              <a:rPr lang="en-US" sz="3600" dirty="0">
                <a:solidFill>
                  <a:schemeClr val="tx1"/>
                </a:solidFill>
              </a:rPr>
              <a:t>appeared. It is considered as something special, regarding mechanics of the universe and own device as if in a detached spirit. The old philosophic problem of correlation of spirit and body showed itself again but in new aspects: </a:t>
            </a:r>
            <a:r>
              <a:rPr lang="en-US" sz="3600" i="1" dirty="0">
                <a:solidFill>
                  <a:schemeClr val="tx1"/>
                </a:solidFill>
              </a:rPr>
              <a:t>the problem of receiving of information in mind</a:t>
            </a:r>
            <a:r>
              <a:rPr lang="en-US" sz="3600" dirty="0">
                <a:solidFill>
                  <a:schemeClr val="tx1"/>
                </a:solidFill>
              </a:rPr>
              <a:t>; correlation of knowledge about world with the world as itself; the role of human being in the world.</a:t>
            </a:r>
            <a:endParaRPr lang="ru-RU" sz="3600" dirty="0">
              <a:solidFill>
                <a:schemeClr val="tx1"/>
              </a:solidFill>
            </a:endParaRPr>
          </a:p>
          <a:p>
            <a:endParaRPr lang="ru-RU" sz="3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779912" y="0"/>
            <a:ext cx="5364088" cy="6643710"/>
          </a:xfrm>
        </p:spPr>
        <p:txBody>
          <a:bodyPr>
            <a:normAutofit/>
          </a:bodyPr>
          <a:lstStyle/>
          <a:p>
            <a:pPr indent="0">
              <a:buNone/>
            </a:pPr>
            <a:endParaRPr lang="ru-RU" b="1" dirty="0"/>
          </a:p>
          <a:p>
            <a:pPr algn="ctr">
              <a:spcBef>
                <a:spcPts val="0"/>
              </a:spcBef>
              <a:buNone/>
            </a:pPr>
            <a:r>
              <a:rPr lang="en-US" sz="2200" dirty="0"/>
              <a:t>English philosopher </a:t>
            </a:r>
            <a:r>
              <a:rPr lang="en-US" sz="2200" dirty="0">
                <a:solidFill>
                  <a:schemeClr val="tx1"/>
                </a:solidFill>
              </a:rPr>
              <a:t>Francis Bacon </a:t>
            </a:r>
            <a:r>
              <a:rPr lang="en-US" sz="2200" dirty="0"/>
              <a:t>was the first great researcher of nature in New Time. In his studies he noted exceptional importance of experience and drew attention to significance and necessity of observations and experiments for the discovery of the truth. Bacon considered, that philosophy must have, first of whole, practical character. He thought, that superior aim of science is domination of man over nature, but “to dominate over nature one may only obeying its laws”. Bacon proclaimed motto, which became celebrated: </a:t>
            </a:r>
            <a:r>
              <a:rPr lang="en-US" sz="2200" dirty="0">
                <a:solidFill>
                  <a:srgbClr val="C00000"/>
                </a:solidFill>
              </a:rPr>
              <a:t>“Knowledge is power”. </a:t>
            </a:r>
            <a:r>
              <a:rPr lang="en-US" sz="2200" dirty="0"/>
              <a:t>The way, leading to knowledge, is observation, analysis, comparison and experiment.</a:t>
            </a:r>
            <a:endParaRPr lang="ru-RU" sz="2200" dirty="0"/>
          </a:p>
          <a:p>
            <a:pPr>
              <a:spcBef>
                <a:spcPts val="0"/>
              </a:spcBef>
              <a:buNone/>
            </a:pPr>
            <a:endParaRPr lang="ru-RU" sz="2200" dirty="0"/>
          </a:p>
        </p:txBody>
      </p:sp>
      <p:sp>
        <p:nvSpPr>
          <p:cNvPr id="2" name="Прямоугольник 1"/>
          <p:cNvSpPr/>
          <p:nvPr/>
        </p:nvSpPr>
        <p:spPr>
          <a:xfrm>
            <a:off x="1115616" y="5174095"/>
            <a:ext cx="2235887" cy="769441"/>
          </a:xfrm>
          <a:prstGeom prst="rect">
            <a:avLst/>
          </a:prstGeom>
        </p:spPr>
        <p:txBody>
          <a:bodyPr wrap="square">
            <a:spAutoFit/>
          </a:bodyPr>
          <a:lstStyle/>
          <a:p>
            <a:pPr algn="ctr"/>
            <a:r>
              <a:rPr lang="en-US" sz="2200" dirty="0">
                <a:solidFill>
                  <a:srgbClr val="C00000"/>
                </a:solidFill>
              </a:rPr>
              <a:t>Francis Bacon</a:t>
            </a:r>
            <a:r>
              <a:rPr lang="ru-RU" sz="2200" dirty="0">
                <a:solidFill>
                  <a:srgbClr val="C00000"/>
                </a:solidFill>
              </a:rPr>
              <a:t> (1561-1626)</a:t>
            </a:r>
            <a:r>
              <a:rPr lang="en-US" sz="2200" dirty="0">
                <a:solidFill>
                  <a:srgbClr val="C00000"/>
                </a:solidFill>
              </a:rPr>
              <a: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3672408" cy="45365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29718" cy="6643710"/>
          </a:xfrm>
        </p:spPr>
        <p:txBody>
          <a:bodyPr>
            <a:noAutofit/>
          </a:bodyPr>
          <a:lstStyle/>
          <a:p>
            <a:pPr algn="ctr">
              <a:buNone/>
            </a:pPr>
            <a:r>
              <a:rPr lang="en-US" sz="2800" dirty="0"/>
              <a:t>There are impediments on the way of cognition, which Bacon called “idols” or “phantoms”. Researchers must avoid or overcome them, in order to get true knowledge. According to Bacon, there are four types of “idols”: “idols of tribe”, “idols of cave”, “idols of the market-place”, “idols of the theatre”.</a:t>
            </a:r>
            <a:endParaRPr lang="ru-RU" sz="2800" dirty="0"/>
          </a:p>
          <a:p>
            <a:pPr algn="ctr">
              <a:buNone/>
            </a:pPr>
            <a:r>
              <a:rPr lang="en-US" sz="2800" dirty="0">
                <a:solidFill>
                  <a:schemeClr val="accent1"/>
                </a:solidFill>
              </a:rPr>
              <a:t>“Idols of tribe” </a:t>
            </a:r>
            <a:r>
              <a:rPr lang="en-US" sz="2800" dirty="0"/>
              <a:t>are mistakes, which appear, when man judges about nature by analogy with human life; </a:t>
            </a:r>
            <a:r>
              <a:rPr lang="en-US" sz="2800" dirty="0">
                <a:solidFill>
                  <a:schemeClr val="accent1"/>
                </a:solidFill>
              </a:rPr>
              <a:t>“idols of cave” </a:t>
            </a:r>
            <a:r>
              <a:rPr lang="en-US" sz="2800" dirty="0"/>
              <a:t>are mistakes of individual character, depending on education, tastes, habits of some individuals; </a:t>
            </a:r>
            <a:r>
              <a:rPr lang="en-US" sz="2800" dirty="0">
                <a:solidFill>
                  <a:schemeClr val="accent1"/>
                </a:solidFill>
              </a:rPr>
              <a:t>“idols of the market-place” </a:t>
            </a:r>
            <a:r>
              <a:rPr lang="en-US" sz="2800" dirty="0"/>
              <a:t>are habits to use in the statement about universe prevailing ideas and opinions without critical attitude to them; </a:t>
            </a:r>
            <a:r>
              <a:rPr lang="en-US" sz="2800" dirty="0">
                <a:solidFill>
                  <a:schemeClr val="accent1"/>
                </a:solidFill>
              </a:rPr>
              <a:t>“idols of the theatre” </a:t>
            </a:r>
            <a:r>
              <a:rPr lang="en-US" sz="2800" dirty="0"/>
              <a:t>are connected with the blind faith in authorities.</a:t>
            </a:r>
            <a:endParaRPr lang="ru-RU" sz="2800" dirty="0"/>
          </a:p>
          <a:p>
            <a:pPr algn="just">
              <a:buNone/>
            </a:pPr>
            <a:endParaRPr lang="ru-RU"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03848" y="142852"/>
            <a:ext cx="5940152" cy="6886548"/>
          </a:xfrm>
        </p:spPr>
        <p:txBody>
          <a:bodyPr>
            <a:noAutofit/>
          </a:bodyPr>
          <a:lstStyle/>
          <a:p>
            <a:pPr indent="0" algn="ctr">
              <a:spcBef>
                <a:spcPts val="0"/>
              </a:spcBef>
              <a:buNone/>
            </a:pPr>
            <a:r>
              <a:rPr lang="en-US" sz="2200" dirty="0"/>
              <a:t>Experience, according to </a:t>
            </a:r>
            <a:r>
              <a:rPr lang="en-US" sz="2200" dirty="0">
                <a:solidFill>
                  <a:schemeClr val="tx1"/>
                </a:solidFill>
              </a:rPr>
              <a:t>Descartes</a:t>
            </a:r>
            <a:r>
              <a:rPr lang="en-US" sz="2200" dirty="0"/>
              <a:t>, can not be reliable beginning of cognition. Key question was, what concrete truths possess sign of lucidity (clearness) and distinction and therefore can be taken as a basis of science. According to Descartes, conviction that as thinking being “I am” forms such concrete basis. </a:t>
            </a:r>
            <a:endParaRPr lang="ru-RU" sz="2200" dirty="0"/>
          </a:p>
          <a:p>
            <a:pPr indent="0" algn="ctr">
              <a:spcBef>
                <a:spcPts val="0"/>
              </a:spcBef>
              <a:buNone/>
            </a:pPr>
            <a:r>
              <a:rPr lang="en-US" sz="2200" dirty="0"/>
              <a:t>Descartes introduced principle of radical doubt, according to which we can and must doubt in reliability of all sense evidences. But in spite of all my doubt, there is one point on which it can not spread: I don’t know, the objects of perception exist or don’t exist, but I know exactly, that itself my doubt exists. But doubt is one of the acts of thinking. I doubt, since I think. </a:t>
            </a:r>
            <a:endParaRPr lang="ru-RU" sz="2200" dirty="0"/>
          </a:p>
          <a:p>
            <a:pPr indent="0" algn="ctr">
              <a:spcBef>
                <a:spcPts val="0"/>
              </a:spcBef>
              <a:buNone/>
            </a:pPr>
            <a:r>
              <a:rPr lang="en-US" sz="2200" dirty="0"/>
              <a:t>Hence it follows: </a:t>
            </a:r>
            <a:r>
              <a:rPr lang="en-US" sz="2200" dirty="0">
                <a:solidFill>
                  <a:srgbClr val="C00000"/>
                </a:solidFill>
              </a:rPr>
              <a:t>“I think, therefore I am”.</a:t>
            </a:r>
            <a:endParaRPr lang="ru-RU" sz="2200" dirty="0">
              <a:solidFill>
                <a:srgbClr val="C00000"/>
              </a:solidFill>
            </a:endParaRPr>
          </a:p>
          <a:p>
            <a:pPr indent="0" algn="ctr">
              <a:spcBef>
                <a:spcPts val="0"/>
              </a:spcBef>
              <a:buNone/>
            </a:pPr>
            <a:endParaRPr lang="ru-RU" sz="2500" b="1" dirty="0"/>
          </a:p>
        </p:txBody>
      </p:sp>
      <p:pic>
        <p:nvPicPr>
          <p:cNvPr id="2050" name="Picture 2" descr="C:\Users\solomea\Pictures\ae464fb5847e.jpg"/>
          <p:cNvPicPr>
            <a:picLocks noChangeAspect="1" noChangeArrowheads="1"/>
          </p:cNvPicPr>
          <p:nvPr/>
        </p:nvPicPr>
        <p:blipFill>
          <a:blip r:embed="rId2"/>
          <a:srcRect/>
          <a:stretch>
            <a:fillRect/>
          </a:stretch>
        </p:blipFill>
        <p:spPr bwMode="auto">
          <a:xfrm>
            <a:off x="107504" y="163311"/>
            <a:ext cx="3357585" cy="3976694"/>
          </a:xfrm>
          <a:prstGeom prst="rect">
            <a:avLst/>
          </a:prstGeom>
          <a:noFill/>
        </p:spPr>
      </p:pic>
      <p:sp>
        <p:nvSpPr>
          <p:cNvPr id="6" name="Прямоугольник 5"/>
          <p:cNvSpPr/>
          <p:nvPr/>
        </p:nvSpPr>
        <p:spPr>
          <a:xfrm>
            <a:off x="0" y="4500570"/>
            <a:ext cx="3203848" cy="2123658"/>
          </a:xfrm>
          <a:prstGeom prst="rect">
            <a:avLst/>
          </a:prstGeom>
        </p:spPr>
        <p:txBody>
          <a:bodyPr wrap="square">
            <a:spAutoFit/>
          </a:bodyPr>
          <a:lstStyle/>
          <a:p>
            <a:pPr marL="548640" algn="ctr">
              <a:buClr>
                <a:srgbClr val="000000">
                  <a:shade val="95000"/>
                </a:srgbClr>
              </a:buClr>
              <a:buSzPct val="65000"/>
            </a:pPr>
            <a:r>
              <a:rPr lang="en-US" sz="2200" dirty="0"/>
              <a:t>French philosopher and scientists </a:t>
            </a:r>
            <a:endParaRPr lang="ru-RU" sz="2200" dirty="0"/>
          </a:p>
          <a:p>
            <a:pPr marL="548640" algn="ctr">
              <a:buClr>
                <a:srgbClr val="000000">
                  <a:shade val="95000"/>
                </a:srgbClr>
              </a:buClr>
              <a:buSzPct val="65000"/>
            </a:pPr>
            <a:r>
              <a:rPr lang="en-US" sz="2200" dirty="0">
                <a:solidFill>
                  <a:schemeClr val="accent1"/>
                </a:solidFill>
              </a:rPr>
              <a:t>Rene Descartes</a:t>
            </a:r>
            <a:r>
              <a:rPr lang="ru-RU" sz="2200" dirty="0">
                <a:solidFill>
                  <a:schemeClr val="accent1"/>
                </a:solidFill>
              </a:rPr>
              <a:t> (1596-1650) </a:t>
            </a:r>
          </a:p>
          <a:p>
            <a:pPr marL="548640" algn="ctr">
              <a:buClr>
                <a:srgbClr val="000000">
                  <a:shade val="95000"/>
                </a:srgbClr>
              </a:buClr>
              <a:buSzPct val="65000"/>
            </a:pPr>
            <a:r>
              <a:rPr lang="en-US" sz="2200" dirty="0"/>
              <a:t>put mind on first place.</a:t>
            </a:r>
            <a:endParaRPr lang="ru-RU" sz="2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472518" cy="6500834"/>
          </a:xfrm>
        </p:spPr>
        <p:txBody>
          <a:bodyPr>
            <a:noAutofit/>
          </a:bodyPr>
          <a:lstStyle/>
          <a:p>
            <a:pPr algn="ctr">
              <a:spcBef>
                <a:spcPts val="0"/>
              </a:spcBef>
              <a:buNone/>
            </a:pPr>
            <a:r>
              <a:rPr lang="en-US" sz="2900" dirty="0"/>
              <a:t>Descartes methodology is </a:t>
            </a:r>
            <a:r>
              <a:rPr lang="en-US" sz="2900" i="1" dirty="0">
                <a:solidFill>
                  <a:schemeClr val="accent6">
                    <a:lumMod val="60000"/>
                    <a:lumOff val="40000"/>
                  </a:schemeClr>
                </a:solidFill>
              </a:rPr>
              <a:t>deduction.</a:t>
            </a:r>
            <a:endParaRPr lang="ru-RU" sz="2900" i="1" dirty="0">
              <a:solidFill>
                <a:schemeClr val="accent6">
                  <a:lumMod val="60000"/>
                  <a:lumOff val="40000"/>
                </a:schemeClr>
              </a:solidFill>
            </a:endParaRPr>
          </a:p>
          <a:p>
            <a:pPr algn="ctr">
              <a:spcBef>
                <a:spcPts val="0"/>
              </a:spcBef>
              <a:buNone/>
            </a:pPr>
            <a:r>
              <a:rPr lang="en-US" sz="2900" dirty="0"/>
              <a:t>Investigating things, revealing their essential features, which may be attributed to fundamental (substantial), Descartes came to a conclusion, that from multitude of qualities, intrinsic in things, only one is general for all and indispensable: this is extension in space. But mind, consciousness, hasn’t this characteristic; therefore, it is substance of another kind than material things.</a:t>
            </a:r>
            <a:endParaRPr lang="ru-RU" sz="2900" dirty="0"/>
          </a:p>
          <a:p>
            <a:pPr algn="ctr">
              <a:spcBef>
                <a:spcPts val="0"/>
              </a:spcBef>
              <a:buNone/>
            </a:pPr>
            <a:r>
              <a:rPr lang="en-US" sz="2900" dirty="0"/>
              <a:t>Thus, doctrine about two substances – </a:t>
            </a:r>
            <a:r>
              <a:rPr lang="en-US" sz="2900" i="1" dirty="0">
                <a:solidFill>
                  <a:schemeClr val="accent1"/>
                </a:solidFill>
              </a:rPr>
              <a:t>dualism</a:t>
            </a:r>
            <a:r>
              <a:rPr lang="en-US" sz="2900" dirty="0"/>
              <a:t> - appeared: </a:t>
            </a:r>
            <a:r>
              <a:rPr lang="en-US" sz="2900" i="1" dirty="0">
                <a:solidFill>
                  <a:srgbClr val="C00000"/>
                </a:solidFill>
              </a:rPr>
              <a:t>material</a:t>
            </a:r>
            <a:r>
              <a:rPr lang="en-US" sz="2900" dirty="0"/>
              <a:t>, which has attribute – extension and </a:t>
            </a:r>
            <a:r>
              <a:rPr lang="en-US" sz="2900" i="1" dirty="0">
                <a:solidFill>
                  <a:srgbClr val="C00000"/>
                </a:solidFill>
              </a:rPr>
              <a:t>spiritual</a:t>
            </a:r>
            <a:r>
              <a:rPr lang="en-US" sz="2900" dirty="0"/>
              <a:t>, which has attribute – mentality. </a:t>
            </a:r>
            <a:endParaRPr lang="ru-RU" sz="29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95936" y="116632"/>
            <a:ext cx="5069216" cy="6858000"/>
          </a:xfrm>
        </p:spPr>
        <p:txBody>
          <a:bodyPr>
            <a:normAutofit lnSpcReduction="10000"/>
          </a:bodyPr>
          <a:lstStyle/>
          <a:p>
            <a:pPr algn="ctr">
              <a:spcBef>
                <a:spcPts val="0"/>
              </a:spcBef>
              <a:buNone/>
            </a:pPr>
            <a:r>
              <a:rPr lang="en-US" sz="2700" dirty="0"/>
              <a:t>Descartes philosophy became in some aspects basis for ideas of </a:t>
            </a:r>
            <a:r>
              <a:rPr lang="en-US" sz="2700" dirty="0">
                <a:solidFill>
                  <a:schemeClr val="tx1"/>
                </a:solidFill>
              </a:rPr>
              <a:t>Dutch thinker Benedict Spinoza, </a:t>
            </a:r>
            <a:r>
              <a:rPr lang="en-US" sz="2700" dirty="0"/>
              <a:t>who opposed his own principle of monism to Descartes dualism. </a:t>
            </a:r>
            <a:r>
              <a:rPr lang="en-US" sz="2700" dirty="0">
                <a:solidFill>
                  <a:schemeClr val="accent4">
                    <a:lumMod val="75000"/>
                  </a:schemeClr>
                </a:solidFill>
              </a:rPr>
              <a:t>Monism</a:t>
            </a:r>
            <a:r>
              <a:rPr lang="en-US" sz="2700" dirty="0"/>
              <a:t> is philosophic view, according to which all diversity of the universe is explained with the aid of single substance. Spinoza repudiated the idea about soul as special substance. Monism of Spinoza is in the nature of pantheism: </a:t>
            </a:r>
            <a:r>
              <a:rPr lang="en-US" sz="2700" dirty="0">
                <a:solidFill>
                  <a:srgbClr val="C00000"/>
                </a:solidFill>
              </a:rPr>
              <a:t>God is identified with nature (pantheism)</a:t>
            </a:r>
            <a:r>
              <a:rPr lang="en-US" sz="2700" dirty="0"/>
              <a:t> </a:t>
            </a:r>
            <a:endParaRPr lang="ru-RU" sz="2700" dirty="0"/>
          </a:p>
        </p:txBody>
      </p:sp>
      <p:sp>
        <p:nvSpPr>
          <p:cNvPr id="2" name="Прямоугольник 1"/>
          <p:cNvSpPr/>
          <p:nvPr/>
        </p:nvSpPr>
        <p:spPr>
          <a:xfrm>
            <a:off x="683568" y="5085184"/>
            <a:ext cx="2834430" cy="892552"/>
          </a:xfrm>
          <a:prstGeom prst="rect">
            <a:avLst/>
          </a:prstGeom>
        </p:spPr>
        <p:txBody>
          <a:bodyPr wrap="none">
            <a:spAutoFit/>
          </a:bodyPr>
          <a:lstStyle/>
          <a:p>
            <a:r>
              <a:rPr lang="en-US" sz="2600" dirty="0">
                <a:solidFill>
                  <a:srgbClr val="E84C22"/>
                </a:solidFill>
              </a:rPr>
              <a:t>Benedict Spinoza</a:t>
            </a:r>
            <a:r>
              <a:rPr lang="ru-RU" sz="2600" dirty="0">
                <a:solidFill>
                  <a:srgbClr val="E84C22"/>
                </a:solidFill>
              </a:rPr>
              <a:t> </a:t>
            </a:r>
          </a:p>
          <a:p>
            <a:pPr algn="ctr"/>
            <a:r>
              <a:rPr lang="ru-RU" sz="2600" dirty="0">
                <a:solidFill>
                  <a:srgbClr val="E84C22"/>
                </a:solidFill>
              </a:rPr>
              <a:t>(1632-1677)</a:t>
            </a:r>
            <a:endParaRPr lang="ru-RU" sz="26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49132"/>
            <a:ext cx="3816424" cy="43102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Грань">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672</TotalTime>
  <Words>1649</Words>
  <Application>Microsoft Office PowerPoint</Application>
  <PresentationFormat>Экран (4:3)</PresentationFormat>
  <Paragraphs>46</Paragraphs>
  <Slides>16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Arial</vt:lpstr>
      <vt:lpstr>Calibri</vt:lpstr>
      <vt:lpstr>Trebuchet MS</vt:lpstr>
      <vt:lpstr>Wingdings 3</vt:lpstr>
      <vt:lpstr>Грань</vt:lpstr>
      <vt:lpstr>Theme: Philosophy of New Time.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136</cp:revision>
  <dcterms:created xsi:type="dcterms:W3CDTF">2012-08-14T13:30:11Z</dcterms:created>
  <dcterms:modified xsi:type="dcterms:W3CDTF">2022-11-03T05:35:33Z</dcterms:modified>
</cp:coreProperties>
</file>