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39"/>
  </p:notesMasterIdLst>
  <p:sldIdLst>
    <p:sldId id="257" r:id="rId2"/>
    <p:sldId id="467" r:id="rId3"/>
    <p:sldId id="470" r:id="rId4"/>
    <p:sldId id="472" r:id="rId5"/>
    <p:sldId id="492" r:id="rId6"/>
    <p:sldId id="516" r:id="rId7"/>
    <p:sldId id="500" r:id="rId8"/>
    <p:sldId id="515" r:id="rId9"/>
    <p:sldId id="501" r:id="rId10"/>
    <p:sldId id="502" r:id="rId11"/>
    <p:sldId id="504" r:id="rId12"/>
    <p:sldId id="474" r:id="rId13"/>
    <p:sldId id="505" r:id="rId14"/>
    <p:sldId id="506" r:id="rId15"/>
    <p:sldId id="507" r:id="rId16"/>
    <p:sldId id="508" r:id="rId17"/>
    <p:sldId id="509" r:id="rId18"/>
    <p:sldId id="510" r:id="rId19"/>
    <p:sldId id="519" r:id="rId20"/>
    <p:sldId id="476" r:id="rId21"/>
    <p:sldId id="477" r:id="rId22"/>
    <p:sldId id="478" r:id="rId23"/>
    <p:sldId id="479" r:id="rId24"/>
    <p:sldId id="579" r:id="rId25"/>
    <p:sldId id="577" r:id="rId26"/>
    <p:sldId id="578" r:id="rId27"/>
    <p:sldId id="576" r:id="rId28"/>
    <p:sldId id="582" r:id="rId29"/>
    <p:sldId id="583" r:id="rId30"/>
    <p:sldId id="584" r:id="rId31"/>
    <p:sldId id="585" r:id="rId32"/>
    <p:sldId id="586" r:id="rId33"/>
    <p:sldId id="588" r:id="rId34"/>
    <p:sldId id="573" r:id="rId35"/>
    <p:sldId id="571" r:id="rId36"/>
    <p:sldId id="572" r:id="rId37"/>
    <p:sldId id="469" r:id="rId38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2" autoAdjust="0"/>
    <p:restoredTop sz="95330" autoAdjust="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 smtClean="0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 smtClean="0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 smtClean="0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 smtClean="0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 smtClean="0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Гиповитаминоз</a:t>
            </a:r>
            <a:r>
              <a:rPr lang="en-US" altLang="ru-RU" smtClean="0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Витамин </a:t>
            </a:r>
            <a:r>
              <a:rPr lang="en-US" altLang="ru-RU" smtClean="0">
                <a:latin typeface="Arial" charset="0"/>
                <a:cs typeface="Arial" charset="0"/>
              </a:rPr>
              <a:t>D </a:t>
            </a:r>
            <a:r>
              <a:rPr lang="ru-RU" altLang="ru-RU" smtClean="0">
                <a:latin typeface="Arial" charset="0"/>
                <a:cs typeface="Arial" charset="0"/>
              </a:rPr>
              <a:t>и кальций</a:t>
            </a:r>
            <a:endParaRPr lang="en-US" altLang="ru-RU" smtClean="0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 smtClean="0">
                <a:latin typeface="Arial" charset="0"/>
                <a:cs typeface="Arial" charset="0"/>
              </a:rPr>
              <a:t>Абсорбция</a:t>
            </a:r>
            <a:endParaRPr lang="en-US" altLang="ru-RU" smtClean="0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 smtClean="0">
                <a:latin typeface="Arial" charset="0"/>
                <a:cs typeface="Arial" charset="0"/>
              </a:rPr>
              <a:t>Риск переломов</a:t>
            </a:r>
            <a:endParaRPr lang="en-US" altLang="ru-RU" smtClean="0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 smtClean="0">
                <a:latin typeface="Arial" charset="0"/>
                <a:cs typeface="Arial" charset="0"/>
              </a:rPr>
              <a:t> D </a:t>
            </a:r>
            <a:endParaRPr lang="ru-RU" altLang="ru-RU" smtClean="0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ru-RU" altLang="ru-RU" smtClean="0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 smtClean="0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 smtClean="0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 smtClean="0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 smtClean="0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Гиповитаминоз</a:t>
            </a:r>
            <a:r>
              <a:rPr lang="en-US" altLang="ru-RU" smtClean="0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Витамин </a:t>
            </a:r>
            <a:r>
              <a:rPr lang="en-US" altLang="ru-RU" smtClean="0">
                <a:latin typeface="Arial" charset="0"/>
                <a:cs typeface="Arial" charset="0"/>
              </a:rPr>
              <a:t>D </a:t>
            </a:r>
            <a:r>
              <a:rPr lang="ru-RU" altLang="ru-RU" smtClean="0">
                <a:latin typeface="Arial" charset="0"/>
                <a:cs typeface="Arial" charset="0"/>
              </a:rPr>
              <a:t>и кальций</a:t>
            </a:r>
            <a:endParaRPr lang="en-US" altLang="ru-RU" smtClean="0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 smtClean="0">
                <a:latin typeface="Arial" charset="0"/>
                <a:cs typeface="Arial" charset="0"/>
              </a:rPr>
              <a:t>Абсорбция</a:t>
            </a:r>
            <a:endParaRPr lang="en-US" altLang="ru-RU" smtClean="0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 smtClean="0">
                <a:latin typeface="Arial" charset="0"/>
                <a:cs typeface="Arial" charset="0"/>
              </a:rPr>
              <a:t>Риск переломов</a:t>
            </a:r>
            <a:endParaRPr lang="en-US" altLang="ru-RU" smtClean="0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 smtClean="0">
                <a:latin typeface="Arial" charset="0"/>
                <a:cs typeface="Arial" charset="0"/>
              </a:rPr>
              <a:t> D </a:t>
            </a:r>
            <a:endParaRPr lang="ru-RU" altLang="ru-RU" smtClean="0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 smtClean="0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30.11.2017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248774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 smtClean="0">
                <a:solidFill>
                  <a:schemeClr val="tx1"/>
                </a:solidFill>
                <a:latin typeface="Arial" charset="0"/>
              </a:rPr>
              <a:t>Организация лабораторной службы</a:t>
            </a:r>
            <a:endParaRPr lang="en-US" altLang="ru-RU" sz="2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Заведующий КДЛ</a:t>
            </a:r>
            <a:r>
              <a:rPr lang="ru-RU" sz="3600" b="1" smtClean="0">
                <a:solidFill>
                  <a:schemeClr val="tx1"/>
                </a:solidFill>
              </a:rPr>
              <a:t>. </a:t>
            </a:r>
            <a:r>
              <a:rPr lang="ru-RU" sz="3600" b="1" dirty="0" smtClean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452" y="123745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Организует   </a:t>
            </a:r>
            <a:r>
              <a:rPr lang="ru-RU" sz="2000" dirty="0">
                <a:solidFill>
                  <a:schemeClr val="tx1"/>
                </a:solidFill>
              </a:rPr>
              <a:t>рациональное  и  эффективное  </a:t>
            </a:r>
            <a:r>
              <a:rPr lang="ru-RU" sz="2000" dirty="0" smtClean="0">
                <a:solidFill>
                  <a:schemeClr val="tx1"/>
                </a:solidFill>
              </a:rPr>
              <a:t>использование лабораторной </a:t>
            </a:r>
            <a:r>
              <a:rPr lang="ru-RU" sz="2000" dirty="0">
                <a:solidFill>
                  <a:schemeClr val="tx1"/>
                </a:solidFill>
              </a:rPr>
              <a:t>техники и реактивов.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Обеспечивает    </a:t>
            </a:r>
            <a:r>
              <a:rPr lang="ru-RU" sz="2000" dirty="0">
                <a:solidFill>
                  <a:schemeClr val="tx1"/>
                </a:solidFill>
              </a:rPr>
              <a:t>проведение    метрологической    </a:t>
            </a:r>
            <a:r>
              <a:rPr lang="ru-RU" sz="2000" dirty="0" smtClean="0">
                <a:solidFill>
                  <a:schemeClr val="tx1"/>
                </a:solidFill>
              </a:rPr>
              <a:t>поверки оборудования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Контролирует  </a:t>
            </a:r>
            <a:r>
              <a:rPr lang="ru-RU" sz="2000" dirty="0">
                <a:solidFill>
                  <a:schemeClr val="tx1"/>
                </a:solidFill>
              </a:rPr>
              <a:t>учет  материальных ценностей,  их расход </a:t>
            </a:r>
            <a:r>
              <a:rPr lang="ru-RU" sz="2000" dirty="0" smtClean="0">
                <a:solidFill>
                  <a:schemeClr val="tx1"/>
                </a:solidFill>
              </a:rPr>
              <a:t>и списание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Организует </a:t>
            </a:r>
            <a:r>
              <a:rPr lang="ru-RU" sz="2000" dirty="0">
                <a:solidFill>
                  <a:schemeClr val="tx1"/>
                </a:solidFill>
              </a:rPr>
              <a:t>составление рекомендаций для персонала ЛПУ </a:t>
            </a:r>
            <a:r>
              <a:rPr lang="ru-RU" sz="2000" dirty="0" smtClean="0">
                <a:solidFill>
                  <a:schemeClr val="tx1"/>
                </a:solidFill>
              </a:rPr>
              <a:t>по </a:t>
            </a:r>
            <a:r>
              <a:rPr lang="ru-RU" sz="2000" dirty="0">
                <a:solidFill>
                  <a:schemeClr val="tx1"/>
                </a:solidFill>
              </a:rPr>
              <a:t>правильности сбора, доставки и хранения биологического материала.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Осуществляет  </a:t>
            </a:r>
            <a:r>
              <a:rPr lang="ru-RU" sz="2000" dirty="0">
                <a:solidFill>
                  <a:schemeClr val="tx1"/>
                </a:solidFill>
              </a:rPr>
              <a:t>связь  с  лечебными  отделениями  ЛПУ   </a:t>
            </a:r>
            <a:r>
              <a:rPr lang="ru-RU" sz="2000" dirty="0" smtClean="0">
                <a:solidFill>
                  <a:schemeClr val="tx1"/>
                </a:solidFill>
              </a:rPr>
              <a:t>по обеспечению  </a:t>
            </a:r>
            <a:r>
              <a:rPr lang="ru-RU" sz="2000" dirty="0">
                <a:solidFill>
                  <a:schemeClr val="tx1"/>
                </a:solidFill>
              </a:rPr>
              <a:t>своевременной доставки исследуемого материала в КДЛ </a:t>
            </a:r>
            <a:r>
              <a:rPr lang="ru-RU" sz="2000" dirty="0" smtClean="0">
                <a:solidFill>
                  <a:schemeClr val="tx1"/>
                </a:solidFill>
              </a:rPr>
              <a:t>и получения </a:t>
            </a:r>
            <a:r>
              <a:rPr lang="ru-RU" sz="2000" dirty="0">
                <a:solidFill>
                  <a:schemeClr val="tx1"/>
                </a:solidFill>
              </a:rPr>
              <a:t>результатов лечащими врачами.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Отвечает   </a:t>
            </a:r>
            <a:r>
              <a:rPr lang="ru-RU" sz="2000" dirty="0">
                <a:solidFill>
                  <a:schemeClr val="tx1"/>
                </a:solidFill>
              </a:rPr>
              <a:t>за   санитарное   состояние   лаборатории   </a:t>
            </a:r>
            <a:r>
              <a:rPr lang="ru-RU" sz="2000" dirty="0" smtClean="0">
                <a:solidFill>
                  <a:schemeClr val="tx1"/>
                </a:solidFill>
              </a:rPr>
              <a:t>и выполнение </a:t>
            </a:r>
            <a:r>
              <a:rPr lang="ru-RU" sz="2000" dirty="0">
                <a:solidFill>
                  <a:schemeClr val="tx1"/>
                </a:solidFill>
              </a:rPr>
              <a:t>персоналом требований </a:t>
            </a:r>
            <a:r>
              <a:rPr lang="ru-RU" sz="2000" dirty="0" err="1">
                <a:solidFill>
                  <a:schemeClr val="tx1"/>
                </a:solidFill>
              </a:rPr>
              <a:t>санэпидрежима</a:t>
            </a:r>
            <a:r>
              <a:rPr lang="ru-RU" sz="2000" dirty="0">
                <a:solidFill>
                  <a:schemeClr val="tx1"/>
                </a:solidFill>
              </a:rPr>
              <a:t> при работе с </a:t>
            </a:r>
            <a:r>
              <a:rPr lang="ru-RU" sz="2000" dirty="0" smtClean="0">
                <a:solidFill>
                  <a:schemeClr val="tx1"/>
                </a:solidFill>
              </a:rPr>
              <a:t>кровью и </a:t>
            </a:r>
            <a:r>
              <a:rPr lang="ru-RU" sz="2000" dirty="0">
                <a:solidFill>
                  <a:schemeClr val="tx1"/>
                </a:solidFill>
              </a:rPr>
              <a:t>другими биологическими материалами.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Обеспечивает   </a:t>
            </a:r>
            <a:r>
              <a:rPr lang="ru-RU" sz="2000" dirty="0">
                <a:solidFill>
                  <a:schemeClr val="tx1"/>
                </a:solidFill>
              </a:rPr>
              <a:t>условия   по   охране   труда  и  </a:t>
            </a:r>
            <a:r>
              <a:rPr lang="ru-RU" sz="2000" dirty="0" smtClean="0">
                <a:solidFill>
                  <a:schemeClr val="tx1"/>
                </a:solidFill>
              </a:rPr>
              <a:t>технике безопасности </a:t>
            </a:r>
            <a:r>
              <a:rPr lang="ru-RU" sz="2000" dirty="0">
                <a:solidFill>
                  <a:schemeClr val="tx1"/>
                </a:solidFill>
              </a:rPr>
              <a:t>сотрудников,  контролирует соблюдение правил  </a:t>
            </a:r>
            <a:r>
              <a:rPr lang="ru-RU" sz="2000" dirty="0" smtClean="0">
                <a:solidFill>
                  <a:schemeClr val="tx1"/>
                </a:solidFill>
              </a:rPr>
              <a:t>техники безопасности</a:t>
            </a:r>
            <a:r>
              <a:rPr lang="ru-RU" sz="2000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</a:rPr>
              <a:t>Проводит </a:t>
            </a:r>
            <a:r>
              <a:rPr lang="ru-RU" sz="2000" dirty="0">
                <a:solidFill>
                  <a:schemeClr val="tx1"/>
                </a:solidFill>
              </a:rPr>
              <a:t>систематический анализ показателей </a:t>
            </a:r>
            <a:r>
              <a:rPr lang="ru-RU" sz="2000" dirty="0" smtClean="0">
                <a:solidFill>
                  <a:schemeClr val="tx1"/>
                </a:solidFill>
              </a:rPr>
              <a:t>деятельности лаборатории</a:t>
            </a:r>
            <a:r>
              <a:rPr lang="ru-RU" sz="2000" dirty="0">
                <a:solidFill>
                  <a:schemeClr val="tx1"/>
                </a:solidFill>
              </a:rPr>
              <a:t>, готовит и представляет в установленные сроки отчеты </a:t>
            </a:r>
            <a:r>
              <a:rPr lang="ru-RU" sz="2000" dirty="0" smtClean="0">
                <a:solidFill>
                  <a:schemeClr val="tx1"/>
                </a:solidFill>
              </a:rPr>
              <a:t>о работе</a:t>
            </a:r>
            <a:r>
              <a:rPr lang="ru-RU" sz="2000" dirty="0">
                <a:solidFill>
                  <a:schemeClr val="tx1"/>
                </a:solidFill>
              </a:rPr>
              <a:t>, разрабатывает    на    их    основе     мероприятия     </a:t>
            </a:r>
            <a:r>
              <a:rPr lang="ru-RU" sz="2000" dirty="0" smtClean="0">
                <a:solidFill>
                  <a:schemeClr val="tx1"/>
                </a:solidFill>
              </a:rPr>
              <a:t>по    </a:t>
            </a:r>
            <a:r>
              <a:rPr lang="ru-RU" sz="2000" dirty="0">
                <a:solidFill>
                  <a:schemeClr val="tx1"/>
                </a:solidFill>
              </a:rPr>
              <a:t>совершенствованию деятельности лаборатории учреждения.</a:t>
            </a:r>
            <a:endParaRPr lang="ru-RU" altLang="ru-RU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0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Врач КЛД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597496"/>
            <a:ext cx="8948052" cy="44958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Назначается </a:t>
            </a:r>
            <a:r>
              <a:rPr lang="ru-RU" dirty="0">
                <a:solidFill>
                  <a:schemeClr val="tx1"/>
                </a:solidFill>
              </a:rPr>
              <a:t>специалист   с   высшим   медицинским    образованием</a:t>
            </a:r>
            <a:r>
              <a:rPr lang="ru-RU" dirty="0" smtClean="0">
                <a:solidFill>
                  <a:schemeClr val="tx1"/>
                </a:solidFill>
              </a:rPr>
              <a:t>,    </a:t>
            </a:r>
            <a:r>
              <a:rPr lang="ru-RU" dirty="0">
                <a:solidFill>
                  <a:schemeClr val="tx1"/>
                </a:solidFill>
              </a:rPr>
              <a:t>освоивший программу   подготовки   по   клинической   </a:t>
            </a:r>
            <a:r>
              <a:rPr lang="ru-RU" dirty="0" smtClean="0">
                <a:solidFill>
                  <a:schemeClr val="tx1"/>
                </a:solidFill>
              </a:rPr>
              <a:t>лабораторной    </a:t>
            </a:r>
            <a:r>
              <a:rPr lang="ru-RU" dirty="0">
                <a:solidFill>
                  <a:schemeClr val="tx1"/>
                </a:solidFill>
              </a:rPr>
              <a:t>диагностике и получивший сертификат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1116706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Врач КДЛ. Обязанности.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Проводит   </a:t>
            </a:r>
            <a:r>
              <a:rPr lang="ru-RU" sz="2200" dirty="0">
                <a:solidFill>
                  <a:schemeClr val="tx1"/>
                </a:solidFill>
              </a:rPr>
              <a:t>лабораторные  исследования  в  соответствии  </a:t>
            </a:r>
            <a:r>
              <a:rPr lang="ru-RU" sz="2200" dirty="0" smtClean="0">
                <a:solidFill>
                  <a:schemeClr val="tx1"/>
                </a:solidFill>
              </a:rPr>
              <a:t>с    возложенными </a:t>
            </a:r>
            <a:r>
              <a:rPr lang="ru-RU" sz="2200" dirty="0">
                <a:solidFill>
                  <a:schemeClr val="tx1"/>
                </a:solidFill>
              </a:rPr>
              <a:t>на него обязанностями (согласно  мощности  и  </a:t>
            </a:r>
            <a:r>
              <a:rPr lang="ru-RU" sz="2200" dirty="0" smtClean="0">
                <a:solidFill>
                  <a:schemeClr val="tx1"/>
                </a:solidFill>
              </a:rPr>
              <a:t>профиля    </a:t>
            </a:r>
            <a:r>
              <a:rPr lang="ru-RU" sz="2200" dirty="0">
                <a:solidFill>
                  <a:schemeClr val="tx1"/>
                </a:solidFill>
              </a:rPr>
              <a:t>ЛПУ).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Обеспечивает </a:t>
            </a:r>
            <a:r>
              <a:rPr lang="ru-RU" sz="2200" dirty="0">
                <a:solidFill>
                  <a:schemeClr val="tx1"/>
                </a:solidFill>
              </a:rPr>
              <a:t>использование аналитически и  </a:t>
            </a:r>
            <a:r>
              <a:rPr lang="ru-RU" sz="2200" dirty="0" err="1" smtClean="0">
                <a:solidFill>
                  <a:schemeClr val="tx1"/>
                </a:solidFill>
              </a:rPr>
              <a:t>диагностически</a:t>
            </a:r>
            <a:r>
              <a:rPr lang="ru-RU" sz="2200" dirty="0" smtClean="0">
                <a:solidFill>
                  <a:schemeClr val="tx1"/>
                </a:solidFill>
              </a:rPr>
              <a:t> надежных </a:t>
            </a:r>
            <a:r>
              <a:rPr lang="ru-RU" sz="2200" dirty="0">
                <a:solidFill>
                  <a:schemeClr val="tx1"/>
                </a:solidFill>
              </a:rPr>
              <a:t>методов.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Участвует  </a:t>
            </a:r>
            <a:r>
              <a:rPr lang="ru-RU" sz="2200" dirty="0">
                <a:solidFill>
                  <a:schemeClr val="tx1"/>
                </a:solidFill>
              </a:rPr>
              <a:t>в   освоении   и   внедрении   новых   </a:t>
            </a:r>
            <a:r>
              <a:rPr lang="ru-RU" sz="2200" dirty="0" smtClean="0">
                <a:solidFill>
                  <a:schemeClr val="tx1"/>
                </a:solidFill>
              </a:rPr>
              <a:t>методов исследований </a:t>
            </a:r>
            <a:r>
              <a:rPr lang="ru-RU" sz="2200" dirty="0">
                <a:solidFill>
                  <a:schemeClr val="tx1"/>
                </a:solidFill>
              </a:rPr>
              <a:t>и оборудования.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Консультирует  </a:t>
            </a:r>
            <a:r>
              <a:rPr lang="ru-RU" sz="2200" dirty="0">
                <a:solidFill>
                  <a:schemeClr val="tx1"/>
                </a:solidFill>
              </a:rPr>
              <a:t>врачей  других  специальностей по </a:t>
            </a:r>
            <a:r>
              <a:rPr lang="ru-RU" sz="2200" dirty="0" smtClean="0">
                <a:solidFill>
                  <a:schemeClr val="tx1"/>
                </a:solidFill>
              </a:rPr>
              <a:t>вопросам    </a:t>
            </a:r>
            <a:r>
              <a:rPr lang="ru-RU" sz="2200" dirty="0">
                <a:solidFill>
                  <a:schemeClr val="tx1"/>
                </a:solidFill>
              </a:rPr>
              <a:t>лабораторной диагностики.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Составляет </a:t>
            </a:r>
            <a:r>
              <a:rPr lang="ru-RU" sz="2200" dirty="0">
                <a:solidFill>
                  <a:schemeClr val="tx1"/>
                </a:solidFill>
              </a:rPr>
              <a:t>рекомендации для персонала лечебных  </a:t>
            </a:r>
            <a:r>
              <a:rPr lang="ru-RU" sz="2200" dirty="0" smtClean="0">
                <a:solidFill>
                  <a:schemeClr val="tx1"/>
                </a:solidFill>
              </a:rPr>
              <a:t>отделений    </a:t>
            </a:r>
            <a:r>
              <a:rPr lang="ru-RU" sz="2200" dirty="0">
                <a:solidFill>
                  <a:schemeClr val="tx1"/>
                </a:solidFill>
              </a:rPr>
              <a:t>ЛПУ по правилам взятия и доставки биологического материала в КДЛ.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Контролирует </a:t>
            </a:r>
            <a:r>
              <a:rPr lang="ru-RU" sz="2200" dirty="0">
                <a:solidFill>
                  <a:schemeClr val="tx1"/>
                </a:solidFill>
              </a:rPr>
              <a:t>работу специалистов со  средним  </a:t>
            </a:r>
            <a:r>
              <a:rPr lang="ru-RU" sz="2200" dirty="0" smtClean="0">
                <a:solidFill>
                  <a:schemeClr val="tx1"/>
                </a:solidFill>
              </a:rPr>
              <a:t>медицинским    </a:t>
            </a:r>
            <a:r>
              <a:rPr lang="ru-RU" sz="2200" dirty="0">
                <a:solidFill>
                  <a:schemeClr val="tx1"/>
                </a:solidFill>
              </a:rPr>
              <a:t>образованием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73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Врач КДЛ. Обязанности.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Участвует  </a:t>
            </a:r>
            <a:r>
              <a:rPr lang="ru-RU" sz="2200" dirty="0">
                <a:solidFill>
                  <a:schemeClr val="tx1"/>
                </a:solidFill>
              </a:rPr>
              <a:t>в   интерпретации   результатов   </a:t>
            </a:r>
            <a:r>
              <a:rPr lang="ru-RU" sz="2200" dirty="0" smtClean="0">
                <a:solidFill>
                  <a:schemeClr val="tx1"/>
                </a:solidFill>
              </a:rPr>
              <a:t>лабораторных    </a:t>
            </a:r>
            <a:r>
              <a:rPr lang="ru-RU" sz="2200" dirty="0">
                <a:solidFill>
                  <a:schemeClr val="tx1"/>
                </a:solidFill>
              </a:rPr>
              <a:t>исследований.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Осуществляет       </a:t>
            </a:r>
            <a:r>
              <a:rPr lang="ru-RU" sz="2200" dirty="0">
                <a:solidFill>
                  <a:schemeClr val="tx1"/>
                </a:solidFill>
              </a:rPr>
              <a:t>мероприятия       по        </a:t>
            </a:r>
            <a:r>
              <a:rPr lang="ru-RU" sz="2200" dirty="0" smtClean="0">
                <a:solidFill>
                  <a:schemeClr val="tx1"/>
                </a:solidFill>
              </a:rPr>
              <a:t>проведению    </a:t>
            </a:r>
            <a:r>
              <a:rPr lang="ru-RU" sz="2200" dirty="0" err="1">
                <a:solidFill>
                  <a:schemeClr val="tx1"/>
                </a:solidFill>
              </a:rPr>
              <a:t>внутрилабораторного</a:t>
            </a:r>
            <a:r>
              <a:rPr lang="ru-RU" sz="2200" dirty="0">
                <a:solidFill>
                  <a:schemeClr val="tx1"/>
                </a:solidFill>
              </a:rPr>
              <a:t> и внешнего контроля качества исследований.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Проводит </a:t>
            </a:r>
            <a:r>
              <a:rPr lang="ru-RU" sz="2200" dirty="0">
                <a:solidFill>
                  <a:schemeClr val="tx1"/>
                </a:solidFill>
              </a:rPr>
              <a:t>анализ своей работы  и  работы  подчиненных  </a:t>
            </a:r>
            <a:r>
              <a:rPr lang="ru-RU" sz="2200" dirty="0" smtClean="0">
                <a:solidFill>
                  <a:schemeClr val="tx1"/>
                </a:solidFill>
              </a:rPr>
              <a:t>ему    </a:t>
            </a:r>
            <a:r>
              <a:rPr lang="ru-RU" sz="2200" dirty="0">
                <a:solidFill>
                  <a:schemeClr val="tx1"/>
                </a:solidFill>
              </a:rPr>
              <a:t>специалистов со средним медицинским образованием.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Готовит </a:t>
            </a:r>
            <a:r>
              <a:rPr lang="ru-RU" sz="2200" dirty="0">
                <a:solidFill>
                  <a:schemeClr val="tx1"/>
                </a:solidFill>
              </a:rPr>
              <a:t>ежемесячные отчеты о своей работе,  участвует  </a:t>
            </a:r>
            <a:r>
              <a:rPr lang="ru-RU" sz="2200" dirty="0" smtClean="0">
                <a:solidFill>
                  <a:schemeClr val="tx1"/>
                </a:solidFill>
              </a:rPr>
              <a:t>в составлении </a:t>
            </a:r>
            <a:r>
              <a:rPr lang="ru-RU" sz="2200" dirty="0">
                <a:solidFill>
                  <a:schemeClr val="tx1"/>
                </a:solidFill>
              </a:rPr>
              <a:t>годового отчета лаборатории.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Проводит </a:t>
            </a:r>
            <a:r>
              <a:rPr lang="ru-RU" sz="2200" dirty="0">
                <a:solidFill>
                  <a:schemeClr val="tx1"/>
                </a:solidFill>
              </a:rPr>
              <a:t>занятия для специалистов со средним </a:t>
            </a:r>
            <a:r>
              <a:rPr lang="ru-RU" sz="2200" dirty="0" smtClean="0">
                <a:solidFill>
                  <a:schemeClr val="tx1"/>
                </a:solidFill>
              </a:rPr>
              <a:t>медицинским  </a:t>
            </a:r>
            <a:r>
              <a:rPr lang="ru-RU" sz="2200" dirty="0">
                <a:solidFill>
                  <a:schemeClr val="tx1"/>
                </a:solidFill>
              </a:rPr>
              <a:t>образованием с целью повышения их квалификации.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Контролирует </a:t>
            </a:r>
            <a:r>
              <a:rPr lang="ru-RU" sz="2200" dirty="0">
                <a:solidFill>
                  <a:schemeClr val="tx1"/>
                </a:solidFill>
              </a:rPr>
              <a:t>выполнение средним  и  младшим  </a:t>
            </a:r>
            <a:r>
              <a:rPr lang="ru-RU" sz="2200" dirty="0" smtClean="0">
                <a:solidFill>
                  <a:schemeClr val="tx1"/>
                </a:solidFill>
              </a:rPr>
              <a:t>медицинским    </a:t>
            </a:r>
            <a:r>
              <a:rPr lang="ru-RU" sz="2200" dirty="0">
                <a:solidFill>
                  <a:schemeClr val="tx1"/>
                </a:solidFill>
              </a:rPr>
              <a:t>персоналом правил техники безопасности и </a:t>
            </a:r>
            <a:r>
              <a:rPr lang="ru-RU" sz="2200" dirty="0" err="1">
                <a:solidFill>
                  <a:schemeClr val="tx1"/>
                </a:solidFill>
              </a:rPr>
              <a:t>санэпидрежима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Повышает </a:t>
            </a:r>
            <a:r>
              <a:rPr lang="ru-RU" sz="2200" dirty="0">
                <a:solidFill>
                  <a:schemeClr val="tx1"/>
                </a:solidFill>
              </a:rPr>
              <a:t>свою квалификацию в установленном порядке.</a:t>
            </a:r>
          </a:p>
          <a:p>
            <a:pPr>
              <a:spcBef>
                <a:spcPts val="0"/>
              </a:spcBef>
            </a:pPr>
            <a:endParaRPr lang="ru-RU" altLang="ru-RU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28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Биолог КЛД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597496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 специалист  с  </a:t>
            </a:r>
            <a:r>
              <a:rPr lang="ru-RU" dirty="0" smtClean="0">
                <a:solidFill>
                  <a:schemeClr val="tx1"/>
                </a:solidFill>
              </a:rPr>
              <a:t>высшим образованием</a:t>
            </a:r>
            <a:r>
              <a:rPr lang="ru-RU" dirty="0">
                <a:solidFill>
                  <a:schemeClr val="tx1"/>
                </a:solidFill>
              </a:rPr>
              <a:t>, допущенный  действующими  нормативными документами </a:t>
            </a:r>
            <a:r>
              <a:rPr lang="ru-RU" dirty="0" smtClean="0">
                <a:solidFill>
                  <a:schemeClr val="tx1"/>
                </a:solidFill>
              </a:rPr>
              <a:t>к    </a:t>
            </a:r>
            <a:r>
              <a:rPr lang="ru-RU" dirty="0">
                <a:solidFill>
                  <a:schemeClr val="tx1"/>
                </a:solidFill>
              </a:rPr>
              <a:t>осуществлению деятельности  в  области  клинической   </a:t>
            </a:r>
            <a:r>
              <a:rPr lang="ru-RU" dirty="0" smtClean="0">
                <a:solidFill>
                  <a:schemeClr val="tx1"/>
                </a:solidFill>
              </a:rPr>
              <a:t>лабораторной диагностики </a:t>
            </a:r>
            <a:r>
              <a:rPr lang="ru-RU" dirty="0">
                <a:solidFill>
                  <a:schemeClr val="tx1"/>
                </a:solidFill>
              </a:rPr>
              <a:t>и получивший сертификат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409863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Медицинский технолог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Назначается специалист</a:t>
            </a:r>
            <a:r>
              <a:rPr lang="ru-RU" dirty="0">
                <a:solidFill>
                  <a:schemeClr val="tx1"/>
                </a:solidFill>
              </a:rPr>
              <a:t>, имеющий    среднее    медицинское    </a:t>
            </a:r>
            <a:r>
              <a:rPr lang="ru-RU" dirty="0" smtClean="0">
                <a:solidFill>
                  <a:schemeClr val="tx1"/>
                </a:solidFill>
              </a:rPr>
              <a:t>образование по специальности </a:t>
            </a:r>
            <a:r>
              <a:rPr lang="ru-RU" dirty="0">
                <a:solidFill>
                  <a:schemeClr val="tx1"/>
                </a:solidFill>
              </a:rPr>
              <a:t>"Лабораторная диагностика" (квалификация по  </a:t>
            </a:r>
            <a:r>
              <a:rPr lang="ru-RU" dirty="0" smtClean="0">
                <a:solidFill>
                  <a:schemeClr val="tx1"/>
                </a:solidFill>
              </a:rPr>
              <a:t>диплому "</a:t>
            </a:r>
            <a:r>
              <a:rPr lang="ru-RU" dirty="0">
                <a:solidFill>
                  <a:schemeClr val="tx1"/>
                </a:solidFill>
              </a:rPr>
              <a:t>Медицинский технолог") и сертификат специалиста.</a:t>
            </a:r>
          </a:p>
        </p:txBody>
      </p:sp>
    </p:spTree>
    <p:extLst>
      <p:ext uri="{BB962C8B-B14F-4D97-AF65-F5344CB8AC3E}">
        <p14:creationId xmlns:p14="http://schemas.microsoft.com/office/powerpoint/2010/main" val="1831815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Медицинский технолог</a:t>
            </a:r>
            <a:r>
              <a:rPr lang="ru-RU" sz="3600" b="1" smtClean="0">
                <a:solidFill>
                  <a:schemeClr val="tx1"/>
                </a:solidFill>
              </a:rPr>
              <a:t>. </a:t>
            </a:r>
            <a:r>
              <a:rPr lang="ru-RU" sz="3600" b="1" dirty="0" smtClean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1277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Выполняет   </a:t>
            </a:r>
            <a:r>
              <a:rPr lang="ru-RU" sz="2200" b="1" dirty="0">
                <a:solidFill>
                  <a:schemeClr val="tx1"/>
                </a:solidFill>
              </a:rPr>
              <a:t>лабораторные   исследования    по    разделу</a:t>
            </a:r>
            <a:r>
              <a:rPr lang="ru-RU" sz="2200" b="1" dirty="0" smtClean="0">
                <a:solidFill>
                  <a:schemeClr val="tx1"/>
                </a:solidFill>
              </a:rPr>
              <a:t>,    </a:t>
            </a:r>
            <a:r>
              <a:rPr lang="ru-RU" sz="2200" b="1" dirty="0">
                <a:solidFill>
                  <a:schemeClr val="tx1"/>
                </a:solidFill>
              </a:rPr>
              <a:t>определяемому заведующим    лабораторией    в    соответствии    </a:t>
            </a:r>
            <a:r>
              <a:rPr lang="ru-RU" sz="2200" b="1" dirty="0" smtClean="0">
                <a:solidFill>
                  <a:schemeClr val="tx1"/>
                </a:solidFill>
              </a:rPr>
              <a:t>с    </a:t>
            </a:r>
            <a:r>
              <a:rPr lang="ru-RU" sz="2200" b="1" dirty="0">
                <a:solidFill>
                  <a:schemeClr val="tx1"/>
                </a:solidFill>
              </a:rPr>
              <a:t>квалификационными требованиями и установленными нормами нагрузки.</a:t>
            </a:r>
          </a:p>
          <a:p>
            <a:pPr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Подготавливает  </a:t>
            </a:r>
            <a:r>
              <a:rPr lang="ru-RU" sz="2200" b="1" dirty="0">
                <a:solidFill>
                  <a:schemeClr val="tx1"/>
                </a:solidFill>
              </a:rPr>
              <a:t>для  работы реактивы,  химическую посуду</a:t>
            </a:r>
            <a:r>
              <a:rPr lang="ru-RU" sz="2200" b="1" dirty="0" smtClean="0">
                <a:solidFill>
                  <a:schemeClr val="tx1"/>
                </a:solidFill>
              </a:rPr>
              <a:t>, аппаратуру</a:t>
            </a:r>
            <a:r>
              <a:rPr lang="ru-RU" sz="2200" b="1" dirty="0">
                <a:solidFill>
                  <a:schemeClr val="tx1"/>
                </a:solidFill>
              </a:rPr>
              <a:t>, дезинфицирующие растворы.</a:t>
            </a:r>
          </a:p>
          <a:p>
            <a:pPr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Регистрирует   </a:t>
            </a:r>
            <a:r>
              <a:rPr lang="ru-RU" sz="2200" b="1" dirty="0">
                <a:solidFill>
                  <a:schemeClr val="tx1"/>
                </a:solidFill>
              </a:rPr>
              <a:t>поступающий  в  лабораторию  </a:t>
            </a:r>
            <a:r>
              <a:rPr lang="ru-RU" sz="2200" b="1" dirty="0" smtClean="0">
                <a:solidFill>
                  <a:schemeClr val="tx1"/>
                </a:solidFill>
              </a:rPr>
              <a:t>биологический материал </a:t>
            </a:r>
            <a:r>
              <a:rPr lang="ru-RU" sz="2200" b="1" dirty="0">
                <a:solidFill>
                  <a:schemeClr val="tx1"/>
                </a:solidFill>
              </a:rPr>
              <a:t>для   исследования,   в   том   числе   с  </a:t>
            </a:r>
            <a:r>
              <a:rPr lang="ru-RU" sz="2200" b="1" dirty="0" smtClean="0">
                <a:solidFill>
                  <a:schemeClr val="tx1"/>
                </a:solidFill>
              </a:rPr>
              <a:t>использованием персонального  </a:t>
            </a:r>
            <a:r>
              <a:rPr lang="ru-RU" sz="2200" b="1" dirty="0">
                <a:solidFill>
                  <a:schemeClr val="tx1"/>
                </a:solidFill>
              </a:rPr>
              <a:t>компьютера,   проводит   обработку   и   </a:t>
            </a:r>
            <a:r>
              <a:rPr lang="ru-RU" sz="2200" b="1" dirty="0" smtClean="0">
                <a:solidFill>
                  <a:schemeClr val="tx1"/>
                </a:solidFill>
              </a:rPr>
              <a:t>подготовку материала </a:t>
            </a:r>
            <a:r>
              <a:rPr lang="ru-RU" sz="2200" b="1" dirty="0">
                <a:solidFill>
                  <a:schemeClr val="tx1"/>
                </a:solidFill>
              </a:rPr>
              <a:t>к исследованию.</a:t>
            </a:r>
          </a:p>
          <a:p>
            <a:pPr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Проводит </a:t>
            </a:r>
            <a:r>
              <a:rPr lang="ru-RU" sz="2200" b="1" dirty="0">
                <a:solidFill>
                  <a:schemeClr val="tx1"/>
                </a:solidFill>
              </a:rPr>
              <a:t>взятие крови из пальца.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При </a:t>
            </a:r>
            <a:r>
              <a:rPr lang="ru-RU" sz="2200" dirty="0">
                <a:solidFill>
                  <a:schemeClr val="tx1"/>
                </a:solidFill>
              </a:rPr>
              <a:t>работе с приборами  соблюдает  правила  эксплуатации</a:t>
            </a:r>
            <a:r>
              <a:rPr lang="ru-RU" sz="2200" dirty="0" smtClean="0">
                <a:solidFill>
                  <a:schemeClr val="tx1"/>
                </a:solidFill>
              </a:rPr>
              <a:t>,    </a:t>
            </a:r>
            <a:r>
              <a:rPr lang="ru-RU" sz="2200" dirty="0">
                <a:solidFill>
                  <a:schemeClr val="tx1"/>
                </a:solidFill>
              </a:rPr>
              <a:t>согласно нормативно - технической документации.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Осваивает   </a:t>
            </a:r>
            <a:r>
              <a:rPr lang="ru-RU" sz="2200" dirty="0">
                <a:solidFill>
                  <a:schemeClr val="tx1"/>
                </a:solidFill>
              </a:rPr>
              <a:t>новое   оборудование   и    новые    </a:t>
            </a:r>
            <a:r>
              <a:rPr lang="ru-RU" sz="2200" dirty="0" smtClean="0">
                <a:solidFill>
                  <a:schemeClr val="tx1"/>
                </a:solidFill>
              </a:rPr>
              <a:t>методики    </a:t>
            </a:r>
            <a:r>
              <a:rPr lang="ru-RU" sz="2200" dirty="0">
                <a:solidFill>
                  <a:schemeClr val="tx1"/>
                </a:solidFill>
              </a:rPr>
              <a:t>исследований</a:t>
            </a:r>
            <a:r>
              <a:rPr lang="ru-RU" sz="2200" dirty="0" smtClean="0">
                <a:solidFill>
                  <a:schemeClr val="tx1"/>
                </a:solidFill>
              </a:rPr>
              <a:t>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53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Медицинский технолог</a:t>
            </a:r>
            <a:r>
              <a:rPr lang="ru-RU" sz="3600" b="1" smtClean="0">
                <a:solidFill>
                  <a:schemeClr val="tx1"/>
                </a:solidFill>
              </a:rPr>
              <a:t>. </a:t>
            </a:r>
            <a:r>
              <a:rPr lang="ru-RU" sz="3600" b="1" dirty="0" smtClean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23745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Проводит </a:t>
            </a:r>
            <a:r>
              <a:rPr lang="ru-RU" sz="2200" dirty="0">
                <a:solidFill>
                  <a:schemeClr val="tx1"/>
                </a:solidFill>
              </a:rPr>
              <a:t>контроль  качества  выполняемых  исследований  </a:t>
            </a:r>
            <a:r>
              <a:rPr lang="ru-RU" sz="2200" dirty="0" smtClean="0">
                <a:solidFill>
                  <a:schemeClr val="tx1"/>
                </a:solidFill>
              </a:rPr>
              <a:t>и    </a:t>
            </a:r>
            <a:r>
              <a:rPr lang="ru-RU" sz="2200" dirty="0">
                <a:solidFill>
                  <a:schemeClr val="tx1"/>
                </a:solidFill>
              </a:rPr>
              <a:t>обеспечивает мероприятия   по   повышению  точности  и  </a:t>
            </a:r>
            <a:r>
              <a:rPr lang="ru-RU" sz="2200" dirty="0" smtClean="0">
                <a:solidFill>
                  <a:schemeClr val="tx1"/>
                </a:solidFill>
              </a:rPr>
              <a:t>надежности    </a:t>
            </a:r>
            <a:r>
              <a:rPr lang="ru-RU" sz="2200" dirty="0">
                <a:solidFill>
                  <a:schemeClr val="tx1"/>
                </a:solidFill>
              </a:rPr>
              <a:t>анализов.</a:t>
            </a:r>
          </a:p>
          <a:p>
            <a:pPr>
              <a:spcBef>
                <a:spcPts val="0"/>
              </a:spcBef>
            </a:pPr>
            <a:r>
              <a:rPr lang="ru-RU" sz="2200" b="1" dirty="0" smtClean="0">
                <a:solidFill>
                  <a:schemeClr val="tx1"/>
                </a:solidFill>
              </a:rPr>
              <a:t>Проводит   </a:t>
            </a:r>
            <a:r>
              <a:rPr lang="ru-RU" sz="2200" b="1" dirty="0">
                <a:solidFill>
                  <a:schemeClr val="tx1"/>
                </a:solidFill>
              </a:rPr>
              <a:t>стерилизацию  лабораторного  инструментария  </a:t>
            </a:r>
            <a:r>
              <a:rPr lang="ru-RU" sz="2200" b="1" dirty="0" smtClean="0">
                <a:solidFill>
                  <a:schemeClr val="tx1"/>
                </a:solidFill>
              </a:rPr>
              <a:t>в    </a:t>
            </a:r>
            <a:r>
              <a:rPr lang="ru-RU" sz="2200" b="1" dirty="0">
                <a:solidFill>
                  <a:schemeClr val="tx1"/>
                </a:solidFill>
              </a:rPr>
              <a:t>соответствии с действующими инструкциями.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Ведет  </a:t>
            </a:r>
            <a:r>
              <a:rPr lang="ru-RU" sz="2200" dirty="0">
                <a:solidFill>
                  <a:schemeClr val="tx1"/>
                </a:solidFill>
              </a:rPr>
              <a:t>необходимую  документацию  (регистрация,  записи </a:t>
            </a:r>
            <a:r>
              <a:rPr lang="ru-RU" sz="2200" dirty="0" smtClean="0">
                <a:solidFill>
                  <a:schemeClr val="tx1"/>
                </a:solidFill>
              </a:rPr>
              <a:t>в    </a:t>
            </a:r>
            <a:r>
              <a:rPr lang="ru-RU" sz="2200" dirty="0">
                <a:solidFill>
                  <a:schemeClr val="tx1"/>
                </a:solidFill>
              </a:rPr>
              <a:t>журналах, бланках результатов анализа,  заявки на  реактивы,  </a:t>
            </a:r>
            <a:r>
              <a:rPr lang="ru-RU" sz="2200" dirty="0" smtClean="0">
                <a:solidFill>
                  <a:schemeClr val="tx1"/>
                </a:solidFill>
              </a:rPr>
              <a:t>учет    </a:t>
            </a:r>
            <a:r>
              <a:rPr lang="ru-RU" sz="2200" dirty="0">
                <a:solidFill>
                  <a:schemeClr val="tx1"/>
                </a:solidFill>
              </a:rPr>
              <a:t>своей работы, составление отчета и т.д.).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Выполняет </a:t>
            </a:r>
            <a:r>
              <a:rPr lang="ru-RU" sz="2200" dirty="0">
                <a:solidFill>
                  <a:schemeClr val="tx1"/>
                </a:solidFill>
              </a:rPr>
              <a:t>поручения заведующего  КДЛ  по  материально  </a:t>
            </a:r>
            <a:r>
              <a:rPr lang="ru-RU" sz="2200" dirty="0" smtClean="0">
                <a:solidFill>
                  <a:schemeClr val="tx1"/>
                </a:solidFill>
              </a:rPr>
              <a:t>-    </a:t>
            </a:r>
            <a:r>
              <a:rPr lang="ru-RU" sz="2200" dirty="0">
                <a:solidFill>
                  <a:schemeClr val="tx1"/>
                </a:solidFill>
              </a:rPr>
              <a:t>техническому обеспечению лаборатории.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Повышает </a:t>
            </a:r>
            <a:r>
              <a:rPr lang="ru-RU" sz="2200" dirty="0">
                <a:solidFill>
                  <a:schemeClr val="tx1"/>
                </a:solidFill>
              </a:rPr>
              <a:t>профессиональную квалификацию  в  </a:t>
            </a:r>
            <a:r>
              <a:rPr lang="ru-RU" sz="2200" dirty="0" smtClean="0">
                <a:solidFill>
                  <a:schemeClr val="tx1"/>
                </a:solidFill>
              </a:rPr>
              <a:t>установленном    </a:t>
            </a:r>
            <a:r>
              <a:rPr lang="ru-RU" sz="2200" dirty="0">
                <a:solidFill>
                  <a:schemeClr val="tx1"/>
                </a:solidFill>
              </a:rPr>
              <a:t>порядке, участвует   в   занятиях   для   сотрудников  со  </a:t>
            </a:r>
            <a:r>
              <a:rPr lang="ru-RU" sz="2200" dirty="0" smtClean="0">
                <a:solidFill>
                  <a:schemeClr val="tx1"/>
                </a:solidFill>
              </a:rPr>
              <a:t>средним    </a:t>
            </a:r>
            <a:r>
              <a:rPr lang="ru-RU" sz="2200" dirty="0">
                <a:solidFill>
                  <a:schemeClr val="tx1"/>
                </a:solidFill>
              </a:rPr>
              <a:t>медицинским образованием.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Соблюдает     </a:t>
            </a:r>
            <a:r>
              <a:rPr lang="ru-RU" sz="2200" dirty="0">
                <a:solidFill>
                  <a:schemeClr val="tx1"/>
                </a:solidFill>
              </a:rPr>
              <a:t>правила     техники     безопасности     </a:t>
            </a:r>
            <a:r>
              <a:rPr lang="ru-RU" sz="2200" dirty="0" smtClean="0">
                <a:solidFill>
                  <a:schemeClr val="tx1"/>
                </a:solidFill>
              </a:rPr>
              <a:t>и производственной </a:t>
            </a:r>
            <a:r>
              <a:rPr lang="ru-RU" sz="2200" dirty="0">
                <a:solidFill>
                  <a:schemeClr val="tx1"/>
                </a:solidFill>
              </a:rPr>
              <a:t>санитарии, согласно требованиям </a:t>
            </a:r>
            <a:r>
              <a:rPr lang="ru-RU" sz="2200" dirty="0" err="1">
                <a:solidFill>
                  <a:schemeClr val="tx1"/>
                </a:solidFill>
              </a:rPr>
              <a:t>санэпидрежима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6177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Медицинский лабораторный техник (фельдшер лаборант)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Назначается </a:t>
            </a:r>
            <a:r>
              <a:rPr lang="ru-RU" dirty="0">
                <a:solidFill>
                  <a:schemeClr val="tx1"/>
                </a:solidFill>
              </a:rPr>
              <a:t>специалист, имеющий среднее медицинское образование </a:t>
            </a:r>
            <a:r>
              <a:rPr lang="ru-RU" dirty="0" smtClean="0">
                <a:solidFill>
                  <a:schemeClr val="tx1"/>
                </a:solidFill>
              </a:rPr>
              <a:t>по  </a:t>
            </a:r>
            <a:r>
              <a:rPr lang="ru-RU" dirty="0">
                <a:solidFill>
                  <a:schemeClr val="tx1"/>
                </a:solidFill>
              </a:rPr>
              <a:t>специальности   "Лабораторная    диагностика"    и    </a:t>
            </a:r>
            <a:r>
              <a:rPr lang="ru-RU" dirty="0" smtClean="0">
                <a:solidFill>
                  <a:schemeClr val="tx1"/>
                </a:solidFill>
              </a:rPr>
              <a:t>квалификацию "</a:t>
            </a:r>
            <a:r>
              <a:rPr lang="ru-RU" dirty="0">
                <a:solidFill>
                  <a:schemeClr val="tx1"/>
                </a:solidFill>
              </a:rPr>
              <a:t>Медицинский   лабораторный  техник"  ("фельдшер  -  лаборант")  </a:t>
            </a:r>
            <a:r>
              <a:rPr lang="ru-RU" dirty="0" smtClean="0">
                <a:solidFill>
                  <a:schemeClr val="tx1"/>
                </a:solidFill>
              </a:rPr>
              <a:t>и    </a:t>
            </a:r>
            <a:r>
              <a:rPr lang="ru-RU" dirty="0">
                <a:solidFill>
                  <a:schemeClr val="tx1"/>
                </a:solidFill>
              </a:rPr>
              <a:t>сертификат специалиста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Обязанности – как медицинский технолог,</a:t>
            </a:r>
            <a:r>
              <a:rPr lang="ru-RU" b="1" dirty="0" smtClean="0">
                <a:solidFill>
                  <a:schemeClr val="tx1"/>
                </a:solidFill>
              </a:rPr>
              <a:t> но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Не работает с приборами, не внедряет новые методы, не ведет контроль качества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77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Лаборант КЛД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назначается специалист,  имеющий  </a:t>
            </a:r>
            <a:r>
              <a:rPr lang="ru-RU" b="1" dirty="0">
                <a:solidFill>
                  <a:schemeClr val="tx1"/>
                </a:solidFill>
              </a:rPr>
              <a:t>среднее  </a:t>
            </a:r>
            <a:r>
              <a:rPr lang="ru-RU" b="1" dirty="0" smtClean="0">
                <a:solidFill>
                  <a:schemeClr val="tx1"/>
                </a:solidFill>
              </a:rPr>
              <a:t>медицинское образование</a:t>
            </a:r>
            <a:r>
              <a:rPr lang="ru-RU" dirty="0">
                <a:solidFill>
                  <a:schemeClr val="tx1"/>
                </a:solidFill>
              </a:rPr>
              <a:t>,   или   другие   специалисты,  допускаемые  к  </a:t>
            </a:r>
            <a:r>
              <a:rPr lang="ru-RU" dirty="0" smtClean="0">
                <a:solidFill>
                  <a:schemeClr val="tx1"/>
                </a:solidFill>
              </a:rPr>
              <a:t>работе лаборанта</a:t>
            </a:r>
            <a:r>
              <a:rPr lang="ru-RU" dirty="0">
                <a:solidFill>
                  <a:schemeClr val="tx1"/>
                </a:solidFill>
              </a:rPr>
              <a:t>,  по  действующим  нормативным </a:t>
            </a:r>
            <a:r>
              <a:rPr lang="ru-RU" dirty="0" smtClean="0">
                <a:solidFill>
                  <a:schemeClr val="tx1"/>
                </a:solidFill>
              </a:rPr>
              <a:t>документам</a:t>
            </a:r>
            <a:r>
              <a:rPr lang="ru-RU" dirty="0">
                <a:solidFill>
                  <a:schemeClr val="tx1"/>
                </a:solidFill>
              </a:rPr>
              <a:t>,   </a:t>
            </a:r>
            <a:r>
              <a:rPr lang="ru-RU" dirty="0" smtClean="0">
                <a:solidFill>
                  <a:schemeClr val="tx1"/>
                </a:solidFill>
              </a:rPr>
              <a:t>прошедшие переподготовку  </a:t>
            </a:r>
            <a:r>
              <a:rPr lang="ru-RU" dirty="0">
                <a:solidFill>
                  <a:schemeClr val="tx1"/>
                </a:solidFill>
              </a:rPr>
              <a:t>по  утвержденной программе и получившие </a:t>
            </a:r>
            <a:r>
              <a:rPr lang="ru-RU" dirty="0" smtClean="0">
                <a:solidFill>
                  <a:schemeClr val="tx1"/>
                </a:solidFill>
              </a:rPr>
              <a:t>сертификат лаборанта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Обязанности – как медицинский технолог,</a:t>
            </a:r>
            <a:r>
              <a:rPr lang="ru-RU" b="1" dirty="0" smtClean="0">
                <a:solidFill>
                  <a:schemeClr val="tx1"/>
                </a:solidFill>
              </a:rPr>
              <a:t> но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Не внедряет новые методы, не ведет контроль качества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34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algn="ctr" eaLnBrk="1" hangingPunct="1"/>
            <a:r>
              <a:rPr lang="ru-RU" altLang="ru-RU" sz="3600" b="1" dirty="0" smtClean="0">
                <a:solidFill>
                  <a:schemeClr val="tx1"/>
                </a:solidFill>
              </a:rPr>
              <a:t>План лекции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453480"/>
            <a:ext cx="8948052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chemeClr val="tx1"/>
                </a:solidFill>
              </a:rPr>
              <a:t>Предмет и задачи КЛД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chemeClr val="tx1"/>
                </a:solidFill>
              </a:rPr>
              <a:t>Организационная структура лабораторной службы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chemeClr val="tx1"/>
                </a:solidFill>
              </a:rPr>
              <a:t>Основные законодательные, нормативные, методические документы, регламентирующие деятельность лабораторной службы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chemeClr val="tx1"/>
                </a:solidFill>
              </a:rPr>
              <a:t>Международная система единиц (СИ) в КЛД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ru-RU" altLang="ru-RU" sz="2800" dirty="0" smtClean="0">
                <a:solidFill>
                  <a:schemeClr val="tx1"/>
                </a:solidFill>
              </a:rPr>
              <a:t>Основные понятия и величины СИ в лабораторных исследованиях</a:t>
            </a:r>
          </a:p>
        </p:txBody>
      </p:sp>
    </p:spTree>
    <p:extLst>
      <p:ext uri="{BB962C8B-B14F-4D97-AF65-F5344CB8AC3E}">
        <p14:creationId xmlns:p14="http://schemas.microsoft.com/office/powerpoint/2010/main" val="175042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Основные задачи КДЛ (1)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468" y="1556792"/>
            <a:ext cx="8948052" cy="44958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проведение клинических лабораторных исследований в соответствии с профилем ЛПУ (общеклинических, гематологических, иммунологических, цитологических, биохимических, микробиологических и других, имеющих высокую аналитическую и диагностическую надежность) в объеме согласно заявленной номенклатуре исследований при аккредитации КДЛ в соответствии с лицензией ЛПУ;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объем выполняемых исследований не должен быть ниже минимального объема, рекомендуемого для ЛПУ данной мощности;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внедрение прогрессивных форм работы, новых методов исследований, имеющих высокую аналитическую точность и диагностическую надежность;</a:t>
            </a:r>
          </a:p>
        </p:txBody>
      </p:sp>
    </p:spTree>
    <p:extLst>
      <p:ext uri="{BB962C8B-B14F-4D97-AF65-F5344CB8AC3E}">
        <p14:creationId xmlns:p14="http://schemas.microsoft.com/office/powerpoint/2010/main" val="1591912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Основные задачи КДЛ (2)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96752"/>
            <a:ext cx="8948052" cy="44958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повышение качества лабораторных исследований путем систематического проведения </a:t>
            </a:r>
            <a:r>
              <a:rPr lang="ru-RU" dirty="0" err="1">
                <a:solidFill>
                  <a:schemeClr val="tx1"/>
                </a:solidFill>
              </a:rPr>
              <a:t>внутрилабораторного</a:t>
            </a:r>
            <a:r>
              <a:rPr lang="ru-RU" dirty="0">
                <a:solidFill>
                  <a:schemeClr val="tx1"/>
                </a:solidFill>
              </a:rPr>
              <a:t> контроля качества лабораторных исследований и участия в программе Федеральной системы внешней оценки качества (ФСВОК);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оказание консультативной помощи врачам лечебных отделений в выборе наиболее </a:t>
            </a:r>
            <a:r>
              <a:rPr lang="ru-RU" dirty="0" err="1">
                <a:solidFill>
                  <a:schemeClr val="tx1"/>
                </a:solidFill>
              </a:rPr>
              <a:t>диагностически</a:t>
            </a:r>
            <a:r>
              <a:rPr lang="ru-RU" dirty="0">
                <a:solidFill>
                  <a:schemeClr val="tx1"/>
                </a:solidFill>
              </a:rPr>
              <a:t> информативных лабораторных тестов и трактовке данных лабораторного обследования больных;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обеспечение клинического персонала, занимающегося сбором биологического материала, детальными инструкциями о правилах взятия, хранения и транспортировки биоматериала, обеспечивающими стабильность образцов и надежность результатов. Ответственность за точное соблюдение этих правил клиническим персоналом несут руководители клинических подразделений;</a:t>
            </a:r>
          </a:p>
        </p:txBody>
      </p:sp>
    </p:spTree>
    <p:extLst>
      <p:ext uri="{BB962C8B-B14F-4D97-AF65-F5344CB8AC3E}">
        <p14:creationId xmlns:p14="http://schemas.microsoft.com/office/powerpoint/2010/main" val="265675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Основные задачи КДЛ (3)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01552"/>
            <a:ext cx="8948052" cy="44958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повышение квалификации персонала лаборатории;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проведение мероприятий по охране труда персонала, соблюдение техники безопасности, производственной санитарии, противоэпидемического режима в КДЛ;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• ведение учетно-отчетной документации в соответствии с утвержденными формами.</a:t>
            </a:r>
          </a:p>
        </p:txBody>
      </p:sp>
    </p:spTree>
    <p:extLst>
      <p:ext uri="{BB962C8B-B14F-4D97-AF65-F5344CB8AC3E}">
        <p14:creationId xmlns:p14="http://schemas.microsoft.com/office/powerpoint/2010/main" val="400571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В соответствии с указанными задачами КДЛ осуществляет: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101552"/>
            <a:ext cx="8948052" cy="449580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Освоение и внедрение в практику методов клинической лабораторной диагностики, соответствующих профилю и уровню лечебно-профилактического учреждения.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Проведение </a:t>
            </a:r>
            <a:r>
              <a:rPr lang="ru-RU" dirty="0">
                <a:solidFill>
                  <a:schemeClr val="tx1"/>
                </a:solidFill>
              </a:rPr>
              <a:t>клинических лабораторных исследований и выдачу по их результатам заключений.</a:t>
            </a:r>
          </a:p>
        </p:txBody>
      </p:sp>
    </p:spTree>
    <p:extLst>
      <p:ext uri="{BB962C8B-B14F-4D97-AF65-F5344CB8AC3E}">
        <p14:creationId xmlns:p14="http://schemas.microsoft.com/office/powerpoint/2010/main" val="48045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Система единиц СИ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48" y="1885528"/>
            <a:ext cx="9127564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Международная система единиц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b="1" dirty="0">
                <a:solidFill>
                  <a:schemeClr val="tx1"/>
                </a:solidFill>
              </a:rPr>
              <a:t>СИ</a:t>
            </a:r>
            <a:r>
              <a:rPr lang="ru-RU" dirty="0">
                <a:solidFill>
                  <a:schemeClr val="tx1"/>
                </a:solidFill>
              </a:rPr>
              <a:t>  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система единиц физических величин, современный вариант метрической системы.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СИ </a:t>
            </a:r>
            <a:r>
              <a:rPr lang="ru-RU" dirty="0">
                <a:solidFill>
                  <a:schemeClr val="tx1"/>
                </a:solidFill>
              </a:rPr>
              <a:t>является наиболее широко используемой системой единиц в мире, как в повседневной жизни, так и в науке и технике.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настоящее время СИ принята в качестве основной системы единиц большинством стран мира и почти всегда используется в области техники, даже в тех странах, в которых в повседневной жизни используются традиционные единицы. 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61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-27384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Система единиц СИ. История. 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25488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СИ является развитием метрической системы мер, которая была создана французскими учёными и впервые широко внедрена после Великой французской революции.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До введения метрической системы единицы выбирались независимо друг от друга, поэтому пересчёт из одной единицы в другую был сложным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В 1799 году во Франции были изготовлены два эталона — для единицы длины (метр) и для единицы массы (килограмм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</a:p>
          <a:p>
            <a:r>
              <a:rPr lang="ru-RU" dirty="0">
                <a:solidFill>
                  <a:schemeClr val="tx1"/>
                </a:solidFill>
              </a:rPr>
              <a:t>В 1874 году была представлена система СГС, основанная на трёх единицах — сантиметр, грамм и секунда — и десятичных приставках от микро до </a:t>
            </a:r>
            <a:r>
              <a:rPr lang="ru-RU" dirty="0" smtClean="0">
                <a:solidFill>
                  <a:schemeClr val="tx1"/>
                </a:solidFill>
              </a:rPr>
              <a:t>мега</a:t>
            </a:r>
          </a:p>
        </p:txBody>
      </p:sp>
    </p:spTree>
    <p:extLst>
      <p:ext uri="{BB962C8B-B14F-4D97-AF65-F5344CB8AC3E}">
        <p14:creationId xmlns:p14="http://schemas.microsoft.com/office/powerpoint/2010/main" val="2020034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-27384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Система единиц СИ. История. 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237456"/>
            <a:ext cx="9127564" cy="44958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1875 году представителями семнадцати государств (Россия, Германия, США, Франция, Италия и др.) была подписана Метрическая конвенция, в соответствии с которой были созданы Международный комитет мер и </a:t>
            </a:r>
            <a:r>
              <a:rPr lang="ru-RU" dirty="0" smtClean="0">
                <a:solidFill>
                  <a:schemeClr val="tx1"/>
                </a:solidFill>
              </a:rPr>
              <a:t>весов</a:t>
            </a:r>
          </a:p>
          <a:p>
            <a:r>
              <a:rPr lang="ru-RU" dirty="0">
                <a:solidFill>
                  <a:schemeClr val="tx1"/>
                </a:solidFill>
              </a:rPr>
              <a:t>В 1889 году ГКМВ приняла систему единиц МКС, сходную с СГС, но основанную на метре, килограмме и секунде, так как эти единицы были признаны более удобными для практического </a:t>
            </a:r>
            <a:r>
              <a:rPr lang="ru-RU" dirty="0" smtClean="0">
                <a:solidFill>
                  <a:schemeClr val="tx1"/>
                </a:solidFill>
              </a:rPr>
              <a:t>использования</a:t>
            </a:r>
          </a:p>
          <a:p>
            <a:r>
              <a:rPr lang="ru-RU" dirty="0">
                <a:solidFill>
                  <a:schemeClr val="tx1"/>
                </a:solidFill>
              </a:rPr>
              <a:t>В последующем были введены основные единицы для физических величин в области электричества и оптики.</a:t>
            </a:r>
          </a:p>
        </p:txBody>
      </p:sp>
    </p:spTree>
    <p:extLst>
      <p:ext uri="{BB962C8B-B14F-4D97-AF65-F5344CB8AC3E}">
        <p14:creationId xmlns:p14="http://schemas.microsoft.com/office/powerpoint/2010/main" val="352983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Система единиц СИ. История. Принципы организации.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13520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СИ была принята XI Генеральной конференцией по мерам и весам (ГКМВ) в 1960 </a:t>
            </a:r>
            <a:r>
              <a:rPr lang="ru-RU" dirty="0" smtClean="0">
                <a:solidFill>
                  <a:schemeClr val="tx1"/>
                </a:solidFill>
              </a:rPr>
              <a:t>году.</a:t>
            </a:r>
          </a:p>
          <a:p>
            <a:r>
              <a:rPr lang="ru-RU" dirty="0">
                <a:solidFill>
                  <a:schemeClr val="tx1"/>
                </a:solidFill>
              </a:rPr>
              <a:t>СИ определяет семь основных единиц физических величин и производные единицы (сокращённо 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ru-RU" dirty="0">
                <a:solidFill>
                  <a:schemeClr val="tx1"/>
                </a:solidFill>
              </a:rPr>
              <a:t> единицы СИ или единицы), а также набор приставок. СИ также устанавливает стандартные сокращённые обозначения единиц и правила записи производных единиц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</a:rPr>
              <a:t>Основные единицы: килограмм, метр, секунда, ампер, кельвин, моль и кандела. В рамках СИ считается, что эти единицы имеют независимую размерность, то есть ни одна из основных единиц не может быть получена из других.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68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Основные единицы СИ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6" y="1988840"/>
            <a:ext cx="9168566" cy="280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951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Приставки для кратных единиц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484784"/>
            <a:ext cx="9073008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72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Клиническая лабораторная </a:t>
            </a:r>
            <a:r>
              <a:rPr lang="ru-RU" sz="3600" b="1" dirty="0" smtClean="0">
                <a:solidFill>
                  <a:schemeClr val="tx1"/>
                </a:solidFill>
              </a:rPr>
              <a:t>диагностика</a:t>
            </a:r>
            <a:r>
              <a:rPr lang="ru-RU" sz="3600" b="1" smtClean="0">
                <a:solidFill>
                  <a:schemeClr val="tx1"/>
                </a:solidFill>
              </a:rPr>
              <a:t>. </a:t>
            </a:r>
            <a:r>
              <a:rPr lang="ru-RU" sz="3600" b="1" dirty="0" smtClean="0">
                <a:solidFill>
                  <a:schemeClr val="tx1"/>
                </a:solidFill>
              </a:rPr>
              <a:t>Определение.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44" y="1700808"/>
            <a:ext cx="8948052" cy="4495800"/>
          </a:xfrm>
        </p:spPr>
        <p:txBody>
          <a:bodyPr/>
          <a:lstStyle/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</a:rPr>
              <a:t>КЛД представляет </a:t>
            </a:r>
            <a:r>
              <a:rPr lang="ru-RU" sz="2800" dirty="0">
                <a:solidFill>
                  <a:schemeClr val="tx1"/>
                </a:solidFill>
              </a:rPr>
              <a:t>собой медицинскую диагностическую специальность, состоящую из совокупности исследований </a:t>
            </a:r>
            <a:r>
              <a:rPr lang="ru-RU" sz="2800" dirty="0" err="1">
                <a:solidFill>
                  <a:schemeClr val="tx1"/>
                </a:solidFill>
              </a:rPr>
              <a:t>in</a:t>
            </a:r>
            <a:r>
              <a:rPr lang="ru-RU" sz="2800" dirty="0">
                <a:solidFill>
                  <a:schemeClr val="tx1"/>
                </a:solidFill>
              </a:rPr>
              <a:t> </a:t>
            </a:r>
            <a:r>
              <a:rPr lang="ru-RU" sz="2800" dirty="0" err="1">
                <a:solidFill>
                  <a:schemeClr val="tx1"/>
                </a:solidFill>
              </a:rPr>
              <a:t>vitro</a:t>
            </a:r>
            <a:r>
              <a:rPr lang="ru-RU" sz="2800" dirty="0">
                <a:solidFill>
                  <a:schemeClr val="tx1"/>
                </a:solidFill>
              </a:rPr>
              <a:t> биоматериала человеческого организма, основанных на использовании гематологических, общеклинических, паразитарных, биохимических, иммунологических, серологических, молекулярно-биологических, бактериологических, генетических, цитологических, токсикологических, вирусологических методов, сопоставления результатов этих методов с клиническими данными и формулирования лабораторного заключения.</a:t>
            </a:r>
            <a:endParaRPr lang="ru-RU" alt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21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Приставки для дольных единиц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40" y="1504126"/>
            <a:ext cx="8973856" cy="3869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782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44624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Происхождение приставок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597496"/>
            <a:ext cx="9127564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Большинство приставок образовано от слов древнегреческого языка. </a:t>
            </a:r>
            <a:endParaRPr lang="ru-RU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Дека- </a:t>
            </a:r>
            <a:r>
              <a:rPr lang="ru-RU" sz="2400" dirty="0">
                <a:solidFill>
                  <a:schemeClr val="tx1"/>
                </a:solidFill>
              </a:rPr>
              <a:t>от др.-греч. </a:t>
            </a:r>
            <a:r>
              <a:rPr lang="ru-RU" sz="2400" dirty="0" err="1">
                <a:solidFill>
                  <a:schemeClr val="tx1"/>
                </a:solidFill>
              </a:rPr>
              <a:t>δέκ</a:t>
            </a:r>
            <a:r>
              <a:rPr lang="ru-RU" sz="2400" dirty="0">
                <a:solidFill>
                  <a:schemeClr val="tx1"/>
                </a:solidFill>
              </a:rPr>
              <a:t>α «десять»,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err="1" smtClean="0">
                <a:solidFill>
                  <a:schemeClr val="tx1"/>
                </a:solidFill>
              </a:rPr>
              <a:t>гекто</a:t>
            </a:r>
            <a:r>
              <a:rPr lang="ru-RU" sz="2400" dirty="0" smtClean="0">
                <a:solidFill>
                  <a:schemeClr val="tx1"/>
                </a:solidFill>
              </a:rPr>
              <a:t>- </a:t>
            </a:r>
            <a:r>
              <a:rPr lang="ru-RU" sz="2400" dirty="0">
                <a:solidFill>
                  <a:schemeClr val="tx1"/>
                </a:solidFill>
              </a:rPr>
              <a:t>от др.-греч. </a:t>
            </a:r>
            <a:r>
              <a:rPr lang="ru-RU" sz="2400" dirty="0" err="1">
                <a:solidFill>
                  <a:schemeClr val="tx1"/>
                </a:solidFill>
              </a:rPr>
              <a:t>ἑκ</a:t>
            </a:r>
            <a:r>
              <a:rPr lang="ru-RU" sz="2400" dirty="0">
                <a:solidFill>
                  <a:schemeClr val="tx1"/>
                </a:solidFill>
              </a:rPr>
              <a:t>ατόν «сто»,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кило- </a:t>
            </a:r>
            <a:r>
              <a:rPr lang="ru-RU" sz="2400" dirty="0">
                <a:solidFill>
                  <a:schemeClr val="tx1"/>
                </a:solidFill>
              </a:rPr>
              <a:t>от др.-греч. </a:t>
            </a:r>
            <a:r>
              <a:rPr lang="ru-RU" sz="2400" dirty="0" err="1">
                <a:solidFill>
                  <a:schemeClr val="tx1"/>
                </a:solidFill>
              </a:rPr>
              <a:t>χίλιοι</a:t>
            </a:r>
            <a:r>
              <a:rPr lang="ru-RU" sz="2400" dirty="0">
                <a:solidFill>
                  <a:schemeClr val="tx1"/>
                </a:solidFill>
              </a:rPr>
              <a:t> «тысяча»,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мега- </a:t>
            </a:r>
            <a:r>
              <a:rPr lang="ru-RU" sz="2400" dirty="0">
                <a:solidFill>
                  <a:schemeClr val="tx1"/>
                </a:solidFill>
              </a:rPr>
              <a:t>от др.-греч. </a:t>
            </a:r>
            <a:r>
              <a:rPr lang="ru-RU" sz="2400" dirty="0" err="1">
                <a:solidFill>
                  <a:schemeClr val="tx1"/>
                </a:solidFill>
              </a:rPr>
              <a:t>μέγ</a:t>
            </a:r>
            <a:r>
              <a:rPr lang="ru-RU" sz="2400" dirty="0">
                <a:solidFill>
                  <a:schemeClr val="tx1"/>
                </a:solidFill>
              </a:rPr>
              <a:t>ας, то есть «большой»,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err="1" smtClean="0">
                <a:solidFill>
                  <a:schemeClr val="tx1"/>
                </a:solidFill>
              </a:rPr>
              <a:t>гига</a:t>
            </a:r>
            <a:r>
              <a:rPr lang="ru-RU" sz="2400" dirty="0" smtClean="0">
                <a:solidFill>
                  <a:schemeClr val="tx1"/>
                </a:solidFill>
              </a:rPr>
              <a:t>-</a:t>
            </a:r>
            <a:r>
              <a:rPr lang="ru-RU" sz="2400" dirty="0">
                <a:solidFill>
                  <a:schemeClr val="tx1"/>
                </a:solidFill>
              </a:rPr>
              <a:t> — это др.-греч. </a:t>
            </a:r>
            <a:r>
              <a:rPr lang="ru-RU" sz="2400" dirty="0" err="1">
                <a:solidFill>
                  <a:schemeClr val="tx1"/>
                </a:solidFill>
              </a:rPr>
              <a:t>γίγ</a:t>
            </a:r>
            <a:r>
              <a:rPr lang="ru-RU" sz="2400" dirty="0">
                <a:solidFill>
                  <a:schemeClr val="tx1"/>
                </a:solidFill>
              </a:rPr>
              <a:t>ας — «гигантский»,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а </a:t>
            </a:r>
            <a:r>
              <a:rPr lang="ru-RU" sz="2400" dirty="0">
                <a:solidFill>
                  <a:schemeClr val="tx1"/>
                </a:solidFill>
              </a:rPr>
              <a:t>тера- от др.-греч. </a:t>
            </a:r>
            <a:r>
              <a:rPr lang="ru-RU" sz="2400" dirty="0" err="1">
                <a:solidFill>
                  <a:schemeClr val="tx1"/>
                </a:solidFill>
              </a:rPr>
              <a:t>τέρ</a:t>
            </a:r>
            <a:r>
              <a:rPr lang="ru-RU" sz="2400" dirty="0">
                <a:solidFill>
                  <a:schemeClr val="tx1"/>
                </a:solidFill>
              </a:rPr>
              <a:t>ας, что означает «чудовище». </a:t>
            </a:r>
            <a:endParaRPr lang="ru-RU" sz="2400" dirty="0" smtClean="0">
              <a:solidFill>
                <a:schemeClr val="tx1"/>
              </a:solidFill>
            </a:endParaRPr>
          </a:p>
          <a:p>
            <a:pPr lvl="2"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Пета- </a:t>
            </a:r>
            <a:r>
              <a:rPr lang="ru-RU" sz="2400" dirty="0">
                <a:solidFill>
                  <a:schemeClr val="tx1"/>
                </a:solidFill>
              </a:rPr>
              <a:t>(др.-греч. π</a:t>
            </a:r>
            <a:r>
              <a:rPr lang="ru-RU" sz="2400" dirty="0" err="1">
                <a:solidFill>
                  <a:schemeClr val="tx1"/>
                </a:solidFill>
              </a:rPr>
              <a:t>έντε</a:t>
            </a:r>
            <a:r>
              <a:rPr lang="ru-RU" sz="2400" dirty="0">
                <a:solidFill>
                  <a:schemeClr val="tx1"/>
                </a:solidFill>
              </a:rPr>
              <a:t>) и экса- (др.-греч. </a:t>
            </a:r>
            <a:r>
              <a:rPr lang="ru-RU" sz="2400" dirty="0" err="1">
                <a:solidFill>
                  <a:schemeClr val="tx1"/>
                </a:solidFill>
              </a:rPr>
              <a:t>ἕξ</a:t>
            </a:r>
            <a:r>
              <a:rPr lang="ru-RU" sz="2400" dirty="0">
                <a:solidFill>
                  <a:schemeClr val="tx1"/>
                </a:solidFill>
              </a:rPr>
              <a:t>) соответствуют пяти и шести разрядам по тысяче и переводятся, соответственно, как «пять» и «шесть». 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2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Происхождение приставок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980728"/>
            <a:ext cx="9127564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Дольные </a:t>
            </a:r>
            <a:r>
              <a:rPr lang="ru-RU" dirty="0">
                <a:solidFill>
                  <a:schemeClr val="tx1"/>
                </a:solidFill>
              </a:rPr>
              <a:t>микро- (от др.-греч. </a:t>
            </a:r>
            <a:r>
              <a:rPr lang="ru-RU" dirty="0" err="1">
                <a:solidFill>
                  <a:schemeClr val="tx1"/>
                </a:solidFill>
              </a:rPr>
              <a:t>μικρός</a:t>
            </a:r>
            <a:r>
              <a:rPr lang="ru-RU" dirty="0">
                <a:solidFill>
                  <a:schemeClr val="tx1"/>
                </a:solidFill>
              </a:rPr>
              <a:t>) и нано- (от др.-греч. </a:t>
            </a:r>
            <a:r>
              <a:rPr lang="ru-RU" dirty="0" err="1">
                <a:solidFill>
                  <a:schemeClr val="tx1"/>
                </a:solidFill>
              </a:rPr>
              <a:t>νᾶνος</a:t>
            </a:r>
            <a:r>
              <a:rPr lang="ru-RU" dirty="0">
                <a:solidFill>
                  <a:schemeClr val="tx1"/>
                </a:solidFill>
              </a:rPr>
              <a:t>) переводятся как «малый» и «карлик».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От </a:t>
            </a:r>
            <a:r>
              <a:rPr lang="ru-RU" dirty="0">
                <a:solidFill>
                  <a:schemeClr val="tx1"/>
                </a:solidFill>
              </a:rPr>
              <a:t>одного слова др.-греч. </a:t>
            </a:r>
            <a:r>
              <a:rPr lang="ru-RU" dirty="0" err="1">
                <a:solidFill>
                  <a:schemeClr val="tx1"/>
                </a:solidFill>
              </a:rPr>
              <a:t>ὀκτώ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októ</a:t>
            </a:r>
            <a:r>
              <a:rPr lang="ru-RU" dirty="0">
                <a:solidFill>
                  <a:schemeClr val="tx1"/>
                </a:solidFill>
              </a:rPr>
              <a:t>), означающего «восемь», образованы приставки </a:t>
            </a:r>
            <a:r>
              <a:rPr lang="ru-RU" dirty="0" err="1">
                <a:solidFill>
                  <a:schemeClr val="tx1"/>
                </a:solidFill>
              </a:rPr>
              <a:t>иотта</a:t>
            </a:r>
            <a:r>
              <a:rPr lang="ru-RU" dirty="0">
                <a:solidFill>
                  <a:schemeClr val="tx1"/>
                </a:solidFill>
              </a:rPr>
              <a:t> (1000</a:t>
            </a:r>
            <a:r>
              <a:rPr lang="ru-RU" baseline="30000" dirty="0">
                <a:solidFill>
                  <a:schemeClr val="tx1"/>
                </a:solidFill>
              </a:rPr>
              <a:t>8</a:t>
            </a:r>
            <a:r>
              <a:rPr lang="ru-RU" dirty="0">
                <a:solidFill>
                  <a:schemeClr val="tx1"/>
                </a:solidFill>
              </a:rPr>
              <a:t>) и </a:t>
            </a:r>
            <a:r>
              <a:rPr lang="ru-RU" dirty="0" err="1">
                <a:solidFill>
                  <a:schemeClr val="tx1"/>
                </a:solidFill>
              </a:rPr>
              <a:t>иокто</a:t>
            </a:r>
            <a:r>
              <a:rPr lang="ru-RU" dirty="0">
                <a:solidFill>
                  <a:schemeClr val="tx1"/>
                </a:solidFill>
              </a:rPr>
              <a:t> (1/1000</a:t>
            </a:r>
            <a:r>
              <a:rPr lang="ru-RU" baseline="30000" dirty="0">
                <a:solidFill>
                  <a:schemeClr val="tx1"/>
                </a:solidFill>
              </a:rPr>
              <a:t>8</a:t>
            </a:r>
            <a:r>
              <a:rPr lang="ru-RU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Как «тысяча» переводится и приставка </a:t>
            </a:r>
            <a:r>
              <a:rPr lang="ru-RU" dirty="0" err="1">
                <a:solidFill>
                  <a:schemeClr val="tx1"/>
                </a:solidFill>
              </a:rPr>
              <a:t>милли</a:t>
            </a:r>
            <a:r>
              <a:rPr lang="ru-RU" dirty="0">
                <a:solidFill>
                  <a:schemeClr val="tx1"/>
                </a:solidFill>
              </a:rPr>
              <a:t>, восходящая к лат. </a:t>
            </a:r>
            <a:r>
              <a:rPr lang="la-Latn" dirty="0">
                <a:solidFill>
                  <a:schemeClr val="tx1"/>
                </a:solidFill>
              </a:rPr>
              <a:t>mille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Латинские </a:t>
            </a:r>
            <a:r>
              <a:rPr lang="ru-RU" dirty="0">
                <a:solidFill>
                  <a:schemeClr val="tx1"/>
                </a:solidFill>
              </a:rPr>
              <a:t>корни имеют также приставки </a:t>
            </a:r>
            <a:r>
              <a:rPr lang="ru-RU" dirty="0" err="1">
                <a:solidFill>
                  <a:schemeClr val="tx1"/>
                </a:solidFill>
              </a:rPr>
              <a:t>санти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от </a:t>
            </a:r>
            <a:r>
              <a:rPr lang="ru-RU" dirty="0" err="1">
                <a:solidFill>
                  <a:schemeClr val="tx1"/>
                </a:solidFill>
              </a:rPr>
              <a:t>centum</a:t>
            </a:r>
            <a:r>
              <a:rPr lang="ru-RU" dirty="0">
                <a:solidFill>
                  <a:schemeClr val="tx1"/>
                </a:solidFill>
              </a:rPr>
              <a:t> («сто») и деци 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от </a:t>
            </a:r>
            <a:r>
              <a:rPr lang="ru-RU" dirty="0" err="1">
                <a:solidFill>
                  <a:schemeClr val="tx1"/>
                </a:solidFill>
              </a:rPr>
              <a:t>decimus</a:t>
            </a:r>
            <a:r>
              <a:rPr lang="ru-RU" dirty="0">
                <a:solidFill>
                  <a:schemeClr val="tx1"/>
                </a:solidFill>
              </a:rPr>
              <a:t> («десятый»), </a:t>
            </a:r>
            <a:r>
              <a:rPr lang="ru-RU" dirty="0" err="1">
                <a:solidFill>
                  <a:schemeClr val="tx1"/>
                </a:solidFill>
              </a:rPr>
              <a:t>зетта</a:t>
            </a:r>
            <a:r>
              <a:rPr lang="ru-RU" dirty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- </a:t>
            </a:r>
            <a:r>
              <a:rPr lang="ru-RU" dirty="0">
                <a:solidFill>
                  <a:schemeClr val="tx1"/>
                </a:solidFill>
              </a:rPr>
              <a:t>от </a:t>
            </a:r>
            <a:r>
              <a:rPr lang="ru-RU" dirty="0" err="1">
                <a:solidFill>
                  <a:schemeClr val="tx1"/>
                </a:solidFill>
              </a:rPr>
              <a:t>septem</a:t>
            </a:r>
            <a:r>
              <a:rPr lang="ru-RU" dirty="0">
                <a:solidFill>
                  <a:schemeClr val="tx1"/>
                </a:solidFill>
              </a:rPr>
              <a:t> («семь»). </a:t>
            </a:r>
            <a:r>
              <a:rPr lang="ru-RU" dirty="0" err="1">
                <a:solidFill>
                  <a:schemeClr val="tx1"/>
                </a:solidFill>
              </a:rPr>
              <a:t>Зепто</a:t>
            </a:r>
            <a:r>
              <a:rPr lang="ru-RU" dirty="0">
                <a:solidFill>
                  <a:schemeClr val="tx1"/>
                </a:solidFill>
              </a:rPr>
              <a:t> («семь») происходит от лат. </a:t>
            </a:r>
            <a:r>
              <a:rPr lang="la-Latn" dirty="0">
                <a:solidFill>
                  <a:schemeClr val="tx1"/>
                </a:solidFill>
              </a:rPr>
              <a:t>septem</a:t>
            </a:r>
            <a:r>
              <a:rPr lang="ru-RU" dirty="0">
                <a:solidFill>
                  <a:schemeClr val="tx1"/>
                </a:solidFill>
              </a:rPr>
              <a:t> или от фр. </a:t>
            </a:r>
            <a:r>
              <a:rPr lang="fr-FR" dirty="0">
                <a:solidFill>
                  <a:schemeClr val="tx1"/>
                </a:solidFill>
              </a:rPr>
              <a:t>sept</a:t>
            </a:r>
            <a:r>
              <a:rPr lang="ru-RU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ru-RU" dirty="0">
                <a:solidFill>
                  <a:schemeClr val="tx1"/>
                </a:solidFill>
              </a:rPr>
              <a:t>Приставка </a:t>
            </a:r>
            <a:r>
              <a:rPr lang="ru-RU" dirty="0" err="1">
                <a:solidFill>
                  <a:schemeClr val="tx1"/>
                </a:solidFill>
              </a:rPr>
              <a:t>атто</a:t>
            </a:r>
            <a:r>
              <a:rPr lang="ru-RU" dirty="0">
                <a:solidFill>
                  <a:schemeClr val="tx1"/>
                </a:solidFill>
              </a:rPr>
              <a:t> образована от дат. </a:t>
            </a:r>
            <a:r>
              <a:rPr lang="da-DK" dirty="0">
                <a:solidFill>
                  <a:schemeClr val="tx1"/>
                </a:solidFill>
              </a:rPr>
              <a:t>atten</a:t>
            </a:r>
            <a:r>
              <a:rPr lang="ru-RU" dirty="0">
                <a:solidFill>
                  <a:schemeClr val="tx1"/>
                </a:solidFill>
              </a:rPr>
              <a:t> («восемнадцать»).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err="1" smtClean="0">
                <a:solidFill>
                  <a:schemeClr val="tx1"/>
                </a:solidFill>
              </a:rPr>
              <a:t>Фемто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восходит к дат. и норв. </a:t>
            </a:r>
            <a:r>
              <a:rPr lang="ru-RU" dirty="0" err="1">
                <a:solidFill>
                  <a:schemeClr val="tx1"/>
                </a:solidFill>
              </a:rPr>
              <a:t>femten</a:t>
            </a:r>
            <a:r>
              <a:rPr lang="ru-RU" dirty="0">
                <a:solidFill>
                  <a:schemeClr val="tx1"/>
                </a:solidFill>
              </a:rPr>
              <a:t> или к др.-сканд. </a:t>
            </a:r>
            <a:r>
              <a:rPr lang="ru-RU" dirty="0" err="1">
                <a:solidFill>
                  <a:schemeClr val="tx1"/>
                </a:solidFill>
              </a:rPr>
              <a:t>fimmtān</a:t>
            </a:r>
            <a:r>
              <a:rPr lang="ru-RU" dirty="0">
                <a:solidFill>
                  <a:schemeClr val="tx1"/>
                </a:solidFill>
              </a:rPr>
              <a:t> и означает «пятнадцать».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Приставка </a:t>
            </a:r>
            <a:r>
              <a:rPr lang="ru-RU" dirty="0">
                <a:solidFill>
                  <a:schemeClr val="tx1"/>
                </a:solidFill>
              </a:rPr>
              <a:t>пико происходит либо от фр. </a:t>
            </a:r>
            <a:r>
              <a:rPr lang="fr-FR" dirty="0">
                <a:solidFill>
                  <a:schemeClr val="tx1"/>
                </a:solidFill>
              </a:rPr>
              <a:t>pico</a:t>
            </a:r>
            <a:r>
              <a:rPr lang="ru-RU" dirty="0">
                <a:solidFill>
                  <a:schemeClr val="tx1"/>
                </a:solidFill>
              </a:rPr>
              <a:t> («клюв» или «маленькое количество»), либо от итал. </a:t>
            </a:r>
            <a:r>
              <a:rPr lang="it-IT" dirty="0">
                <a:solidFill>
                  <a:schemeClr val="tx1"/>
                </a:solidFill>
              </a:rPr>
              <a:t>piccolo</a:t>
            </a:r>
            <a:r>
              <a:rPr lang="ru-RU" dirty="0">
                <a:solidFill>
                  <a:schemeClr val="tx1"/>
                </a:solidFill>
              </a:rPr>
              <a:t>, то есть «маленький».  </a:t>
            </a:r>
          </a:p>
        </p:txBody>
      </p:sp>
    </p:spTree>
    <p:extLst>
      <p:ext uri="{BB962C8B-B14F-4D97-AF65-F5344CB8AC3E}">
        <p14:creationId xmlns:p14="http://schemas.microsoft.com/office/powerpoint/2010/main" val="74758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Система единиц СИ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813520"/>
            <a:ext cx="9127564" cy="44958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немногих </a:t>
            </a:r>
            <a:r>
              <a:rPr lang="ru-RU" dirty="0" smtClean="0">
                <a:solidFill>
                  <a:schemeClr val="tx1"/>
                </a:solidFill>
              </a:rPr>
              <a:t>странах, не принявших систему СИ </a:t>
            </a:r>
            <a:r>
              <a:rPr lang="ru-RU" dirty="0">
                <a:solidFill>
                  <a:schemeClr val="tx1"/>
                </a:solidFill>
              </a:rPr>
              <a:t>определения традиционных единиц были изменены таким образом, чтобы связать их фиксированными коэффициентами с соответствующими единицами СИ.</a:t>
            </a:r>
          </a:p>
          <a:p>
            <a:r>
              <a:rPr lang="ru-RU" dirty="0">
                <a:solidFill>
                  <a:schemeClr val="tx1"/>
                </a:solidFill>
              </a:rPr>
              <a:t>Полное официальное описание СИ вместе с её толкованием содержится в действующей редакции Брошюры СИ (фр. </a:t>
            </a:r>
            <a:r>
              <a:rPr lang="fr-FR" dirty="0">
                <a:solidFill>
                  <a:schemeClr val="tx1"/>
                </a:solidFill>
              </a:rPr>
              <a:t>Brochure SI</a:t>
            </a:r>
            <a:r>
              <a:rPr lang="ru-RU" dirty="0">
                <a:solidFill>
                  <a:schemeClr val="tx1"/>
                </a:solidFill>
              </a:rPr>
              <a:t>, англ. </a:t>
            </a:r>
            <a:r>
              <a:rPr lang="ru-RU" dirty="0" err="1">
                <a:solidFill>
                  <a:schemeClr val="tx1"/>
                </a:solidFill>
              </a:rPr>
              <a:t>The</a:t>
            </a:r>
            <a:r>
              <a:rPr lang="ru-RU" dirty="0">
                <a:solidFill>
                  <a:schemeClr val="tx1"/>
                </a:solidFill>
              </a:rPr>
              <a:t> SI </a:t>
            </a:r>
            <a:r>
              <a:rPr lang="ru-RU" dirty="0" err="1">
                <a:solidFill>
                  <a:schemeClr val="tx1"/>
                </a:solidFill>
              </a:rPr>
              <a:t>Brochure</a:t>
            </a:r>
            <a:r>
              <a:rPr lang="ru-RU" dirty="0" smtClean="0">
                <a:solidFill>
                  <a:schemeClr val="tx1"/>
                </a:solidFill>
              </a:rPr>
              <a:t>). Брошюра </a:t>
            </a:r>
            <a:r>
              <a:rPr lang="ru-RU" dirty="0">
                <a:solidFill>
                  <a:schemeClr val="tx1"/>
                </a:solidFill>
              </a:rPr>
              <a:t>СИ издаётся с 1970 года,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 </a:t>
            </a:r>
            <a:r>
              <a:rPr lang="ru-RU" dirty="0">
                <a:solidFill>
                  <a:schemeClr val="tx1"/>
                </a:solidFill>
              </a:rPr>
              <a:t>1985 года выходит на французском и английском языках, переведена также на ряд других языков, однако официальным считается текст только на французском языке.  </a:t>
            </a:r>
          </a:p>
        </p:txBody>
      </p:sp>
    </p:spTree>
    <p:extLst>
      <p:ext uri="{BB962C8B-B14F-4D97-AF65-F5344CB8AC3E}">
        <p14:creationId xmlns:p14="http://schemas.microsoft.com/office/powerpoint/2010/main" val="239260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Международные единицы объема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48" y="1813520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России действует </a:t>
            </a:r>
            <a:r>
              <a:rPr lang="ru-RU">
                <a:solidFill>
                  <a:schemeClr val="tx1"/>
                </a:solidFill>
              </a:rPr>
              <a:t>ГОСТ </a:t>
            </a:r>
            <a:r>
              <a:rPr lang="ru-RU" smtClean="0">
                <a:solidFill>
                  <a:schemeClr val="tx1"/>
                </a:solidFill>
              </a:rPr>
              <a:t>8.417-2002</a:t>
            </a:r>
            <a:r>
              <a:rPr lang="ru-RU" dirty="0">
                <a:solidFill>
                  <a:schemeClr val="tx1"/>
                </a:solidFill>
              </a:rPr>
              <a:t>, предписывающий обязательное использование единиц СИ. В нём перечислены единицы физических величин, разрешённые к применению, приведены их международные и русские обозначения и установлены правила их использования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>
                <a:solidFill>
                  <a:schemeClr val="tx1"/>
                </a:solidFill>
              </a:rPr>
              <a:t>соответствии с Государственным стандартом, во всех отраслях науки и техники, в том числе и в медицине, обязательным является применение единиц Международной системы единиц (СИ).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Единицей </a:t>
            </a:r>
            <a:r>
              <a:rPr lang="ru-RU" dirty="0">
                <a:solidFill>
                  <a:schemeClr val="tx1"/>
                </a:solidFill>
              </a:rPr>
              <a:t>объема в СИ является кубический метр (м3).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Для </a:t>
            </a:r>
            <a:r>
              <a:rPr lang="ru-RU" dirty="0">
                <a:solidFill>
                  <a:schemeClr val="tx1"/>
                </a:solidFill>
              </a:rPr>
              <a:t>удобства в медицине допускается применять единицу объема литр (л; 1 л = 0,001 м3).</a:t>
            </a:r>
          </a:p>
        </p:txBody>
      </p:sp>
    </p:spTree>
    <p:extLst>
      <p:ext uri="{BB962C8B-B14F-4D97-AF65-F5344CB8AC3E}">
        <p14:creationId xmlns:p14="http://schemas.microsoft.com/office/powerpoint/2010/main" val="122310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Международные единицы </a:t>
            </a:r>
            <a:r>
              <a:rPr lang="ru-RU" sz="3200" b="1" smtClean="0">
                <a:solidFill>
                  <a:schemeClr val="tx1"/>
                </a:solidFill>
              </a:rPr>
              <a:t>количества вещества (1)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948" y="1412776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Единицей количества вещества, содержащего столько же структурных элементов, сколько содержится атомов в нуклиде углерода 12С массой 0,012 кг, является моль, т. е. моль – это количество вещества в граммах, число которых равно молекулярной массе этого вещества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Количество молей соответствует массе вещества в граммах, деленому на относительную молекулярную массу вещества.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1 </a:t>
            </a:r>
            <a:r>
              <a:rPr lang="ru-RU" dirty="0">
                <a:solidFill>
                  <a:schemeClr val="tx1"/>
                </a:solidFill>
              </a:rPr>
              <a:t>моль = 10</a:t>
            </a:r>
            <a:r>
              <a:rPr lang="ru-RU" baseline="30000" dirty="0">
                <a:solidFill>
                  <a:schemeClr val="tx1"/>
                </a:solidFill>
              </a:rPr>
              <a:t>3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ммоль</a:t>
            </a:r>
            <a:r>
              <a:rPr lang="ru-RU" dirty="0">
                <a:solidFill>
                  <a:schemeClr val="tx1"/>
                </a:solidFill>
              </a:rPr>
              <a:t> = </a:t>
            </a:r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ru-RU" baseline="30000" dirty="0" smtClean="0">
                <a:solidFill>
                  <a:schemeClr val="tx1"/>
                </a:solidFill>
              </a:rPr>
              <a:t>6. </a:t>
            </a:r>
            <a:r>
              <a:rPr lang="ru-RU" dirty="0" err="1">
                <a:solidFill>
                  <a:schemeClr val="tx1"/>
                </a:solidFill>
              </a:rPr>
              <a:t>мкмолъ</a:t>
            </a:r>
            <a:r>
              <a:rPr lang="ru-RU" dirty="0">
                <a:solidFill>
                  <a:schemeClr val="tx1"/>
                </a:solidFill>
              </a:rPr>
              <a:t> = 10</a:t>
            </a:r>
            <a:r>
              <a:rPr lang="ru-RU" baseline="30000" dirty="0">
                <a:solidFill>
                  <a:schemeClr val="tx1"/>
                </a:solidFill>
              </a:rPr>
              <a:t>9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нмолъ</a:t>
            </a:r>
            <a:r>
              <a:rPr lang="ru-RU" dirty="0">
                <a:solidFill>
                  <a:schemeClr val="tx1"/>
                </a:solidFill>
              </a:rPr>
              <a:t> = 10</a:t>
            </a:r>
            <a:r>
              <a:rPr lang="ru-RU" baseline="30000" dirty="0">
                <a:solidFill>
                  <a:schemeClr val="tx1"/>
                </a:solidFill>
              </a:rPr>
              <a:t>12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пмоль</a:t>
            </a:r>
            <a:r>
              <a:rPr lang="ru-RU" dirty="0">
                <a:solidFill>
                  <a:schemeClr val="tx1"/>
                </a:solidFill>
              </a:rPr>
              <a:t>.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Содержание </a:t>
            </a:r>
            <a:r>
              <a:rPr lang="ru-RU" dirty="0">
                <a:solidFill>
                  <a:schemeClr val="tx1"/>
                </a:solidFill>
              </a:rPr>
              <a:t>большинства веществ в крови выражается в </a:t>
            </a:r>
            <a:r>
              <a:rPr lang="ru-RU" dirty="0" err="1">
                <a:solidFill>
                  <a:schemeClr val="tx1"/>
                </a:solidFill>
              </a:rPr>
              <a:t>миллимолях</a:t>
            </a:r>
            <a:r>
              <a:rPr lang="ru-RU" dirty="0">
                <a:solidFill>
                  <a:schemeClr val="tx1"/>
                </a:solidFill>
              </a:rPr>
              <a:t> на литр (</a:t>
            </a:r>
            <a:r>
              <a:rPr lang="ru-RU" dirty="0" err="1">
                <a:solidFill>
                  <a:schemeClr val="tx1"/>
                </a:solidFill>
              </a:rPr>
              <a:t>ммоль</a:t>
            </a:r>
            <a:r>
              <a:rPr lang="ru-RU" dirty="0">
                <a:solidFill>
                  <a:schemeClr val="tx1"/>
                </a:solidFill>
              </a:rPr>
              <a:t>/л).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9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252537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Международные единицы количества вещества, активность ферментов</a:t>
            </a:r>
            <a:endParaRPr lang="ru-RU" alt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956" y="1885528"/>
            <a:ext cx="9127564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Только для показателей, молекулярная масса которых неизвестна или не может быть измерена, поскольку лишена физического смысла (общий белок, общие липиды и т. п.), в качестве единицы измерения используют массовую концентрацию – грамм на литр (г/л).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Активность </a:t>
            </a:r>
            <a:r>
              <a:rPr lang="ru-RU" dirty="0">
                <a:solidFill>
                  <a:schemeClr val="tx1"/>
                </a:solidFill>
              </a:rPr>
              <a:t>ферментов в единицах СИ выражается в количествах молей продукта (субстрата), образующихся (превращающихся) в 1 с в 1 л раствора – 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моль</a:t>
            </a:r>
            <a:r>
              <a:rPr lang="ru-RU" dirty="0">
                <a:solidFill>
                  <a:schemeClr val="tx1"/>
                </a:solidFill>
              </a:rPr>
              <a:t>/(с-л), </a:t>
            </a:r>
            <a:r>
              <a:rPr lang="ru-RU" dirty="0" err="1">
                <a:solidFill>
                  <a:schemeClr val="tx1"/>
                </a:solidFill>
              </a:rPr>
              <a:t>мкмоль</a:t>
            </a:r>
            <a:r>
              <a:rPr lang="ru-RU" dirty="0">
                <a:solidFill>
                  <a:schemeClr val="tx1"/>
                </a:solidFill>
              </a:rPr>
              <a:t>/(с-л), </a:t>
            </a:r>
            <a:r>
              <a:rPr lang="ru-RU" dirty="0" err="1">
                <a:solidFill>
                  <a:schemeClr val="tx1"/>
                </a:solidFill>
              </a:rPr>
              <a:t>нмоль</a:t>
            </a:r>
            <a:r>
              <a:rPr lang="ru-RU" dirty="0">
                <a:solidFill>
                  <a:schemeClr val="tx1"/>
                </a:solidFill>
              </a:rPr>
              <a:t>/(с-л).</a:t>
            </a:r>
          </a:p>
        </p:txBody>
      </p:sp>
    </p:spTree>
    <p:extLst>
      <p:ext uri="{BB962C8B-B14F-4D97-AF65-F5344CB8AC3E}">
        <p14:creationId xmlns:p14="http://schemas.microsoft.com/office/powerpoint/2010/main" val="280389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 smtClean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62826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Клинико-диагностическая лаборатория в структуре ЛПУ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pPr lvl="0"/>
            <a:r>
              <a:rPr lang="ru-RU" sz="2800" dirty="0" smtClean="0">
                <a:solidFill>
                  <a:schemeClr val="tx1"/>
                </a:solidFill>
              </a:rPr>
              <a:t>Является </a:t>
            </a:r>
            <a:r>
              <a:rPr lang="ru-RU" sz="2800" dirty="0">
                <a:solidFill>
                  <a:schemeClr val="tx1"/>
                </a:solidFill>
              </a:rPr>
              <a:t>диагностическим подразделением лечебно-профилактического учреждения и создается на правах отделения. </a:t>
            </a:r>
            <a:endParaRPr lang="ru-RU" sz="2800" dirty="0" smtClean="0">
              <a:solidFill>
                <a:schemeClr val="tx1"/>
              </a:solidFill>
            </a:endParaRPr>
          </a:p>
          <a:p>
            <a:pPr lvl="0"/>
            <a:endParaRPr lang="ru-RU" sz="2800" dirty="0">
              <a:solidFill>
                <a:schemeClr val="tx1"/>
              </a:solidFill>
            </a:endParaRP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КДЛ</a:t>
            </a:r>
            <a:r>
              <a:rPr lang="ru-RU" sz="2800" dirty="0">
                <a:solidFill>
                  <a:schemeClr val="tx1"/>
                </a:solidFill>
              </a:rPr>
              <a:t>, независимо от подчиненности и формы собственности, должна иметь сертификат на избранный вид деятельности.</a:t>
            </a:r>
            <a:endParaRPr lang="ru-RU" alt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0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Штаты КДЛ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pPr lvl="0"/>
            <a:r>
              <a:rPr lang="ru-RU" sz="2800" dirty="0">
                <a:solidFill>
                  <a:schemeClr val="tx1"/>
                </a:solidFill>
              </a:rPr>
              <a:t>устанавливаются в соответствии с действующими нормативными документами с учетом местных условий или рассчитываются в соответствии с объемом работы (приложение 12 к приказу МЗ РФ № 380).</a:t>
            </a:r>
            <a:endParaRPr lang="ru-RU" alt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3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Продолжительность рабочего времени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</a:rPr>
              <a:t>В соответствии с постановлением ПРАВИТЕЛЬСТВА</a:t>
            </a:r>
            <a:r>
              <a:rPr lang="ru-RU" sz="2800" dirty="0">
                <a:solidFill>
                  <a:schemeClr val="tx1"/>
                </a:solidFill>
              </a:rPr>
              <a:t> </a:t>
            </a:r>
            <a:r>
              <a:rPr lang="ru-RU" sz="2800" dirty="0" smtClean="0">
                <a:solidFill>
                  <a:schemeClr val="tx1"/>
                </a:solidFill>
              </a:rPr>
              <a:t>РФ от </a:t>
            </a:r>
            <a:r>
              <a:rPr lang="ru-RU" sz="2800" dirty="0">
                <a:solidFill>
                  <a:schemeClr val="tx1"/>
                </a:solidFill>
              </a:rPr>
              <a:t> 14 февраля 2003 г.  N </a:t>
            </a:r>
            <a:r>
              <a:rPr lang="ru-RU" sz="2800" dirty="0" smtClean="0">
                <a:solidFill>
                  <a:schemeClr val="tx1"/>
                </a:solidFill>
              </a:rPr>
              <a:t>101 для врачей специалистов установлена продолжительность рабочего времени 36 часов в неделю (кроме работающих в туберкулезных диспансерах, с источниками ионизирующего излучения и т.д.)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05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304255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Должностные инструкции, перечень необходимых навыков и знаний работников КДЛ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885528"/>
            <a:ext cx="8948052" cy="44958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Приказ 380 от 25.12.1997 г </a:t>
            </a:r>
            <a:r>
              <a:rPr lang="ru-RU" dirty="0">
                <a:solidFill>
                  <a:schemeClr val="tx1"/>
                </a:solidFill>
              </a:rPr>
              <a:t> О СОСТОЯНИИ И МЕРАХ ПО </a:t>
            </a:r>
            <a:r>
              <a:rPr lang="ru-RU" dirty="0" smtClean="0">
                <a:solidFill>
                  <a:schemeClr val="tx1"/>
                </a:solidFill>
              </a:rPr>
              <a:t>СОВЕРШЕНСТВОВАНИЮ ЛАБОРАТОРНОГО </a:t>
            </a:r>
            <a:r>
              <a:rPr lang="ru-RU" dirty="0">
                <a:solidFill>
                  <a:schemeClr val="tx1"/>
                </a:solidFill>
              </a:rPr>
              <a:t>ОБЕСПЕЧЕНИЯ ДИАГНОСТИКИ </a:t>
            </a:r>
            <a:r>
              <a:rPr lang="ru-RU" dirty="0" smtClean="0">
                <a:solidFill>
                  <a:schemeClr val="tx1"/>
                </a:solidFill>
              </a:rPr>
              <a:t>И ЛЕЧЕНИЯ </a:t>
            </a:r>
            <a:r>
              <a:rPr lang="ru-RU" dirty="0">
                <a:solidFill>
                  <a:schemeClr val="tx1"/>
                </a:solidFill>
              </a:rPr>
              <a:t>ПАЦИЕНТОВ В УЧРЕЖДЕНИЯХ </a:t>
            </a:r>
            <a:r>
              <a:rPr lang="ru-RU" dirty="0" smtClean="0">
                <a:solidFill>
                  <a:schemeClr val="tx1"/>
                </a:solidFill>
              </a:rPr>
              <a:t>ЗДРАВООХРАНЕНИЯ РОССИЙСКОЙ </a:t>
            </a:r>
            <a:r>
              <a:rPr lang="ru-RU" dirty="0">
                <a:solidFill>
                  <a:schemeClr val="tx1"/>
                </a:solidFill>
              </a:rPr>
              <a:t>ФЕДЕРАЦИИ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ПРИКАЗ от </a:t>
            </a:r>
            <a:r>
              <a:rPr lang="ru-RU" dirty="0">
                <a:solidFill>
                  <a:schemeClr val="tx1"/>
                </a:solidFill>
              </a:rPr>
              <a:t>6 ноября 2009 г. N </a:t>
            </a:r>
            <a:r>
              <a:rPr lang="ru-RU" dirty="0" smtClean="0">
                <a:solidFill>
                  <a:schemeClr val="tx1"/>
                </a:solidFill>
              </a:rPr>
              <a:t>869 «ОБ </a:t>
            </a:r>
            <a:r>
              <a:rPr lang="ru-RU" dirty="0">
                <a:solidFill>
                  <a:schemeClr val="tx1"/>
                </a:solidFill>
              </a:rPr>
              <a:t>УТВЕРЖДЕНИИ ЕДИНОГО КВАЛИФИКАЦИОННОГО </a:t>
            </a:r>
            <a:r>
              <a:rPr lang="ru-RU" dirty="0" smtClean="0">
                <a:solidFill>
                  <a:schemeClr val="tx1"/>
                </a:solidFill>
              </a:rPr>
              <a:t>СПРАВОЧНИКА ДОЛЖНОСТЕЙ </a:t>
            </a:r>
            <a:r>
              <a:rPr lang="ru-RU" dirty="0">
                <a:solidFill>
                  <a:schemeClr val="tx1"/>
                </a:solidFill>
              </a:rPr>
              <a:t>РУКОВОДИТЕЛЕЙ, СПЕЦИАЛИСТОВ И СЛУЖАЩИХ, </a:t>
            </a:r>
            <a:r>
              <a:rPr lang="ru-RU" dirty="0" smtClean="0">
                <a:solidFill>
                  <a:schemeClr val="tx1"/>
                </a:solidFill>
              </a:rPr>
              <a:t>РАЗДЕЛ "</a:t>
            </a:r>
            <a:r>
              <a:rPr lang="ru-RU" dirty="0">
                <a:solidFill>
                  <a:schemeClr val="tx1"/>
                </a:solidFill>
              </a:rPr>
              <a:t>КВАЛИФИКАЦИОННЫЕ ХАРАКТЕРИСТИКИ ДОЛЖНОСТЕЙ </a:t>
            </a:r>
            <a:r>
              <a:rPr lang="ru-RU" dirty="0" smtClean="0">
                <a:solidFill>
                  <a:schemeClr val="tx1"/>
                </a:solidFill>
              </a:rPr>
              <a:t>РАБОТНИКОВ В </a:t>
            </a:r>
            <a:r>
              <a:rPr lang="ru-RU" dirty="0">
                <a:solidFill>
                  <a:schemeClr val="tx1"/>
                </a:solidFill>
              </a:rPr>
              <a:t>СФЕРЕ </a:t>
            </a:r>
            <a:r>
              <a:rPr lang="ru-RU" dirty="0" smtClean="0">
                <a:solidFill>
                  <a:schemeClr val="tx1"/>
                </a:solidFill>
              </a:rPr>
              <a:t>ЗДРАВООХРАНЕНИЯ«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ПРИКАЗ от </a:t>
            </a:r>
            <a:r>
              <a:rPr lang="ru-RU" dirty="0">
                <a:solidFill>
                  <a:schemeClr val="tx1"/>
                </a:solidFill>
              </a:rPr>
              <a:t>20 декабря 2012 г. N </a:t>
            </a:r>
            <a:r>
              <a:rPr lang="ru-RU" dirty="0" smtClean="0">
                <a:solidFill>
                  <a:schemeClr val="tx1"/>
                </a:solidFill>
              </a:rPr>
              <a:t>1183н ОБ </a:t>
            </a:r>
            <a:r>
              <a:rPr lang="ru-RU" dirty="0">
                <a:solidFill>
                  <a:schemeClr val="tx1"/>
                </a:solidFill>
              </a:rPr>
              <a:t>УТВЕРЖДЕНИИ </a:t>
            </a:r>
            <a:r>
              <a:rPr lang="ru-RU" dirty="0" smtClean="0">
                <a:solidFill>
                  <a:schemeClr val="tx1"/>
                </a:solidFill>
              </a:rPr>
              <a:t>НОМЕНКЛАТУРЫ ДОЛЖНОСТЕЙ </a:t>
            </a:r>
            <a:r>
              <a:rPr lang="ru-RU" dirty="0">
                <a:solidFill>
                  <a:schemeClr val="tx1"/>
                </a:solidFill>
              </a:rPr>
              <a:t>МЕДИЦИНСКИХ </a:t>
            </a:r>
            <a:r>
              <a:rPr lang="ru-RU" dirty="0" smtClean="0">
                <a:solidFill>
                  <a:schemeClr val="tx1"/>
                </a:solidFill>
              </a:rPr>
              <a:t>РАБОТНИКОВ И </a:t>
            </a:r>
            <a:r>
              <a:rPr lang="ru-RU" dirty="0">
                <a:solidFill>
                  <a:schemeClr val="tx1"/>
                </a:solidFill>
              </a:rPr>
              <a:t>ФАРМАЦЕВТИЧЕСКИХ РАБОТНИКОВ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altLang="ru-RU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69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Заведующий КДЛ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988840"/>
            <a:ext cx="8948052" cy="4495800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</a:rPr>
              <a:t>Назначается врач  </a:t>
            </a:r>
            <a:r>
              <a:rPr lang="ru-RU" sz="2800" dirty="0">
                <a:solidFill>
                  <a:schemeClr val="tx1"/>
                </a:solidFill>
              </a:rPr>
              <a:t>клинической  лабораторной  диагностики,  имеющий  </a:t>
            </a:r>
            <a:r>
              <a:rPr lang="ru-RU" sz="2800" dirty="0" smtClean="0">
                <a:solidFill>
                  <a:schemeClr val="tx1"/>
                </a:solidFill>
              </a:rPr>
              <a:t>сертификат  </a:t>
            </a:r>
            <a:r>
              <a:rPr lang="ru-RU" sz="2800" dirty="0">
                <a:solidFill>
                  <a:schemeClr val="tx1"/>
                </a:solidFill>
              </a:rPr>
              <a:t>специалиста  и  стаж  практической работы в лаборатории не менее </a:t>
            </a:r>
            <a:r>
              <a:rPr lang="ru-RU" sz="2800" dirty="0" smtClean="0">
                <a:solidFill>
                  <a:schemeClr val="tx1"/>
                </a:solidFill>
              </a:rPr>
              <a:t>5 лет</a:t>
            </a:r>
            <a:r>
              <a:rPr lang="ru-RU" sz="2800" dirty="0">
                <a:solidFill>
                  <a:schemeClr val="tx1"/>
                </a:solidFill>
              </a:rPr>
              <a:t>.  Заведующий  специализированной  лабораторией   </a:t>
            </a:r>
            <a:r>
              <a:rPr lang="ru-RU" sz="2800" dirty="0" smtClean="0">
                <a:solidFill>
                  <a:schemeClr val="tx1"/>
                </a:solidFill>
              </a:rPr>
              <a:t>дополнительно должен   </a:t>
            </a:r>
            <a:r>
              <a:rPr lang="ru-RU" sz="2800" dirty="0">
                <a:solidFill>
                  <a:schemeClr val="tx1"/>
                </a:solidFill>
              </a:rPr>
              <a:t>иметь   подготовку   </a:t>
            </a:r>
            <a:r>
              <a:rPr lang="ru-RU" sz="2800" dirty="0" smtClean="0">
                <a:solidFill>
                  <a:schemeClr val="tx1"/>
                </a:solidFill>
              </a:rPr>
              <a:t>по клинической </a:t>
            </a:r>
            <a:r>
              <a:rPr lang="ru-RU" sz="2800" dirty="0">
                <a:solidFill>
                  <a:schemeClr val="tx1"/>
                </a:solidFill>
              </a:rPr>
              <a:t>лабораторной диагностики (усовершенствование).</a:t>
            </a:r>
            <a:endParaRPr lang="ru-RU" altLang="ru-RU" sz="2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6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125253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chemeClr val="tx1"/>
                </a:solidFill>
              </a:rPr>
              <a:t>Заведующий КДЛ</a:t>
            </a:r>
            <a:r>
              <a:rPr lang="ru-RU" sz="3600" b="1" smtClean="0">
                <a:solidFill>
                  <a:schemeClr val="tx1"/>
                </a:solidFill>
              </a:rPr>
              <a:t>. </a:t>
            </a:r>
            <a:r>
              <a:rPr lang="ru-RU" sz="3600" b="1" dirty="0" smtClean="0">
                <a:solidFill>
                  <a:schemeClr val="tx1"/>
                </a:solidFill>
              </a:rPr>
              <a:t>Обязанности.</a:t>
            </a:r>
            <a:endParaRPr lang="ru-RU" alt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460" y="1597496"/>
            <a:ext cx="8948052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Обеспечивает </a:t>
            </a:r>
            <a:r>
              <a:rPr lang="ru-RU" sz="2200" dirty="0" smtClean="0">
                <a:solidFill>
                  <a:schemeClr val="tx1"/>
                </a:solidFill>
              </a:rPr>
              <a:t>своевременное и </a:t>
            </a:r>
            <a:r>
              <a:rPr lang="ru-RU" sz="2200" dirty="0">
                <a:solidFill>
                  <a:schemeClr val="tx1"/>
                </a:solidFill>
              </a:rPr>
              <a:t>качественное   </a:t>
            </a:r>
            <a:r>
              <a:rPr lang="ru-RU" sz="2200" dirty="0" smtClean="0">
                <a:solidFill>
                  <a:schemeClr val="tx1"/>
                </a:solidFill>
              </a:rPr>
              <a:t>проведение клинических </a:t>
            </a:r>
            <a:r>
              <a:rPr lang="ru-RU" sz="2200" dirty="0">
                <a:solidFill>
                  <a:schemeClr val="tx1"/>
                </a:solidFill>
              </a:rPr>
              <a:t>лабораторных  исследований,  непосредственно </a:t>
            </a:r>
            <a:r>
              <a:rPr lang="ru-RU" sz="2200" dirty="0" smtClean="0">
                <a:solidFill>
                  <a:schemeClr val="tx1"/>
                </a:solidFill>
              </a:rPr>
              <a:t>выполняет часть исследований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Составляет   </a:t>
            </a:r>
            <a:r>
              <a:rPr lang="ru-RU" sz="2200" dirty="0">
                <a:solidFill>
                  <a:schemeClr val="tx1"/>
                </a:solidFill>
              </a:rPr>
              <a:t>должностные   инструкции   для   </a:t>
            </a:r>
            <a:r>
              <a:rPr lang="ru-RU" sz="2200" dirty="0" smtClean="0">
                <a:solidFill>
                  <a:schemeClr val="tx1"/>
                </a:solidFill>
              </a:rPr>
              <a:t>сотрудников лаборатории </a:t>
            </a:r>
            <a:r>
              <a:rPr lang="ru-RU" sz="2200" dirty="0">
                <a:solidFill>
                  <a:schemeClr val="tx1"/>
                </a:solidFill>
              </a:rPr>
              <a:t>на основе утвержденных положений.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Распределяет </a:t>
            </a:r>
            <a:r>
              <a:rPr lang="ru-RU" sz="2200" dirty="0">
                <a:solidFill>
                  <a:schemeClr val="tx1"/>
                </a:solidFill>
              </a:rPr>
              <a:t>работу между сотрудниками.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Осуществляет </a:t>
            </a:r>
            <a:r>
              <a:rPr lang="ru-RU" sz="2200" dirty="0">
                <a:solidFill>
                  <a:schemeClr val="tx1"/>
                </a:solidFill>
              </a:rPr>
              <a:t>контроль за работой сотрудников </a:t>
            </a:r>
            <a:r>
              <a:rPr lang="ru-RU" sz="2200" dirty="0" smtClean="0">
                <a:solidFill>
                  <a:schemeClr val="tx1"/>
                </a:solidFill>
              </a:rPr>
              <a:t>лаборатории</a:t>
            </a:r>
            <a:endParaRPr lang="ru-RU" sz="22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Руководит </a:t>
            </a:r>
            <a:r>
              <a:rPr lang="ru-RU" sz="2200" dirty="0">
                <a:solidFill>
                  <a:schemeClr val="tx1"/>
                </a:solidFill>
              </a:rPr>
              <a:t>внедрением новых методов.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Отвечает </a:t>
            </a:r>
            <a:r>
              <a:rPr lang="ru-RU" sz="2200" dirty="0">
                <a:solidFill>
                  <a:schemeClr val="tx1"/>
                </a:solidFill>
              </a:rPr>
              <a:t>за работу руководимого им персонала.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Организует   </a:t>
            </a:r>
            <a:r>
              <a:rPr lang="ru-RU" sz="2200" dirty="0">
                <a:solidFill>
                  <a:schemeClr val="tx1"/>
                </a:solidFill>
              </a:rPr>
              <a:t>и   проводит   мероприятия   по    </a:t>
            </a:r>
            <a:r>
              <a:rPr lang="ru-RU" sz="2200" dirty="0" smtClean="0">
                <a:solidFill>
                  <a:schemeClr val="tx1"/>
                </a:solidFill>
              </a:rPr>
              <a:t>повышению квалификации </a:t>
            </a:r>
            <a:r>
              <a:rPr lang="ru-RU" sz="2200" dirty="0">
                <a:solidFill>
                  <a:schemeClr val="tx1"/>
                </a:solidFill>
              </a:rPr>
              <a:t>персонала   </a:t>
            </a:r>
            <a:r>
              <a:rPr lang="ru-RU" sz="2200" dirty="0" smtClean="0">
                <a:solidFill>
                  <a:schemeClr val="tx1"/>
                </a:solidFill>
              </a:rPr>
              <a:t>лаборатории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Консультирует </a:t>
            </a:r>
            <a:r>
              <a:rPr lang="ru-RU" sz="2200" dirty="0">
                <a:solidFill>
                  <a:schemeClr val="tx1"/>
                </a:solidFill>
              </a:rPr>
              <a:t>врачей других  специальностей  по  </a:t>
            </a:r>
            <a:r>
              <a:rPr lang="ru-RU" sz="2200" dirty="0" smtClean="0">
                <a:solidFill>
                  <a:schemeClr val="tx1"/>
                </a:solidFill>
              </a:rPr>
              <a:t>вопросам диагностики </a:t>
            </a:r>
            <a:r>
              <a:rPr lang="ru-RU" sz="2200" dirty="0">
                <a:solidFill>
                  <a:schemeClr val="tx1"/>
                </a:solidFill>
              </a:rPr>
              <a:t>заболеваний.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</a:rPr>
              <a:t>Предоставляет  </a:t>
            </a:r>
            <a:r>
              <a:rPr lang="ru-RU" sz="2200" dirty="0">
                <a:solidFill>
                  <a:schemeClr val="tx1"/>
                </a:solidFill>
              </a:rPr>
              <a:t>администрации   заявку   на   </a:t>
            </a:r>
            <a:r>
              <a:rPr lang="ru-RU" sz="2200" dirty="0" smtClean="0">
                <a:solidFill>
                  <a:schemeClr val="tx1"/>
                </a:solidFill>
              </a:rPr>
              <a:t>приобретение    </a:t>
            </a:r>
            <a:r>
              <a:rPr lang="ru-RU" sz="2200" dirty="0">
                <a:solidFill>
                  <a:schemeClr val="tx1"/>
                </a:solidFill>
              </a:rPr>
              <a:t>оборудования, реактивов  и  расходных </a:t>
            </a:r>
            <a:r>
              <a:rPr lang="ru-RU" sz="2200" dirty="0" smtClean="0">
                <a:solidFill>
                  <a:schemeClr val="tx1"/>
                </a:solidFill>
              </a:rPr>
              <a:t>материалов.</a:t>
            </a:r>
            <a:endParaRPr lang="ru-RU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85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20137</TotalTime>
  <Words>2031</Words>
  <Application>Microsoft Office PowerPoint</Application>
  <PresentationFormat>Экран (4:3)</PresentationFormat>
  <Paragraphs>186</Paragraphs>
  <Slides>37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Волна</vt:lpstr>
      <vt:lpstr>Организация лабораторной службы</vt:lpstr>
      <vt:lpstr>План лекции</vt:lpstr>
      <vt:lpstr>Клиническая лабораторная диагностика. Определение.</vt:lpstr>
      <vt:lpstr>Клинико-диагностическая лаборатория в структуре ЛПУ</vt:lpstr>
      <vt:lpstr>Штаты КДЛ</vt:lpstr>
      <vt:lpstr>Продолжительность рабочего времени</vt:lpstr>
      <vt:lpstr>Должностные инструкции, перечень необходимых навыков и знаний работников КДЛ</vt:lpstr>
      <vt:lpstr>Заведующий КДЛ</vt:lpstr>
      <vt:lpstr>Заведующий КДЛ. Обязанности.</vt:lpstr>
      <vt:lpstr>Заведующий КДЛ. Обязанности.</vt:lpstr>
      <vt:lpstr>Врач КЛД</vt:lpstr>
      <vt:lpstr>Врач КДЛ. Обязанности.</vt:lpstr>
      <vt:lpstr>Врач КДЛ. Обязанности.</vt:lpstr>
      <vt:lpstr>Биолог КЛД</vt:lpstr>
      <vt:lpstr>Медицинский технолог</vt:lpstr>
      <vt:lpstr>Медицинский технолог. Обязанности.</vt:lpstr>
      <vt:lpstr>Медицинский технолог. Обязанности.</vt:lpstr>
      <vt:lpstr>Медицинский лабораторный техник (фельдшер лаборант)</vt:lpstr>
      <vt:lpstr>Лаборант КЛД</vt:lpstr>
      <vt:lpstr>Основные задачи КДЛ (1)</vt:lpstr>
      <vt:lpstr>Основные задачи КДЛ (2)</vt:lpstr>
      <vt:lpstr>Основные задачи КДЛ (3)</vt:lpstr>
      <vt:lpstr>В соответствии с указанными задачами КДЛ осуществляет:</vt:lpstr>
      <vt:lpstr>Система единиц СИ</vt:lpstr>
      <vt:lpstr>Система единиц СИ. История. </vt:lpstr>
      <vt:lpstr>Система единиц СИ. История. </vt:lpstr>
      <vt:lpstr>Система единиц СИ. История. Принципы организации.</vt:lpstr>
      <vt:lpstr>Основные единицы СИ</vt:lpstr>
      <vt:lpstr>Приставки для кратных единиц</vt:lpstr>
      <vt:lpstr>Приставки для дольных единиц</vt:lpstr>
      <vt:lpstr>Происхождение приставок</vt:lpstr>
      <vt:lpstr>Происхождение приставок</vt:lpstr>
      <vt:lpstr>Система единиц СИ</vt:lpstr>
      <vt:lpstr>Международные единицы объема</vt:lpstr>
      <vt:lpstr>Международные единицы количества вещества (1)</vt:lpstr>
      <vt:lpstr>Международные единицы количества вещества, активность ферментов</vt:lpstr>
      <vt:lpstr>Вопросы?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бухгалтерия</cp:lastModifiedBy>
  <cp:revision>4966</cp:revision>
  <cp:lastPrinted>2014-07-23T05:43:04Z</cp:lastPrinted>
  <dcterms:created xsi:type="dcterms:W3CDTF">2013-05-03T07:25:23Z</dcterms:created>
  <dcterms:modified xsi:type="dcterms:W3CDTF">2017-11-30T08:36:10Z</dcterms:modified>
</cp:coreProperties>
</file>