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63" r:id="rId10"/>
    <p:sldId id="264" r:id="rId11"/>
    <p:sldId id="294" r:id="rId12"/>
    <p:sldId id="265" r:id="rId13"/>
    <p:sldId id="266" r:id="rId14"/>
    <p:sldId id="267" r:id="rId15"/>
    <p:sldId id="268" r:id="rId16"/>
    <p:sldId id="295" r:id="rId17"/>
    <p:sldId id="269" r:id="rId18"/>
    <p:sldId id="270" r:id="rId19"/>
    <p:sldId id="271" r:id="rId20"/>
    <p:sldId id="272" r:id="rId21"/>
    <p:sldId id="296" r:id="rId22"/>
    <p:sldId id="273" r:id="rId23"/>
    <p:sldId id="297" r:id="rId24"/>
    <p:sldId id="274" r:id="rId25"/>
    <p:sldId id="298" r:id="rId26"/>
    <p:sldId id="275" r:id="rId27"/>
    <p:sldId id="276" r:id="rId28"/>
    <p:sldId id="277" r:id="rId29"/>
    <p:sldId id="278" r:id="rId30"/>
    <p:sldId id="279" r:id="rId31"/>
    <p:sldId id="280" r:id="rId32"/>
    <p:sldId id="299" r:id="rId33"/>
    <p:sldId id="281" r:id="rId34"/>
    <p:sldId id="300" r:id="rId35"/>
    <p:sldId id="282" r:id="rId36"/>
    <p:sldId id="283" r:id="rId37"/>
    <p:sldId id="285" r:id="rId38"/>
    <p:sldId id="284" r:id="rId39"/>
    <p:sldId id="287" r:id="rId40"/>
    <p:sldId id="301" r:id="rId41"/>
    <p:sldId id="288" r:id="rId42"/>
    <p:sldId id="289" r:id="rId43"/>
    <p:sldId id="290" r:id="rId44"/>
    <p:sldId id="291" r:id="rId45"/>
    <p:sldId id="302" r:id="rId46"/>
    <p:sldId id="29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3DD9-43B7-4956-916F-7E965AB65CA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0C17B-9FB0-4D09-8361-ABA4BDF23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0C17B-9FB0-4D09-8361-ABA4BDF233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2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CFD5F-2EE1-4B1B-B456-821A5B8225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1CADE8-A0DF-4755-8060-297B945337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6000" b="1" dirty="0">
                <a:solidFill>
                  <a:srgbClr val="FF0000"/>
                </a:solidFill>
                <a:latin typeface="Times New Roman"/>
              </a:rPr>
              <a:t>Тема 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</a:rPr>
              <a:t>5. </a:t>
            </a:r>
          </a:p>
          <a:p>
            <a:pPr algn="l"/>
            <a:r>
              <a:rPr lang="ru-RU" sz="6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Times New Roman"/>
              </a:rPr>
              <a:t>Характеристики слухового, тактильного 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</a:rPr>
              <a:t>анализаторов </a:t>
            </a:r>
            <a:r>
              <a:rPr lang="ru-RU" sz="6000" b="1" dirty="0">
                <a:solidFill>
                  <a:srgbClr val="FF0000"/>
                </a:solidFill>
                <a:latin typeface="Times New Roman"/>
              </a:rPr>
              <a:t>и антропометрические 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</a:rPr>
              <a:t>характеристики человека</a:t>
            </a:r>
            <a:endParaRPr lang="ru-RU" sz="6000" b="1" dirty="0" smtClean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6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336704"/>
          </a:xfrm>
        </p:spPr>
        <p:txBody>
          <a:bodyPr>
            <a:noAutofit/>
          </a:bodyPr>
          <a:lstStyle/>
          <a:p>
            <a:pPr marL="0" marR="58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/>
              </a:rPr>
              <a:t>Абсолютный временной порог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чувствительности определяется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длительностью звукового раздражителя, необходимой для возникновения звукового ощущения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</a:rPr>
              <a:t>С увеличением как интенсивности, так и частоты он уменьшается. </a:t>
            </a:r>
            <a:endParaRPr lang="ru-RU" sz="44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2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336704"/>
          </a:xfrm>
        </p:spPr>
        <p:txBody>
          <a:bodyPr>
            <a:noAutofit/>
          </a:bodyPr>
          <a:lstStyle/>
          <a:p>
            <a:pPr marL="0" marR="580" indent="0">
              <a:buNone/>
            </a:pPr>
            <a:r>
              <a:rPr lang="ru-RU" sz="3900" dirty="0" smtClean="0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3900" dirty="0" smtClean="0">
                <a:solidFill>
                  <a:srgbClr val="000000"/>
                </a:solidFill>
                <a:latin typeface="Times New Roman"/>
              </a:rPr>
              <a:t>достаточно высокой интенсивности (</a:t>
            </a:r>
            <a:r>
              <a:rPr lang="ru-RU" sz="3900" i="1" dirty="0" smtClean="0">
                <a:solidFill>
                  <a:srgbClr val="00B050"/>
                </a:solidFill>
                <a:latin typeface="Times New Roman"/>
              </a:rPr>
              <a:t>30 дБ и более) и частоте (1000 Гц и более) слуховое ощущение возникает уже при длительности звукового раздражителя, равной всего 1 </a:t>
            </a:r>
            <a:r>
              <a:rPr lang="ru-RU" sz="3900" i="1" dirty="0" err="1" smtClean="0">
                <a:solidFill>
                  <a:srgbClr val="00B050"/>
                </a:solidFill>
                <a:latin typeface="Times New Roman"/>
              </a:rPr>
              <a:t>мс</a:t>
            </a:r>
            <a:r>
              <a:rPr lang="ru-RU" sz="3900" dirty="0" smtClean="0">
                <a:solidFill>
                  <a:srgbClr val="000000"/>
                </a:solidFill>
                <a:latin typeface="Times New Roman"/>
              </a:rPr>
              <a:t>. Однако   при   уменьшении   интенсивности   звука   той   же частоты до 10 дБ временной порог достигает 50 </a:t>
            </a:r>
            <a:r>
              <a:rPr lang="ru-RU" sz="3900" dirty="0" err="1" smtClean="0">
                <a:solidFill>
                  <a:srgbClr val="000000"/>
                </a:solidFill>
                <a:latin typeface="Times New Roman"/>
              </a:rPr>
              <a:t>мс</a:t>
            </a:r>
            <a:r>
              <a:rPr lang="ru-RU" sz="3900" dirty="0" smtClean="0">
                <a:solidFill>
                  <a:srgbClr val="000000"/>
                </a:solidFill>
                <a:latin typeface="Times New Roman"/>
              </a:rPr>
              <a:t>. Аналогичный эффект дает и уменьшение частоты. </a:t>
            </a:r>
          </a:p>
        </p:txBody>
      </p:sp>
    </p:spTree>
    <p:extLst>
      <p:ext uri="{BB962C8B-B14F-4D97-AF65-F5344CB8AC3E}">
        <p14:creationId xmlns:p14="http://schemas.microsoft.com/office/powerpoint/2010/main" val="38794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6264696"/>
          </a:xfrm>
        </p:spPr>
        <p:txBody>
          <a:bodyPr>
            <a:normAutofit/>
          </a:bodyPr>
          <a:lstStyle/>
          <a:p>
            <a:pPr marR="580" algn="just"/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Оценка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громкости и высоты очень коротких звуков затруднена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. При длительности синусоидального тона 2–3 </a:t>
            </a:r>
            <a:r>
              <a:rPr lang="ru-RU" sz="3600" dirty="0" err="1" smtClean="0">
                <a:solidFill>
                  <a:srgbClr val="000000"/>
                </a:solidFill>
                <a:latin typeface="Times New Roman"/>
              </a:rPr>
              <a:t>мс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человек лишь отмечает его наличие, но не может определить его качеств и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любой звук оценивается только как «щелчок». </a:t>
            </a:r>
            <a:endParaRPr lang="ru-RU" sz="3600" b="1" dirty="0" smtClean="0">
              <a:solidFill>
                <a:srgbClr val="FF0000"/>
              </a:solidFill>
              <a:latin typeface="Times New Roman"/>
            </a:endParaRPr>
          </a:p>
          <a:p>
            <a:pPr marR="580" algn="just"/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Минимальное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время, необходимое для отчетливого ощущения высоты тона, равно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примерно 50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/>
              </a:rPr>
              <a:t>мс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6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84975" cy="64807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 algn="l"/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5.1.4. Дифференциальные пороги чувствительности</a:t>
            </a:r>
            <a:endParaRPr lang="ru-RU" sz="3600" dirty="0" smtClean="0">
              <a:solidFill>
                <a:srgbClr val="FF0000"/>
              </a:solidFill>
              <a:latin typeface="Times New Roman"/>
            </a:endParaRPr>
          </a:p>
          <a:p>
            <a:pPr algn="l"/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Дифференциальный   порог   по интенсивности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– это величина едва различимой прибавки к исходной величине звукового раздражителя.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Он зависит не только от интенсивности, но и от частоты.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пределах среднего участка диапазона изменения звука по частоте и интенсивности величина энергетического дифференциального порога примерно постоянна и составляет 0,1 от исходной интенсивности раздражителя.</a:t>
            </a:r>
          </a:p>
        </p:txBody>
      </p:sp>
    </p:spTree>
    <p:extLst>
      <p:ext uri="{BB962C8B-B14F-4D97-AF65-F5344CB8AC3E}">
        <p14:creationId xmlns:p14="http://schemas.microsoft.com/office/powerpoint/2010/main" val="27766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480720"/>
          </a:xfrm>
        </p:spPr>
        <p:txBody>
          <a:bodyPr>
            <a:normAutofit/>
          </a:bodyPr>
          <a:lstStyle/>
          <a:p>
            <a:pPr marL="0" lvl="1" indent="0" algn="l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Разрешающая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способность слуха по частоте максимальна в области 1000– 3000 Гц и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падает в области низких частот</a:t>
            </a:r>
          </a:p>
          <a:p>
            <a:pPr lvl="1" algn="l"/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lvl="1" algn="l"/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Разрешающая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способность слуха по частоте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85" y="2420888"/>
            <a:ext cx="4491990" cy="359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856983" cy="640871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При уменьшении интенсивности звука ниже 30 дБ величина дифференциального порога резко возрастает. </a:t>
            </a:r>
          </a:p>
          <a:p>
            <a:pPr marL="0" marR="140" indent="0" algn="just"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/>
              </a:rPr>
              <a:t>Дифференцирование двух звуков по частоте и интенсивности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зависит от отношения их по длительности и интервала между ними. Как правило,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звуки, равные по длительности, различаются точнее, чем неравные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.</a:t>
            </a:r>
            <a:endParaRPr lang="ru-RU" sz="4000" dirty="0" smtClean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08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856983" cy="6408712"/>
          </a:xfrm>
        </p:spPr>
        <p:txBody>
          <a:bodyPr>
            <a:noAutofit/>
          </a:bodyPr>
          <a:lstStyle/>
          <a:p>
            <a:pPr marL="0" marR="14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Дифференцирование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источника звука в пространстве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:</a:t>
            </a:r>
            <a:endParaRPr lang="ru-RU" sz="4400" dirty="0" smtClean="0">
              <a:solidFill>
                <a:srgbClr val="FF0000"/>
              </a:solidFill>
              <a:latin typeface="Times New Roman"/>
            </a:endParaRPr>
          </a:p>
          <a:p>
            <a:pPr marL="0" marR="14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Короткие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расстояния порядка 1–2м оцениваются довольно грубо, с точностью до десятков сантиметров.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С увеличением расстояния до 3 м точность оценки возрастает примерно вдвое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, однако на расстоянии 4м она вновь снижается,. 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</a:rPr>
              <a:t>Расстояние до движущегося объекта определяется на слух точнее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, чем до неподвижного.</a:t>
            </a:r>
          </a:p>
        </p:txBody>
      </p:sp>
    </p:spTree>
    <p:extLst>
      <p:ext uri="{BB962C8B-B14F-4D97-AF65-F5344CB8AC3E}">
        <p14:creationId xmlns:p14="http://schemas.microsoft.com/office/powerpoint/2010/main" val="26330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7" cy="6525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140" algn="just"/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Звук, </a:t>
            </a:r>
            <a:r>
              <a:rPr lang="ru-RU" sz="3400" b="1" dirty="0" smtClean="0">
                <a:solidFill>
                  <a:srgbClr val="FF0000"/>
                </a:solidFill>
                <a:latin typeface="Times New Roman"/>
              </a:rPr>
              <a:t>громкость которого увеличивается, воспринимается как приближающийся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, и наоборот.</a:t>
            </a:r>
          </a:p>
          <a:p>
            <a:pPr marR="140" algn="just"/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3400" dirty="0" smtClean="0">
                <a:solidFill>
                  <a:srgbClr val="FF0000"/>
                </a:solidFill>
                <a:latin typeface="Times New Roman"/>
              </a:rPr>
              <a:t>приближении звучащего тела к слушателю частота звуковых колебаний увеличивается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, а при его удалении – уменьшается (</a:t>
            </a:r>
            <a:r>
              <a:rPr lang="ru-RU" sz="3400" dirty="0" smtClean="0">
                <a:solidFill>
                  <a:srgbClr val="FF0000"/>
                </a:solidFill>
                <a:latin typeface="Times New Roman"/>
              </a:rPr>
              <a:t>эффект Доплера). </a:t>
            </a:r>
          </a:p>
          <a:p>
            <a:pPr marR="140" algn="just"/>
            <a:r>
              <a:rPr lang="ru-RU" sz="3400" dirty="0" smtClean="0">
                <a:solidFill>
                  <a:srgbClr val="FF0000"/>
                </a:solidFill>
                <a:latin typeface="Times New Roman"/>
              </a:rPr>
              <a:t>Более </a:t>
            </a:r>
            <a:r>
              <a:rPr lang="ru-RU" sz="3400" dirty="0" err="1" smtClean="0">
                <a:solidFill>
                  <a:srgbClr val="FF0000"/>
                </a:solidFill>
                <a:latin typeface="Times New Roman"/>
              </a:rPr>
              <a:t>тембрированный</a:t>
            </a:r>
            <a:r>
              <a:rPr lang="ru-RU" sz="3400" dirty="0" smtClean="0">
                <a:solidFill>
                  <a:srgbClr val="FF0000"/>
                </a:solidFill>
                <a:latin typeface="Times New Roman"/>
              </a:rPr>
              <a:t> звук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(более сложная форма звуковой волны) обычно оценивается </a:t>
            </a:r>
            <a:r>
              <a:rPr lang="ru-RU" sz="3400" dirty="0" smtClean="0">
                <a:solidFill>
                  <a:srgbClr val="FF0000"/>
                </a:solidFill>
                <a:latin typeface="Times New Roman"/>
              </a:rPr>
              <a:t>как более удаленный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, а менее </a:t>
            </a:r>
            <a:r>
              <a:rPr lang="ru-RU" sz="3400" dirty="0" err="1" smtClean="0">
                <a:solidFill>
                  <a:srgbClr val="000000"/>
                </a:solidFill>
                <a:latin typeface="Times New Roman"/>
              </a:rPr>
              <a:t>тембрированный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 – как более близкий.</a:t>
            </a:r>
          </a:p>
        </p:txBody>
      </p:sp>
    </p:spTree>
    <p:extLst>
      <p:ext uri="{BB962C8B-B14F-4D97-AF65-F5344CB8AC3E}">
        <p14:creationId xmlns:p14="http://schemas.microsoft.com/office/powerpoint/2010/main" val="30305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5" cy="6408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000000"/>
                </a:solidFill>
                <a:latin typeface="Times New Roman"/>
              </a:rPr>
              <a:t>Точность распознавания направления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различна для волн разной частоты.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Для низких частот (до 800 Гц)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порог различения направления в горизонтальной плоскости равен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примерно 10–11°.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С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увеличением частоты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он возрастает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(точность уменьшается), достигая 20–22°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в районе 3000 Гц, а затем вновь падает (точность увеличивается).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Для частоты 10 000 Гц порог различения направления не превышает 13°.</a:t>
            </a:r>
          </a:p>
        </p:txBody>
      </p:sp>
    </p:spTree>
    <p:extLst>
      <p:ext uri="{BB962C8B-B14F-4D97-AF65-F5344CB8AC3E}">
        <p14:creationId xmlns:p14="http://schemas.microsoft.com/office/powerpoint/2010/main" val="8150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597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Наиболее точно определяется </a:t>
            </a:r>
            <a:r>
              <a:rPr lang="ru-RU" sz="3800" dirty="0" err="1" smtClean="0">
                <a:solidFill>
                  <a:srgbClr val="000000"/>
                </a:solidFill>
                <a:latin typeface="Times New Roman"/>
              </a:rPr>
              <a:t>направлениe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 в горизонтальной плоскости.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Точность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оценки </a:t>
            </a:r>
            <a:r>
              <a:rPr lang="ru-RU" sz="3800" dirty="0" smtClean="0">
                <a:solidFill>
                  <a:srgbClr val="FF0000"/>
                </a:solidFill>
                <a:latin typeface="Times New Roman"/>
              </a:rPr>
              <a:t>верхнего и заднего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направлений в </a:t>
            </a:r>
            <a:r>
              <a:rPr lang="ru-RU" sz="3800" dirty="0" smtClean="0">
                <a:solidFill>
                  <a:srgbClr val="FF0000"/>
                </a:solidFill>
                <a:latin typeface="Times New Roman"/>
              </a:rPr>
              <a:t>два с лишним раза меньше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по сравнению </a:t>
            </a:r>
            <a:r>
              <a:rPr lang="ru-RU" sz="3800" dirty="0" smtClean="0">
                <a:solidFill>
                  <a:srgbClr val="FF0000"/>
                </a:solidFill>
                <a:latin typeface="Times New Roman"/>
              </a:rPr>
              <a:t>с левым и правым.</a:t>
            </a:r>
          </a:p>
          <a:p>
            <a:pPr marR="380"/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Главную роль в определении направлений звука играет </a:t>
            </a:r>
            <a:r>
              <a:rPr lang="ru-RU" sz="3800" dirty="0" smtClean="0">
                <a:solidFill>
                  <a:srgbClr val="FF0000"/>
                </a:solidFill>
                <a:latin typeface="Times New Roman"/>
              </a:rPr>
              <a:t>бинауральный эффект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</a:rPr>
              <a:t>(неодновременность достижения волной ушей).</a:t>
            </a:r>
            <a:endParaRPr lang="ru-RU" sz="38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45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59735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5.1. Характеристики слухового анализатора </a:t>
            </a:r>
          </a:p>
          <a:p>
            <a:pPr algn="just"/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5.1.1. Частотный диапазон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Слуховой анализатор состоит из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</a:rPr>
              <a:t>уха, слухового нерва, системы нервных связей и центров мозга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. В аппарат, обозначаемый термином «ухо», входят: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наружное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(звукоулавливающий аппарат),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среднее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3600" dirty="0" err="1" smtClean="0">
                <a:solidFill>
                  <a:srgbClr val="000000"/>
                </a:solidFill>
                <a:latin typeface="Times New Roman"/>
              </a:rPr>
              <a:t>звукопередающий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аппарат) 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внутреннее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(звуковоспринимающий аппарат) ухо. Ухо воспринимает определенные частоты звуков благодаря способности волокон его мембраны к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резонансу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75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6552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14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</a:rPr>
              <a:t>5.1.5. Восприятие речевых сообщений</a:t>
            </a:r>
            <a:endParaRPr lang="ru-RU" sz="4800" dirty="0" smtClean="0">
              <a:solidFill>
                <a:srgbClr val="FF0000"/>
              </a:solidFill>
              <a:latin typeface="Times New Roman"/>
            </a:endParaRPr>
          </a:p>
          <a:p>
            <a:pPr marL="0" marR="290" indent="0" algn="just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Форма речевой волны является функцией, которая связывает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мгновенное речевое давление </a:t>
            </a:r>
            <a:r>
              <a:rPr lang="ru-RU" sz="4400" dirty="0">
                <a:solidFill>
                  <a:srgbClr val="000000"/>
                </a:solidFill>
                <a:latin typeface="Times New Roman"/>
              </a:rPr>
              <a:t>(сила, с которой речевая волна давит на единицу площади)</a:t>
            </a:r>
          </a:p>
          <a:p>
            <a:pPr marL="0" marR="290" indent="0" algn="just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со временем.</a:t>
            </a:r>
            <a:endParaRPr lang="ru-RU" sz="44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2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6552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43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Речевой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звук включает ряд обертонов (формант).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Разборчивость речи определяется формантами, большинство которых расположено в полосе частот от 300 до 3400 Гц.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(полоса частот для телефонной передачи речи).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marR="43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Разборчивость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слогов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- 90%,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а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разборчивость фраз – 99%.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Для повышения разборчивости речи увеличивают ее интенсивность.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2825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68951" cy="6408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430" algn="just"/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Оптимальным считается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темп 120 слов/мин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. (до 160 слов /мин).</a:t>
            </a:r>
          </a:p>
          <a:p>
            <a:pPr marR="480" algn="just"/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Интенсивность речи должна превышать интенсивность шумов примерно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на 6 дБ. </a:t>
            </a:r>
          </a:p>
          <a:p>
            <a:pPr marR="140" algn="just"/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Чем чаще встречается слово, тем при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/>
              </a:rPr>
              <a:t>более низком отношении уровня речи к уровню шума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оно опознается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44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9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68951" cy="6408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820" indent="0" algn="just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восприятии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слогов и слов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существенную роль играют их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фонетические характеристики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. При восприятии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словосочетаний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в действие вступают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синтаксические зависимости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, а фонетические отступают на второй план.</a:t>
            </a:r>
          </a:p>
        </p:txBody>
      </p:sp>
    </p:spTree>
    <p:extLst>
      <p:ext uri="{BB962C8B-B14F-4D97-AF65-F5344CB8AC3E}">
        <p14:creationId xmlns:p14="http://schemas.microsoft.com/office/powerpoint/2010/main" val="22589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712967" cy="6480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3" algn="l"/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5.2. Характеристики тактильного анализатора</a:t>
            </a:r>
            <a:endParaRPr lang="ru-RU" sz="4000" dirty="0" smtClean="0">
              <a:solidFill>
                <a:srgbClr val="FF0000"/>
              </a:solidFill>
              <a:latin typeface="Times New Roman"/>
            </a:endParaRPr>
          </a:p>
          <a:p>
            <a:pPr marL="0" marR="19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Зрительный и слуховой анализаторы нередко оказываются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перегруженными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. Осязательный образ формируется на основе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синтеза тактильных и кинестетических сигналов.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marR="19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</a:rPr>
              <a:t>Наиболее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</a:rPr>
              <a:t>четко воспринимается раздражение прикосновения (тактильные раздражения) кончиков пальцев. </a:t>
            </a:r>
          </a:p>
        </p:txBody>
      </p:sp>
    </p:spTree>
    <p:extLst>
      <p:ext uri="{BB962C8B-B14F-4D97-AF65-F5344CB8AC3E}">
        <p14:creationId xmlns:p14="http://schemas.microsoft.com/office/powerpoint/2010/main" val="17673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712967" cy="6480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190" indent="0" algn="just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Абсолютный порог чувствительности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на дистальных частях тела обладает широким диапазоном –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от 3 до 300мг/мм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.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190" indent="0" algn="just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Порог различения (дифференциальный порог)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равен примерно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0,07 исходной величины давления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0" marR="190" indent="0" algn="just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Временной порог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тактильной чувствительности равен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130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/>
              </a:rPr>
              <a:t>мс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. </a:t>
            </a:r>
          </a:p>
          <a:p>
            <a:pPr marL="0" marR="190" indent="0" algn="just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Пространственный порог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колеблется от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1 до 67 мм.</a:t>
            </a:r>
            <a:endParaRPr lang="ru-RU" sz="3600" b="1" dirty="0" smtClean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95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6264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380" indent="0" algn="just"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По показателю </a:t>
            </a:r>
            <a:r>
              <a:rPr lang="ru-RU" sz="3500" dirty="0" smtClean="0">
                <a:solidFill>
                  <a:srgbClr val="FF0000"/>
                </a:solidFill>
                <a:latin typeface="Times New Roman"/>
              </a:rPr>
              <a:t>скорости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 формирования образа </a:t>
            </a:r>
            <a:r>
              <a:rPr lang="ru-RU" sz="3500" b="1" dirty="0" smtClean="0">
                <a:solidFill>
                  <a:srgbClr val="FF0000"/>
                </a:solidFill>
                <a:latin typeface="Times New Roman"/>
              </a:rPr>
              <a:t>осязание значительно уступает зрению.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В ходе тренировки наблюдается редукция ощупывающих движений и повышение роли тактильных компонентов осязания. </a:t>
            </a:r>
            <a:r>
              <a:rPr lang="ru-RU" sz="3500" dirty="0" smtClean="0">
                <a:solidFill>
                  <a:srgbClr val="FF0000"/>
                </a:solidFill>
                <a:latin typeface="Times New Roman"/>
              </a:rPr>
              <a:t>Возможно опознание несложного объекта при простом прикосновении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marR="530" indent="0" algn="just"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Применение </a:t>
            </a:r>
            <a:r>
              <a:rPr lang="ru-RU" sz="3500" b="1" dirty="0" smtClean="0">
                <a:solidFill>
                  <a:srgbClr val="FF0000"/>
                </a:solidFill>
                <a:latin typeface="Times New Roman"/>
              </a:rPr>
              <a:t>«тактильного кода»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(простые геометрические фигуры) может повысить скорость и точность действий оператора</a:t>
            </a:r>
            <a:r>
              <a:rPr lang="ru-RU" sz="3500" b="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35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6120680"/>
          </a:xfrm>
        </p:spPr>
        <p:txBody>
          <a:bodyPr>
            <a:normAutofit lnSpcReduction="10000"/>
          </a:bodyPr>
          <a:lstStyle/>
          <a:p>
            <a:pPr algn="l"/>
            <a:endParaRPr lang="ru-RU" dirty="0" smtClean="0">
              <a:latin typeface="Times New Roman"/>
            </a:endParaRPr>
          </a:p>
          <a:p>
            <a:pPr algn="l"/>
            <a:endParaRPr lang="ru-RU" dirty="0" smtClean="0"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1554480" lvl="5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1554480" lvl="5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Формы рукояток для безошибочного тактильного распознавания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77686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60648"/>
            <a:ext cx="7884864" cy="6264696"/>
          </a:xfrm>
        </p:spPr>
        <p:txBody>
          <a:bodyPr>
            <a:normAutofit fontScale="92500" lnSpcReduction="20000"/>
          </a:bodyPr>
          <a:lstStyle/>
          <a:p>
            <a:pPr marR="600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600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 algn="ctr">
              <a:buNone/>
            </a:pPr>
            <a:endParaRPr lang="ru-RU" sz="2800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 algn="ctr">
              <a:buNone/>
            </a:pPr>
            <a:endParaRPr lang="ru-RU" sz="2800" b="1" dirty="0" smtClean="0">
              <a:solidFill>
                <a:srgbClr val="000000"/>
              </a:solidFill>
              <a:latin typeface="Times New Roman"/>
            </a:endParaRPr>
          </a:p>
          <a:p>
            <a:pPr marL="0" marR="6000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Легко различимые на ощупь формы ручек управления</a:t>
            </a:r>
          </a:p>
          <a:p>
            <a:pPr marR="6000"/>
            <a:endParaRPr lang="ru-RU" dirty="0" smtClean="0"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369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68951" cy="6408712"/>
          </a:xfrm>
        </p:spPr>
        <p:txBody>
          <a:bodyPr>
            <a:normAutofit fontScale="92500" lnSpcReduction="10000"/>
          </a:bodyPr>
          <a:lstStyle/>
          <a:p>
            <a:pPr marR="41660" algn="l"/>
            <a:endParaRPr lang="ru-RU" dirty="0" smtClean="0"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algn="ctr"/>
            <a:endParaRPr lang="ru-RU" sz="3200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algn="ctr"/>
            <a:endParaRPr lang="ru-RU" sz="3200" b="1" dirty="0">
              <a:solidFill>
                <a:srgbClr val="000000"/>
              </a:solidFill>
              <a:latin typeface="Times New Roman"/>
            </a:endParaRPr>
          </a:p>
          <a:p>
            <a:pPr marL="0" lvl="8" algn="ctr"/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Специальные формы клавиатуры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836712"/>
            <a:ext cx="8496944" cy="4464496"/>
            <a:chOff x="0" y="0"/>
            <a:chExt cx="5013960" cy="23241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93620" cy="2293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60" y="30480"/>
              <a:ext cx="2324100" cy="22936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925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Источником звуковых волн может быть любой процесс, вызывающий </a:t>
            </a:r>
            <a:r>
              <a:rPr lang="ru-RU" sz="3700" b="1" i="1" dirty="0" smtClean="0">
                <a:solidFill>
                  <a:srgbClr val="FF0000"/>
                </a:solidFill>
                <a:latin typeface="Times New Roman"/>
              </a:rPr>
              <a:t>местное изменение давления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 или механические напряжения в среде.</a:t>
            </a:r>
          </a:p>
          <a:p>
            <a:pPr algn="just"/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СА обнаруживает и опознает звуки в большом диапазоне интенсивностей и 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частот. </a:t>
            </a:r>
          </a:p>
          <a:p>
            <a:pPr algn="just"/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СА 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позволяет определять </a:t>
            </a:r>
            <a:r>
              <a:rPr lang="ru-RU" sz="3700" b="1" dirty="0" smtClean="0">
                <a:solidFill>
                  <a:srgbClr val="000000"/>
                </a:solidFill>
                <a:latin typeface="Times New Roman"/>
              </a:rPr>
              <a:t>направление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 звука, а также </a:t>
            </a:r>
            <a:r>
              <a:rPr lang="ru-RU" sz="3700" b="1" dirty="0" smtClean="0">
                <a:solidFill>
                  <a:srgbClr val="000000"/>
                </a:solidFill>
                <a:latin typeface="Times New Roman"/>
              </a:rPr>
              <a:t>удаленность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 его источника. </a:t>
            </a:r>
          </a:p>
        </p:txBody>
      </p:sp>
    </p:spTree>
    <p:extLst>
      <p:ext uri="{BB962C8B-B14F-4D97-AF65-F5344CB8AC3E}">
        <p14:creationId xmlns:p14="http://schemas.microsoft.com/office/powerpoint/2010/main" val="36582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496943" cy="6192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77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нарушении зрения роль тактильного анализатора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резко возрастает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. У слепого и слепо-глухого человека он становится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основным каналом,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по которому информация о внешней среде передается в мозг.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marR="77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определенной тренировке человек может научиться различать с высокой точностью тактильные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и особенно вибрационные сигналы.</a:t>
            </a:r>
          </a:p>
        </p:txBody>
      </p:sp>
    </p:spTree>
    <p:extLst>
      <p:ext uri="{BB962C8B-B14F-4D97-AF65-F5344CB8AC3E}">
        <p14:creationId xmlns:p14="http://schemas.microsoft.com/office/powerpoint/2010/main" val="5216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7" cy="6552728"/>
          </a:xfrm>
        </p:spPr>
        <p:txBody>
          <a:bodyPr>
            <a:normAutofit lnSpcReduction="10000"/>
          </a:bodyPr>
          <a:lstStyle/>
          <a:p>
            <a:pPr marL="0" lvl="5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5.3. Взаимодействие анализаторов при приеме информации</a:t>
            </a:r>
            <a:endParaRPr lang="ru-RU" sz="4000" dirty="0" smtClean="0">
              <a:solidFill>
                <a:srgbClr val="FF0000"/>
              </a:solidFill>
              <a:latin typeface="Times New Roman"/>
            </a:endParaRPr>
          </a:p>
          <a:p>
            <a:pPr marL="0" marR="58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Анализаторы функционируют не изолированно. Воздействие раздражителя на какой-либо анализатор приводит к определенным изменениям всех других анализаторов.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Межанализаторные связи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могут быть двух видов: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активирующие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информирующие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R="530" algn="just"/>
            <a:r>
              <a:rPr lang="ru-RU" sz="3200" b="1" i="1" dirty="0" smtClean="0">
                <a:solidFill>
                  <a:srgbClr val="FF0000"/>
                </a:solidFill>
                <a:latin typeface="Times New Roman"/>
              </a:rPr>
              <a:t>Активирующие связи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приводят к изменению чувствительности анализатора под влиянием побочных раздражителей. На содержание образов они не оказывают существенного влияния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2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7" cy="6552728"/>
          </a:xfrm>
        </p:spPr>
        <p:txBody>
          <a:bodyPr>
            <a:normAutofit/>
          </a:bodyPr>
          <a:lstStyle/>
          <a:p>
            <a:pPr marR="190" algn="just"/>
            <a:r>
              <a:rPr lang="ru-RU" sz="4000" b="1" i="1" dirty="0" smtClean="0">
                <a:solidFill>
                  <a:srgbClr val="FF0000"/>
                </a:solidFill>
                <a:latin typeface="Times New Roman"/>
              </a:rPr>
              <a:t>Информирующие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</a:rPr>
              <a:t>связи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оказывают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прямое влияние на содержание возникающих образов. </a:t>
            </a:r>
            <a:endParaRPr lang="ru-RU" sz="4000" b="1" dirty="0" smtClean="0">
              <a:solidFill>
                <a:srgbClr val="FF0000"/>
              </a:solidFill>
              <a:latin typeface="Times New Roman"/>
            </a:endParaRPr>
          </a:p>
          <a:p>
            <a:pPr marL="0" marR="190" indent="0" algn="just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К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ним относятся разнообразные ассоциации ощущений, перевод ощущений одной модальности в другую. В процессе формирования информирующих связей и при их проявлении важную роль играет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</a:rPr>
              <a:t>память и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11681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7" cy="63367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38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Одна и та же информация может быть передана через любой анализатор. При этом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возможно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модулирование нескольких параметров физического процесса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ru-RU" sz="4000" dirty="0" smtClean="0">
              <a:solidFill>
                <a:srgbClr val="000000"/>
              </a:solidFill>
              <a:latin typeface="Times New Roman"/>
            </a:endParaRPr>
          </a:p>
          <a:p>
            <a:pPr marL="0" marR="38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Например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, используя в качестве сигнала оптический раздражитель, можно менять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яркость, цвет, положение в пространстве, форму, мелькания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и т.д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40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88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7" cy="63367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Проблема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разгрузки зрения является частью более общей проблемы распределения поступающей информации между разными</a:t>
            </a:r>
            <a:br>
              <a:rPr lang="ru-RU" sz="36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анализаторами.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Слух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имеет некоторые преимущества в приеме непрерывных сигналов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, а зрение – в приеме дискретных.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Время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простой реакции на звук меньше, чем на свет, но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самая короткая реакция – на тактильный раздражитель. </a:t>
            </a:r>
          </a:p>
        </p:txBody>
      </p:sp>
    </p:spTree>
    <p:extLst>
      <p:ext uri="{BB962C8B-B14F-4D97-AF65-F5344CB8AC3E}">
        <p14:creationId xmlns:p14="http://schemas.microsoft.com/office/powerpoint/2010/main" val="40809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264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Средством повышения надежности передачи информации может быть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дублирование сигнала в разных модальностях.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Это целесообразно использовать при маловероятных событиях. </a:t>
            </a:r>
          </a:p>
          <a:p>
            <a:pPr algn="l"/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 Определяя оптимальный способ сигнализации,  необходимо учитывать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всю систему раздражителей,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действующих на все анализаторы.</a:t>
            </a:r>
          </a:p>
        </p:txBody>
      </p:sp>
    </p:spTree>
    <p:extLst>
      <p:ext uri="{BB962C8B-B14F-4D97-AF65-F5344CB8AC3E}">
        <p14:creationId xmlns:p14="http://schemas.microsoft.com/office/powerpoint/2010/main" val="2061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856983" cy="6552728"/>
          </a:xfrm>
        </p:spPr>
        <p:txBody>
          <a:bodyPr>
            <a:normAutofit fontScale="92500"/>
          </a:bodyPr>
          <a:lstStyle/>
          <a:p>
            <a:pPr marL="0" lvl="8" indent="0" algn="ctr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5.4. Антропометрические характеристики человека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marR="190" indent="0" algn="just"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/>
              </a:rPr>
              <a:t>Для снижения утомления, повышения производительности и предотвращения патологических изменений важно учитывать особенности строения и размеры тела человека при проектировании СЧМ. Антропометрические характеристики делятся на </a:t>
            </a:r>
            <a:r>
              <a:rPr lang="ru-RU" sz="2900" b="1" i="1" dirty="0" smtClean="0">
                <a:solidFill>
                  <a:srgbClr val="000000"/>
                </a:solidFill>
                <a:latin typeface="Times New Roman"/>
              </a:rPr>
              <a:t>статические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900" b="1" i="1" dirty="0" smtClean="0">
                <a:solidFill>
                  <a:srgbClr val="000000"/>
                </a:solidFill>
                <a:latin typeface="Times New Roman"/>
              </a:rPr>
              <a:t>динамические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К </a:t>
            </a:r>
            <a:r>
              <a:rPr lang="ru-RU" sz="3000" b="1" i="1" dirty="0" smtClean="0">
                <a:solidFill>
                  <a:srgbClr val="000000"/>
                </a:solidFill>
                <a:latin typeface="Times New Roman"/>
              </a:rPr>
              <a:t>статическим характеристикам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относятся </a:t>
            </a:r>
            <a:r>
              <a:rPr lang="ru-RU" sz="3000" b="1" dirty="0" smtClean="0">
                <a:solidFill>
                  <a:srgbClr val="FF0000"/>
                </a:solidFill>
                <a:latin typeface="Times New Roman"/>
              </a:rPr>
              <a:t>размеры головы, рук, туловища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 и др. Они используются для определения размеров конструктивных параметров рабочего места оператора или изделия (высота, ширина, глубина и др.), определения диапазона изменения в случае их регулировки.</a:t>
            </a:r>
          </a:p>
        </p:txBody>
      </p:sp>
    </p:spTree>
    <p:extLst>
      <p:ext uri="{BB962C8B-B14F-4D97-AF65-F5344CB8AC3E}">
        <p14:creationId xmlns:p14="http://schemas.microsoft.com/office/powerpoint/2010/main" val="17807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408712"/>
          </a:xfrm>
        </p:spPr>
        <p:txBody>
          <a:bodyPr/>
          <a:lstStyle/>
          <a:p>
            <a:pPr marL="0" marR="5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Наиболее часто используемые при организации рабочего места и инженерно-психологической оценки СЧМ антропометрические характеристики </a:t>
            </a:r>
          </a:p>
          <a:p>
            <a:pPr marL="0" marR="5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5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algn="l"/>
            <a:endParaRPr lang="ru-RU" dirty="0" smtClean="0">
              <a:latin typeface="Times New Roman"/>
            </a:endParaRPr>
          </a:p>
          <a:p>
            <a:pPr marR="0" algn="l"/>
            <a:endParaRPr lang="ru-RU" dirty="0" smtClean="0">
              <a:latin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7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-315416"/>
            <a:ext cx="8964487" cy="7173416"/>
          </a:xfrm>
        </p:spPr>
        <p:txBody>
          <a:bodyPr>
            <a:normAutofit/>
          </a:bodyPr>
          <a:lstStyle/>
          <a:p>
            <a:pPr marL="0" marR="0" indent="0" algn="l">
              <a:buNone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marR="0" indent="0" algn="l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К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</a:rPr>
              <a:t>динамическим характеристикам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относятся амплитуды движения головы, рук, ног. Используются для определения объема рабочих движений, зон досягаемости и видимости. По ним рассчитывается пространственная организация рабочего места, размеры пультов управления, биомеханические модели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lvl="8" indent="0">
              <a:spcBef>
                <a:spcPct val="20000"/>
              </a:spcBef>
              <a:buSzPct val="100000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Различают в вертикальной 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и горизонтальной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плоскости: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зоны максимальной досягаемости</a:t>
            </a:r>
            <a:endParaRPr lang="ru-RU" sz="3200" dirty="0" smtClean="0">
              <a:latin typeface="Times New Roman"/>
            </a:endParaRPr>
          </a:p>
          <a:p>
            <a:pPr marL="274320" marR="5570" lvl="8" indent="-274320">
              <a:spcBef>
                <a:spcPts val="600"/>
              </a:spcBef>
              <a:buSzPct val="100000"/>
              <a:buFont typeface="Symbol" pitchFamily="18" charset="2"/>
              <a:buChar char=""/>
            </a:pP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зоны допустимой досягаемости</a:t>
            </a:r>
          </a:p>
          <a:p>
            <a:pPr marL="274320" marR="5570" lvl="8" indent="-274320">
              <a:spcBef>
                <a:spcPts val="600"/>
              </a:spcBef>
              <a:buSzPct val="100000"/>
              <a:buFont typeface="Symbol" pitchFamily="18" charset="2"/>
              <a:buChar char="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зоны 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оптимальной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досягаемости</a:t>
            </a:r>
            <a:endParaRPr lang="ru-RU" sz="3200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57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СА воспринимает как слышимый звук колебания с частотой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16 Гц – 20 кГц.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Ухо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наиболее чувствительно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к колебаниям в области средних частот –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от 1000 до 4000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Гц.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Звуки 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частот ниже 16 Гц называются </a:t>
            </a:r>
            <a:r>
              <a:rPr lang="ru-RU" sz="3700" b="1" dirty="0" smtClean="0">
                <a:solidFill>
                  <a:srgbClr val="FF0000"/>
                </a:solidFill>
                <a:latin typeface="Times New Roman"/>
              </a:rPr>
              <a:t>инфразвуками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, а выше 20 кГц – </a:t>
            </a:r>
            <a:r>
              <a:rPr lang="ru-RU" sz="3700" b="1" dirty="0" smtClean="0">
                <a:solidFill>
                  <a:srgbClr val="FF0000"/>
                </a:solidFill>
                <a:latin typeface="Times New Roman"/>
              </a:rPr>
              <a:t>ультразвуками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. Они также могут оказывать воздействие на организм, но оно </a:t>
            </a:r>
            <a:r>
              <a:rPr lang="ru-RU" sz="3700" b="1" i="1" dirty="0" smtClean="0">
                <a:solidFill>
                  <a:srgbClr val="000000"/>
                </a:solidFill>
                <a:latin typeface="Times New Roman"/>
              </a:rPr>
              <a:t>не сопровождается слуховым ощущением</a:t>
            </a:r>
            <a:r>
              <a:rPr lang="ru-RU" sz="37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2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-315416"/>
            <a:ext cx="8964487" cy="7920880"/>
          </a:xfrm>
        </p:spPr>
        <p:txBody>
          <a:bodyPr>
            <a:normAutofit/>
          </a:bodyPr>
          <a:lstStyle/>
          <a:p>
            <a:pPr marR="0" algn="l"/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R="0" algn="l"/>
            <a:endParaRPr lang="ru-RU" dirty="0" smtClean="0">
              <a:latin typeface="Times New Roman"/>
            </a:endParaRPr>
          </a:p>
          <a:p>
            <a:pPr algn="l"/>
            <a:endParaRPr lang="ru-RU" dirty="0" smtClean="0">
              <a:latin typeface="Times New Roman"/>
            </a:endParaRPr>
          </a:p>
          <a:p>
            <a:pPr algn="l"/>
            <a:endParaRPr lang="ru-RU" dirty="0" smtClean="0"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marL="0" marR="5570" lvl="8" indent="0" algn="l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Зоны досягаемости рук человека: а– в вертикальной плоскости (1,3,6 – зоны максимальной досягаемости; 2,4,8 – зоны допустимой досягаемости); б – в горизонтальной плоскости (1,7 – зоны максимальной досягаемости; 2, 6 – зоны допустимой досягаемости; 3,5 – зоны оптимальной досягаемости)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l"/>
            <a:endParaRPr lang="ru-RU" dirty="0" smtClean="0"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0465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2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74846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1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640959" cy="6408712"/>
          </a:xfrm>
        </p:spPr>
        <p:txBody>
          <a:bodyPr>
            <a:normAutofit lnSpcReduction="10000"/>
          </a:bodyPr>
          <a:lstStyle/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l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indent="0" algn="l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l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Основные размеры пульта и стула при сидячей рабочей позе оператора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76863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784975" cy="6840760"/>
          </a:xfrm>
        </p:spPr>
        <p:txBody>
          <a:bodyPr>
            <a:normAutofit fontScale="92500" lnSpcReduction="10000"/>
          </a:bodyPr>
          <a:lstStyle/>
          <a:p>
            <a:pPr marR="3310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При пользовании приведенными антропометрическими характеристиками следует учитывать ряд правил.</a:t>
            </a:r>
          </a:p>
          <a:p>
            <a:pPr marR="3460" algn="just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1. Данные характеристики могут использоваться либо непосредственно, либо путем пересчетов. </a:t>
            </a:r>
            <a:endParaRPr lang="ru-RU" sz="2800" dirty="0" smtClean="0">
              <a:latin typeface="Times New Roman"/>
            </a:endParaRPr>
          </a:p>
          <a:p>
            <a:pPr algn="l"/>
            <a:endParaRPr lang="ru-RU" dirty="0" smtClean="0"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lvl="8" algn="l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lvl="8" indent="0" algn="l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Положение человека: а – при антропометрических измерениях; б – в процессе работы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28092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408712"/>
          </a:xfrm>
        </p:spPr>
        <p:txBody>
          <a:bodyPr>
            <a:noAutofit/>
          </a:bodyPr>
          <a:lstStyle/>
          <a:p>
            <a:pPr marL="0" marR="140" indent="0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2.	Приведенные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характеристики получены для обнаженного тела. На практике необходимо учитывать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поправки на одежду и обувь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, которые могут составлять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5–30 мм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для легкой одежды </a:t>
            </a:r>
            <a:endParaRPr lang="ru-RU" sz="4400" dirty="0" smtClean="0">
              <a:solidFill>
                <a:srgbClr val="000000"/>
              </a:solidFill>
              <a:latin typeface="Times New Roman"/>
            </a:endParaRPr>
          </a:p>
          <a:p>
            <a:pPr marL="0" marR="140" indent="0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10–50 мм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для тяжелой одежды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44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72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408712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 startAt="3"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Маскирующие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антропометрические признаки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algn="just">
              <a:buClr>
                <a:schemeClr val="tx1"/>
              </a:buClr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За счет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расслабления или легкого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</a:rPr>
              <a:t>приподнятия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тела происходит изменение роста оператора на 40–50 мм; 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buClr>
                <a:schemeClr val="tx1"/>
              </a:buClr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легкий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наклон корпуса без напряжения на 2–10° вперед и в сторону при работе сидя и стоя способствует уменьшению расстояния до органов управления на 100–120мм; 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buClr>
                <a:schemeClr val="tx1"/>
              </a:buClr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небольшой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шаг в сторону позволяет уменьшить расстояние до боковых элементов управления на 150–200мм и т.д.</a:t>
            </a:r>
          </a:p>
        </p:txBody>
      </p:sp>
    </p:spTree>
    <p:extLst>
      <p:ext uri="{BB962C8B-B14F-4D97-AF65-F5344CB8AC3E}">
        <p14:creationId xmlns:p14="http://schemas.microsoft.com/office/powerpoint/2010/main" val="4712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>
            <a:normAutofit/>
          </a:bodyPr>
          <a:lstStyle/>
          <a:p>
            <a:pPr marL="0" marR="190" lvl="2" indent="0" algn="just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Порядок использования на практике рассмотренных антропометрических характеристик заключается в следующем:</a:t>
            </a:r>
          </a:p>
          <a:p>
            <a:pPr marR="100"/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– определяется контингент людей, для которых предназначено оборудование;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– выбираются антропометрические характеристики, которые являются основными;</a:t>
            </a:r>
          </a:p>
          <a:p>
            <a:pPr marR="50"/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– учитываются соответствующие поправки на одежду и обувь (экипировку оператора). </a:t>
            </a:r>
          </a:p>
          <a:p>
            <a:pPr algn="l"/>
            <a:endParaRPr lang="ru-RU" dirty="0" smtClean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7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5.1.2. Звуковое давление и громкость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l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Звук характеризуется амплитудой, частотой и формой звуковой волны. 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l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Сила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звука пропорциональна квадрату звукового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давления. Поэтому в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практике используется непосредственно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звуковое давление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выраженное в децибелах от исходного уровня, равного 2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*10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Па на частоте 2000 Гц:</a:t>
            </a:r>
          </a:p>
          <a:p>
            <a:pPr marL="0" marR="190" indent="0" algn="just">
              <a:buNone/>
            </a:pP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 marR="190" algn="just"/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 marL="0" marR="19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где Р - звуковое давление; Р</a:t>
            </a:r>
            <a:r>
              <a:rPr lang="ru-RU" sz="3200" baseline="-25000" dirty="0" smtClean="0">
                <a:solidFill>
                  <a:srgbClr val="000000"/>
                </a:solidFill>
                <a:latin typeface="Times New Roman"/>
              </a:rPr>
              <a:t>0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- исходный уровень звукового давления.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9" y="4072999"/>
            <a:ext cx="3312368" cy="1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6336704"/>
          </a:xfrm>
        </p:spPr>
        <p:txBody>
          <a:bodyPr>
            <a:normAutofit/>
          </a:bodyPr>
          <a:lstStyle/>
          <a:p>
            <a:pPr marR="100" algn="just"/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Увеличение расстояния 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</a:rPr>
              <a:t>между источником звука и приемником в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</a:rPr>
              <a:t>2 раза 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</a:rPr>
              <a:t>соответствует уменьшению уровня звукового давления на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</a:rPr>
              <a:t>6 дБ,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</a:rPr>
              <a:t> соответственно в 4 раза - на 12 дБ, в 8 раз - на 18 дБ, в 16 раз - на 24 дБ и т.д.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Субъективное ощущение интенсивности звука называется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громкостью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и измеряется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в фонах.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Уровень громкости в фонах численно равен интенсивности звука в децибелах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для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тона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частотой 1000 Гц, воспринимаемого как </a:t>
            </a:r>
            <a:r>
              <a:rPr lang="ru-RU" sz="3200" dirty="0" err="1" smtClean="0">
                <a:solidFill>
                  <a:srgbClr val="FF0000"/>
                </a:solidFill>
                <a:latin typeface="Times New Roman"/>
              </a:rPr>
              <a:t>равногромкий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</a:rPr>
              <a:t> с данным звуком.</a:t>
            </a:r>
          </a:p>
        </p:txBody>
      </p:sp>
    </p:spTree>
    <p:extLst>
      <p:ext uri="{BB962C8B-B14F-4D97-AF65-F5344CB8AC3E}">
        <p14:creationId xmlns:p14="http://schemas.microsoft.com/office/powerpoint/2010/main" val="986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712967" cy="6480720"/>
          </a:xfrm>
        </p:spPr>
        <p:txBody>
          <a:bodyPr>
            <a:normAutofit/>
          </a:bodyPr>
          <a:lstStyle/>
          <a:p>
            <a:pPr lvl="1" algn="l"/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5.1.3. Абсолютные пороги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</a:rPr>
              <a:t>чувствительности СА</a:t>
            </a:r>
            <a:endParaRPr lang="ru-RU" sz="4000" dirty="0" smtClean="0">
              <a:solidFill>
                <a:srgbClr val="FF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Нижний абсолютный порог по частоте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соответствует частоте 16 Гц, а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верхний </a:t>
            </a:r>
            <a:r>
              <a:rPr lang="ru-RU" sz="3600" i="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20 кГц. </a:t>
            </a:r>
            <a:endParaRPr lang="ru-RU" sz="36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Нижний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абсолютный порог по интенсивности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соответствует интенсивности звука, обнаруживаемого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испытуемым с вероятностью 0,5 на частоте 2000 Гц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, и составляет 2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*10~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Па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или 0 дБ. </a:t>
            </a:r>
          </a:p>
        </p:txBody>
      </p:sp>
    </p:spTree>
    <p:extLst>
      <p:ext uri="{BB962C8B-B14F-4D97-AF65-F5344CB8AC3E}">
        <p14:creationId xmlns:p14="http://schemas.microsoft.com/office/powerpoint/2010/main" val="19676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712967" cy="6480720"/>
          </a:xfrm>
        </p:spPr>
        <p:txBody>
          <a:bodyPr>
            <a:normAutofit/>
          </a:bodyPr>
          <a:lstStyle/>
          <a:p>
            <a:pPr marL="301943" lvl="1" indent="0" algn="l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/>
              </a:rPr>
              <a:t>Верхний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/>
              </a:rPr>
              <a:t>порог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соответствует интенсивности, при которой возникают различные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болевые ощущения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, (щекотание, покалывание, головокружение и т.д.) и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составляет 20 Па или 120 дБ.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Между ними расположена область восприятия речи. </a:t>
            </a:r>
          </a:p>
        </p:txBody>
      </p:sp>
    </p:spTree>
    <p:extLst>
      <p:ext uri="{BB962C8B-B14F-4D97-AF65-F5344CB8AC3E}">
        <p14:creationId xmlns:p14="http://schemas.microsoft.com/office/powerpoint/2010/main" val="31846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453336"/>
          </a:xfrm>
        </p:spPr>
        <p:txBody>
          <a:bodyPr>
            <a:normAutofit lnSpcReduction="10000"/>
          </a:bodyPr>
          <a:lstStyle/>
          <a:p>
            <a:pPr marR="7630" lvl="0" algn="l"/>
            <a:endParaRPr lang="ru-RU" sz="2600" dirty="0" smtClean="0">
              <a:latin typeface="Times New Roman"/>
            </a:endParaRPr>
          </a:p>
          <a:p>
            <a:pPr marR="19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R="19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marR="19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Линии равной громкости</a:t>
            </a:r>
          </a:p>
          <a:p>
            <a:pPr marL="0" marR="19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Снижение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интенсивности как бы компенсируется увеличением частоты. Слуховые ощущения почти пропорциональны логарифму интенсивности воздействия в Паскалях.</a:t>
            </a:r>
          </a:p>
          <a:p>
            <a:pPr marL="0" marR="190" indent="0" algn="just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624736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284</TotalTime>
  <Words>1790</Words>
  <Application>Microsoft Office PowerPoint</Application>
  <PresentationFormat>Экран (4:3)</PresentationFormat>
  <Paragraphs>238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Calibri</vt:lpstr>
      <vt:lpstr>Candara</vt:lpstr>
      <vt:lpstr>Symbol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26</cp:revision>
  <dcterms:created xsi:type="dcterms:W3CDTF">2014-03-28T06:30:55Z</dcterms:created>
  <dcterms:modified xsi:type="dcterms:W3CDTF">2016-03-26T11:27:14Z</dcterms:modified>
</cp:coreProperties>
</file>