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9" r:id="rId1"/>
  </p:sldMasterIdLst>
  <p:notesMasterIdLst>
    <p:notesMasterId r:id="rId3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81A8FFCA-F7BD-475E-9FA8-2A2866E418CC}">
  <a:tblStyle styleId="{81A8FFCA-F7BD-475E-9FA8-2A2866E418C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C9AA190A-4A0B-4B19-8712-419A69A98B6B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1" d="100"/>
          <a:sy n="111" d="100"/>
        </p:scale>
        <p:origin x="-634" y="-8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1e9e2a520df_0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1e9e2a520df_0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1fc4d8c0f1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1fc4d8c0f1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1e9e2a520df_0_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1e9e2a520df_0_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1e9e2a520df_0_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1e9e2a520df_0_1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1fc4d8c0f19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1fc4d8c0f19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1e9e2a520df_0_1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1e9e2a520df_0_1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1fc4d8c0f19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1fc4d8c0f19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1fc4d8c0f19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1fc4d8c0f19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1e9e2a520df_0_1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1e9e2a520df_0_1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1fc4d8c0f19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1fc4d8c0f19_0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1e9e2a520d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1e9e2a520d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1e9e2a520df_0_1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1e9e2a520df_0_1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1fc4d8c0f19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1fc4d8c0f19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1fc4d8c0f19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Google Shape;213;g1fc4d8c0f19_0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1fc4d8c0f19_0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Google Shape;221;g1fc4d8c0f19_0_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1fc4d8c0f19_0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Google Shape;229;g1fc4d8c0f19_0_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1fc4d8c0f19_0_1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Google Shape;240;g1fc4d8c0f19_0_1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1fc4d8c0f19_0_1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Google Shape;252;g1fc4d8c0f19_0_1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1fc4d8c0f19_0_1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" name="Google Shape;260;g1fc4d8c0f19_0_1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1fc4d8c0f19_0_1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9" name="Google Shape;269;g1fc4d8c0f19_0_1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1fdfcdad5fd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7" name="Google Shape;277;g1fdfcdad5fd_0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1fdfcdad5fd_0_1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1fdfcdad5fd_0_1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1e9e2a520df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1e9e2a520df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1e9e2a520df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1e9e2a520df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1e9e2a520df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1e9e2a520df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1e9e2a520df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1e9e2a520df_0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1e9e2a520df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1e9e2a520df_0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1e9e2a520df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1e9e2a520df_0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ru" sz="2280" dirty="0"/>
              <a:t>Новые направления поиска и технологии создания противовирусных лекарственных для лечения </a:t>
            </a:r>
            <a:r>
              <a:rPr lang="ru" sz="2280" dirty="0" smtClean="0"/>
              <a:t>ВИЧ-инфекции.</a:t>
            </a:r>
            <a:endParaRPr sz="2280" dirty="0"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1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3421"/>
              <a:buFont typeface="Arial"/>
              <a:buNone/>
            </a:pPr>
            <a:r>
              <a:rPr lang="ru" sz="2280">
                <a:solidFill>
                  <a:schemeClr val="dk1"/>
                </a:solidFill>
              </a:rPr>
              <a:t>Научные подходы к созданию.</a:t>
            </a:r>
            <a:endParaRPr sz="2280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3421"/>
              <a:buFont typeface="Arial"/>
              <a:buNone/>
            </a:pPr>
            <a:r>
              <a:rPr lang="ru" sz="2280">
                <a:solidFill>
                  <a:schemeClr val="dk1"/>
                </a:solidFill>
              </a:rPr>
              <a:t>Традиционные и инновационные препараты.</a:t>
            </a:r>
            <a:endParaRPr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4513" y="197224"/>
            <a:ext cx="2193374" cy="744575"/>
          </a:xfrm>
          <a:prstGeom prst="rect">
            <a:avLst/>
          </a:prstGeom>
        </p:spPr>
      </p:pic>
      <p:sp>
        <p:nvSpPr>
          <p:cNvPr id="6" name="Google Shape;55;p13"/>
          <p:cNvSpPr txBox="1">
            <a:spLocks/>
          </p:cNvSpPr>
          <p:nvPr/>
        </p:nvSpPr>
        <p:spPr>
          <a:xfrm>
            <a:off x="3366335" y="4572000"/>
            <a:ext cx="2411330" cy="421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buClr>
                <a:schemeClr val="dk1"/>
              </a:buClr>
              <a:buSzPct val="43421"/>
            </a:pPr>
            <a:r>
              <a:rPr lang="ru-RU" sz="1600" dirty="0" smtClean="0">
                <a:solidFill>
                  <a:schemeClr val="bg2"/>
                </a:solidFill>
              </a:rPr>
              <a:t>Волгоград</a:t>
            </a:r>
            <a:r>
              <a:rPr lang="en-US" sz="1600" dirty="0" smtClean="0">
                <a:solidFill>
                  <a:schemeClr val="bg2"/>
                </a:solidFill>
              </a:rPr>
              <a:t> 202</a:t>
            </a:r>
            <a:r>
              <a:rPr lang="ru-RU" sz="1600" dirty="0" smtClean="0">
                <a:solidFill>
                  <a:schemeClr val="bg2"/>
                </a:solidFill>
              </a:rPr>
              <a:t>4</a:t>
            </a:r>
            <a:endParaRPr lang="en-US" sz="1800" dirty="0">
              <a:solidFill>
                <a:schemeClr val="bg2"/>
              </a:solidFill>
            </a:endParaRPr>
          </a:p>
        </p:txBody>
      </p:sp>
      <p:sp>
        <p:nvSpPr>
          <p:cNvPr id="7" name="Google Shape;55;p13"/>
          <p:cNvSpPr txBox="1">
            <a:spLocks/>
          </p:cNvSpPr>
          <p:nvPr/>
        </p:nvSpPr>
        <p:spPr>
          <a:xfrm>
            <a:off x="6347012" y="4571999"/>
            <a:ext cx="2796988" cy="421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buClr>
                <a:schemeClr val="dk1"/>
              </a:buClr>
              <a:buSzPct val="43421"/>
            </a:pPr>
            <a:r>
              <a:rPr lang="ru-RU" sz="1600" dirty="0" smtClean="0">
                <a:solidFill>
                  <a:schemeClr val="bg2"/>
                </a:solidFill>
              </a:rPr>
              <a:t>Денис Бабков</a:t>
            </a:r>
            <a:r>
              <a:rPr lang="en-US" sz="1600" dirty="0" smtClean="0">
                <a:solidFill>
                  <a:schemeClr val="bg2"/>
                </a:solidFill>
              </a:rPr>
              <a:t>, </a:t>
            </a:r>
            <a:r>
              <a:rPr lang="ru-RU" sz="1600" dirty="0" err="1" smtClean="0">
                <a:solidFill>
                  <a:schemeClr val="bg2"/>
                </a:solidFill>
              </a:rPr>
              <a:t>д.фарм.н</a:t>
            </a:r>
            <a:r>
              <a:rPr lang="ru-RU" sz="1600" dirty="0" smtClean="0">
                <a:solidFill>
                  <a:schemeClr val="bg2"/>
                </a:solidFill>
              </a:rPr>
              <a:t>.</a:t>
            </a:r>
            <a:endParaRPr lang="en-US" sz="1800" dirty="0">
              <a:solidFill>
                <a:schemeClr val="bg2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Химические структуры НИОТ ВИЧ-1</a:t>
            </a:r>
            <a:endParaRPr/>
          </a:p>
        </p:txBody>
      </p:sp>
      <p:sp>
        <p:nvSpPr>
          <p:cNvPr id="121" name="Google Shape;121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10</a:t>
            </a:fld>
            <a:endParaRPr/>
          </a:p>
        </p:txBody>
      </p:sp>
      <p:pic>
        <p:nvPicPr>
          <p:cNvPr id="122" name="Google Shape;122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55488" y="1130650"/>
            <a:ext cx="6633026" cy="3669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Возникновение лекарственной устойчивости к НИОТ</a:t>
            </a:r>
            <a:endParaRPr/>
          </a:p>
        </p:txBody>
      </p:sp>
      <p:sp>
        <p:nvSpPr>
          <p:cNvPr id="128" name="Google Shape;128;p2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51855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62500" lnSpcReduction="20000"/>
          </a:bodyPr>
          <a:lstStyle/>
          <a:p>
            <a:pPr marL="457200" lvl="0" indent="-300037" algn="l" rtl="0"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r>
              <a:rPr lang="ru"/>
              <a:t>Мутации в RT приводят к усилению дискриминации между нативным дезоксирибонуклеотидным субстратом (dNTP) и NRTI-трифосфатом (NRTI-TP), что приводит к снижению включения NRTI.</a:t>
            </a:r>
            <a:endParaRPr/>
          </a:p>
          <a:p>
            <a:pPr marL="457200" lvl="0" indent="-300037" algn="l" rtl="0"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r>
              <a:rPr lang="ru"/>
              <a:t>Вторым механизмом является АТФ-опосредованное удаление включенных NRTI, приводящее к обратному прекращению цепи.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ru"/>
              <a:t>TDF (</a:t>
            </a:r>
            <a:r>
              <a:rPr lang="ru" b="1"/>
              <a:t>тенофовир</a:t>
            </a:r>
            <a:r>
              <a:rPr lang="ru"/>
              <a:t> дизопроксил фумарат), пролекарство тенофовира, является одним из наиболее часто используемых препаратов против ВИЧ-1/СПИДа. В виде таблеток с фиксированной дозой один раз в день (Трувада®) он комбинируется с эмтрицитабином (FTC) для лечения ВИЧ-1-инфицированных лиц, включая тех, кто является носителем резистентных штаммов.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ru" b="1"/>
              <a:t>MK-8591</a:t>
            </a:r>
            <a:r>
              <a:rPr lang="ru"/>
              <a:t> (EFdA) - это мощный экспериментальный НИОТ, разрабатываемый компанией Merck &amp; Co. как часть схемы лечения ВИЧ-1 с потенциальной пользой в качестве отдельного средства для профилактики перед контактом.</a:t>
            </a:r>
            <a:endParaRPr/>
          </a:p>
        </p:txBody>
      </p:sp>
      <p:sp>
        <p:nvSpPr>
          <p:cNvPr id="129" name="Google Shape;129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11</a:t>
            </a:fld>
            <a:endParaRPr/>
          </a:p>
        </p:txBody>
      </p:sp>
      <p:pic>
        <p:nvPicPr>
          <p:cNvPr id="130" name="Google Shape;130;p23"/>
          <p:cNvPicPr preferRelativeResize="0"/>
          <p:nvPr/>
        </p:nvPicPr>
        <p:blipFill rotWithShape="1">
          <a:blip r:embed="rId3">
            <a:alphaModFix/>
          </a:blip>
          <a:srcRect l="70083" t="49065"/>
          <a:stretch/>
        </p:blipFill>
        <p:spPr>
          <a:xfrm>
            <a:off x="6181425" y="3376850"/>
            <a:ext cx="1595749" cy="1086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33337" y="1830950"/>
            <a:ext cx="2691924" cy="13975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4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Механизм действия ННИОТ</a:t>
            </a:r>
            <a:endParaRPr/>
          </a:p>
        </p:txBody>
      </p:sp>
      <p:sp>
        <p:nvSpPr>
          <p:cNvPr id="137" name="Google Shape;137;p24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36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85000"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1666"/>
              <a:buFont typeface="Arial"/>
              <a:buNone/>
            </a:pPr>
            <a:r>
              <a:rPr lang="ru"/>
              <a:t>ННИОТ связываются с гидрофобным карманом в субъединице р66 обратной транскриптазы ВИЧ-1, в участке, удаленном от активного сайта (~15 А).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91666"/>
              <a:buFont typeface="Arial"/>
              <a:buNone/>
            </a:pPr>
            <a:r>
              <a:rPr lang="ru"/>
              <a:t>Эти соединения индуцируют конформационное изменение трехмерной структуры фермента, что значительно снижает его активность, действуя как неконкурентные ингибиторы. Поскольку сайт связывания специфичен для штамма вируса, активны в отношении ВИЧ-1, но не ВИЧ-2 или других ретровирусов, и их не следует использовать для лечения инфекции ВИЧ-2.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ru"/>
              <a:t>Эти соединения также не обладают активностью в отношении ДНК-полимераз клетки-хозяина.</a:t>
            </a:r>
            <a:endParaRPr/>
          </a:p>
        </p:txBody>
      </p:sp>
      <p:sp>
        <p:nvSpPr>
          <p:cNvPr id="138" name="Google Shape;138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12</a:t>
            </a:fld>
            <a:endParaRPr/>
          </a:p>
        </p:txBody>
      </p:sp>
      <p:pic>
        <p:nvPicPr>
          <p:cNvPr id="139" name="Google Shape;139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63025" y="392538"/>
            <a:ext cx="5580404" cy="43584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Химические структуры ненуклеозидных ингибиторов обратной транскриптазы ВИЧ-1 (ННИОТ)</a:t>
            </a:r>
            <a:endParaRPr/>
          </a:p>
        </p:txBody>
      </p:sp>
      <p:sp>
        <p:nvSpPr>
          <p:cNvPr id="145" name="Google Shape;145;p2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13</a:t>
            </a:fld>
            <a:endParaRPr/>
          </a:p>
        </p:txBody>
      </p:sp>
      <p:pic>
        <p:nvPicPr>
          <p:cNvPr id="146" name="Google Shape;146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71675" y="1558550"/>
            <a:ext cx="5200650" cy="3286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Лекарственная устойчивость к ННИОТ</a:t>
            </a:r>
            <a:endParaRPr/>
          </a:p>
        </p:txBody>
      </p:sp>
      <p:sp>
        <p:nvSpPr>
          <p:cNvPr id="152" name="Google Shape;152;p2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42603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700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ru"/>
              <a:t>Мутации Y181C и K103N в RT часто приводят к резистентности ко многим ННИОТ из-за перекрестной резистентности.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ru"/>
              <a:t>Для решения этой проблемы были разработаны ННИОТ второго поколения. Диарилпиримидиновое (DAPY) соединение </a:t>
            </a:r>
            <a:r>
              <a:rPr lang="ru" b="1"/>
              <a:t>этравирин</a:t>
            </a:r>
            <a:r>
              <a:rPr lang="ru"/>
              <a:t> (ETR) обладает значительной активностью против ВИЧ-1 с заменой K103N.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ru"/>
              <a:t>Центральный пиримидиновый линкер ETR может непосредственно взаимодействовать с аспарагином K103N. Это может предотвратить взаимодействие K103N с Y188, которое приводит к резистентности к ННИОТ.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ru"/>
              <a:t>Другой представитель DAPY, </a:t>
            </a:r>
            <a:r>
              <a:rPr lang="ru" b="1"/>
              <a:t>рилпивирин</a:t>
            </a:r>
            <a:r>
              <a:rPr lang="ru"/>
              <a:t> (RPV), содержит циановинильную группу, которая усиливает взаимодействия с консервативным триптофаном W229.</a:t>
            </a:r>
            <a:endParaRPr/>
          </a:p>
        </p:txBody>
      </p:sp>
      <p:sp>
        <p:nvSpPr>
          <p:cNvPr id="153" name="Google Shape;153;p2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14</a:t>
            </a:fld>
            <a:endParaRPr/>
          </a:p>
        </p:txBody>
      </p:sp>
      <p:pic>
        <p:nvPicPr>
          <p:cNvPr id="154" name="Google Shape;154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24400" y="1170125"/>
            <a:ext cx="3942016" cy="3340692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26"/>
          <p:cNvSpPr txBox="1"/>
          <p:nvPr/>
        </p:nvSpPr>
        <p:spPr>
          <a:xfrm>
            <a:off x="311700" y="4510825"/>
            <a:ext cx="83547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/>
              <a:t>Das K. et al. Proceedings of the National Academy of Sciences. – 2008. – Т. 105. – №. 5. – С. 1466-1471.</a:t>
            </a:r>
            <a:endParaRPr sz="9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Механизм действия ИП ВИЧ</a:t>
            </a:r>
            <a:endParaRPr/>
          </a:p>
        </p:txBody>
      </p:sp>
      <p:sp>
        <p:nvSpPr>
          <p:cNvPr id="161" name="Google Shape;161;p2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36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85000"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1666"/>
              <a:buFont typeface="Arial"/>
              <a:buNone/>
            </a:pPr>
            <a:r>
              <a:rPr lang="ru"/>
              <a:t>ИП ВИЧ - пептидоподобные химические вещества, которые конкурентно ингибируют действие аспартилпротеазы ВИЧ.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91666"/>
              <a:buFont typeface="Arial"/>
              <a:buNone/>
            </a:pPr>
            <a:r>
              <a:rPr lang="ru"/>
              <a:t>Эта протеаза представляет собой гомодимер, состоящий из двух 99-аминокислотных мономеров; каждый мономер содержит остаток аспарагиновой кислоты, необходимый для катализа. Предпочтительным местом расщепления для этого фермента является N-концевая сторона остатков пролина, особенно между фенилаланином и пролином.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ru"/>
              <a:t>Человеческие аспартилпротеазы (т.е. ренин, пепсин, гастриксин и катепсины D и E) содержат только одну полипептидную цепь и существенно не ингибируются.</a:t>
            </a:r>
            <a:endParaRPr/>
          </a:p>
        </p:txBody>
      </p:sp>
      <p:sp>
        <p:nvSpPr>
          <p:cNvPr id="162" name="Google Shape;162;p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15</a:t>
            </a:fld>
            <a:endParaRPr/>
          </a:p>
        </p:txBody>
      </p:sp>
      <p:pic>
        <p:nvPicPr>
          <p:cNvPr id="163" name="Google Shape;163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99325" y="392538"/>
            <a:ext cx="5392058" cy="43584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Химические структуры ингибиторов протеазы ВИЧ-1</a:t>
            </a:r>
            <a:endParaRPr/>
          </a:p>
        </p:txBody>
      </p:sp>
      <p:sp>
        <p:nvSpPr>
          <p:cNvPr id="169" name="Google Shape;169;p2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16</a:t>
            </a:fld>
            <a:endParaRPr/>
          </a:p>
        </p:txBody>
      </p:sp>
      <p:pic>
        <p:nvPicPr>
          <p:cNvPr id="170" name="Google Shape;170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47999" y="1043400"/>
            <a:ext cx="5048000" cy="2847375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28"/>
          <p:cNvSpPr txBox="1"/>
          <p:nvPr/>
        </p:nvSpPr>
        <p:spPr>
          <a:xfrm>
            <a:off x="818250" y="3916450"/>
            <a:ext cx="76542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dk2"/>
                </a:solidFill>
              </a:rPr>
              <a:t>Было обнаружено, что </a:t>
            </a:r>
            <a:r>
              <a:rPr lang="ru" b="1">
                <a:solidFill>
                  <a:schemeClr val="dk2"/>
                </a:solidFill>
              </a:rPr>
              <a:t>ритонавир</a:t>
            </a:r>
            <a:r>
              <a:rPr lang="ru">
                <a:solidFill>
                  <a:schemeClr val="dk2"/>
                </a:solidFill>
              </a:rPr>
              <a:t> является мощным ингибитором цитохрома Р450 3A, основного метаболического фермента для ингибиторов протеазы. Он часто используется в качестве “фармакокинетического усилителя”.</a:t>
            </a:r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Возникновение лекарственной устойчивости и разработка ИП нового поколения</a:t>
            </a:r>
            <a:endParaRPr/>
          </a:p>
        </p:txBody>
      </p:sp>
      <p:sp>
        <p:nvSpPr>
          <p:cNvPr id="177" name="Google Shape;177;p29"/>
          <p:cNvSpPr txBox="1">
            <a:spLocks noGrp="1"/>
          </p:cNvSpPr>
          <p:nvPr>
            <p:ph type="body" idx="1"/>
          </p:nvPr>
        </p:nvSpPr>
        <p:spPr>
          <a:xfrm>
            <a:off x="311700" y="1366600"/>
            <a:ext cx="8520600" cy="332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775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ru"/>
              <a:t>Терапевтическая эффективность ИП первого поколения была ограничена из-за появления лекарственно-устойчивых штаммов ВИЧ-1.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ru"/>
              <a:t>Лекарственно-устойчивые мутации в основном обнаруживаются вблизи активного центра фермента (D30N, G48V, I50V, V82A и I84V).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ru"/>
              <a:t>Из-за их пептидной природы они имели относительно короткий период полувыведения и плохую биодоступность при приеме внутрь, что требовало частого приема.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ru" b="1"/>
              <a:t>Лопинавир</a:t>
            </a:r>
            <a:r>
              <a:rPr lang="ru"/>
              <a:t>, </a:t>
            </a:r>
            <a:r>
              <a:rPr lang="ru" b="1"/>
              <a:t>атазанавир</a:t>
            </a:r>
            <a:r>
              <a:rPr lang="ru"/>
              <a:t> и </a:t>
            </a:r>
            <a:r>
              <a:rPr lang="ru" b="1"/>
              <a:t>ампренавир</a:t>
            </a:r>
            <a:r>
              <a:rPr lang="ru"/>
              <a:t> имеют улучшенные характеристики с точки зрения их перорального приема (один раз в день) или более высокого генетического барьера для лекарственной устойчивости.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ru" b="1"/>
              <a:t>Дарунавир</a:t>
            </a:r>
            <a:r>
              <a:rPr lang="ru"/>
              <a:t> был одобрен в 2006 году для взрослых пациентов с опытом лечения, а затем для пациентов, не получавших лечения, в 2008 году.</a:t>
            </a:r>
            <a:endParaRPr/>
          </a:p>
        </p:txBody>
      </p:sp>
      <p:sp>
        <p:nvSpPr>
          <p:cNvPr id="178" name="Google Shape;178;p2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17</a:t>
            </a:fld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30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87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ru" sz="1760"/>
              <a:t>Механизм действия ингибитора проникновения ВИЧ маравирока</a:t>
            </a:r>
            <a:endParaRPr sz="1760"/>
          </a:p>
        </p:txBody>
      </p:sp>
      <p:sp>
        <p:nvSpPr>
          <p:cNvPr id="184" name="Google Shape;184;p30"/>
          <p:cNvSpPr txBox="1">
            <a:spLocks noGrp="1"/>
          </p:cNvSpPr>
          <p:nvPr>
            <p:ph type="body" idx="1"/>
          </p:nvPr>
        </p:nvSpPr>
        <p:spPr>
          <a:xfrm>
            <a:off x="311700" y="1477825"/>
            <a:ext cx="2808000" cy="342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85000"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1666"/>
              <a:buFont typeface="Arial"/>
              <a:buNone/>
            </a:pPr>
            <a:r>
              <a:rPr lang="ru"/>
              <a:t>Проникновение ВИЧ в клетки-мишени включает последовательное связывание вируса с основным рецептором (CD4) и с корецептором хемокина (CCR5 или CXCR4).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91666"/>
              <a:buFont typeface="Arial"/>
              <a:buNone/>
            </a:pPr>
            <a:r>
              <a:rPr lang="ru" b="1"/>
              <a:t>Маравирок</a:t>
            </a:r>
            <a:r>
              <a:rPr lang="ru"/>
              <a:t> блокирует связывание белка внешней оболочки ВИЧ gp120 с CCR5.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91666"/>
              <a:buFont typeface="Arial"/>
              <a:buNone/>
            </a:pPr>
            <a:r>
              <a:rPr lang="ru"/>
              <a:t>Маравирок сохраняет активность в отношении вирусов, которые стали устойчивыми к антиретровирусным препаратам других классов.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ru"/>
              <a:t>ВИЧ может развить устойчивость к этому препарату двумя путями: сдвиг тропизма к CXCR4 или через специфические мутации в V3-петле gp120.</a:t>
            </a:r>
            <a:endParaRPr/>
          </a:p>
        </p:txBody>
      </p:sp>
      <p:sp>
        <p:nvSpPr>
          <p:cNvPr id="185" name="Google Shape;185;p3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18</a:t>
            </a:fld>
            <a:endParaRPr/>
          </a:p>
        </p:txBody>
      </p:sp>
      <p:pic>
        <p:nvPicPr>
          <p:cNvPr id="186" name="Google Shape;186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01650" y="391275"/>
            <a:ext cx="5719500" cy="41777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3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Химические структуры ингибиторов CCR5</a:t>
            </a:r>
            <a:endParaRPr/>
          </a:p>
        </p:txBody>
      </p:sp>
      <p:sp>
        <p:nvSpPr>
          <p:cNvPr id="192" name="Google Shape;192;p31"/>
          <p:cNvSpPr txBox="1">
            <a:spLocks noGrp="1"/>
          </p:cNvSpPr>
          <p:nvPr>
            <p:ph type="body" idx="1"/>
          </p:nvPr>
        </p:nvSpPr>
        <p:spPr>
          <a:xfrm>
            <a:off x="311700" y="2936625"/>
            <a:ext cx="8520600" cy="18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700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ru" b="1"/>
              <a:t>Маравирок</a:t>
            </a:r>
            <a:r>
              <a:rPr lang="ru"/>
              <a:t> (MVC) стал первым в своем классе препаратом, одобренным FDA в 2007 году.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ru"/>
              <a:t>Недавние исследования показали возможное применение ингибиторов CCR5 по новым показаниям. </a:t>
            </a:r>
            <a:r>
              <a:rPr lang="ru" b="1"/>
              <a:t>Сеникривирок</a:t>
            </a:r>
            <a:r>
              <a:rPr lang="ru"/>
              <a:t> (CVC), который в настоящее время находится в стадии клинической разработки, также взаимодействует с CCR2, что связано с заболеваниями, связанными с воспалением.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ru"/>
              <a:t>Сообщается, что введение MVC также приводит к увеличению количества CD4+ Т-клеток в крови.</a:t>
            </a:r>
            <a:endParaRPr/>
          </a:p>
        </p:txBody>
      </p:sp>
      <p:sp>
        <p:nvSpPr>
          <p:cNvPr id="193" name="Google Shape;193;p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19</a:t>
            </a:fld>
            <a:endParaRPr/>
          </a:p>
        </p:txBody>
      </p:sp>
      <p:pic>
        <p:nvPicPr>
          <p:cNvPr id="194" name="Google Shape;194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60100" y="1017725"/>
            <a:ext cx="4223811" cy="1875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План лекции</a:t>
            </a:r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11430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ru" sz="2800" dirty="0"/>
              <a:t>Средства для лечения ВИЧ-инфекции</a:t>
            </a:r>
            <a:endParaRPr sz="2800" dirty="0"/>
          </a:p>
          <a:p>
            <a:pPr marL="939800" lvl="1" indent="-342900" algn="l" rtl="0">
              <a:spcBef>
                <a:spcPts val="0"/>
              </a:spcBef>
              <a:spcAft>
                <a:spcPts val="0"/>
              </a:spcAft>
              <a:buSzPts val="1400"/>
              <a:buFont typeface="+mj-lt"/>
              <a:buAutoNum type="arabicPeriod"/>
            </a:pPr>
            <a:r>
              <a:rPr lang="ru" sz="2000" dirty="0"/>
              <a:t>Жизненный цикл ВИЧ</a:t>
            </a:r>
            <a:endParaRPr sz="2000" dirty="0"/>
          </a:p>
          <a:p>
            <a:pPr marL="939800" lvl="1" indent="-342900" algn="l" rtl="0">
              <a:spcBef>
                <a:spcPts val="0"/>
              </a:spcBef>
              <a:spcAft>
                <a:spcPts val="0"/>
              </a:spcAft>
              <a:buSzPts val="1400"/>
              <a:buFont typeface="+mj-lt"/>
              <a:buAutoNum type="arabicPeriod"/>
            </a:pPr>
            <a:r>
              <a:rPr lang="ru" sz="2000" dirty="0"/>
              <a:t>Применяемые антиретровирусные средства</a:t>
            </a:r>
            <a:endParaRPr sz="2000" dirty="0"/>
          </a:p>
          <a:p>
            <a:pPr marL="939800" lvl="1" indent="-342900" algn="l" rtl="0">
              <a:spcBef>
                <a:spcPts val="0"/>
              </a:spcBef>
              <a:spcAft>
                <a:spcPts val="0"/>
              </a:spcAft>
              <a:buSzPts val="1400"/>
              <a:buFont typeface="+mj-lt"/>
              <a:buAutoNum type="arabicPeriod"/>
            </a:pPr>
            <a:r>
              <a:rPr lang="ru" sz="2000" dirty="0"/>
              <a:t>Проблема резистентности</a:t>
            </a:r>
            <a:endParaRPr sz="2000" dirty="0"/>
          </a:p>
          <a:p>
            <a:pPr marL="939800" lvl="1" indent="-342900" algn="l" rtl="0">
              <a:spcBef>
                <a:spcPts val="0"/>
              </a:spcBef>
              <a:spcAft>
                <a:spcPts val="0"/>
              </a:spcAft>
              <a:buSzPts val="1400"/>
              <a:buFont typeface="+mj-lt"/>
              <a:buAutoNum type="arabicPeriod"/>
            </a:pPr>
            <a:r>
              <a:rPr lang="ru" sz="2000" dirty="0"/>
              <a:t>Новые направления </a:t>
            </a:r>
            <a:r>
              <a:rPr lang="ru" sz="2000" dirty="0" smtClean="0"/>
              <a:t>разработки</a:t>
            </a:r>
            <a:endParaRPr sz="2000" dirty="0"/>
          </a:p>
        </p:txBody>
      </p:sp>
      <p:sp>
        <p:nvSpPr>
          <p:cNvPr id="62" name="Google Shape;62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32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35121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Механизм действия ингибитора интегразы ВИЧ ралтегравира</a:t>
            </a:r>
            <a:endParaRPr/>
          </a:p>
        </p:txBody>
      </p:sp>
      <p:sp>
        <p:nvSpPr>
          <p:cNvPr id="200" name="Google Shape;200;p3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20</a:t>
            </a:fld>
            <a:endParaRPr/>
          </a:p>
        </p:txBody>
      </p:sp>
      <p:pic>
        <p:nvPicPr>
          <p:cNvPr id="201" name="Google Shape;201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599825"/>
            <a:ext cx="7925150" cy="3262374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p32"/>
          <p:cNvSpPr txBox="1">
            <a:spLocks noGrp="1"/>
          </p:cNvSpPr>
          <p:nvPr>
            <p:ph type="body" idx="1"/>
          </p:nvPr>
        </p:nvSpPr>
        <p:spPr>
          <a:xfrm>
            <a:off x="4156375" y="282900"/>
            <a:ext cx="4724100" cy="194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1666"/>
              <a:buFont typeface="Arial"/>
              <a:buNone/>
            </a:pPr>
            <a:r>
              <a:rPr lang="ru"/>
              <a:t>Хромосомная интеграция является уникальной для ретровирусов.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91666"/>
              <a:buFont typeface="Arial"/>
              <a:buNone/>
            </a:pPr>
            <a:r>
              <a:rPr lang="ru"/>
              <a:t>Ингибиторы интегразы ВИЧ предотвращают образование ковалентных связей между ДНК хозяина и вируса, воздействуя на двухвалентные катионы в каталитическом ядре фермента.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ru"/>
              <a:t>Вызывают более быстрое снижение вирусной РНК в плазме крови в течение первых 3-4 месяцев терапии, чем другие антиретровирусные препараты, и, как правило, лучше переносятся.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3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Химические структуры ингибиторов интегразы ВИЧ-1</a:t>
            </a:r>
            <a:endParaRPr/>
          </a:p>
        </p:txBody>
      </p:sp>
      <p:sp>
        <p:nvSpPr>
          <p:cNvPr id="208" name="Google Shape;208;p3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21</a:t>
            </a:fld>
            <a:endParaRPr/>
          </a:p>
        </p:txBody>
      </p:sp>
      <p:pic>
        <p:nvPicPr>
          <p:cNvPr id="209" name="Google Shape;209;p33"/>
          <p:cNvPicPr preferRelativeResize="0"/>
          <p:nvPr/>
        </p:nvPicPr>
        <p:blipFill rotWithShape="1">
          <a:blip r:embed="rId3">
            <a:alphaModFix/>
          </a:blip>
          <a:srcRect b="46360"/>
          <a:stretch/>
        </p:blipFill>
        <p:spPr>
          <a:xfrm>
            <a:off x="1862150" y="1697613"/>
            <a:ext cx="5295900" cy="1001375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p33"/>
          <p:cNvSpPr txBox="1">
            <a:spLocks noGrp="1"/>
          </p:cNvSpPr>
          <p:nvPr>
            <p:ph type="body" idx="4294967295"/>
          </p:nvPr>
        </p:nvSpPr>
        <p:spPr>
          <a:xfrm>
            <a:off x="668450" y="3024125"/>
            <a:ext cx="7922100" cy="147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700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ru" b="1"/>
              <a:t>Ралтегравир</a:t>
            </a:r>
            <a:r>
              <a:rPr lang="ru"/>
              <a:t> (RAL) является первым в своем классе (2007).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ru" b="1"/>
              <a:t>Элвитегравир</a:t>
            </a:r>
            <a:r>
              <a:rPr lang="ru"/>
              <a:t> (EVG). Благодаря благоприятному фармакокинетическому профилю стало возможным однократное ежедневное дозирование EVG с RTV. Таким образом, EVG (одобрен в 2012 году) принес большое преимущество при лечении ВИЧ-1/СПИДа с помощью режима приема одной таблетки один раз в день (EVG/COBI/FTC/TDF).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3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Лекарственная устойчивость к ингибиторам интегразы</a:t>
            </a:r>
            <a:endParaRPr/>
          </a:p>
        </p:txBody>
      </p:sp>
      <p:sp>
        <p:nvSpPr>
          <p:cNvPr id="216" name="Google Shape;216;p34"/>
          <p:cNvSpPr txBox="1">
            <a:spLocks noGrp="1"/>
          </p:cNvSpPr>
          <p:nvPr>
            <p:ph type="body" idx="1"/>
          </p:nvPr>
        </p:nvSpPr>
        <p:spPr>
          <a:xfrm>
            <a:off x="311700" y="2649150"/>
            <a:ext cx="8520600" cy="191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625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ru"/>
              <a:t>Мутация Q148K вместе с мутациями E138K и G140A снижали восприимчивость к RAL в &gt;100 раз.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ru" b="1"/>
              <a:t>Долутегравир</a:t>
            </a:r>
            <a:r>
              <a:rPr lang="ru"/>
              <a:t> (DTG) разработан Shionogi &amp; Co. Ltd. и ViiV Healthcare, одобрен в 2013 году. Показал высокую противовирусную активность в отношении RAL-резистентных клинических штаммов ВИЧ-1. Кроме того, фармакокинетические особенности DTG позволяют дозировку один раз в день без усиления с помощью RTV.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ru" b="1"/>
              <a:t>Каботегравир</a:t>
            </a:r>
            <a:r>
              <a:rPr lang="ru"/>
              <a:t> (CAB) находится в III фазе клинических испытаний. Форма CAB длительного действия рассматривается для использования в комбинации с формой RPV длительного действия.</a:t>
            </a:r>
            <a:endParaRPr/>
          </a:p>
        </p:txBody>
      </p:sp>
      <p:sp>
        <p:nvSpPr>
          <p:cNvPr id="217" name="Google Shape;217;p3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22</a:t>
            </a:fld>
            <a:endParaRPr/>
          </a:p>
        </p:txBody>
      </p:sp>
      <p:pic>
        <p:nvPicPr>
          <p:cNvPr id="218" name="Google Shape;218;p34"/>
          <p:cNvPicPr preferRelativeResize="0"/>
          <p:nvPr/>
        </p:nvPicPr>
        <p:blipFill rotWithShape="1">
          <a:blip r:embed="rId3">
            <a:alphaModFix/>
          </a:blip>
          <a:srcRect t="52691"/>
          <a:stretch/>
        </p:blipFill>
        <p:spPr>
          <a:xfrm>
            <a:off x="1924050" y="1544413"/>
            <a:ext cx="5295900" cy="883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3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ru"/>
              <a:t>Переход к режиму “одна таблетка один раз в день”</a:t>
            </a:r>
            <a:endParaRPr/>
          </a:p>
        </p:txBody>
      </p:sp>
      <p:sp>
        <p:nvSpPr>
          <p:cNvPr id="224" name="Google Shape;224;p3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23</a:t>
            </a:fld>
            <a:endParaRPr/>
          </a:p>
        </p:txBody>
      </p:sp>
      <p:sp>
        <p:nvSpPr>
          <p:cNvPr id="225" name="Google Shape;225;p3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775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ru" dirty="0"/>
              <a:t>Комбинированная антиретровирусная терапия (cART, HAART) состоит из 2-4 препаратов (несколько таблеток несколько раз в день).</a:t>
            </a: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ru" dirty="0"/>
              <a:t>Новые препараты с улучшенными профилями фармакокинетики позволили разработать ЛС, которые можно вводить один раз в день (такие как TDF, EVG и DTG).</a:t>
            </a: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ru" dirty="0"/>
              <a:t>RPV/TDF/FTC (Complera®) и EVG/COBI/FTC/TDF (Stribild®) это комбинированные препараты с фиксированными дозами, одобренные в 2011 и 2012 годах, первые препараты “один раз в день по одной таблетке”.</a:t>
            </a: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ru" dirty="0"/>
              <a:t>Далее были разработаны комбинации DTG/ABC/3TC (Triumeq®, 2014), EVG/COBI/TAF/FTC (Genvoya®, 2015), RPV/TAF/FTC (Odefsey®, 2016), DTG/RPV (Juluca®, 2017)</a:t>
            </a:r>
            <a:endParaRPr dirty="0"/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endParaRPr dirty="0"/>
          </a:p>
          <a:p>
            <a:pPr marL="0" lvl="0" indent="0" algn="ctr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ru" dirty="0"/>
              <a:t>Улучшение приверженности к лекарственным средствам и качества жизни пациентов</a:t>
            </a:r>
            <a:endParaRPr dirty="0"/>
          </a:p>
        </p:txBody>
      </p:sp>
      <p:sp>
        <p:nvSpPr>
          <p:cNvPr id="226" name="Google Shape;226;p35"/>
          <p:cNvSpPr/>
          <p:nvPr/>
        </p:nvSpPr>
        <p:spPr>
          <a:xfrm>
            <a:off x="4465800" y="3612625"/>
            <a:ext cx="212400" cy="4245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3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Средства против ВИЧ-1 с новым механизмом действия</a:t>
            </a:r>
            <a:endParaRPr/>
          </a:p>
        </p:txBody>
      </p:sp>
      <p:sp>
        <p:nvSpPr>
          <p:cNvPr id="232" name="Google Shape;232;p3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/>
              <a:t>Существует 41 одобренный препарат против ВИЧ-1, который относится к 7 различным классам, включая комбинации.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/>
              <a:t>В настоящее время cART может снизить вирусный титр у ВИЧ-1-инфицированных до неопределяемого уровня.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ru"/>
              <a:t>Персистирующий характер инфекции по-прежнему является серьезным препятствием для полного удаления вируса, поскольку латентные резервуары инфекции уклоняются от иммунных реакций и cART.</a:t>
            </a:r>
            <a:endParaRPr/>
          </a:p>
        </p:txBody>
      </p:sp>
      <p:sp>
        <p:nvSpPr>
          <p:cNvPr id="233" name="Google Shape;233;p36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Остается неудовлетворенной потребность в разработке новых соединений против ВИЧ-1:</a:t>
            </a:r>
            <a:endParaRPr/>
          </a:p>
          <a:p>
            <a:pPr marL="457200" lvl="0" indent="-317500" algn="l" rtl="0">
              <a:spcBef>
                <a:spcPts val="1200"/>
              </a:spcBef>
              <a:spcAft>
                <a:spcPts val="0"/>
              </a:spcAft>
              <a:buSzPts val="1400"/>
              <a:buChar char="●"/>
            </a:pPr>
            <a:r>
              <a:rPr lang="ru"/>
              <a:t>эффективных в долгосрочной перспективе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ru"/>
              <a:t>для предотвращения заражения ВИЧ-1 на ранних стадиях до образования провируса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ru"/>
              <a:t>для ликвидации резервуаров ВИЧ-1</a:t>
            </a:r>
            <a:endParaRPr/>
          </a:p>
        </p:txBody>
      </p:sp>
      <p:sp>
        <p:nvSpPr>
          <p:cNvPr id="234" name="Google Shape;234;p3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24</a:t>
            </a:fld>
            <a:endParaRPr/>
          </a:p>
        </p:txBody>
      </p:sp>
      <p:sp>
        <p:nvSpPr>
          <p:cNvPr id="235" name="Google Shape;235;p36"/>
          <p:cNvSpPr/>
          <p:nvPr/>
        </p:nvSpPr>
        <p:spPr>
          <a:xfrm>
            <a:off x="5937975" y="3483575"/>
            <a:ext cx="1839900" cy="477600"/>
          </a:xfrm>
          <a:prstGeom prst="curvedDownArrow">
            <a:avLst>
              <a:gd name="adj1" fmla="val 25000"/>
              <a:gd name="adj2" fmla="val 50000"/>
              <a:gd name="adj3" fmla="val 25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36"/>
          <p:cNvSpPr/>
          <p:nvPr/>
        </p:nvSpPr>
        <p:spPr>
          <a:xfrm>
            <a:off x="5149275" y="4027600"/>
            <a:ext cx="1653300" cy="4776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Функциональное излечение</a:t>
            </a:r>
            <a:endParaRPr/>
          </a:p>
        </p:txBody>
      </p:sp>
      <p:sp>
        <p:nvSpPr>
          <p:cNvPr id="237" name="Google Shape;237;p36"/>
          <p:cNvSpPr/>
          <p:nvPr/>
        </p:nvSpPr>
        <p:spPr>
          <a:xfrm>
            <a:off x="7156225" y="4027600"/>
            <a:ext cx="1276500" cy="4776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Полное излечение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3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Ингибиторы капсида ВИЧ</a:t>
            </a:r>
            <a:endParaRPr/>
          </a:p>
        </p:txBody>
      </p:sp>
      <p:sp>
        <p:nvSpPr>
          <p:cNvPr id="243" name="Google Shape;243;p3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ru"/>
              <a:t>Капсид ВИЧ-1 (CA) является очень привлекательной лекарственной мишенью, которая опосредует раздевание вириона.</a:t>
            </a:r>
            <a:endParaRPr/>
          </a:p>
        </p:txBody>
      </p:sp>
      <p:sp>
        <p:nvSpPr>
          <p:cNvPr id="244" name="Google Shape;244;p3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25</a:t>
            </a:fld>
            <a:endParaRPr/>
          </a:p>
        </p:txBody>
      </p:sp>
      <p:pic>
        <p:nvPicPr>
          <p:cNvPr id="245" name="Google Shape;245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1075" y="2326300"/>
            <a:ext cx="3035575" cy="2542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p37"/>
          <p:cNvPicPr preferRelativeResize="0"/>
          <p:nvPr/>
        </p:nvPicPr>
        <p:blipFill rotWithShape="1">
          <a:blip r:embed="rId4">
            <a:alphaModFix/>
          </a:blip>
          <a:srcRect r="61514"/>
          <a:stretch/>
        </p:blipFill>
        <p:spPr>
          <a:xfrm>
            <a:off x="4152725" y="2748100"/>
            <a:ext cx="1734625" cy="2054725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Google Shape;247;p37"/>
          <p:cNvSpPr txBox="1"/>
          <p:nvPr/>
        </p:nvSpPr>
        <p:spPr>
          <a:xfrm>
            <a:off x="4090800" y="1389600"/>
            <a:ext cx="4507200" cy="13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200" b="1">
                <a:solidFill>
                  <a:schemeClr val="dk2"/>
                </a:solidFill>
              </a:rPr>
              <a:t>PF-3450074</a:t>
            </a:r>
            <a:r>
              <a:rPr lang="ru" sz="1200">
                <a:solidFill>
                  <a:schemeClr val="dk2"/>
                </a:solidFill>
              </a:rPr>
              <a:t> ингибирует ВИЧ-1 с EC</a:t>
            </a:r>
            <a:r>
              <a:rPr lang="ru" sz="1200" baseline="-25000">
                <a:solidFill>
                  <a:schemeClr val="dk2"/>
                </a:solidFill>
              </a:rPr>
              <a:t>50</a:t>
            </a:r>
            <a:r>
              <a:rPr lang="ru" sz="1200">
                <a:solidFill>
                  <a:schemeClr val="dk2"/>
                </a:solidFill>
              </a:rPr>
              <a:t> в диапазоне от 80 до 640 нМ в мононуклеарах крови и Т-клетках.</a:t>
            </a:r>
            <a:endParaRPr sz="1200">
              <a:solidFill>
                <a:schemeClr val="dk2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ru" sz="1200" b="1">
                <a:solidFill>
                  <a:schemeClr val="dk2"/>
                </a:solidFill>
              </a:rPr>
              <a:t>Ленакапивир</a:t>
            </a:r>
            <a:r>
              <a:rPr lang="ru" sz="1200">
                <a:solidFill>
                  <a:schemeClr val="dk2"/>
                </a:solidFill>
              </a:rPr>
              <a:t> ингибирует репликацию ВИЧ-1 в мононуклеарных клетках периферической крови (EC</a:t>
            </a:r>
            <a:r>
              <a:rPr lang="ru" sz="1200" baseline="-25000">
                <a:solidFill>
                  <a:schemeClr val="dk2"/>
                </a:solidFill>
              </a:rPr>
              <a:t>50</a:t>
            </a:r>
            <a:r>
              <a:rPr lang="ru" sz="1200">
                <a:solidFill>
                  <a:schemeClr val="dk2"/>
                </a:solidFill>
              </a:rPr>
              <a:t> 140 пМ) и в Т-клетках (EC</a:t>
            </a:r>
            <a:r>
              <a:rPr lang="ru" sz="1200" baseline="-25000">
                <a:solidFill>
                  <a:schemeClr val="dk2"/>
                </a:solidFill>
              </a:rPr>
              <a:t>50</a:t>
            </a:r>
            <a:r>
              <a:rPr lang="ru" sz="1200">
                <a:solidFill>
                  <a:schemeClr val="dk2"/>
                </a:solidFill>
              </a:rPr>
              <a:t> 100 пМ). Одобрен в США в 2022 г.</a:t>
            </a:r>
            <a:endParaRPr sz="1200">
              <a:solidFill>
                <a:schemeClr val="dk2"/>
              </a:solidFill>
            </a:endParaRPr>
          </a:p>
        </p:txBody>
      </p:sp>
      <p:pic>
        <p:nvPicPr>
          <p:cNvPr id="248" name="Google Shape;248;p3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22250" y="2844999"/>
            <a:ext cx="2531850" cy="1860925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Google Shape;249;p37"/>
          <p:cNvSpPr txBox="1"/>
          <p:nvPr/>
        </p:nvSpPr>
        <p:spPr>
          <a:xfrm>
            <a:off x="6761175" y="4569000"/>
            <a:ext cx="12717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ru" sz="1200" b="1">
                <a:solidFill>
                  <a:schemeClr val="dk1"/>
                </a:solidFill>
              </a:rPr>
              <a:t>Ленакапивир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38"/>
          <p:cNvSpPr txBox="1">
            <a:spLocks noGrp="1"/>
          </p:cNvSpPr>
          <p:nvPr>
            <p:ph type="title"/>
          </p:nvPr>
        </p:nvSpPr>
        <p:spPr>
          <a:xfrm>
            <a:off x="311700" y="560025"/>
            <a:ext cx="59949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Ингибиторы прикрепления (адгезии) ВИЧ-1</a:t>
            </a:r>
            <a:endParaRPr/>
          </a:p>
        </p:txBody>
      </p:sp>
      <p:sp>
        <p:nvSpPr>
          <p:cNvPr id="255" name="Google Shape;255;p38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/>
              <a:t>Белок оболочки ВИЧ-1 gp120 связывается с белком клеточной поверхности CD4.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/>
              <a:t>Были разработаны низкомолекулярные молекулы, имитирующие CD4.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ru" b="1"/>
              <a:t>NBD-556</a:t>
            </a:r>
            <a:r>
              <a:rPr lang="ru"/>
              <a:t>, </a:t>
            </a:r>
            <a:r>
              <a:rPr lang="ru" b="1"/>
              <a:t>YYA-021</a:t>
            </a:r>
            <a:r>
              <a:rPr lang="ru"/>
              <a:t>, </a:t>
            </a:r>
            <a:r>
              <a:rPr lang="ru" b="1"/>
              <a:t>YIR-821</a:t>
            </a:r>
            <a:r>
              <a:rPr lang="ru"/>
              <a:t> и </a:t>
            </a:r>
            <a:r>
              <a:rPr lang="ru" b="1"/>
              <a:t>JRC-II-191</a:t>
            </a:r>
            <a:r>
              <a:rPr lang="ru"/>
              <a:t> вызывают изменение конформации gp120 и ингибируют присоединение вириона ВИЧ-1 к CCR5 или CXCR4, в то время как </a:t>
            </a:r>
            <a:r>
              <a:rPr lang="ru" b="1"/>
              <a:t>BMS806</a:t>
            </a:r>
            <a:r>
              <a:rPr lang="ru"/>
              <a:t> связывается с gp120 и блокирует воздействие HR1 после индукции CD4.</a:t>
            </a:r>
            <a:endParaRPr/>
          </a:p>
        </p:txBody>
      </p:sp>
      <p:sp>
        <p:nvSpPr>
          <p:cNvPr id="256" name="Google Shape;256;p3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26</a:t>
            </a:fld>
            <a:endParaRPr/>
          </a:p>
        </p:txBody>
      </p:sp>
      <p:pic>
        <p:nvPicPr>
          <p:cNvPr id="257" name="Google Shape;257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14925" y="1528575"/>
            <a:ext cx="5316100" cy="2425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3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ru" sz="2320"/>
              <a:t>Средства реактивации ВИЧ (Latency-reversing Agents, LRAs)</a:t>
            </a:r>
            <a:endParaRPr sz="2320"/>
          </a:p>
        </p:txBody>
      </p:sp>
      <p:sp>
        <p:nvSpPr>
          <p:cNvPr id="263" name="Google Shape;263;p3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462700" cy="7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ru"/>
              <a:t>ВИЧ реактивируется LRA в клетках, которые впоследствии элиминируются цитотоксическими Т-лимфоцитами или подвергаются индуцированному вирусом цитопатическому повреждению и апоптозу.</a:t>
            </a:r>
            <a:endParaRPr/>
          </a:p>
        </p:txBody>
      </p:sp>
      <p:sp>
        <p:nvSpPr>
          <p:cNvPr id="264" name="Google Shape;264;p3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27</a:t>
            </a:fld>
            <a:endParaRPr/>
          </a:p>
        </p:txBody>
      </p:sp>
      <p:pic>
        <p:nvPicPr>
          <p:cNvPr id="265" name="Google Shape;265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69875" y="2082475"/>
            <a:ext cx="6648450" cy="2057400"/>
          </a:xfrm>
          <a:prstGeom prst="rect">
            <a:avLst/>
          </a:prstGeom>
          <a:noFill/>
          <a:ln>
            <a:noFill/>
          </a:ln>
        </p:spPr>
      </p:pic>
      <p:sp>
        <p:nvSpPr>
          <p:cNvPr id="266" name="Google Shape;266;p39"/>
          <p:cNvSpPr txBox="1"/>
          <p:nvPr/>
        </p:nvSpPr>
        <p:spPr>
          <a:xfrm>
            <a:off x="258625" y="4564225"/>
            <a:ext cx="81930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/>
              <a:t>Kim Y., Anderson J. L., Lewin S. R. Cell host &amp; microbe. – 2018. – Т. 23. – №. 1. – С. 14-26.</a:t>
            </a:r>
            <a:endParaRPr sz="100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40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43098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Latency-reversing Agents (LRAs)</a:t>
            </a:r>
            <a:endParaRPr/>
          </a:p>
        </p:txBody>
      </p:sp>
      <p:sp>
        <p:nvSpPr>
          <p:cNvPr id="272" name="Google Shape;272;p4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40932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/>
              <a:t>Несколько LRA прошли клинические испытания. Однако большинство исследований показали, что размер резервуара ВИЧ остался неизменным.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/>
              <a:t>Первыми клинически изученными LRA были ингибиторы HDAC, такие как вальпроевая кислота и вориностат (SAHA). Выяснилось, что они повышают восприимчивость CD4+ Т-клеток к ВИЧ-1.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ru"/>
              <a:t>В настоящее время считается, что монотерапия LRA широкого действия недостаточна для уничтожения резервуаров ВИЧ-1 </a:t>
            </a:r>
            <a:r>
              <a:rPr lang="ru" i="1"/>
              <a:t>in vivo</a:t>
            </a:r>
            <a:r>
              <a:rPr lang="ru"/>
              <a:t>, и потребуется их комбинированное применения с cART.</a:t>
            </a:r>
            <a:endParaRPr/>
          </a:p>
        </p:txBody>
      </p:sp>
      <p:sp>
        <p:nvSpPr>
          <p:cNvPr id="273" name="Google Shape;273;p4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28</a:t>
            </a:fld>
            <a:endParaRPr/>
          </a:p>
        </p:txBody>
      </p:sp>
      <p:pic>
        <p:nvPicPr>
          <p:cNvPr id="274" name="Google Shape;274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24450" y="152400"/>
            <a:ext cx="3784725" cy="4838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4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Заключение и перспективы</a:t>
            </a:r>
            <a:endParaRPr/>
          </a:p>
        </p:txBody>
      </p:sp>
      <p:sp>
        <p:nvSpPr>
          <p:cNvPr id="280" name="Google Shape;280;p4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29</a:t>
            </a:fld>
            <a:endParaRPr/>
          </a:p>
        </p:txBody>
      </p:sp>
      <p:sp>
        <p:nvSpPr>
          <p:cNvPr id="281" name="Google Shape;281;p4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85000" lnSpcReduction="10000"/>
          </a:bodyPr>
          <a:lstStyle/>
          <a:p>
            <a:pPr marL="457200" lvl="0" indent="-325755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ru"/>
              <a:t>Внедрение cART с режимом приема одной таблетки и будущие ЛС длительного действия с использованием инъекционных препаратов или имплантатов радикально изменяет качество жизни пациентов с ВИЧ-1/СПИДом.</a:t>
            </a:r>
            <a:endParaRPr/>
          </a:p>
          <a:p>
            <a:pPr marL="457200" lvl="0" indent="-325755" algn="l" rtl="0">
              <a:spcBef>
                <a:spcPts val="1000"/>
              </a:spcBef>
              <a:spcAft>
                <a:spcPts val="0"/>
              </a:spcAft>
              <a:buSzPct val="100000"/>
              <a:buChar char="●"/>
            </a:pPr>
            <a:r>
              <a:rPr lang="ru"/>
              <a:t>Одним из наиболее важных ключевых факторов при разработке будущих лекарств против ВИЧ-1 будет создание инновационных средств, а не лекарств “я тоже”.</a:t>
            </a:r>
            <a:endParaRPr/>
          </a:p>
          <a:p>
            <a:pPr marL="457200" lvl="0" indent="-325755" algn="l" rtl="0">
              <a:spcBef>
                <a:spcPts val="1000"/>
              </a:spcBef>
              <a:spcAft>
                <a:spcPts val="0"/>
              </a:spcAft>
              <a:buSzPct val="100000"/>
              <a:buChar char="●"/>
            </a:pPr>
            <a:r>
              <a:rPr lang="ru"/>
              <a:t>Необходимы ЛС с новыми антиретровирусными механизмами действия, удобным режимом дозирования и низкой стоимостью.</a:t>
            </a:r>
            <a:endParaRPr/>
          </a:p>
          <a:p>
            <a:pPr marL="457200" lvl="0" indent="-325755" algn="l" rtl="0">
              <a:spcBef>
                <a:spcPts val="1000"/>
              </a:spcBef>
              <a:spcAft>
                <a:spcPts val="1000"/>
              </a:spcAft>
              <a:buSzPct val="100000"/>
              <a:buChar char="●"/>
            </a:pPr>
            <a:r>
              <a:rPr lang="ru"/>
              <a:t>Необходимо найти способ уменьшить/устранить вирусные резервуары, чтобы закрепить латентное состояние инфекции, достаточное для прекращения лечения.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История противовирусных препаратов</a:t>
            </a:r>
            <a:endParaRPr/>
          </a:p>
        </p:txBody>
      </p:sp>
      <p:sp>
        <p:nvSpPr>
          <p:cNvPr id="68" name="Google Shape;68;p15"/>
          <p:cNvSpPr txBox="1">
            <a:spLocks noGrp="1"/>
          </p:cNvSpPr>
          <p:nvPr>
            <p:ph type="body" idx="1"/>
          </p:nvPr>
        </p:nvSpPr>
        <p:spPr>
          <a:xfrm>
            <a:off x="311700" y="3918425"/>
            <a:ext cx="8520600" cy="65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550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ru"/>
              <a:t>Первый противовирусный препарат идоксуридин был одобрен в 1963 году. С тех пор для лечения 9 вирусных инфекционных заболеваний было одобрено </a:t>
            </a:r>
            <a:r>
              <a:rPr lang="ru" b="1"/>
              <a:t>90 противовирусных препаратов</a:t>
            </a:r>
            <a:r>
              <a:rPr lang="ru"/>
              <a:t> 13 классов.</a:t>
            </a:r>
            <a:endParaRPr/>
          </a:p>
        </p:txBody>
      </p:sp>
      <p:sp>
        <p:nvSpPr>
          <p:cNvPr id="69" name="Google Shape;69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</a:t>
            </a:fld>
            <a:endParaRPr/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47679" y="1170125"/>
            <a:ext cx="6648641" cy="2595900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5"/>
          <p:cNvSpPr txBox="1"/>
          <p:nvPr/>
        </p:nvSpPr>
        <p:spPr>
          <a:xfrm>
            <a:off x="378625" y="4568825"/>
            <a:ext cx="75177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/>
              <a:t>De Clercq E., Li G. Clinical microbiology reviews. – 2016. – Т. 29. – №. 3. – С. 695-747.</a:t>
            </a:r>
            <a:endParaRPr sz="10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4</a:t>
            </a:fld>
            <a:endParaRPr/>
          </a:p>
        </p:txBody>
      </p:sp>
      <p:sp>
        <p:nvSpPr>
          <p:cNvPr id="77" name="Google Shape;77;p16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Средства для лечения ВИЧ-инфекции</a:t>
            </a:r>
            <a:endParaRPr/>
          </a:p>
        </p:txBody>
      </p:sp>
      <p:pic>
        <p:nvPicPr>
          <p:cNvPr id="78" name="Google Shape;7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1985000" cy="1846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Цикл репликации ВИЧ-1 и места действия ЛС</a:t>
            </a:r>
            <a:endParaRPr/>
          </a:p>
        </p:txBody>
      </p:sp>
      <p:sp>
        <p:nvSpPr>
          <p:cNvPr id="84" name="Google Shape;84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5</a:t>
            </a:fld>
            <a:endParaRPr/>
          </a:p>
        </p:txBody>
      </p:sp>
      <p:pic>
        <p:nvPicPr>
          <p:cNvPr id="85" name="Google Shape;8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92050" y="1017725"/>
            <a:ext cx="6559876" cy="3862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Доступные в настоящее время анти-ВИЧ препараты</a:t>
            </a:r>
            <a:endParaRPr/>
          </a:p>
        </p:txBody>
      </p:sp>
      <p:sp>
        <p:nvSpPr>
          <p:cNvPr id="91" name="Google Shape;91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6</a:t>
            </a:fld>
            <a:endParaRPr/>
          </a:p>
        </p:txBody>
      </p:sp>
      <p:graphicFrame>
        <p:nvGraphicFramePr>
          <p:cNvPr id="92" name="Google Shape;92;p18"/>
          <p:cNvGraphicFramePr/>
          <p:nvPr/>
        </p:nvGraphicFramePr>
        <p:xfrm>
          <a:off x="311700" y="1017725"/>
          <a:ext cx="8235400" cy="3797668"/>
        </p:xfrm>
        <a:graphic>
          <a:graphicData uri="http://schemas.openxmlformats.org/drawingml/2006/table">
            <a:tbl>
              <a:tblPr>
                <a:noFill/>
                <a:tableStyleId>{81A8FFCA-F7BD-475E-9FA8-2A2866E418CC}</a:tableStyleId>
              </a:tblPr>
              <a:tblGrid>
                <a:gridCol w="62162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4514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85797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044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604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 b="1">
                          <a:solidFill>
                            <a:schemeClr val="dk2"/>
                          </a:solidFill>
                        </a:rPr>
                        <a:t>Класс</a:t>
                      </a:r>
                      <a:endParaRPr sz="1200" b="1">
                        <a:solidFill>
                          <a:schemeClr val="dk2"/>
                        </a:solidFill>
                      </a:endParaRPr>
                    </a:p>
                  </a:txBody>
                  <a:tcPr marL="60950" marR="60950" marT="30475" marB="30475">
                    <a:lnL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 b="1">
                          <a:solidFill>
                            <a:schemeClr val="dk2"/>
                          </a:solidFill>
                        </a:rPr>
                        <a:t>МНН</a:t>
                      </a:r>
                      <a:endParaRPr sz="1200" b="1">
                        <a:solidFill>
                          <a:schemeClr val="dk2"/>
                        </a:solidFill>
                      </a:endParaRPr>
                    </a:p>
                  </a:txBody>
                  <a:tcPr marL="60950" marR="60950" marT="30475" marB="30475">
                    <a:lnL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 b="1">
                          <a:solidFill>
                            <a:schemeClr val="dk2"/>
                          </a:solidFill>
                        </a:rPr>
                        <a:t>Торговое название</a:t>
                      </a:r>
                      <a:endParaRPr sz="1200" b="1">
                        <a:solidFill>
                          <a:schemeClr val="dk2"/>
                        </a:solidFill>
                      </a:endParaRPr>
                    </a:p>
                  </a:txBody>
                  <a:tcPr marL="60950" marR="60950" marT="30475" marB="30475">
                    <a:lnL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 b="1">
                          <a:solidFill>
                            <a:schemeClr val="dk2"/>
                          </a:solidFill>
                        </a:rPr>
                        <a:t>Год одобрения</a:t>
                      </a:r>
                      <a:endParaRPr sz="1200" b="1">
                        <a:solidFill>
                          <a:schemeClr val="dk2"/>
                        </a:solidFill>
                      </a:endParaRPr>
                    </a:p>
                  </a:txBody>
                  <a:tcPr marL="60950" marR="60950" marT="30475" marB="30475">
                    <a:lnL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60400">
                <a:tc gridSpan="4"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 b="1">
                          <a:solidFill>
                            <a:schemeClr val="dk2"/>
                          </a:solidFill>
                        </a:rPr>
                        <a:t>Нуклеозидные ингибиторы обратной транскриптазы (NRTIs)</a:t>
                      </a:r>
                      <a:endParaRPr sz="1200" b="1">
                        <a:solidFill>
                          <a:schemeClr val="dk2"/>
                        </a:solidFill>
                      </a:endParaRPr>
                    </a:p>
                  </a:txBody>
                  <a:tcPr marL="60950" marR="60950" marT="30475" marB="30475">
                    <a:lnL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60400">
                <a:tc rowSpan="6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dk2"/>
                        </a:solidFill>
                      </a:endParaRPr>
                    </a:p>
                  </a:txBody>
                  <a:tcPr marL="60950" marR="60950" marT="30475" marB="30475">
                    <a:lnL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>
                          <a:solidFill>
                            <a:schemeClr val="dk2"/>
                          </a:solidFill>
                        </a:rPr>
                        <a:t>Зидовудин (AZT, ZDV)</a:t>
                      </a:r>
                      <a:endParaRPr sz="1200">
                        <a:solidFill>
                          <a:schemeClr val="dk2"/>
                        </a:solidFill>
                      </a:endParaRPr>
                    </a:p>
                  </a:txBody>
                  <a:tcPr marL="60950" marR="60950" marT="30475" marB="30475">
                    <a:lnL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>
                          <a:solidFill>
                            <a:schemeClr val="dk2"/>
                          </a:solidFill>
                        </a:rPr>
                        <a:t>Retrovir</a:t>
                      </a:r>
                      <a:endParaRPr sz="1200">
                        <a:solidFill>
                          <a:schemeClr val="dk2"/>
                        </a:solidFill>
                      </a:endParaRPr>
                    </a:p>
                  </a:txBody>
                  <a:tcPr marL="60950" marR="60950" marT="30475" marB="30475">
                    <a:lnL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>
                          <a:solidFill>
                            <a:schemeClr val="dk2"/>
                          </a:solidFill>
                        </a:rPr>
                        <a:t>1987</a:t>
                      </a:r>
                      <a:endParaRPr sz="1200">
                        <a:solidFill>
                          <a:schemeClr val="dk2"/>
                        </a:solidFill>
                      </a:endParaRPr>
                    </a:p>
                  </a:txBody>
                  <a:tcPr marL="60950" marR="60950" marT="30475" marB="30475">
                    <a:lnL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604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>
                          <a:solidFill>
                            <a:schemeClr val="dk2"/>
                          </a:solidFill>
                        </a:rPr>
                        <a:t>Ламивудин (3TC)</a:t>
                      </a:r>
                      <a:endParaRPr sz="1200">
                        <a:solidFill>
                          <a:schemeClr val="dk2"/>
                        </a:solidFill>
                      </a:endParaRPr>
                    </a:p>
                  </a:txBody>
                  <a:tcPr marL="60950" marR="60950" marT="30475" marB="30475">
                    <a:lnL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>
                          <a:solidFill>
                            <a:schemeClr val="dk2"/>
                          </a:solidFill>
                        </a:rPr>
                        <a:t>Epivir</a:t>
                      </a:r>
                      <a:endParaRPr sz="1200">
                        <a:solidFill>
                          <a:schemeClr val="dk2"/>
                        </a:solidFill>
                      </a:endParaRPr>
                    </a:p>
                  </a:txBody>
                  <a:tcPr marL="60950" marR="60950" marT="30475" marB="30475">
                    <a:lnL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>
                          <a:solidFill>
                            <a:schemeClr val="dk2"/>
                          </a:solidFill>
                        </a:rPr>
                        <a:t>1995</a:t>
                      </a:r>
                      <a:endParaRPr sz="1200">
                        <a:solidFill>
                          <a:schemeClr val="dk2"/>
                        </a:solidFill>
                      </a:endParaRPr>
                    </a:p>
                  </a:txBody>
                  <a:tcPr marL="60950" marR="60950" marT="30475" marB="30475">
                    <a:lnL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604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>
                          <a:solidFill>
                            <a:schemeClr val="dk2"/>
                          </a:solidFill>
                        </a:rPr>
                        <a:t>Абакавир (ABC)</a:t>
                      </a:r>
                      <a:endParaRPr sz="1200">
                        <a:solidFill>
                          <a:schemeClr val="dk2"/>
                        </a:solidFill>
                      </a:endParaRPr>
                    </a:p>
                  </a:txBody>
                  <a:tcPr marL="60950" marR="60950" marT="30475" marB="30475">
                    <a:lnL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>
                          <a:solidFill>
                            <a:schemeClr val="dk2"/>
                          </a:solidFill>
                        </a:rPr>
                        <a:t>Ziagen</a:t>
                      </a:r>
                      <a:endParaRPr sz="1200">
                        <a:solidFill>
                          <a:schemeClr val="dk2"/>
                        </a:solidFill>
                      </a:endParaRPr>
                    </a:p>
                  </a:txBody>
                  <a:tcPr marL="60950" marR="60950" marT="30475" marB="30475">
                    <a:lnL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>
                          <a:solidFill>
                            <a:schemeClr val="dk2"/>
                          </a:solidFill>
                        </a:rPr>
                        <a:t>1998</a:t>
                      </a:r>
                      <a:endParaRPr sz="1200">
                        <a:solidFill>
                          <a:schemeClr val="dk2"/>
                        </a:solidFill>
                      </a:endParaRPr>
                    </a:p>
                  </a:txBody>
                  <a:tcPr marL="60950" marR="60950" marT="30475" marB="30475">
                    <a:lnL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604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>
                          <a:solidFill>
                            <a:schemeClr val="dk2"/>
                          </a:solidFill>
                        </a:rPr>
                        <a:t>Тенофовира дизопроксила фумарат (TDF)</a:t>
                      </a:r>
                      <a:endParaRPr sz="1200">
                        <a:solidFill>
                          <a:schemeClr val="dk2"/>
                        </a:solidFill>
                      </a:endParaRPr>
                    </a:p>
                  </a:txBody>
                  <a:tcPr marL="60950" marR="60950" marT="30475" marB="30475">
                    <a:lnL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>
                          <a:solidFill>
                            <a:schemeClr val="dk2"/>
                          </a:solidFill>
                        </a:rPr>
                        <a:t>Viread</a:t>
                      </a:r>
                      <a:endParaRPr sz="1200">
                        <a:solidFill>
                          <a:schemeClr val="dk2"/>
                        </a:solidFill>
                      </a:endParaRPr>
                    </a:p>
                  </a:txBody>
                  <a:tcPr marL="60950" marR="60950" marT="30475" marB="30475">
                    <a:lnL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>
                          <a:solidFill>
                            <a:schemeClr val="dk2"/>
                          </a:solidFill>
                        </a:rPr>
                        <a:t>2001</a:t>
                      </a:r>
                      <a:endParaRPr sz="1200">
                        <a:solidFill>
                          <a:schemeClr val="dk2"/>
                        </a:solidFill>
                      </a:endParaRPr>
                    </a:p>
                  </a:txBody>
                  <a:tcPr marL="60950" marR="60950" marT="30475" marB="30475">
                    <a:lnL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604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>
                          <a:solidFill>
                            <a:schemeClr val="dk2"/>
                          </a:solidFill>
                        </a:rPr>
                        <a:t>Эмтрицитабин (FTC)</a:t>
                      </a:r>
                      <a:endParaRPr sz="1200">
                        <a:solidFill>
                          <a:schemeClr val="dk2"/>
                        </a:solidFill>
                      </a:endParaRPr>
                    </a:p>
                  </a:txBody>
                  <a:tcPr marL="60950" marR="60950" marT="30475" marB="30475">
                    <a:lnL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>
                          <a:solidFill>
                            <a:schemeClr val="dk2"/>
                          </a:solidFill>
                        </a:rPr>
                        <a:t>Emtriva</a:t>
                      </a:r>
                      <a:endParaRPr sz="1200">
                        <a:solidFill>
                          <a:schemeClr val="dk2"/>
                        </a:solidFill>
                      </a:endParaRPr>
                    </a:p>
                  </a:txBody>
                  <a:tcPr marL="60950" marR="60950" marT="30475" marB="30475">
                    <a:lnL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>
                          <a:solidFill>
                            <a:schemeClr val="dk2"/>
                          </a:solidFill>
                        </a:rPr>
                        <a:t>2003</a:t>
                      </a:r>
                      <a:endParaRPr sz="1200">
                        <a:solidFill>
                          <a:schemeClr val="dk2"/>
                        </a:solidFill>
                      </a:endParaRPr>
                    </a:p>
                  </a:txBody>
                  <a:tcPr marL="60950" marR="60950" marT="30475" marB="30475">
                    <a:lnL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604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>
                          <a:solidFill>
                            <a:schemeClr val="dk2"/>
                          </a:solidFill>
                        </a:rPr>
                        <a:t>Тенофовира алафенамида фумарат (TAF)</a:t>
                      </a:r>
                      <a:endParaRPr sz="1200">
                        <a:solidFill>
                          <a:schemeClr val="dk2"/>
                        </a:solidFill>
                      </a:endParaRPr>
                    </a:p>
                  </a:txBody>
                  <a:tcPr marL="60950" marR="60950" marT="30475" marB="30475">
                    <a:lnL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>
                          <a:solidFill>
                            <a:schemeClr val="dk2"/>
                          </a:solidFill>
                        </a:rPr>
                        <a:t>(в составе комб. ЛП)</a:t>
                      </a:r>
                      <a:endParaRPr sz="1200">
                        <a:solidFill>
                          <a:schemeClr val="dk2"/>
                        </a:solidFill>
                      </a:endParaRPr>
                    </a:p>
                  </a:txBody>
                  <a:tcPr marL="60950" marR="60950" marT="30475" marB="30475">
                    <a:lnL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>
                          <a:solidFill>
                            <a:schemeClr val="dk2"/>
                          </a:solidFill>
                        </a:rPr>
                        <a:t>2016</a:t>
                      </a:r>
                      <a:endParaRPr sz="1200">
                        <a:solidFill>
                          <a:schemeClr val="dk2"/>
                        </a:solidFill>
                      </a:endParaRPr>
                    </a:p>
                  </a:txBody>
                  <a:tcPr marL="60950" marR="60950" marT="30475" marB="30475">
                    <a:lnL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60400">
                <a:tc gridSpan="4"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 b="1">
                          <a:solidFill>
                            <a:schemeClr val="dk2"/>
                          </a:solidFill>
                        </a:rPr>
                        <a:t>Ненуклеозидные ингибиторы обратной транскриптазы (NNRTIs)</a:t>
                      </a:r>
                      <a:endParaRPr sz="1200" b="1">
                        <a:solidFill>
                          <a:schemeClr val="dk2"/>
                        </a:solidFill>
                      </a:endParaRPr>
                    </a:p>
                  </a:txBody>
                  <a:tcPr marL="60950" marR="60950" marT="30475" marB="30475">
                    <a:lnL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60400">
                <a:tc rowSpan="5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dk2"/>
                        </a:solidFill>
                      </a:endParaRPr>
                    </a:p>
                  </a:txBody>
                  <a:tcPr marL="60950" marR="60950" marT="30475" marB="30475">
                    <a:lnL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>
                          <a:solidFill>
                            <a:schemeClr val="dk2"/>
                          </a:solidFill>
                        </a:rPr>
                        <a:t>Невирапин (NVP)</a:t>
                      </a:r>
                      <a:endParaRPr sz="1200">
                        <a:solidFill>
                          <a:schemeClr val="dk2"/>
                        </a:solidFill>
                      </a:endParaRPr>
                    </a:p>
                  </a:txBody>
                  <a:tcPr marL="60950" marR="60950" marT="30475" marB="30475">
                    <a:lnL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>
                          <a:solidFill>
                            <a:schemeClr val="dk2"/>
                          </a:solidFill>
                        </a:rPr>
                        <a:t>Viramune</a:t>
                      </a:r>
                      <a:endParaRPr sz="1200">
                        <a:solidFill>
                          <a:schemeClr val="dk2"/>
                        </a:solidFill>
                      </a:endParaRPr>
                    </a:p>
                  </a:txBody>
                  <a:tcPr marL="60950" marR="60950" marT="30475" marB="30475">
                    <a:lnL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>
                          <a:solidFill>
                            <a:schemeClr val="dk2"/>
                          </a:solidFill>
                        </a:rPr>
                        <a:t>1996</a:t>
                      </a:r>
                      <a:endParaRPr sz="1200">
                        <a:solidFill>
                          <a:schemeClr val="dk2"/>
                        </a:solidFill>
                      </a:endParaRPr>
                    </a:p>
                  </a:txBody>
                  <a:tcPr marL="60950" marR="60950" marT="30475" marB="30475">
                    <a:lnL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604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>
                          <a:solidFill>
                            <a:schemeClr val="dk2"/>
                          </a:solidFill>
                        </a:rPr>
                        <a:t>Эфавиренз (EFV)</a:t>
                      </a:r>
                      <a:endParaRPr sz="1200">
                        <a:solidFill>
                          <a:schemeClr val="dk2"/>
                        </a:solidFill>
                      </a:endParaRPr>
                    </a:p>
                  </a:txBody>
                  <a:tcPr marL="60950" marR="60950" marT="30475" marB="30475">
                    <a:lnL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>
                          <a:solidFill>
                            <a:schemeClr val="dk2"/>
                          </a:solidFill>
                        </a:rPr>
                        <a:t>Sustiva</a:t>
                      </a:r>
                      <a:endParaRPr sz="1200">
                        <a:solidFill>
                          <a:schemeClr val="dk2"/>
                        </a:solidFill>
                      </a:endParaRPr>
                    </a:p>
                  </a:txBody>
                  <a:tcPr marL="60950" marR="60950" marT="30475" marB="30475">
                    <a:lnL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>
                          <a:solidFill>
                            <a:schemeClr val="dk2"/>
                          </a:solidFill>
                        </a:rPr>
                        <a:t>1998</a:t>
                      </a:r>
                      <a:endParaRPr sz="1200">
                        <a:solidFill>
                          <a:schemeClr val="dk2"/>
                        </a:solidFill>
                      </a:endParaRPr>
                    </a:p>
                  </a:txBody>
                  <a:tcPr marL="60950" marR="60950" marT="30475" marB="30475">
                    <a:lnL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604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>
                          <a:solidFill>
                            <a:schemeClr val="dk2"/>
                          </a:solidFill>
                        </a:rPr>
                        <a:t>Этравирин (ETR)</a:t>
                      </a:r>
                      <a:endParaRPr sz="1200">
                        <a:solidFill>
                          <a:schemeClr val="dk2"/>
                        </a:solidFill>
                      </a:endParaRPr>
                    </a:p>
                  </a:txBody>
                  <a:tcPr marL="60950" marR="60950" marT="30475" marB="30475">
                    <a:lnL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>
                          <a:solidFill>
                            <a:schemeClr val="dk2"/>
                          </a:solidFill>
                        </a:rPr>
                        <a:t>Intelence</a:t>
                      </a:r>
                      <a:endParaRPr sz="1200">
                        <a:solidFill>
                          <a:schemeClr val="dk2"/>
                        </a:solidFill>
                      </a:endParaRPr>
                    </a:p>
                  </a:txBody>
                  <a:tcPr marL="60950" marR="60950" marT="30475" marB="30475">
                    <a:lnL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>
                          <a:solidFill>
                            <a:schemeClr val="dk2"/>
                          </a:solidFill>
                        </a:rPr>
                        <a:t>2008</a:t>
                      </a:r>
                      <a:endParaRPr sz="1200">
                        <a:solidFill>
                          <a:schemeClr val="dk2"/>
                        </a:solidFill>
                      </a:endParaRPr>
                    </a:p>
                  </a:txBody>
                  <a:tcPr marL="60950" marR="60950" marT="30475" marB="30475">
                    <a:lnL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604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>
                          <a:solidFill>
                            <a:schemeClr val="dk2"/>
                          </a:solidFill>
                        </a:rPr>
                        <a:t>Рилпивирин (RPV)</a:t>
                      </a:r>
                      <a:endParaRPr sz="1200">
                        <a:solidFill>
                          <a:schemeClr val="dk2"/>
                        </a:solidFill>
                      </a:endParaRPr>
                    </a:p>
                  </a:txBody>
                  <a:tcPr marL="60950" marR="60950" marT="30475" marB="30475">
                    <a:lnL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>
                          <a:solidFill>
                            <a:schemeClr val="dk2"/>
                          </a:solidFill>
                        </a:rPr>
                        <a:t>Edurant</a:t>
                      </a:r>
                      <a:endParaRPr sz="1200">
                        <a:solidFill>
                          <a:schemeClr val="dk2"/>
                        </a:solidFill>
                      </a:endParaRPr>
                    </a:p>
                  </a:txBody>
                  <a:tcPr marL="60950" marR="60950" marT="30475" marB="30475">
                    <a:lnL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>
                          <a:solidFill>
                            <a:schemeClr val="dk2"/>
                          </a:solidFill>
                        </a:rPr>
                        <a:t>2011</a:t>
                      </a:r>
                      <a:endParaRPr sz="1200">
                        <a:solidFill>
                          <a:schemeClr val="dk2"/>
                        </a:solidFill>
                      </a:endParaRPr>
                    </a:p>
                  </a:txBody>
                  <a:tcPr marL="60950" marR="60950" marT="30475" marB="30475">
                    <a:lnL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604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>
                          <a:solidFill>
                            <a:schemeClr val="dk2"/>
                          </a:solidFill>
                        </a:rPr>
                        <a:t>Доравирин (DOR)</a:t>
                      </a:r>
                      <a:endParaRPr sz="1200">
                        <a:solidFill>
                          <a:schemeClr val="dk2"/>
                        </a:solidFill>
                      </a:endParaRPr>
                    </a:p>
                  </a:txBody>
                  <a:tcPr marL="60950" marR="60950" marT="30475" marB="30475">
                    <a:lnL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>
                          <a:solidFill>
                            <a:schemeClr val="dk2"/>
                          </a:solidFill>
                        </a:rPr>
                        <a:t>Pifeltro</a:t>
                      </a:r>
                      <a:endParaRPr sz="1200">
                        <a:solidFill>
                          <a:schemeClr val="dk2"/>
                        </a:solidFill>
                      </a:endParaRPr>
                    </a:p>
                  </a:txBody>
                  <a:tcPr marL="60950" marR="60950" marT="30475" marB="30475">
                    <a:lnL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>
                          <a:solidFill>
                            <a:schemeClr val="dk2"/>
                          </a:solidFill>
                        </a:rPr>
                        <a:t>2018</a:t>
                      </a:r>
                      <a:endParaRPr sz="1200">
                        <a:solidFill>
                          <a:schemeClr val="dk2"/>
                        </a:solidFill>
                      </a:endParaRPr>
                    </a:p>
                  </a:txBody>
                  <a:tcPr marL="60950" marR="60950" marT="30475" marB="30475">
                    <a:lnL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Доступные в настоящее время препараты против ВИЧ</a:t>
            </a:r>
            <a:endParaRPr/>
          </a:p>
        </p:txBody>
      </p:sp>
      <p:sp>
        <p:nvSpPr>
          <p:cNvPr id="98" name="Google Shape;98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7</a:t>
            </a:fld>
            <a:endParaRPr/>
          </a:p>
        </p:txBody>
      </p:sp>
      <p:graphicFrame>
        <p:nvGraphicFramePr>
          <p:cNvPr id="99" name="Google Shape;99;p19"/>
          <p:cNvGraphicFramePr/>
          <p:nvPr/>
        </p:nvGraphicFramePr>
        <p:xfrm>
          <a:off x="311675" y="1017725"/>
          <a:ext cx="8370400" cy="3526406"/>
        </p:xfrm>
        <a:graphic>
          <a:graphicData uri="http://schemas.openxmlformats.org/drawingml/2006/table">
            <a:tbl>
              <a:tblPr>
                <a:noFill/>
                <a:tableStyleId>{81A8FFCA-F7BD-475E-9FA8-2A2866E418CC}</a:tableStyleId>
              </a:tblPr>
              <a:tblGrid>
                <a:gridCol w="135287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57627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40027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4097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38125">
                <a:tc gridSpan="4"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 b="1">
                          <a:solidFill>
                            <a:schemeClr val="dk2"/>
                          </a:solidFill>
                        </a:rPr>
                        <a:t>Ингибиторы протеазы (PIs)</a:t>
                      </a:r>
                      <a:endParaRPr sz="1200" b="1">
                        <a:solidFill>
                          <a:schemeClr val="dk2"/>
                        </a:solidFill>
                      </a:endParaRPr>
                    </a:p>
                  </a:txBody>
                  <a:tcPr marL="60950" marR="60950" marT="30475" marB="30475">
                    <a:lnL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38125">
                <a:tc rowSpan="7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dk2"/>
                        </a:solidFill>
                      </a:endParaRPr>
                    </a:p>
                  </a:txBody>
                  <a:tcPr marL="60950" marR="60950" marT="30475" marB="30475">
                    <a:lnL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>
                          <a:solidFill>
                            <a:schemeClr val="dk2"/>
                          </a:solidFill>
                        </a:rPr>
                        <a:t>Саквинавир (SQV)</a:t>
                      </a:r>
                      <a:endParaRPr sz="1200">
                        <a:solidFill>
                          <a:schemeClr val="dk2"/>
                        </a:solidFill>
                      </a:endParaRPr>
                    </a:p>
                  </a:txBody>
                  <a:tcPr marL="60950" marR="60950" marT="30475" marB="30475">
                    <a:lnL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>
                          <a:solidFill>
                            <a:schemeClr val="dk2"/>
                          </a:solidFill>
                        </a:rPr>
                        <a:t>Invirase</a:t>
                      </a:r>
                      <a:endParaRPr sz="1200">
                        <a:solidFill>
                          <a:schemeClr val="dk2"/>
                        </a:solidFill>
                      </a:endParaRPr>
                    </a:p>
                  </a:txBody>
                  <a:tcPr marL="60950" marR="60950" marT="30475" marB="30475">
                    <a:lnL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>
                          <a:solidFill>
                            <a:schemeClr val="dk2"/>
                          </a:solidFill>
                        </a:rPr>
                        <a:t>1995</a:t>
                      </a:r>
                      <a:endParaRPr sz="1200">
                        <a:solidFill>
                          <a:schemeClr val="dk2"/>
                        </a:solidFill>
                      </a:endParaRPr>
                    </a:p>
                  </a:txBody>
                  <a:tcPr marL="60950" marR="60950" marT="30475" marB="30475">
                    <a:lnL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381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>
                          <a:solidFill>
                            <a:schemeClr val="dk2"/>
                          </a:solidFill>
                        </a:rPr>
                        <a:t>Ритонавир (RTV)</a:t>
                      </a:r>
                      <a:endParaRPr sz="1200">
                        <a:solidFill>
                          <a:schemeClr val="dk2"/>
                        </a:solidFill>
                      </a:endParaRPr>
                    </a:p>
                  </a:txBody>
                  <a:tcPr marL="60950" marR="60950" marT="30475" marB="30475">
                    <a:lnL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>
                          <a:solidFill>
                            <a:schemeClr val="dk2"/>
                          </a:solidFill>
                        </a:rPr>
                        <a:t>Norvir</a:t>
                      </a:r>
                      <a:endParaRPr sz="1200">
                        <a:solidFill>
                          <a:schemeClr val="dk2"/>
                        </a:solidFill>
                      </a:endParaRPr>
                    </a:p>
                  </a:txBody>
                  <a:tcPr marL="60950" marR="60950" marT="30475" marB="30475">
                    <a:lnL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>
                          <a:solidFill>
                            <a:schemeClr val="dk2"/>
                          </a:solidFill>
                        </a:rPr>
                        <a:t>1996</a:t>
                      </a:r>
                      <a:endParaRPr sz="1200">
                        <a:solidFill>
                          <a:schemeClr val="dk2"/>
                        </a:solidFill>
                      </a:endParaRPr>
                    </a:p>
                  </a:txBody>
                  <a:tcPr marL="60950" marR="60950" marT="30475" marB="30475">
                    <a:lnL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381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>
                          <a:solidFill>
                            <a:schemeClr val="dk2"/>
                          </a:solidFill>
                        </a:rPr>
                        <a:t>Лопинавир (LPV)</a:t>
                      </a:r>
                      <a:endParaRPr sz="1200">
                        <a:solidFill>
                          <a:schemeClr val="dk2"/>
                        </a:solidFill>
                      </a:endParaRPr>
                    </a:p>
                  </a:txBody>
                  <a:tcPr marL="60950" marR="60950" marT="30475" marB="30475">
                    <a:lnL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>
                          <a:solidFill>
                            <a:schemeClr val="dk2"/>
                          </a:solidFill>
                        </a:rPr>
                        <a:t>(в составе комб. ЛП)</a:t>
                      </a:r>
                      <a:endParaRPr sz="1200">
                        <a:solidFill>
                          <a:schemeClr val="dk2"/>
                        </a:solidFill>
                      </a:endParaRPr>
                    </a:p>
                  </a:txBody>
                  <a:tcPr marL="60950" marR="60950" marT="30475" marB="30475">
                    <a:lnL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>
                          <a:solidFill>
                            <a:schemeClr val="dk2"/>
                          </a:solidFill>
                        </a:rPr>
                        <a:t>2000</a:t>
                      </a:r>
                      <a:endParaRPr sz="1200">
                        <a:solidFill>
                          <a:schemeClr val="dk2"/>
                        </a:solidFill>
                      </a:endParaRPr>
                    </a:p>
                  </a:txBody>
                  <a:tcPr marL="60950" marR="60950" marT="30475" marB="30475">
                    <a:lnL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381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>
                          <a:solidFill>
                            <a:schemeClr val="dk2"/>
                          </a:solidFill>
                        </a:rPr>
                        <a:t>Атазанавир (ATV)</a:t>
                      </a:r>
                      <a:endParaRPr sz="1200">
                        <a:solidFill>
                          <a:schemeClr val="dk2"/>
                        </a:solidFill>
                      </a:endParaRPr>
                    </a:p>
                  </a:txBody>
                  <a:tcPr marL="60950" marR="60950" marT="30475" marB="30475">
                    <a:lnL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>
                          <a:solidFill>
                            <a:schemeClr val="dk2"/>
                          </a:solidFill>
                        </a:rPr>
                        <a:t>Reyataz</a:t>
                      </a:r>
                      <a:endParaRPr sz="1200">
                        <a:solidFill>
                          <a:schemeClr val="dk2"/>
                        </a:solidFill>
                      </a:endParaRPr>
                    </a:p>
                  </a:txBody>
                  <a:tcPr marL="60950" marR="60950" marT="30475" marB="30475">
                    <a:lnL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>
                          <a:solidFill>
                            <a:schemeClr val="dk2"/>
                          </a:solidFill>
                        </a:rPr>
                        <a:t>2003</a:t>
                      </a:r>
                      <a:endParaRPr sz="1200">
                        <a:solidFill>
                          <a:schemeClr val="dk2"/>
                        </a:solidFill>
                      </a:endParaRPr>
                    </a:p>
                  </a:txBody>
                  <a:tcPr marL="60950" marR="60950" marT="30475" marB="30475">
                    <a:lnL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381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>
                          <a:solidFill>
                            <a:schemeClr val="dk2"/>
                          </a:solidFill>
                        </a:rPr>
                        <a:t>Фосампренавир (FOS-APV)</a:t>
                      </a:r>
                      <a:endParaRPr sz="1200">
                        <a:solidFill>
                          <a:schemeClr val="dk2"/>
                        </a:solidFill>
                      </a:endParaRPr>
                    </a:p>
                  </a:txBody>
                  <a:tcPr marL="60950" marR="60950" marT="30475" marB="30475">
                    <a:lnL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>
                          <a:solidFill>
                            <a:schemeClr val="dk2"/>
                          </a:solidFill>
                        </a:rPr>
                        <a:t>Lexiva</a:t>
                      </a:r>
                      <a:endParaRPr sz="1200">
                        <a:solidFill>
                          <a:schemeClr val="dk2"/>
                        </a:solidFill>
                      </a:endParaRPr>
                    </a:p>
                  </a:txBody>
                  <a:tcPr marL="60950" marR="60950" marT="30475" marB="30475">
                    <a:lnL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>
                          <a:solidFill>
                            <a:schemeClr val="dk2"/>
                          </a:solidFill>
                        </a:rPr>
                        <a:t>2003</a:t>
                      </a:r>
                      <a:endParaRPr sz="1200">
                        <a:solidFill>
                          <a:schemeClr val="dk2"/>
                        </a:solidFill>
                      </a:endParaRPr>
                    </a:p>
                  </a:txBody>
                  <a:tcPr marL="60950" marR="60950" marT="30475" marB="30475">
                    <a:lnL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381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>
                          <a:solidFill>
                            <a:schemeClr val="dk2"/>
                          </a:solidFill>
                        </a:rPr>
                        <a:t>Типранавир (TPV)</a:t>
                      </a:r>
                      <a:endParaRPr sz="1200">
                        <a:solidFill>
                          <a:schemeClr val="dk2"/>
                        </a:solidFill>
                      </a:endParaRPr>
                    </a:p>
                  </a:txBody>
                  <a:tcPr marL="60950" marR="60950" marT="30475" marB="30475">
                    <a:lnL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>
                          <a:solidFill>
                            <a:schemeClr val="dk2"/>
                          </a:solidFill>
                        </a:rPr>
                        <a:t>Aptivus</a:t>
                      </a:r>
                      <a:endParaRPr sz="1200">
                        <a:solidFill>
                          <a:schemeClr val="dk2"/>
                        </a:solidFill>
                      </a:endParaRPr>
                    </a:p>
                  </a:txBody>
                  <a:tcPr marL="60950" marR="60950" marT="30475" marB="30475">
                    <a:lnL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>
                          <a:solidFill>
                            <a:schemeClr val="dk2"/>
                          </a:solidFill>
                        </a:rPr>
                        <a:t>2005</a:t>
                      </a:r>
                      <a:endParaRPr sz="1200">
                        <a:solidFill>
                          <a:schemeClr val="dk2"/>
                        </a:solidFill>
                      </a:endParaRPr>
                    </a:p>
                  </a:txBody>
                  <a:tcPr marL="60950" marR="60950" marT="30475" marB="30475">
                    <a:lnL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381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>
                          <a:solidFill>
                            <a:schemeClr val="dk2"/>
                          </a:solidFill>
                        </a:rPr>
                        <a:t>Дарунавир (DRV)</a:t>
                      </a:r>
                      <a:endParaRPr sz="1200">
                        <a:solidFill>
                          <a:schemeClr val="dk2"/>
                        </a:solidFill>
                      </a:endParaRPr>
                    </a:p>
                  </a:txBody>
                  <a:tcPr marL="60950" marR="60950" marT="30475" marB="30475">
                    <a:lnL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>
                          <a:solidFill>
                            <a:schemeClr val="dk2"/>
                          </a:solidFill>
                        </a:rPr>
                        <a:t>Prezista</a:t>
                      </a:r>
                      <a:endParaRPr sz="1200">
                        <a:solidFill>
                          <a:schemeClr val="dk2"/>
                        </a:solidFill>
                      </a:endParaRPr>
                    </a:p>
                  </a:txBody>
                  <a:tcPr marL="60950" marR="60950" marT="30475" marB="30475">
                    <a:lnL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>
                          <a:solidFill>
                            <a:schemeClr val="dk2"/>
                          </a:solidFill>
                        </a:rPr>
                        <a:t>2006</a:t>
                      </a:r>
                      <a:endParaRPr sz="1200">
                        <a:solidFill>
                          <a:schemeClr val="dk2"/>
                        </a:solidFill>
                      </a:endParaRPr>
                    </a:p>
                  </a:txBody>
                  <a:tcPr marL="60950" marR="60950" marT="30475" marB="30475">
                    <a:lnL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38125">
                <a:tc gridSpan="4"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 b="1">
                          <a:solidFill>
                            <a:schemeClr val="dk2"/>
                          </a:solidFill>
                        </a:rPr>
                        <a:t>Ингибиторы интегразы (INSTIs)</a:t>
                      </a:r>
                      <a:endParaRPr sz="1200" b="1">
                        <a:solidFill>
                          <a:schemeClr val="dk2"/>
                        </a:solidFill>
                      </a:endParaRPr>
                    </a:p>
                  </a:txBody>
                  <a:tcPr marL="60950" marR="60950" marT="30475" marB="30475">
                    <a:lnL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38125">
                <a:tc rowSpan="4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dk2"/>
                        </a:solidFill>
                      </a:endParaRPr>
                    </a:p>
                  </a:txBody>
                  <a:tcPr marL="60950" marR="60950" marT="30475" marB="30475">
                    <a:lnL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>
                          <a:solidFill>
                            <a:schemeClr val="dk2"/>
                          </a:solidFill>
                        </a:rPr>
                        <a:t>Ралтегравир (RAL)</a:t>
                      </a:r>
                      <a:endParaRPr sz="1200">
                        <a:solidFill>
                          <a:schemeClr val="dk2"/>
                        </a:solidFill>
                      </a:endParaRPr>
                    </a:p>
                  </a:txBody>
                  <a:tcPr marL="60950" marR="60950" marT="30475" marB="30475">
                    <a:lnL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>
                          <a:solidFill>
                            <a:schemeClr val="dk2"/>
                          </a:solidFill>
                        </a:rPr>
                        <a:t>Isentress</a:t>
                      </a:r>
                      <a:endParaRPr sz="1200">
                        <a:solidFill>
                          <a:schemeClr val="dk2"/>
                        </a:solidFill>
                      </a:endParaRPr>
                    </a:p>
                  </a:txBody>
                  <a:tcPr marL="60950" marR="60950" marT="30475" marB="30475">
                    <a:lnL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>
                          <a:solidFill>
                            <a:schemeClr val="dk2"/>
                          </a:solidFill>
                        </a:rPr>
                        <a:t>2007</a:t>
                      </a:r>
                      <a:endParaRPr sz="1200">
                        <a:solidFill>
                          <a:schemeClr val="dk2"/>
                        </a:solidFill>
                      </a:endParaRPr>
                    </a:p>
                  </a:txBody>
                  <a:tcPr marL="60950" marR="60950" marT="30475" marB="30475">
                    <a:lnL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381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>
                          <a:solidFill>
                            <a:schemeClr val="dk2"/>
                          </a:solidFill>
                        </a:rPr>
                        <a:t>Элвитегравир (EVG)</a:t>
                      </a:r>
                      <a:endParaRPr sz="1200">
                        <a:solidFill>
                          <a:schemeClr val="dk2"/>
                        </a:solidFill>
                      </a:endParaRPr>
                    </a:p>
                  </a:txBody>
                  <a:tcPr marL="60950" marR="60950" marT="30475" marB="30475">
                    <a:lnL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>
                          <a:solidFill>
                            <a:schemeClr val="dk2"/>
                          </a:solidFill>
                        </a:rPr>
                        <a:t>(в составе комб. ЛП)</a:t>
                      </a:r>
                      <a:endParaRPr sz="1200">
                        <a:solidFill>
                          <a:schemeClr val="dk2"/>
                        </a:solidFill>
                      </a:endParaRPr>
                    </a:p>
                  </a:txBody>
                  <a:tcPr marL="60950" marR="60950" marT="30475" marB="30475">
                    <a:lnL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>
                          <a:solidFill>
                            <a:schemeClr val="dk2"/>
                          </a:solidFill>
                        </a:rPr>
                        <a:t>2012</a:t>
                      </a:r>
                      <a:endParaRPr sz="1200">
                        <a:solidFill>
                          <a:schemeClr val="dk2"/>
                        </a:solidFill>
                      </a:endParaRPr>
                    </a:p>
                  </a:txBody>
                  <a:tcPr marL="60950" marR="60950" marT="30475" marB="30475">
                    <a:lnL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381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>
                          <a:solidFill>
                            <a:schemeClr val="dk2"/>
                          </a:solidFill>
                        </a:rPr>
                        <a:t>Долутегравир (DTG)</a:t>
                      </a:r>
                      <a:endParaRPr sz="1200">
                        <a:solidFill>
                          <a:schemeClr val="dk2"/>
                        </a:solidFill>
                      </a:endParaRPr>
                    </a:p>
                  </a:txBody>
                  <a:tcPr marL="60950" marR="60950" marT="30475" marB="30475">
                    <a:lnL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>
                          <a:solidFill>
                            <a:schemeClr val="dk2"/>
                          </a:solidFill>
                        </a:rPr>
                        <a:t>Tivicay</a:t>
                      </a:r>
                      <a:endParaRPr sz="1200">
                        <a:solidFill>
                          <a:schemeClr val="dk2"/>
                        </a:solidFill>
                      </a:endParaRPr>
                    </a:p>
                  </a:txBody>
                  <a:tcPr marL="60950" marR="60950" marT="30475" marB="30475">
                    <a:lnL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>
                          <a:solidFill>
                            <a:schemeClr val="dk2"/>
                          </a:solidFill>
                        </a:rPr>
                        <a:t>2013</a:t>
                      </a:r>
                      <a:endParaRPr sz="1200">
                        <a:solidFill>
                          <a:schemeClr val="dk2"/>
                        </a:solidFill>
                      </a:endParaRPr>
                    </a:p>
                  </a:txBody>
                  <a:tcPr marL="60950" marR="60950" marT="30475" marB="30475">
                    <a:lnL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381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>
                          <a:solidFill>
                            <a:schemeClr val="dk2"/>
                          </a:solidFill>
                        </a:rPr>
                        <a:t>Биктегравир (BIC)</a:t>
                      </a:r>
                      <a:endParaRPr sz="1200">
                        <a:solidFill>
                          <a:schemeClr val="dk2"/>
                        </a:solidFill>
                      </a:endParaRPr>
                    </a:p>
                  </a:txBody>
                  <a:tcPr marL="60950" marR="60950" marT="30475" marB="30475">
                    <a:lnL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>
                          <a:solidFill>
                            <a:schemeClr val="dk2"/>
                          </a:solidFill>
                        </a:rPr>
                        <a:t>(в составе комб. ЛП)</a:t>
                      </a:r>
                      <a:endParaRPr sz="1200">
                        <a:solidFill>
                          <a:schemeClr val="dk2"/>
                        </a:solidFill>
                      </a:endParaRPr>
                    </a:p>
                  </a:txBody>
                  <a:tcPr marL="60950" marR="60950" marT="30475" marB="30475">
                    <a:lnL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>
                          <a:solidFill>
                            <a:schemeClr val="dk2"/>
                          </a:solidFill>
                        </a:rPr>
                        <a:t>2018</a:t>
                      </a:r>
                      <a:endParaRPr sz="1200">
                        <a:solidFill>
                          <a:schemeClr val="dk2"/>
                        </a:solidFill>
                      </a:endParaRPr>
                    </a:p>
                  </a:txBody>
                  <a:tcPr marL="60950" marR="60950" marT="30475" marB="30475">
                    <a:lnL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ru"/>
              <a:t>Доступные в настоящее время препараты против ВИЧ</a:t>
            </a:r>
            <a:endParaRPr/>
          </a:p>
        </p:txBody>
      </p:sp>
      <p:sp>
        <p:nvSpPr>
          <p:cNvPr id="105" name="Google Shape;105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8</a:t>
            </a:fld>
            <a:endParaRPr/>
          </a:p>
        </p:txBody>
      </p:sp>
      <p:graphicFrame>
        <p:nvGraphicFramePr>
          <p:cNvPr id="106" name="Google Shape;106;p20"/>
          <p:cNvGraphicFramePr/>
          <p:nvPr/>
        </p:nvGraphicFramePr>
        <p:xfrm>
          <a:off x="311675" y="1124005"/>
          <a:ext cx="8424825" cy="3535550"/>
        </p:xfrm>
        <a:graphic>
          <a:graphicData uri="http://schemas.openxmlformats.org/drawingml/2006/table">
            <a:tbl>
              <a:tblPr>
                <a:noFill/>
                <a:tableStyleId>{81A8FFCA-F7BD-475E-9FA8-2A2866E418CC}</a:tableStyleId>
              </a:tblPr>
              <a:tblGrid>
                <a:gridCol w="12069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45942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7925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7925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70150">
                <a:tc gridSpan="4"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 b="1">
                          <a:solidFill>
                            <a:schemeClr val="dk2"/>
                          </a:solidFill>
                        </a:rPr>
                        <a:t>Ингибитор слияния</a:t>
                      </a:r>
                      <a:endParaRPr sz="1200" b="1">
                        <a:solidFill>
                          <a:schemeClr val="dk2"/>
                        </a:solidFill>
                      </a:endParaRPr>
                    </a:p>
                  </a:txBody>
                  <a:tcPr marL="60950" marR="60950" marT="30475" marB="30475">
                    <a:lnL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3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dk2"/>
                        </a:solidFill>
                      </a:endParaRPr>
                    </a:p>
                  </a:txBody>
                  <a:tcPr marL="60950" marR="60950" marT="30475" marB="30475">
                    <a:lnL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>
                          <a:solidFill>
                            <a:schemeClr val="dk2"/>
                          </a:solidFill>
                        </a:rPr>
                        <a:t>Энфувиртид (T-20)</a:t>
                      </a:r>
                      <a:endParaRPr sz="1200">
                        <a:solidFill>
                          <a:schemeClr val="dk2"/>
                        </a:solidFill>
                      </a:endParaRPr>
                    </a:p>
                  </a:txBody>
                  <a:tcPr marL="60950" marR="60950" marT="30475" marB="30475">
                    <a:lnL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>
                          <a:solidFill>
                            <a:schemeClr val="dk2"/>
                          </a:solidFill>
                        </a:rPr>
                        <a:t>Fuzeon</a:t>
                      </a:r>
                      <a:endParaRPr sz="1200">
                        <a:solidFill>
                          <a:schemeClr val="dk2"/>
                        </a:solidFill>
                      </a:endParaRPr>
                    </a:p>
                  </a:txBody>
                  <a:tcPr marL="60950" marR="60950" marT="30475" marB="30475">
                    <a:lnL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>
                          <a:solidFill>
                            <a:schemeClr val="dk2"/>
                          </a:solidFill>
                        </a:rPr>
                        <a:t>2003</a:t>
                      </a:r>
                      <a:endParaRPr sz="1200">
                        <a:solidFill>
                          <a:schemeClr val="dk2"/>
                        </a:solidFill>
                      </a:endParaRPr>
                    </a:p>
                  </a:txBody>
                  <a:tcPr marL="60950" marR="60950" marT="30475" marB="30475">
                    <a:lnL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70150">
                <a:tc gridSpan="4"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 b="1">
                          <a:solidFill>
                            <a:schemeClr val="dk2"/>
                          </a:solidFill>
                        </a:rPr>
                        <a:t>Ингибитор CCR5</a:t>
                      </a:r>
                      <a:endParaRPr sz="1200" b="1">
                        <a:solidFill>
                          <a:schemeClr val="dk2"/>
                        </a:solidFill>
                      </a:endParaRPr>
                    </a:p>
                  </a:txBody>
                  <a:tcPr marL="60950" marR="60950" marT="30475" marB="30475">
                    <a:lnL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73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dk2"/>
                        </a:solidFill>
                      </a:endParaRPr>
                    </a:p>
                  </a:txBody>
                  <a:tcPr marL="60950" marR="60950" marT="30475" marB="30475">
                    <a:lnL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>
                          <a:solidFill>
                            <a:schemeClr val="dk2"/>
                          </a:solidFill>
                        </a:rPr>
                        <a:t>Маравирок (MVC)</a:t>
                      </a:r>
                      <a:endParaRPr sz="1200">
                        <a:solidFill>
                          <a:schemeClr val="dk2"/>
                        </a:solidFill>
                      </a:endParaRPr>
                    </a:p>
                  </a:txBody>
                  <a:tcPr marL="60950" marR="60950" marT="30475" marB="30475">
                    <a:lnL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>
                          <a:solidFill>
                            <a:schemeClr val="dk2"/>
                          </a:solidFill>
                        </a:rPr>
                        <a:t>Selzentry</a:t>
                      </a:r>
                      <a:endParaRPr sz="1200">
                        <a:solidFill>
                          <a:schemeClr val="dk2"/>
                        </a:solidFill>
                      </a:endParaRPr>
                    </a:p>
                  </a:txBody>
                  <a:tcPr marL="60950" marR="60950" marT="30475" marB="30475">
                    <a:lnL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>
                          <a:solidFill>
                            <a:schemeClr val="dk2"/>
                          </a:solidFill>
                        </a:rPr>
                        <a:t>2007</a:t>
                      </a:r>
                      <a:endParaRPr sz="1200">
                        <a:solidFill>
                          <a:schemeClr val="dk2"/>
                        </a:solidFill>
                      </a:endParaRPr>
                    </a:p>
                  </a:txBody>
                  <a:tcPr marL="60950" marR="60950" marT="30475" marB="30475">
                    <a:lnL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70150">
                <a:tc gridSpan="4"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 b="1">
                          <a:solidFill>
                            <a:schemeClr val="dk2"/>
                          </a:solidFill>
                        </a:rPr>
                        <a:t>Ингибитор прикрепления</a:t>
                      </a:r>
                      <a:endParaRPr sz="1200" b="1">
                        <a:solidFill>
                          <a:schemeClr val="dk2"/>
                        </a:solidFill>
                      </a:endParaRPr>
                    </a:p>
                  </a:txBody>
                  <a:tcPr marL="60950" marR="60950" marT="30475" marB="30475">
                    <a:lnL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73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dk2"/>
                        </a:solidFill>
                      </a:endParaRPr>
                    </a:p>
                  </a:txBody>
                  <a:tcPr marL="60950" marR="60950" marT="30475" marB="30475">
                    <a:lnL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>
                          <a:solidFill>
                            <a:schemeClr val="dk2"/>
                          </a:solidFill>
                        </a:rPr>
                        <a:t>Ибализумаб (IBA)</a:t>
                      </a:r>
                      <a:endParaRPr sz="1200">
                        <a:solidFill>
                          <a:schemeClr val="dk2"/>
                        </a:solidFill>
                      </a:endParaRPr>
                    </a:p>
                  </a:txBody>
                  <a:tcPr marL="60950" marR="60950" marT="30475" marB="30475">
                    <a:lnL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>
                          <a:solidFill>
                            <a:schemeClr val="dk2"/>
                          </a:solidFill>
                        </a:rPr>
                        <a:t>Trogarzo</a:t>
                      </a:r>
                      <a:endParaRPr sz="1200">
                        <a:solidFill>
                          <a:schemeClr val="dk2"/>
                        </a:solidFill>
                      </a:endParaRPr>
                    </a:p>
                  </a:txBody>
                  <a:tcPr marL="60950" marR="60950" marT="30475" marB="30475">
                    <a:lnL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>
                          <a:solidFill>
                            <a:schemeClr val="dk2"/>
                          </a:solidFill>
                        </a:rPr>
                        <a:t>2018</a:t>
                      </a:r>
                      <a:endParaRPr sz="1200">
                        <a:solidFill>
                          <a:schemeClr val="dk2"/>
                        </a:solidFill>
                      </a:endParaRPr>
                    </a:p>
                  </a:txBody>
                  <a:tcPr marL="60950" marR="60950" marT="30475" marB="30475">
                    <a:lnL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70150">
                <a:tc gridSpan="4"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 b="1">
                          <a:solidFill>
                            <a:schemeClr val="dk2"/>
                          </a:solidFill>
                        </a:rPr>
                        <a:t>Комбинированные препараты</a:t>
                      </a:r>
                      <a:endParaRPr sz="1200" b="1">
                        <a:solidFill>
                          <a:schemeClr val="dk2"/>
                        </a:solidFill>
                      </a:endParaRPr>
                    </a:p>
                  </a:txBody>
                  <a:tcPr marL="60950" marR="60950" marT="30475" marB="30475">
                    <a:lnL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70150">
                <a:tc rowSpan="6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dk2"/>
                        </a:solidFill>
                      </a:endParaRPr>
                    </a:p>
                  </a:txBody>
                  <a:tcPr marL="60950" marR="60950" marT="30475" marB="30475">
                    <a:lnL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>
                          <a:solidFill>
                            <a:schemeClr val="dk2"/>
                          </a:solidFill>
                        </a:rPr>
                        <a:t>3TC/AZT</a:t>
                      </a:r>
                      <a:endParaRPr sz="1200">
                        <a:solidFill>
                          <a:schemeClr val="dk2"/>
                        </a:solidFill>
                      </a:endParaRPr>
                    </a:p>
                  </a:txBody>
                  <a:tcPr marL="60950" marR="60950" marT="30475" marB="30475">
                    <a:lnL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>
                          <a:solidFill>
                            <a:schemeClr val="dk2"/>
                          </a:solidFill>
                        </a:rPr>
                        <a:t>Combivir</a:t>
                      </a:r>
                      <a:endParaRPr sz="1200">
                        <a:solidFill>
                          <a:schemeClr val="dk2"/>
                        </a:solidFill>
                      </a:endParaRPr>
                    </a:p>
                  </a:txBody>
                  <a:tcPr marL="60950" marR="60950" marT="30475" marB="30475">
                    <a:lnL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>
                          <a:solidFill>
                            <a:schemeClr val="dk2"/>
                          </a:solidFill>
                        </a:rPr>
                        <a:t>1997</a:t>
                      </a:r>
                      <a:endParaRPr sz="1200">
                        <a:solidFill>
                          <a:schemeClr val="dk2"/>
                        </a:solidFill>
                      </a:endParaRPr>
                    </a:p>
                  </a:txBody>
                  <a:tcPr marL="60950" marR="60950" marT="30475" marB="30475">
                    <a:lnL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701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>
                          <a:solidFill>
                            <a:schemeClr val="dk2"/>
                          </a:solidFill>
                        </a:rPr>
                        <a:t>LPV/RTV (LPVr)</a:t>
                      </a:r>
                      <a:endParaRPr sz="1200">
                        <a:solidFill>
                          <a:schemeClr val="dk2"/>
                        </a:solidFill>
                      </a:endParaRPr>
                    </a:p>
                  </a:txBody>
                  <a:tcPr marL="60950" marR="60950" marT="30475" marB="30475">
                    <a:lnL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>
                          <a:solidFill>
                            <a:schemeClr val="dk2"/>
                          </a:solidFill>
                        </a:rPr>
                        <a:t>Kaletra</a:t>
                      </a:r>
                      <a:endParaRPr sz="1200">
                        <a:solidFill>
                          <a:schemeClr val="dk2"/>
                        </a:solidFill>
                      </a:endParaRPr>
                    </a:p>
                  </a:txBody>
                  <a:tcPr marL="60950" marR="60950" marT="30475" marB="30475">
                    <a:lnL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>
                          <a:solidFill>
                            <a:schemeClr val="dk2"/>
                          </a:solidFill>
                        </a:rPr>
                        <a:t>2000</a:t>
                      </a:r>
                      <a:endParaRPr sz="1200">
                        <a:solidFill>
                          <a:schemeClr val="dk2"/>
                        </a:solidFill>
                      </a:endParaRPr>
                    </a:p>
                  </a:txBody>
                  <a:tcPr marL="60950" marR="60950" marT="30475" marB="30475">
                    <a:lnL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701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>
                          <a:solidFill>
                            <a:schemeClr val="dk2"/>
                          </a:solidFill>
                        </a:rPr>
                        <a:t>ABC/3TC/AZT</a:t>
                      </a:r>
                      <a:endParaRPr sz="1200">
                        <a:solidFill>
                          <a:schemeClr val="dk2"/>
                        </a:solidFill>
                      </a:endParaRPr>
                    </a:p>
                  </a:txBody>
                  <a:tcPr marL="60950" marR="60950" marT="30475" marB="30475">
                    <a:lnL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>
                          <a:solidFill>
                            <a:schemeClr val="dk2"/>
                          </a:solidFill>
                        </a:rPr>
                        <a:t>Trizivir</a:t>
                      </a:r>
                      <a:endParaRPr sz="1200">
                        <a:solidFill>
                          <a:schemeClr val="dk2"/>
                        </a:solidFill>
                      </a:endParaRPr>
                    </a:p>
                  </a:txBody>
                  <a:tcPr marL="60950" marR="60950" marT="30475" marB="30475">
                    <a:lnL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>
                          <a:solidFill>
                            <a:schemeClr val="dk2"/>
                          </a:solidFill>
                        </a:rPr>
                        <a:t>2000</a:t>
                      </a:r>
                      <a:endParaRPr sz="1200">
                        <a:solidFill>
                          <a:schemeClr val="dk2"/>
                        </a:solidFill>
                      </a:endParaRPr>
                    </a:p>
                  </a:txBody>
                  <a:tcPr marL="60950" marR="60950" marT="30475" marB="30475">
                    <a:lnL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701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>
                          <a:solidFill>
                            <a:schemeClr val="dk2"/>
                          </a:solidFill>
                        </a:rPr>
                        <a:t>FTC/TDF</a:t>
                      </a:r>
                      <a:endParaRPr sz="1200">
                        <a:solidFill>
                          <a:schemeClr val="dk2"/>
                        </a:solidFill>
                      </a:endParaRPr>
                    </a:p>
                  </a:txBody>
                  <a:tcPr marL="60950" marR="60950" marT="30475" marB="30475">
                    <a:lnL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>
                          <a:solidFill>
                            <a:schemeClr val="dk2"/>
                          </a:solidFill>
                        </a:rPr>
                        <a:t>Truvada</a:t>
                      </a:r>
                      <a:endParaRPr sz="1200">
                        <a:solidFill>
                          <a:schemeClr val="dk2"/>
                        </a:solidFill>
                      </a:endParaRPr>
                    </a:p>
                  </a:txBody>
                  <a:tcPr marL="60950" marR="60950" marT="30475" marB="30475">
                    <a:lnL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>
                          <a:solidFill>
                            <a:schemeClr val="dk2"/>
                          </a:solidFill>
                        </a:rPr>
                        <a:t>2004</a:t>
                      </a:r>
                      <a:endParaRPr sz="1200">
                        <a:solidFill>
                          <a:schemeClr val="dk2"/>
                        </a:solidFill>
                      </a:endParaRPr>
                    </a:p>
                  </a:txBody>
                  <a:tcPr marL="60950" marR="60950" marT="30475" marB="30475">
                    <a:lnL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701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>
                          <a:solidFill>
                            <a:schemeClr val="dk2"/>
                          </a:solidFill>
                        </a:rPr>
                        <a:t>DRV/Кобицистат*/FTC/TAF</a:t>
                      </a:r>
                      <a:endParaRPr sz="1200">
                        <a:solidFill>
                          <a:schemeClr val="dk2"/>
                        </a:solidFill>
                      </a:endParaRPr>
                    </a:p>
                  </a:txBody>
                  <a:tcPr marL="60950" marR="60950" marT="30475" marB="30475">
                    <a:lnL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>
                          <a:solidFill>
                            <a:schemeClr val="dk2"/>
                          </a:solidFill>
                        </a:rPr>
                        <a:t>Symtuza</a:t>
                      </a:r>
                      <a:endParaRPr sz="1200">
                        <a:solidFill>
                          <a:schemeClr val="dk2"/>
                        </a:solidFill>
                      </a:endParaRPr>
                    </a:p>
                  </a:txBody>
                  <a:tcPr marL="60950" marR="60950" marT="30475" marB="30475">
                    <a:lnL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>
                          <a:solidFill>
                            <a:schemeClr val="dk2"/>
                          </a:solidFill>
                        </a:rPr>
                        <a:t>2018</a:t>
                      </a:r>
                      <a:endParaRPr sz="1200">
                        <a:solidFill>
                          <a:schemeClr val="dk2"/>
                        </a:solidFill>
                      </a:endParaRPr>
                    </a:p>
                  </a:txBody>
                  <a:tcPr marL="60950" marR="60950" marT="30475" marB="30475">
                    <a:lnL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701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>
                          <a:solidFill>
                            <a:schemeClr val="dk2"/>
                          </a:solidFill>
                        </a:rPr>
                        <a:t>DOR/3TC/TDF</a:t>
                      </a:r>
                      <a:endParaRPr sz="1200">
                        <a:solidFill>
                          <a:schemeClr val="dk2"/>
                        </a:solidFill>
                      </a:endParaRPr>
                    </a:p>
                  </a:txBody>
                  <a:tcPr marL="60950" marR="60950" marT="30475" marB="30475">
                    <a:lnL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>
                          <a:solidFill>
                            <a:schemeClr val="dk2"/>
                          </a:solidFill>
                        </a:rPr>
                        <a:t>Delstrigo</a:t>
                      </a:r>
                      <a:endParaRPr sz="1200">
                        <a:solidFill>
                          <a:schemeClr val="dk2"/>
                        </a:solidFill>
                      </a:endParaRPr>
                    </a:p>
                  </a:txBody>
                  <a:tcPr marL="60950" marR="60950" marT="30475" marB="30475">
                    <a:lnL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>
                          <a:solidFill>
                            <a:schemeClr val="dk2"/>
                          </a:solidFill>
                        </a:rPr>
                        <a:t>2018</a:t>
                      </a:r>
                      <a:endParaRPr sz="1200">
                        <a:solidFill>
                          <a:schemeClr val="dk2"/>
                        </a:solidFill>
                      </a:endParaRPr>
                    </a:p>
                  </a:txBody>
                  <a:tcPr marL="60950" marR="60950" marT="30475" marB="30475">
                    <a:lnL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 cmpd="sng">
                      <a:solidFill>
                        <a:srgbClr val="776E6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</a:tbl>
          </a:graphicData>
        </a:graphic>
      </p:graphicFrame>
      <p:sp>
        <p:nvSpPr>
          <p:cNvPr id="107" name="Google Shape;107;p20"/>
          <p:cNvSpPr txBox="1"/>
          <p:nvPr/>
        </p:nvSpPr>
        <p:spPr>
          <a:xfrm>
            <a:off x="398025" y="4659925"/>
            <a:ext cx="81969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/>
              <a:t>*Ингибитор CYP3A, используемый с другими препаратами против ВИЧ для улучшения их фармакокинетики и эффективности.</a:t>
            </a:r>
            <a:endParaRPr sz="10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1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Механизм действия НИОТ</a:t>
            </a:r>
            <a:endParaRPr/>
          </a:p>
        </p:txBody>
      </p:sp>
      <p:sp>
        <p:nvSpPr>
          <p:cNvPr id="113" name="Google Shape;113;p21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40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/>
              <a:t>Нуклеозидные и нуклеотидные аналоги должны проникать в клетки и фосфорилироваться для трансформации в субстраты для обратной транскриптазы.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/>
              <a:t>Полностью фосфорилированные аналоги блокируют репликацию вирусного генома как путем конкурентного ингибирования включения нативных нуклеотидов, так и путем прекращения удлинения зарождающейся провирусной ДНК, поскольку у них отсутствует 3'-гидроксильная группа.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sp>
        <p:nvSpPr>
          <p:cNvPr id="114" name="Google Shape;114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9</a:t>
            </a:fld>
            <a:endParaRPr/>
          </a:p>
        </p:txBody>
      </p:sp>
      <p:pic>
        <p:nvPicPr>
          <p:cNvPr id="115" name="Google Shape;115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26750" y="716950"/>
            <a:ext cx="5719501" cy="38520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2029</Words>
  <Application>Microsoft Office PowerPoint</Application>
  <PresentationFormat>Экран (16:9)</PresentationFormat>
  <Paragraphs>243</Paragraphs>
  <Slides>29</Slides>
  <Notes>29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Simple Light</vt:lpstr>
      <vt:lpstr>Новые направления поиска и технологии создания противовирусных лекарственных для лечения ВИЧ-инфекции.</vt:lpstr>
      <vt:lpstr>План лекции</vt:lpstr>
      <vt:lpstr>История противовирусных препаратов</vt:lpstr>
      <vt:lpstr>Средства для лечения ВИЧ-инфекции</vt:lpstr>
      <vt:lpstr>Цикл репликации ВИЧ-1 и места действия ЛС</vt:lpstr>
      <vt:lpstr>Доступные в настоящее время анти-ВИЧ препараты</vt:lpstr>
      <vt:lpstr>Доступные в настоящее время препараты против ВИЧ</vt:lpstr>
      <vt:lpstr>Доступные в настоящее время препараты против ВИЧ</vt:lpstr>
      <vt:lpstr>Механизм действия НИОТ</vt:lpstr>
      <vt:lpstr>Химические структуры НИОТ ВИЧ-1</vt:lpstr>
      <vt:lpstr>Возникновение лекарственной устойчивости к НИОТ</vt:lpstr>
      <vt:lpstr>Механизм действия ННИОТ</vt:lpstr>
      <vt:lpstr>Химические структуры ненуклеозидных ингибиторов обратной транскриптазы ВИЧ-1 (ННИОТ)</vt:lpstr>
      <vt:lpstr>Лекарственная устойчивость к ННИОТ</vt:lpstr>
      <vt:lpstr>Механизм действия ИП ВИЧ</vt:lpstr>
      <vt:lpstr>Химические структуры ингибиторов протеазы ВИЧ-1</vt:lpstr>
      <vt:lpstr>Возникновение лекарственной устойчивости и разработка ИП нового поколения</vt:lpstr>
      <vt:lpstr>Механизм действия ингибитора проникновения ВИЧ маравирока</vt:lpstr>
      <vt:lpstr>Химические структуры ингибиторов CCR5</vt:lpstr>
      <vt:lpstr>Механизм действия ингибитора интегразы ВИЧ ралтегравира</vt:lpstr>
      <vt:lpstr>Химические структуры ингибиторов интегразы ВИЧ-1</vt:lpstr>
      <vt:lpstr>Лекарственная устойчивость к ингибиторам интегразы</vt:lpstr>
      <vt:lpstr>Переход к режиму “одна таблетка один раз в день”</vt:lpstr>
      <vt:lpstr>Средства против ВИЧ-1 с новым механизмом действия</vt:lpstr>
      <vt:lpstr>Ингибиторы капсида ВИЧ</vt:lpstr>
      <vt:lpstr>Ингибиторы прикрепления (адгезии) ВИЧ-1</vt:lpstr>
      <vt:lpstr>Средства реактивации ВИЧ (Latency-reversing Agents, LRAs)</vt:lpstr>
      <vt:lpstr>Latency-reversing Agents (LRAs)</vt:lpstr>
      <vt:lpstr>Заключение и перспективы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Новые направления поиска и технологии создания противовирусных лекарственных для лечения ВИЧ-инфекции, гепатитов, герпеса.</dc:title>
  <dc:creator>user</dc:creator>
  <cp:lastModifiedBy>kfib</cp:lastModifiedBy>
  <cp:revision>4</cp:revision>
  <dcterms:modified xsi:type="dcterms:W3CDTF">2024-03-18T09:08:58Z</dcterms:modified>
</cp:coreProperties>
</file>