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770" r:id="rId1"/>
  </p:sldMasterIdLst>
  <p:notesMasterIdLst>
    <p:notesMasterId r:id="rId36"/>
  </p:notesMasterIdLst>
  <p:handoutMasterIdLst>
    <p:handoutMasterId r:id="rId37"/>
  </p:handoutMasterIdLst>
  <p:sldIdLst>
    <p:sldId id="540" r:id="rId2"/>
    <p:sldId id="541" r:id="rId3"/>
    <p:sldId id="494" r:id="rId4"/>
    <p:sldId id="493" r:id="rId5"/>
    <p:sldId id="536" r:id="rId6"/>
    <p:sldId id="537" r:id="rId7"/>
    <p:sldId id="497" r:id="rId8"/>
    <p:sldId id="538" r:id="rId9"/>
    <p:sldId id="539" r:id="rId10"/>
    <p:sldId id="500" r:id="rId11"/>
    <p:sldId id="531" r:id="rId12"/>
    <p:sldId id="542" r:id="rId13"/>
    <p:sldId id="543" r:id="rId14"/>
    <p:sldId id="529" r:id="rId15"/>
    <p:sldId id="528" r:id="rId16"/>
    <p:sldId id="544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2" r:id="rId26"/>
    <p:sldId id="520" r:id="rId27"/>
    <p:sldId id="521" r:id="rId28"/>
    <p:sldId id="524" r:id="rId29"/>
    <p:sldId id="525" r:id="rId30"/>
    <p:sldId id="526" r:id="rId31"/>
    <p:sldId id="527" r:id="rId32"/>
    <p:sldId id="472" r:id="rId33"/>
    <p:sldId id="491" r:id="rId34"/>
    <p:sldId id="402" r:id="rId35"/>
  </p:sldIdLst>
  <p:sldSz cx="9144000" cy="6858000" type="screen4x3"/>
  <p:notesSz cx="9942513" cy="6815138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7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47B7"/>
    <a:srgbClr val="CC6600"/>
    <a:srgbClr val="0959B2"/>
    <a:srgbClr val="1547B6"/>
    <a:srgbClr val="993300"/>
    <a:srgbClr val="003399"/>
    <a:srgbClr val="000099"/>
    <a:srgbClr val="F8C301"/>
    <a:srgbClr val="FF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26" autoAdjust="0"/>
  </p:normalViewPr>
  <p:slideViewPr>
    <p:cSldViewPr showGuides="1">
      <p:cViewPr>
        <p:scale>
          <a:sx n="93" d="100"/>
          <a:sy n="93" d="100"/>
        </p:scale>
        <p:origin x="-126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123" d="100"/>
          <a:sy n="123" d="100"/>
        </p:scale>
        <p:origin x="1638" y="108"/>
      </p:cViewPr>
      <p:guideLst>
        <p:guide orient="horz" pos="2147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72050" y="6410326"/>
            <a:ext cx="2119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EB04FC8-ED15-4127-9AB7-A94C780658F7}" type="datetime8">
              <a:rPr lang="ru-RU"/>
              <a:pPr>
                <a:defRPr/>
              </a:pPr>
              <a:t>13.05.2021 14:32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82676" y="6359525"/>
            <a:ext cx="3889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550151" y="6359525"/>
            <a:ext cx="138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99928758-4F46-4BB8-87D0-608546AA7D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798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5187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7" y="3236913"/>
            <a:ext cx="72945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9" y="1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9" y="6473826"/>
            <a:ext cx="4308476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5" tIns="46613" rIns="93225" bIns="466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3A3332-FDB5-4BC3-8DB5-AE9254338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9622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67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40D3-B06D-4AB4-A85B-50212F1A987A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89CE-F93A-404E-A6DB-E278FD98B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5184"/>
            <a:ext cx="4602863" cy="17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2409"/>
      </p:ext>
    </p:extLst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E533-804D-42C1-960A-58829F29D8C5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3D29-10CF-450B-B7C6-EE9F6DFCC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08892"/>
      </p:ext>
    </p:extLst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C51A-0E11-476D-95CB-D749B160769B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7351-CBB4-45E7-A6F2-B957FB5BA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084295"/>
      </p:ext>
    </p:extLst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73163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219200" y="6248400"/>
            <a:ext cx="2819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65E51-4D49-425B-9A25-BF29158CF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38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190501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916113"/>
            <a:ext cx="3429000" cy="4114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1600" y="1916113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1880" y="6356350"/>
            <a:ext cx="951384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58DD93BF-5D2C-4EEE-B110-1A7C89C4C75C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99992" y="6356350"/>
            <a:ext cx="3615680" cy="365125"/>
          </a:xfrm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100"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2C5BE45E-C9BB-4AE1-A083-5243A426338E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1424052"/>
      </p:ext>
    </p:extLst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7559" y="6520259"/>
            <a:ext cx="1023392" cy="365125"/>
          </a:xfrm>
        </p:spPr>
        <p:txBody>
          <a:bodyPr/>
          <a:lstStyle>
            <a:lvl1pPr algn="r"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87679" y="6520259"/>
            <a:ext cx="3543672" cy="365125"/>
          </a:xfrm>
        </p:spPr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547B6"/>
                </a:solidFill>
              </a:defRPr>
            </a:lvl1pPr>
          </a:lstStyle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72" y="274638"/>
            <a:ext cx="800639" cy="951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3"/>
            <a:ext cx="348282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2261"/>
      </p:ext>
    </p:extLst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FA7E-F34F-40A5-880F-6F25ABA38237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375F-ED4C-4D03-8799-0C32D76C3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164614"/>
      </p:ext>
    </p:extLst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5331-8C46-4649-926B-B2D662C2B406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F5E8-C54E-445A-B000-6A4FB1586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913457"/>
      </p:ext>
    </p:extLst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2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E44D-7229-4064-ADAA-F07CA8E832DC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A7CA-B78E-4D6F-AE25-9781E1DB1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315406"/>
      </p:ext>
    </p:extLst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23A4-58AA-4E16-B26A-2C07981CF83A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DFF5-3B88-4BAB-94B3-0198DC272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84117"/>
      </p:ext>
    </p:extLst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25A8-13F6-4827-BB2C-D440DA7202F3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222F-EF81-4B23-B631-32788856F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38408"/>
      </p:ext>
    </p:extLst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277D-05CC-4FAE-B311-6B750A258AEA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2FC5-3127-4F8F-8193-2A3DC5946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618341"/>
      </p:ext>
    </p:extLst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2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2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115F-475C-4941-80CC-5C6BF2374D46}" type="datetime1">
              <a:rPr lang="ru-RU" smtClean="0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C44B-3B13-4ECE-9958-DF9B583E4E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730190"/>
      </p:ext>
    </p:extLst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274638"/>
            <a:ext cx="7430783" cy="10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92276"/>
            <a:ext cx="8229600" cy="45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91880" y="6520259"/>
            <a:ext cx="102339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eaLnBrk="1" hangingPunct="1">
              <a:defRPr sz="110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fld id="{68827B23-F1DA-4F01-8D46-8C7C9C9E3874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0" y="6520259"/>
            <a:ext cx="3543672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eaLnBrk="1" hangingPunct="1">
              <a:defRPr sz="1100" smtClean="0">
                <a:solidFill>
                  <a:srgbClr val="1547B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Методология воспитания: воспитание Человека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520259"/>
            <a:ext cx="5144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1547B7"/>
                </a:solidFill>
              </a:defRPr>
            </a:lvl1pPr>
          </a:lstStyle>
          <a:p>
            <a:pPr>
              <a:defRPr/>
            </a:pPr>
            <a:fld id="{02786723-4739-4497-A3C3-7BA6394FF4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71" r:id="rId12"/>
    <p:sldLayoutId id="2147484172" r:id="rId13"/>
  </p:sldLayoutIdLst>
  <p:transition>
    <p:cover dir="lu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2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4" indent="-228580" algn="l" defTabSz="9143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78896" cy="10661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/>
              <a:t>ВОЛГОГРАДСКИЙ ГОСУДАРСТВЕННЫЙ МЕДИЦИНСКИЙ УНИВЕРСИТЕТ</a:t>
            </a:r>
            <a:br>
              <a:rPr lang="ru-RU" sz="1600" dirty="0"/>
            </a:b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КУРС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ПЕДАГОГИКИ И ОБРАЗОВАТЕЛЬНЫХ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ТЕХНОЛОГИЙ ДПО КАФЕДРЫ МЕДИКО-СОЦИАЛЬНЫХ ТЕХНОЛОГИЙ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6912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Лекция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дополнительной профессиональной программы 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</a:rPr>
              <a:t>Инклюзивное </a:t>
            </a:r>
            <a:r>
              <a:rPr lang="ru-RU" sz="2400" b="1" dirty="0">
                <a:solidFill>
                  <a:srgbClr val="7030A0"/>
                </a:solidFill>
              </a:rPr>
              <a:t>обучение и разработка адаптированных образовательных программ в вузе»</a:t>
            </a:r>
            <a:r>
              <a:rPr lang="ru-RU" sz="2400" b="1" dirty="0"/>
              <a:t> </a:t>
            </a:r>
            <a:endParaRPr lang="ru-RU" sz="2400"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Цикл</a:t>
            </a:r>
            <a:r>
              <a:rPr lang="ru-RU" sz="1800" b="1" dirty="0" smtClean="0">
                <a:solidFill>
                  <a:srgbClr val="7030A0"/>
                </a:solidFill>
              </a:rPr>
              <a:t>: </a:t>
            </a:r>
            <a:r>
              <a:rPr lang="ru-RU" sz="1800" b="1" dirty="0" smtClean="0">
                <a:solidFill>
                  <a:srgbClr val="7030A0"/>
                </a:solidFill>
              </a:rPr>
              <a:t>повышение квалификации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Модуль 1 </a:t>
            </a:r>
            <a:r>
              <a:rPr lang="ru-RU" sz="1800" b="1" dirty="0" smtClean="0">
                <a:solidFill>
                  <a:srgbClr val="7030A0"/>
                </a:solidFill>
              </a:rPr>
              <a:t>Инклюзивное </a:t>
            </a:r>
            <a:r>
              <a:rPr lang="ru-RU" sz="1800" b="1" dirty="0" smtClean="0">
                <a:solidFill>
                  <a:srgbClr val="7030A0"/>
                </a:solidFill>
              </a:rPr>
              <a:t>обучение </a:t>
            </a:r>
            <a:r>
              <a:rPr lang="ru-RU" sz="1800" b="1" dirty="0" smtClean="0">
                <a:solidFill>
                  <a:srgbClr val="7030A0"/>
                </a:solidFill>
              </a:rPr>
              <a:t>в вузе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4000" dirty="0" smtClean="0">
                <a:solidFill>
                  <a:srgbClr val="0959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</a:t>
            </a:r>
            <a:r>
              <a:rPr lang="ru-RU" sz="4000" dirty="0">
                <a:solidFill>
                  <a:srgbClr val="0959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 педагога: </a:t>
            </a:r>
            <a:r>
              <a:rPr lang="ru-RU" sz="4000" dirty="0" err="1">
                <a:solidFill>
                  <a:srgbClr val="0959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преподаватель-тьютор</a:t>
            </a:r>
            <a:endParaRPr lang="ru-RU" sz="4000" dirty="0">
              <a:solidFill>
                <a:srgbClr val="0959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altLang="ru-RU" sz="24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altLang="ru-RU" sz="2400" dirty="0" err="1" smtClean="0">
                <a:solidFill>
                  <a:srgbClr val="002060"/>
                </a:solidFill>
              </a:rPr>
              <a:t>Д.пед.н</a:t>
            </a:r>
            <a:r>
              <a:rPr lang="ru-RU" altLang="ru-RU" sz="2400" dirty="0" smtClean="0">
                <a:solidFill>
                  <a:srgbClr val="002060"/>
                </a:solidFill>
              </a:rPr>
              <a:t>. А.И. </a:t>
            </a:r>
            <a:r>
              <a:rPr lang="ru-RU" altLang="ru-RU" sz="2400" dirty="0" err="1" smtClean="0">
                <a:solidFill>
                  <a:srgbClr val="002060"/>
                </a:solidFill>
              </a:rPr>
              <a:t>Артюхина</a:t>
            </a:r>
            <a:endParaRPr lang="ru-RU" altLang="ru-RU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1547B6"/>
                </a:solidFill>
              </a:rPr>
              <a:t>Волгоград 2021</a:t>
            </a:r>
            <a:endParaRPr lang="ru-RU" sz="2800" b="1" dirty="0">
              <a:solidFill>
                <a:srgbClr val="1547B6"/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1547B6"/>
              </a:solidFill>
            </a:endParaRPr>
          </a:p>
        </p:txBody>
      </p:sp>
      <p:pic>
        <p:nvPicPr>
          <p:cNvPr id="7" name="Рисунок 1" descr="Описание: 4215-logotip_volggm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1783879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a2ae59b0b7e5ee1c62e80d684812ac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2320" y="23453"/>
            <a:ext cx="180022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4592032"/>
      </p:ext>
    </p:extLst>
  </p:cSld>
  <p:clrMapOvr>
    <a:masterClrMapping/>
  </p:clrMapOvr>
  <p:transition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</a:t>
            </a:r>
            <a:r>
              <a:rPr lang="ru-RU" b="1" dirty="0" err="1" smtClean="0"/>
              <a:t>ьютор</a:t>
            </a:r>
            <a:r>
              <a:rPr lang="ru-RU" i="1" dirty="0"/>
              <a:t> </a:t>
            </a:r>
            <a:r>
              <a:rPr lang="ru-RU" dirty="0"/>
              <a:t>(от англ. </a:t>
            </a:r>
            <a:r>
              <a:rPr lang="ru-RU" i="1" dirty="0" err="1"/>
              <a:t>tutor</a:t>
            </a:r>
            <a:r>
              <a:rPr lang="ru-RU" i="1" dirty="0"/>
              <a:t> </a:t>
            </a:r>
            <a:r>
              <a:rPr lang="ru-RU" dirty="0"/>
              <a:t>- наставник, репетитор, опекун)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772816"/>
            <a:ext cx="7632848" cy="2808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современной педагогике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термином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обозначают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координатора и преподавателя-консультанта деятельность которого нацелена на создание комфортной образовательной среды, позволяющей обучаться в удобном для студента режиме, максимально самостоятельно формировать требуемые компетенции, в том числе и на занятиях</a:t>
            </a:r>
            <a:r>
              <a:rPr lang="ru-RU" sz="2400" dirty="0"/>
              <a:t>. 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s://im3-tub-ru.yandex.net/i?id=48a6c523bb8b82007f9b5c17265d2b2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72" y="4725144"/>
            <a:ext cx="6192688" cy="195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99767"/>
      </p:ext>
    </p:extLst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Тьюторское</a:t>
            </a:r>
            <a:r>
              <a:rPr lang="ru-RU" dirty="0"/>
              <a:t> </a:t>
            </a:r>
            <a:r>
              <a:rPr lang="ru-RU" dirty="0" smtClean="0"/>
              <a:t>сопровождение образования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69122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ехнология</a:t>
            </a:r>
            <a:r>
              <a:rPr lang="ru-RU" sz="2400" dirty="0" smtClean="0"/>
              <a:t>, обеспечивающая </a:t>
            </a:r>
            <a:r>
              <a:rPr lang="ru-RU" sz="2400" dirty="0"/>
              <a:t>условия выявления, реализации и осознания индивидуального потенциала студентов,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/>
              <a:t>педагога-</a:t>
            </a:r>
            <a:r>
              <a:rPr lang="ru-RU" sz="2400" dirty="0" err="1"/>
              <a:t>тьютора</a:t>
            </a:r>
            <a:r>
              <a:rPr lang="ru-RU" sz="2400" dirty="0"/>
              <a:t> </a:t>
            </a:r>
            <a:r>
              <a:rPr lang="ru-RU" sz="2400" dirty="0" smtClean="0"/>
              <a:t> - как </a:t>
            </a:r>
            <a:r>
              <a:rPr lang="ru-RU" sz="2400" dirty="0"/>
              <a:t>в оказании помощи обучающемуся в совершении выбора, так и в профилактики ограничения свободы данного выбора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общения </a:t>
            </a:r>
            <a:r>
              <a:rPr lang="ru-RU" sz="2400" dirty="0"/>
              <a:t>преподавателя со студентами – </a:t>
            </a:r>
            <a:r>
              <a:rPr lang="ru-RU" sz="2400" dirty="0" smtClean="0"/>
              <a:t>сотрудничество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Позиция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-</a:t>
            </a:r>
          </a:p>
          <a:p>
            <a:pPr marL="0" indent="0">
              <a:buNone/>
            </a:pPr>
            <a:r>
              <a:rPr lang="ru-RU" sz="2400" dirty="0" smtClean="0"/>
              <a:t>     «</a:t>
            </a:r>
            <a:r>
              <a:rPr lang="ru-RU" sz="2400" dirty="0"/>
              <a:t>рядом со студентом».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11266" name="Picture 2" descr="http://unec.edu.az/application/uploads/2016/05/inkl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388843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18415"/>
      </p:ext>
    </p:extLst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8244408" cy="1066130"/>
          </a:xfrm>
        </p:spPr>
        <p:txBody>
          <a:bodyPr/>
          <a:lstStyle/>
          <a:p>
            <a:r>
              <a:rPr lang="ru-RU" sz="3200" dirty="0"/>
              <a:t>Какие отличительные от собственно преподавательской деятельности ориентиры и основания имеет деятельность </a:t>
            </a:r>
            <a:r>
              <a:rPr lang="ru-RU" sz="3200" dirty="0" err="1"/>
              <a:t>тьютора</a:t>
            </a:r>
            <a:r>
              <a:rPr lang="ru-RU" sz="3200" dirty="0"/>
              <a:t>?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8194" name="Picture 2" descr="http://www.hounslowacademy.com/images/Depositphotos_12365425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2764"/>
            <a:ext cx="2340768" cy="29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99792" y="1628800"/>
            <a:ext cx="6048672" cy="900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547B7"/>
                </a:solidFill>
              </a:rPr>
              <a:t>поощрение студентов к использованию предметных знаний и умений, приобретенных в рамках неформального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2780928"/>
            <a:ext cx="6048672" cy="900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547B7"/>
                </a:solidFill>
              </a:rPr>
              <a:t>предоставление возможности проб и исправления ошибок, осознание, признание их ценности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28748" y="3920836"/>
            <a:ext cx="604867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547B7"/>
                </a:solidFill>
              </a:rPr>
              <a:t>опора на выбор студента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4725144"/>
            <a:ext cx="6048672" cy="900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547B7"/>
                </a:solidFill>
              </a:rPr>
              <a:t>наличие коммуникации и позитивного отношения студентов друг к другу в ситуации совместной деятельности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5805264"/>
            <a:ext cx="6048672" cy="900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547B7"/>
                </a:solidFill>
              </a:rPr>
              <a:t>ориентация на открытость личного образовательного пространства  и деятельности студента, возможность его изменения и коррекции</a:t>
            </a:r>
          </a:p>
        </p:txBody>
      </p:sp>
    </p:spTree>
    <p:extLst>
      <p:ext uri="{BB962C8B-B14F-4D97-AF65-F5344CB8AC3E}">
        <p14:creationId xmlns:p14="http://schemas.microsoft.com/office/powerpoint/2010/main" val="2135951036"/>
      </p:ext>
    </p:extLst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30783" cy="1066130"/>
          </a:xfrm>
        </p:spPr>
        <p:txBody>
          <a:bodyPr/>
          <a:lstStyle/>
          <a:p>
            <a:r>
              <a:rPr lang="ru-RU" dirty="0"/>
              <a:t>Роль преподавателя-</a:t>
            </a:r>
            <a:r>
              <a:rPr lang="ru-RU" dirty="0" err="1"/>
              <a:t>тьютора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10242" name="Picture 2" descr="https://t4.ftcdn.net/jpg/01/08/26/29/500_F_108262973_GAJKv39VAoUd8wyw0MBfhxOGEBzURu4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5202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9542" y="1268760"/>
            <a:ext cx="2592288" cy="4464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Координирующая </a:t>
            </a:r>
            <a:r>
              <a:rPr lang="ru-RU" b="1" dirty="0">
                <a:solidFill>
                  <a:schemeClr val="tx1"/>
                </a:solidFill>
              </a:rPr>
              <a:t>работа </a:t>
            </a:r>
            <a:r>
              <a:rPr lang="ru-RU" dirty="0" err="1">
                <a:solidFill>
                  <a:schemeClr val="tx1"/>
                </a:solidFill>
              </a:rPr>
              <a:t>тьютора</a:t>
            </a:r>
            <a:r>
              <a:rPr lang="ru-RU" dirty="0">
                <a:solidFill>
                  <a:schemeClr val="tx1"/>
                </a:solidFill>
              </a:rPr>
              <a:t> заключается в помощи: эффективного использования учебных материалов, практического опыт студента и других обучающихся; в выявлении проблемы, целеполаганию и поиску путей, планированию достижения цели, анализу полученных результатов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4972" y="1253695"/>
            <a:ext cx="3240360" cy="447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Организаторская роль </a:t>
            </a:r>
            <a:r>
              <a:rPr lang="ru-RU" b="1" dirty="0" err="1">
                <a:solidFill>
                  <a:srgbClr val="C00000"/>
                </a:solidFill>
              </a:rPr>
              <a:t>тьютора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приоритетна над собственно образовательной.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Преподаватель-</a:t>
            </a:r>
            <a:r>
              <a:rPr lang="ru-RU" dirty="0" err="1">
                <a:solidFill>
                  <a:schemeClr val="tx1"/>
                </a:solidFill>
              </a:rPr>
              <a:t>тьютор</a:t>
            </a:r>
            <a:r>
              <a:rPr lang="ru-RU" dirty="0">
                <a:solidFill>
                  <a:schemeClr val="tx1"/>
                </a:solidFill>
              </a:rPr>
              <a:t> направляет студента, используя наводящие вопросы, советы, обзорную информацию. По сути действия </a:t>
            </a:r>
            <a:r>
              <a:rPr lang="ru-RU" dirty="0" err="1">
                <a:solidFill>
                  <a:schemeClr val="tx1"/>
                </a:solidFill>
              </a:rPr>
              <a:t>тьютора</a:t>
            </a:r>
            <a:r>
              <a:rPr lang="ru-RU" dirty="0">
                <a:solidFill>
                  <a:schemeClr val="tx1"/>
                </a:solidFill>
              </a:rPr>
              <a:t> стимулируют студента к инициативе в выборе методов самостоятельной работы, изменения способов деятельности (замене или отказе от действий) в новой ситуации.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2114" y="5890602"/>
            <a:ext cx="7136349" cy="850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Сам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студент организует свою деятельность, а преподаватель-</a:t>
            </a:r>
            <a:r>
              <a:rPr lang="ru-RU" dirty="0" err="1">
                <a:solidFill>
                  <a:schemeClr val="tx1"/>
                </a:solidFill>
              </a:rPr>
              <a:t>тьютор</a:t>
            </a:r>
            <a:r>
              <a:rPr lang="ru-RU" dirty="0">
                <a:solidFill>
                  <a:schemeClr val="tx1"/>
                </a:solidFill>
              </a:rPr>
              <a:t> предстаёт советчиком при решении сложных проблем, консультантом, поддерживающим в процессе самостоятельной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641472311"/>
      </p:ext>
    </p:extLst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Педагог-</a:t>
            </a:r>
            <a:r>
              <a:rPr lang="ru-RU" dirty="0" err="1"/>
              <a:t>тьютор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203" y="1484784"/>
            <a:ext cx="8229600" cy="4569122"/>
          </a:xfrm>
        </p:spPr>
        <p:txBody>
          <a:bodyPr/>
          <a:lstStyle/>
          <a:p>
            <a:r>
              <a:rPr lang="ru-RU" sz="2400" dirty="0"/>
              <a:t>Педагог-</a:t>
            </a:r>
            <a:r>
              <a:rPr lang="ru-RU" sz="2400" dirty="0" err="1"/>
              <a:t>тьютор</a:t>
            </a:r>
            <a:r>
              <a:rPr lang="ru-RU" sz="2400" dirty="0"/>
              <a:t> выступает координатором и работает индивидуально  со студентами.</a:t>
            </a:r>
          </a:p>
          <a:p>
            <a:r>
              <a:rPr lang="ru-RU" sz="2400" dirty="0"/>
              <a:t> Если преподаватель осуществляет свою деятельность в виртуальном сообществе, то в роли координатора он решает организационные вопросы и отвечает за общее руководство, а в роли модератора обеспечивает порядок и соблюдение установленных правил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11266" name="Picture 2" descr="http://www.aplustutoringandediting.com/uploads/1/6/7/9/16796232/4439135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8" y="4221088"/>
            <a:ext cx="8086725" cy="26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57836"/>
      </p:ext>
    </p:extLst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17410" name="Picture 2" descr="https://fs00.infourok.ru/images/doc/307/307098/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116632"/>
            <a:ext cx="9144000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0266" y="4797152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Группа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8529" y="5414322"/>
            <a:ext cx="177509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ниверситет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877272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9909"/>
      </p:ext>
    </p:extLst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7430783" cy="1066130"/>
          </a:xfrm>
        </p:spPr>
        <p:txBody>
          <a:bodyPr/>
          <a:lstStyle/>
          <a:p>
            <a:r>
              <a:rPr lang="ru-RU" dirty="0" err="1" smtClean="0"/>
              <a:t>Тьюторство</a:t>
            </a:r>
            <a:r>
              <a:rPr lang="ru-RU" dirty="0" smtClean="0"/>
              <a:t> в инклюзивном образовании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38884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Взаимодействие </a:t>
            </a:r>
            <a:r>
              <a:rPr lang="ru-RU" sz="2400" dirty="0" err="1">
                <a:solidFill>
                  <a:schemeClr val="bg1"/>
                </a:solidFill>
              </a:rPr>
              <a:t>тьютора</a:t>
            </a:r>
            <a:r>
              <a:rPr lang="ru-RU" sz="2400" dirty="0">
                <a:solidFill>
                  <a:schemeClr val="bg1"/>
                </a:solidFill>
              </a:rPr>
              <a:t> и студента с ОВЗ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1628800"/>
            <a:ext cx="41764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Сотрудничество </a:t>
            </a:r>
            <a:r>
              <a:rPr lang="ru-RU" sz="2000" dirty="0"/>
              <a:t>разных специалистов – залог успешности инклюзии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5478" y="2780928"/>
            <a:ext cx="8280920" cy="388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547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</a:t>
            </a:r>
            <a:r>
              <a:rPr lang="ru-RU" sz="2400" b="1" dirty="0" err="1">
                <a:solidFill>
                  <a:srgbClr val="1547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тьютора</a:t>
            </a:r>
            <a:r>
              <a:rPr lang="ru-RU" sz="2400" b="1" dirty="0">
                <a:solidFill>
                  <a:srgbClr val="1547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студенческом коллективе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1. Предварительная беседа </a:t>
            </a:r>
            <a:r>
              <a:rPr lang="ru-RU" sz="2400" dirty="0" err="1">
                <a:solidFill>
                  <a:schemeClr val="tx1"/>
                </a:solidFill>
              </a:rPr>
              <a:t>тьютора</a:t>
            </a:r>
            <a:r>
              <a:rPr lang="ru-RU" sz="2400" dirty="0">
                <a:solidFill>
                  <a:schemeClr val="tx1"/>
                </a:solidFill>
              </a:rPr>
              <a:t> со студентами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2. Наблюдение за студентом (</a:t>
            </a:r>
            <a:r>
              <a:rPr lang="ru-RU" sz="2400" dirty="0" err="1">
                <a:solidFill>
                  <a:schemeClr val="tx1"/>
                </a:solidFill>
              </a:rPr>
              <a:t>ами</a:t>
            </a:r>
            <a:r>
              <a:rPr lang="ru-RU" sz="2400" dirty="0">
                <a:solidFill>
                  <a:schemeClr val="tx1"/>
                </a:solidFill>
              </a:rPr>
              <a:t>) с ОВЗ, включение в совместную деятельность, помощь в конфликтных ситуациях</a:t>
            </a:r>
            <a:r>
              <a:rPr lang="ru-RU" sz="2400" dirty="0" smtClean="0">
                <a:solidFill>
                  <a:schemeClr val="tx1"/>
                </a:solidFill>
              </a:rPr>
              <a:t>,  </a:t>
            </a:r>
            <a:r>
              <a:rPr lang="ru-RU" sz="2400" dirty="0">
                <a:solidFill>
                  <a:schemeClr val="tx1"/>
                </a:solidFill>
              </a:rPr>
              <a:t>привлечение </a:t>
            </a:r>
            <a:r>
              <a:rPr lang="ru-RU" sz="2400" dirty="0" err="1">
                <a:solidFill>
                  <a:schemeClr val="tx1"/>
                </a:solidFill>
              </a:rPr>
              <a:t>одногруппников</a:t>
            </a:r>
            <a:r>
              <a:rPr lang="ru-RU" sz="2400" dirty="0">
                <a:solidFill>
                  <a:schemeClr val="tx1"/>
                </a:solidFill>
              </a:rPr>
              <a:t> к помощи подопечному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3. Постепенный выход </a:t>
            </a:r>
            <a:r>
              <a:rPr lang="ru-RU" sz="2400" dirty="0" err="1">
                <a:solidFill>
                  <a:schemeClr val="tx1"/>
                </a:solidFill>
              </a:rPr>
              <a:t>тьютора</a:t>
            </a:r>
            <a:r>
              <a:rPr lang="ru-RU" sz="2400" dirty="0">
                <a:solidFill>
                  <a:schemeClr val="tx1"/>
                </a:solidFill>
              </a:rPr>
              <a:t> из студенческого коллектива, предоставление студентам возможности самостоятельно общаться и взаимодействовать друг с </a:t>
            </a: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400" dirty="0">
                <a:solidFill>
                  <a:schemeClr val="tx1"/>
                </a:solidFill>
              </a:rPr>
              <a:t>другом,  оказывать друг другу помощь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http://voprosiobuchenia.ru/wp-content/uploads/2011/10/schoo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1633"/>
            <a:ext cx="2192358" cy="15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6358"/>
      </p:ext>
    </p:extLst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5122" name="Picture 2" descr="img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830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41872"/>
      </p:ext>
    </p:extLst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Должностные обязанности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Ассистент-</a:t>
            </a:r>
            <a:r>
              <a:rPr lang="ru-RU" sz="2000" dirty="0" err="1" smtClean="0"/>
              <a:t>тьютор</a:t>
            </a:r>
            <a:r>
              <a:rPr lang="ru-RU" sz="2000" dirty="0" smtClean="0"/>
              <a:t> </a:t>
            </a:r>
            <a:r>
              <a:rPr lang="ru-RU" sz="2000" dirty="0"/>
              <a:t>кафедры, работающий с </a:t>
            </a:r>
            <a:r>
              <a:rPr lang="ru-RU" sz="2000" dirty="0" err="1"/>
              <a:t>ИиЛсОВЗ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2.1. Проводит консультирование </a:t>
            </a:r>
            <a:r>
              <a:rPr lang="ru-RU" sz="2000" dirty="0" err="1"/>
              <a:t>обучаюшихся</a:t>
            </a:r>
            <a:r>
              <a:rPr lang="ru-RU" sz="2000" dirty="0"/>
              <a:t> на кафедре </a:t>
            </a:r>
            <a:r>
              <a:rPr lang="ru-RU" sz="2000" dirty="0" err="1"/>
              <a:t>ИиЛсОВЗ</a:t>
            </a:r>
            <a:r>
              <a:rPr lang="ru-RU" sz="2000" dirty="0"/>
              <a:t> на основе дистанционного обучения по дисциплинам образовательных программ в соответствии со своей квалификацией, и выполняет все виды учебной работы, указанные в трудовом договоре.</a:t>
            </a:r>
          </a:p>
          <a:p>
            <a:pPr marL="0" indent="0">
              <a:buNone/>
            </a:pPr>
            <a:r>
              <a:rPr lang="ru-RU" sz="2000" dirty="0"/>
              <a:t>2.2. Организует и осуществляет обмен информации между Университетом и </a:t>
            </a:r>
            <a:r>
              <a:rPr lang="ru-RU" sz="2000" dirty="0" err="1"/>
              <a:t>ИиЛсОВЗ</a:t>
            </a:r>
            <a:r>
              <a:rPr lang="ru-RU" sz="2000" dirty="0"/>
              <a:t>, обучающихся на основе ДО при проведении: консультаций; контроля знаний.</a:t>
            </a:r>
          </a:p>
          <a:p>
            <a:pPr marL="0" indent="0">
              <a:buNone/>
            </a:pPr>
            <a:r>
              <a:rPr lang="ru-RU" sz="2000" dirty="0"/>
              <a:t>2.3. Оказывает методическую помощь обучающимся </a:t>
            </a:r>
            <a:r>
              <a:rPr lang="ru-RU" sz="2000" dirty="0" err="1"/>
              <a:t>ИиЛсОВЗ</a:t>
            </a:r>
            <a:r>
              <a:rPr lang="ru-RU" sz="2000" dirty="0"/>
              <a:t> на кафедре по вопросам, входящим в его компетенцию.</a:t>
            </a:r>
          </a:p>
          <a:p>
            <a:pPr marL="0" indent="0">
              <a:buNone/>
            </a:pPr>
            <a:r>
              <a:rPr lang="ru-RU" sz="2000" dirty="0"/>
              <a:t>2.4. Обеспечивает взаимодействие участников учебного процесса на основе ДОТ.</a:t>
            </a:r>
          </a:p>
          <a:p>
            <a:pPr marL="0" indent="0">
              <a:buNone/>
            </a:pPr>
            <a:r>
              <a:rPr lang="ru-RU" sz="2000" dirty="0"/>
              <a:t>2.5. Оформляет отчетность по ведению элементов учебного процесса на основе ДОТ, предусмотренной нормативными документами вуза.</a:t>
            </a:r>
          </a:p>
          <a:p>
            <a:pPr marL="0" indent="0">
              <a:buNone/>
            </a:pPr>
            <a:r>
              <a:rPr lang="ru-RU" sz="2000" dirty="0"/>
              <a:t>2.6. Контролирует соблюдение порядка организации элементов учебного процесса с использованием ЭО и ДО ассистентами кафедры.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626851"/>
      </p:ext>
    </p:extLst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30783" cy="1066130"/>
          </a:xfrm>
        </p:spPr>
        <p:txBody>
          <a:bodyPr/>
          <a:lstStyle/>
          <a:p>
            <a:r>
              <a:rPr lang="ru-RU" b="1" dirty="0"/>
              <a:t>Должностные обязанности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2.7</a:t>
            </a:r>
            <a:r>
              <a:rPr lang="ru-RU" sz="2000" dirty="0"/>
              <a:t>. Принимает участие в подготовке и рецензировании электронных учебно-методических комплексов (ЭУМК) в том числе учебников, учебных и учебно-методических пособий, разработке рабочих программ и других видов учебно-методической работы кафедры или иного структурного подразделения по ЭО и ДО.</a:t>
            </a:r>
          </a:p>
          <a:p>
            <a:pPr marL="0" indent="0">
              <a:buNone/>
            </a:pPr>
            <a:r>
              <a:rPr lang="ru-RU" sz="2000" dirty="0"/>
              <a:t> 2.8. Выполняет поручения заведующего кафедрой, касающиеся планирования, организации и методического обеспечения отдельных видов учебных занятий и всей основной образовательной программы в целом.</a:t>
            </a:r>
          </a:p>
          <a:p>
            <a:pPr marL="0" indent="0">
              <a:buNone/>
            </a:pPr>
            <a:r>
              <a:rPr lang="ru-RU" sz="2000" dirty="0"/>
              <a:t>2.9. В соответствии с учебной нагрузкой кафедры Ассистенту-</a:t>
            </a:r>
            <a:r>
              <a:rPr lang="ru-RU" sz="2000" dirty="0" err="1"/>
              <a:t>тьютору</a:t>
            </a:r>
            <a:r>
              <a:rPr lang="ru-RU" sz="2000" dirty="0"/>
              <a:t> могут быть поручены и другие виды работ.</a:t>
            </a:r>
          </a:p>
          <a:p>
            <a:pPr marL="0" indent="0">
              <a:buNone/>
            </a:pPr>
            <a:r>
              <a:rPr lang="ru-RU" sz="2000" dirty="0"/>
              <a:t>2.10. Создает условия для формирования у обучающихся (студентов, слушателей) </a:t>
            </a:r>
            <a:r>
              <a:rPr lang="ru-RU" sz="2000" dirty="0" err="1"/>
              <a:t>ИиЛсОВЗ</a:t>
            </a:r>
            <a:r>
              <a:rPr lang="ru-RU" sz="2000" dirty="0"/>
              <a:t> основных составляющих компетентности, обеспечивающей успешность будущей профессиональной деятельности выпускников.</a:t>
            </a:r>
          </a:p>
          <a:p>
            <a:pPr marL="0" indent="0">
              <a:buNone/>
            </a:pPr>
            <a:r>
              <a:rPr lang="ru-RU" sz="2000" dirty="0"/>
              <a:t>2.11. Участвует в организуемых в рамках тематики направлений исследований кафедры семинарах, совещаниях и конференциях, иных мероприятиях Университета.</a:t>
            </a:r>
          </a:p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259998"/>
      </p:ext>
    </p:extLst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055" y="0"/>
            <a:ext cx="4075324" cy="1066130"/>
          </a:xfrm>
        </p:spPr>
        <p:txBody>
          <a:bodyPr/>
          <a:lstStyle/>
          <a:p>
            <a:r>
              <a:rPr lang="ru-RU" dirty="0" smtClean="0"/>
              <a:t>                      Содержание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7" name="Picture 49" descr="arrow_metal01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86" y="4259575"/>
            <a:ext cx="2543175" cy="20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4"/>
          <p:cNvGrpSpPr>
            <a:grpSpLocks/>
          </p:cNvGrpSpPr>
          <p:nvPr/>
        </p:nvGrpSpPr>
        <p:grpSpPr bwMode="auto">
          <a:xfrm flipV="1">
            <a:off x="3833065" y="4963185"/>
            <a:ext cx="755402" cy="606375"/>
            <a:chOff x="2543" y="1006"/>
            <a:chExt cx="416" cy="416"/>
          </a:xfrm>
        </p:grpSpPr>
        <p:sp>
          <p:nvSpPr>
            <p:cNvPr id="10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3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5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3782453" y="3680686"/>
            <a:ext cx="794151" cy="632020"/>
            <a:chOff x="3071" y="1006"/>
            <a:chExt cx="416" cy="416"/>
          </a:xfrm>
        </p:grpSpPr>
        <p:sp>
          <p:nvSpPr>
            <p:cNvPr id="17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0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8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94"/>
          <p:cNvGrpSpPr>
            <a:grpSpLocks/>
          </p:cNvGrpSpPr>
          <p:nvPr/>
        </p:nvGrpSpPr>
        <p:grpSpPr bwMode="auto">
          <a:xfrm flipV="1">
            <a:off x="3710512" y="2262809"/>
            <a:ext cx="755402" cy="606375"/>
            <a:chOff x="2543" y="1006"/>
            <a:chExt cx="416" cy="416"/>
          </a:xfrm>
        </p:grpSpPr>
        <p:sp>
          <p:nvSpPr>
            <p:cNvPr id="24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27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9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" name="Picture 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588467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95823" y="2227213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sz="2000" b="1" dirty="0" smtClean="0">
                <a:solidFill>
                  <a:srgbClr val="1547B6"/>
                </a:solidFill>
                <a:cs typeface="Arial" pitchFamily="34" charset="0"/>
              </a:rPr>
              <a:t>Новые роли преподавателя: </a:t>
            </a:r>
            <a:r>
              <a:rPr lang="ru-RU" sz="2000" b="1" dirty="0" err="1" smtClean="0">
                <a:solidFill>
                  <a:srgbClr val="1547B6"/>
                </a:solidFill>
                <a:cs typeface="Arial" pitchFamily="34" charset="0"/>
              </a:rPr>
              <a:t>фасилитатор</a:t>
            </a:r>
            <a:r>
              <a:rPr lang="ru-RU" sz="2000" b="1" dirty="0" smtClean="0">
                <a:solidFill>
                  <a:srgbClr val="1547B6"/>
                </a:solidFill>
                <a:cs typeface="Arial" pitchFamily="34" charset="0"/>
              </a:rPr>
              <a:t>, модератор, тренер, </a:t>
            </a:r>
            <a:r>
              <a:rPr lang="ru-RU" sz="2000" b="1" dirty="0" err="1" smtClean="0">
                <a:solidFill>
                  <a:srgbClr val="1547B6"/>
                </a:solidFill>
                <a:cs typeface="Arial" pitchFamily="34" charset="0"/>
              </a:rPr>
              <a:t>тьютор</a:t>
            </a:r>
            <a:endParaRPr lang="ru-RU" sz="2000" b="1" dirty="0">
              <a:solidFill>
                <a:srgbClr val="1547B6"/>
              </a:solidFill>
              <a:cs typeface="Arial" pitchFamily="34" charset="0"/>
            </a:endParaRPr>
          </a:p>
        </p:txBody>
      </p:sp>
      <p:pic>
        <p:nvPicPr>
          <p:cNvPr id="38" name="Picture 2" descr="Инклюзивное образова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3414420" cy="37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786235" y="3899539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sz="2000" b="1" dirty="0" err="1" smtClean="0">
                <a:solidFill>
                  <a:srgbClr val="C00000"/>
                </a:solidFill>
                <a:cs typeface="Arial" pitchFamily="34" charset="0"/>
              </a:rPr>
              <a:t>Тьюторское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 сопровождение</a:t>
            </a:r>
            <a:endParaRPr lang="ru-RU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48223" y="4895848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sz="2000" b="1" dirty="0" smtClean="0">
                <a:solidFill>
                  <a:srgbClr val="1547B6"/>
                </a:solidFill>
                <a:cs typeface="Arial" pitchFamily="34" charset="0"/>
              </a:rPr>
              <a:t>Должностные инструкции ассистента- </a:t>
            </a:r>
            <a:r>
              <a:rPr lang="ru-RU" sz="2000" b="1" dirty="0" err="1" smtClean="0">
                <a:solidFill>
                  <a:srgbClr val="1547B6"/>
                </a:solidFill>
                <a:cs typeface="Arial" pitchFamily="34" charset="0"/>
              </a:rPr>
              <a:t>тьютора</a:t>
            </a:r>
            <a:endParaRPr lang="ru-RU" sz="2000" b="1" dirty="0">
              <a:solidFill>
                <a:srgbClr val="1547B6"/>
              </a:solidFill>
              <a:cs typeface="Arial" pitchFamily="34" charset="0"/>
            </a:endParaRPr>
          </a:p>
        </p:txBody>
      </p:sp>
      <p:pic>
        <p:nvPicPr>
          <p:cNvPr id="32" name="Picture 2" descr="https://fs00.infourok.ru/images/doc/165/189903/hello_html_46f8e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8" y="347593"/>
            <a:ext cx="3477933" cy="39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99513"/>
      </p:ext>
    </p:extLst>
  </p:cSld>
  <p:clrMapOvr>
    <a:masterClrMapping/>
  </p:clrMapOvr>
  <p:transition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. Функциональные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1547B7"/>
                </a:solidFill>
              </a:rPr>
              <a:t>3.1 Учебно–педагогическая работа: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/>
              <a:t>проводит практические, семинарские, лабораторные, итоговые зачётные занятия и консультации в соответствии с индивидуальным планом обучающегося </a:t>
            </a:r>
            <a:r>
              <a:rPr lang="ru-RU" sz="2400" dirty="0" err="1"/>
              <a:t>ИиЛсОВЗ</a:t>
            </a:r>
            <a:r>
              <a:rPr lang="ru-RU" sz="2400" dirty="0"/>
              <a:t> на основе ДОТ;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/>
              <a:t>несёт личную ответственность за организацию и качество практических занятий и внеаудиторной самостоятельной работы для обучающихся </a:t>
            </a:r>
            <a:r>
              <a:rPr lang="ru-RU" sz="2400" dirty="0" err="1"/>
              <a:t>ИиЛсОВЗ</a:t>
            </a:r>
            <a:r>
              <a:rPr lang="ru-RU" sz="2400" dirty="0"/>
              <a:t> на основе ДОТ  и в закреплённых учебных группах;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/>
              <a:t>посещает по индивидуальному графику лекции и практические занятия, которые проводят ассистенты кафедры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192724"/>
      </p:ext>
    </p:extLst>
  </p:cSld>
  <p:clrMapOvr>
    <a:masterClrMapping/>
  </p:clrMapOvr>
  <p:transition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836262" cy="1066130"/>
          </a:xfrm>
        </p:spPr>
        <p:txBody>
          <a:bodyPr/>
          <a:lstStyle/>
          <a:p>
            <a:r>
              <a:rPr lang="ru-RU" b="1" dirty="0"/>
              <a:t>. Функциональные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700808"/>
            <a:ext cx="7344816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1547B7"/>
                </a:solidFill>
              </a:rPr>
              <a:t>3.1 Учебно–педагогическая работа:</a:t>
            </a:r>
          </a:p>
          <a:p>
            <a:pPr marL="457200" lvl="1" indent="0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поручению заведующего кафедрой и с разрешения Первого проректора Университета привлекается к чтению отдельных лекций на основе ДОТ;</a:t>
            </a:r>
          </a:p>
          <a:p>
            <a:pPr marL="457200" lvl="1" indent="0">
              <a:buNone/>
            </a:pPr>
            <a:r>
              <a:rPr lang="ru-RU" sz="2400" dirty="0"/>
              <a:t>систематически повышает свой культурно-образовательный и профессиональный уровень знаний и навыков для работы с </a:t>
            </a:r>
            <a:r>
              <a:rPr lang="ru-RU" sz="2400" dirty="0" err="1"/>
              <a:t>ИиЛсОВЗ</a:t>
            </a:r>
            <a:r>
              <a:rPr lang="ru-RU" sz="2400" dirty="0"/>
              <a:t>;</a:t>
            </a:r>
          </a:p>
          <a:p>
            <a:pPr marL="457200" lvl="1" indent="0">
              <a:buNone/>
            </a:pPr>
            <a:r>
              <a:rPr lang="ru-RU" sz="2400" dirty="0"/>
              <a:t>проводит работу по воспитанию у </a:t>
            </a:r>
            <a:r>
              <a:rPr lang="ru-RU" sz="2400" dirty="0" err="1"/>
              <a:t>ИиЛсОВЗ</a:t>
            </a:r>
            <a:r>
              <a:rPr lang="ru-RU" sz="2400" dirty="0"/>
              <a:t>  научного мировоззрения, в том числе и с использованием ЭО и ДО;</a:t>
            </a:r>
          </a:p>
          <a:p>
            <a:pPr marL="457200" lvl="1" indent="0">
              <a:buNone/>
            </a:pPr>
            <a:r>
              <a:rPr lang="ru-RU" sz="2400" dirty="0"/>
              <a:t>повышает свою педагогическую квалификацию.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13314" name="Picture 2" descr="https://im0-tub-ru.yandex.net/i?id=f84c42221553e368c7c717b0ee0ffc8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5172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13576"/>
      </p:ext>
    </p:extLst>
  </p:cSld>
  <p:clrMapOvr>
    <a:masterClrMapping/>
  </p:clrMapOvr>
  <p:transition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3979"/>
            <a:ext cx="7430783" cy="1066130"/>
          </a:xfrm>
        </p:spPr>
        <p:txBody>
          <a:bodyPr/>
          <a:lstStyle/>
          <a:p>
            <a:r>
              <a:rPr lang="ru-RU" b="1" dirty="0"/>
              <a:t>Функциональные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1628800"/>
            <a:ext cx="7776864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1547B7"/>
                </a:solidFill>
              </a:rPr>
              <a:t>                           3.2 </a:t>
            </a:r>
            <a:r>
              <a:rPr lang="ru-RU" sz="2400" b="1" dirty="0">
                <a:solidFill>
                  <a:srgbClr val="1547B7"/>
                </a:solidFill>
              </a:rPr>
              <a:t>Учебно–методическая работа:</a:t>
            </a:r>
          </a:p>
          <a:p>
            <a:pPr marL="0" indent="0">
              <a:buNone/>
            </a:pPr>
            <a:r>
              <a:rPr lang="ru-RU" sz="2400" dirty="0" smtClean="0"/>
              <a:t> -участвует </a:t>
            </a:r>
            <a:r>
              <a:rPr lang="ru-RU" sz="2400" dirty="0"/>
              <a:t>в составлении методических разработок                      </a:t>
            </a:r>
            <a:r>
              <a:rPr lang="ru-RU" sz="2400" dirty="0" smtClean="0"/>
              <a:t>для </a:t>
            </a:r>
            <a:r>
              <a:rPr lang="ru-RU" sz="2400" dirty="0"/>
              <a:t>ассистентов кафедры и </a:t>
            </a:r>
            <a:r>
              <a:rPr lang="ru-RU" sz="2400" dirty="0" smtClean="0"/>
              <a:t>обучающихся </a:t>
            </a:r>
            <a:r>
              <a:rPr lang="ru-RU" sz="2400" dirty="0" err="1"/>
              <a:t>ИиЛсОВЗ</a:t>
            </a:r>
            <a:r>
              <a:rPr lang="ru-RU" sz="2400" dirty="0"/>
              <a:t> с использованием ЭО и ДО по </a:t>
            </a:r>
            <a:r>
              <a:rPr lang="ru-RU" sz="2400" dirty="0" smtClean="0"/>
              <a:t>плану </a:t>
            </a:r>
            <a:r>
              <a:rPr lang="ru-RU" sz="2400" dirty="0"/>
              <a:t>кафедры;</a:t>
            </a:r>
          </a:p>
          <a:p>
            <a:pPr marL="0" indent="0">
              <a:buNone/>
            </a:pPr>
            <a:r>
              <a:rPr lang="ru-RU" sz="2400" dirty="0" smtClean="0"/>
              <a:t>- участвует </a:t>
            </a:r>
            <a:r>
              <a:rPr lang="ru-RU" sz="2400" dirty="0"/>
              <a:t>в других формах методической работы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проводимой </a:t>
            </a:r>
            <a:r>
              <a:rPr lang="ru-RU" sz="2400" dirty="0"/>
              <a:t>на кафедре;</a:t>
            </a:r>
          </a:p>
          <a:p>
            <a:pPr marL="0" indent="0">
              <a:buNone/>
            </a:pPr>
            <a:r>
              <a:rPr lang="ru-RU" sz="2400" dirty="0" smtClean="0"/>
              <a:t>- внедряет </a:t>
            </a:r>
            <a:r>
              <a:rPr lang="ru-RU" sz="2400" dirty="0"/>
              <a:t>достижения педагогики высшей школы в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учебный </a:t>
            </a:r>
            <a:r>
              <a:rPr lang="ru-RU" sz="2400" dirty="0"/>
              <a:t>процесс с использованием ЭО и ДО;</a:t>
            </a:r>
          </a:p>
          <a:p>
            <a:pPr marL="0" indent="0">
              <a:buNone/>
            </a:pPr>
            <a:r>
              <a:rPr lang="ru-RU" sz="2400" dirty="0" smtClean="0"/>
              <a:t>- внедряет </a:t>
            </a:r>
            <a:r>
              <a:rPr lang="ru-RU" sz="2400" dirty="0"/>
              <a:t>опыт, полученный во время обучения на ФПК в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учебный </a:t>
            </a:r>
            <a:r>
              <a:rPr lang="ru-RU" sz="2400" dirty="0"/>
              <a:t>процесс;</a:t>
            </a:r>
          </a:p>
          <a:p>
            <a:pPr marL="0" indent="0">
              <a:buNone/>
            </a:pPr>
            <a:r>
              <a:rPr lang="ru-RU" sz="2400" dirty="0" smtClean="0"/>
              <a:t>- принимает </a:t>
            </a:r>
            <a:r>
              <a:rPr lang="ru-RU" sz="2400" dirty="0"/>
              <a:t>участие в распространении научных знаний.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14340" name="Picture 4" descr="https://im0-tub-ru.yandex.net/i?id=2452b2cf9f2a19f069a7d5e22dfe9b4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9979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3021"/>
      </p:ext>
    </p:extLst>
  </p:cSld>
  <p:clrMapOvr>
    <a:masterClrMapping/>
  </p:clrMapOvr>
  <p:transition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Функциональные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1547B7"/>
                </a:solidFill>
              </a:rPr>
              <a:t>3.3 Научно–исследовательская работа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принимает участие в научно-исследовательской работе по плану кафедры;</a:t>
            </a:r>
          </a:p>
          <a:p>
            <a:pPr lvl="0"/>
            <a:r>
              <a:rPr lang="ru-RU" sz="2400" dirty="0"/>
              <a:t>внедряет результаты научных исследований, а также достижения отечественной и мировой науки в учебный процесс и практику;</a:t>
            </a:r>
          </a:p>
          <a:p>
            <a:pPr lvl="0"/>
            <a:r>
              <a:rPr lang="ru-RU" sz="2400" dirty="0"/>
              <a:t>непосредственно участвует в научно-исследовательской работе по педагогике высшей школы;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5" name="Picture 2" descr="http://d1.izvestia29.ru/data/files/8e/50/000050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9160"/>
            <a:ext cx="40196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45214"/>
      </p:ext>
    </p:extLst>
  </p:cSld>
  <p:clrMapOvr>
    <a:masterClrMapping/>
  </p:clrMapOvr>
  <p:transition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Функциональные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1547B7"/>
                </a:solidFill>
              </a:rPr>
              <a:t>3.4 Лечебная работа</a:t>
            </a:r>
            <a:r>
              <a:rPr lang="ru-RU" sz="2800" dirty="0"/>
              <a:t>:</a:t>
            </a:r>
          </a:p>
          <a:p>
            <a:r>
              <a:rPr lang="ru-RU" sz="2800" dirty="0"/>
              <a:t>ведёт лечебную работу в клинике или отделении лечебного учреждения;</a:t>
            </a:r>
          </a:p>
          <a:p>
            <a:r>
              <a:rPr lang="ru-RU" sz="2800" dirty="0"/>
              <a:t>осуществляет лечебно-консультативную и организационно-методическую работу в закреплённых лечебно-профилактических учреждениях г. Волгограда и Волгоградской области.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5" name="Picture 2" descr="http://v-chelny.ru/images/uploads/2013-07-09/inklyuzivnomu-obrazovaniyu-byt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941168"/>
            <a:ext cx="4012059" cy="18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56729"/>
      </p:ext>
    </p:extLst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30783" cy="106613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Права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92" y="1700808"/>
            <a:ext cx="9001000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Ассистент-</a:t>
            </a:r>
            <a:r>
              <a:rPr lang="ru-RU" sz="2400" dirty="0" err="1"/>
              <a:t>тьютор</a:t>
            </a:r>
            <a:r>
              <a:rPr lang="ru-RU" sz="2400" dirty="0"/>
              <a:t> кафедры, работающий с </a:t>
            </a:r>
            <a:r>
              <a:rPr lang="ru-RU" sz="2400" dirty="0" err="1" smtClean="0"/>
              <a:t>ИиЛсОВЗ</a:t>
            </a:r>
            <a:r>
              <a:rPr lang="ru-RU" sz="2400" dirty="0" smtClean="0"/>
              <a:t> имеет </a:t>
            </a:r>
            <a:r>
              <a:rPr lang="ru-RU" sz="2400" dirty="0"/>
              <a:t>право:</a:t>
            </a:r>
          </a:p>
          <a:p>
            <a:pPr marL="0" indent="0">
              <a:buNone/>
            </a:pPr>
            <a:r>
              <a:rPr lang="ru-RU" sz="2000" dirty="0" smtClean="0"/>
              <a:t>4.2</a:t>
            </a:r>
            <a:r>
              <a:rPr lang="ru-RU" sz="2000" dirty="0"/>
              <a:t>. Вносить заведующему кафедрой предложения по корректировке плана работы кафедры, рабочих программ и другой учебной документации кафедры с последующим их утверждением в установленном порядке, наиболее полно обеспечивающие высокое качество учебного процесса для </a:t>
            </a:r>
            <a:r>
              <a:rPr lang="ru-RU" sz="2000" dirty="0" err="1"/>
              <a:t>ИиЛсОВЗ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4.3. Вносить на рассмотрение кафедры предложения по совершенствованию учебной, учебно-методической, научно-методической, научно-исследовательской работы кафедры, наиболее полно обеспечивающие высокое качество учебного процесса для </a:t>
            </a:r>
            <a:r>
              <a:rPr lang="ru-RU" sz="2000" dirty="0" err="1"/>
              <a:t>ИиЛсОВЗ</a:t>
            </a:r>
            <a:r>
              <a:rPr lang="ru-RU" sz="2000" dirty="0"/>
              <a:t> с использованием ЭО и ДО.</a:t>
            </a:r>
          </a:p>
          <a:p>
            <a:pPr marL="0" indent="0">
              <a:buNone/>
            </a:pPr>
            <a:r>
              <a:rPr lang="ru-RU" sz="2000" dirty="0"/>
              <a:t>4.4. Излагать учебный материал по своим методикам с использованием ЭО и ДО, выбирать методы и средства обучения, выбирать темы для научных исследований и проводить их своими методами, наиболее полно обеспечивающие высокое качество учебного процесса для </a:t>
            </a:r>
            <a:r>
              <a:rPr lang="ru-RU" sz="2000" dirty="0" err="1"/>
              <a:t>ИиЛсОВЗ</a:t>
            </a:r>
            <a:r>
              <a:rPr lang="ru-RU" sz="2000" dirty="0"/>
              <a:t> на основе ДОТ.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7" name="Picture 2" descr="https://im0-tub-ru.yandex.net/i?id=f9bc477135d4e18f554ec8227322f51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6" y="9928"/>
            <a:ext cx="1928024" cy="15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82908"/>
      </p:ext>
    </p:extLst>
  </p:cSld>
  <p:clrMapOvr>
    <a:masterClrMapping/>
  </p:clrMapOvr>
  <p:transition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Ответственность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Ассистент кафедры, работающий с </a:t>
            </a:r>
            <a:r>
              <a:rPr lang="ru-RU" sz="2000" dirty="0" err="1"/>
              <a:t>ИиЛсОВЗ</a:t>
            </a:r>
            <a:r>
              <a:rPr lang="ru-RU" sz="2000" dirty="0"/>
              <a:t> несет ответственность за:</a:t>
            </a:r>
          </a:p>
          <a:p>
            <a:pPr marL="0" indent="0">
              <a:buNone/>
            </a:pPr>
            <a:r>
              <a:rPr lang="ru-RU" sz="2000" dirty="0"/>
              <a:t>5.1. Низкий профессиональный уровень организации и проведения учебной и учебно-методической работы по видам учебных занятий преподаваемой дисциплины.</a:t>
            </a:r>
          </a:p>
          <a:p>
            <a:pPr marL="0" indent="0">
              <a:buNone/>
            </a:pPr>
            <a:r>
              <a:rPr lang="ru-RU" sz="2000" dirty="0"/>
              <a:t>5.2. Проведение учебных занятий в меньшем объеме, чем запланировано в рабочей программе по дисциплине.</a:t>
            </a:r>
          </a:p>
          <a:p>
            <a:pPr marL="0" indent="0">
              <a:buNone/>
            </a:pPr>
            <a:r>
              <a:rPr lang="ru-RU" sz="2000" dirty="0"/>
              <a:t>5.3. Низкие требования к качеству подготовки </a:t>
            </a:r>
            <a:r>
              <a:rPr lang="ru-RU" sz="2000" dirty="0" err="1"/>
              <a:t>ИиЛсОВЗ</a:t>
            </a:r>
            <a:r>
              <a:rPr lang="ru-RU" sz="2000" dirty="0"/>
              <a:t> по отдельным видам учебных занятий.</a:t>
            </a:r>
          </a:p>
          <a:p>
            <a:pPr marL="0" indent="0">
              <a:buNone/>
            </a:pPr>
            <a:r>
              <a:rPr lang="ru-RU" sz="2000" dirty="0"/>
              <a:t>5.4. За нарушение или невыполнение порядка проведения учебных занятий, установленного утвержденным расписанием учебных занятий.</a:t>
            </a:r>
          </a:p>
          <a:p>
            <a:pPr marL="0" indent="0">
              <a:buNone/>
            </a:pPr>
            <a:r>
              <a:rPr lang="ru-RU" sz="2000" dirty="0"/>
              <a:t>5.5. Нарушение академических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свобод </a:t>
            </a:r>
            <a:r>
              <a:rPr lang="ru-RU" sz="2000" dirty="0"/>
              <a:t>и прав </a:t>
            </a:r>
            <a:r>
              <a:rPr lang="ru-RU" sz="2000" dirty="0" err="1"/>
              <a:t>ИиЛсОВЗ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pic>
        <p:nvPicPr>
          <p:cNvPr id="7" name="Picture 2" descr="https://im3-tub-ru.yandex.net/i?id=05380c5432d3d0b6c096bca60eaaef0b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68" y="5060826"/>
            <a:ext cx="45243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81962"/>
      </p:ext>
    </p:extLst>
  </p:cSld>
  <p:clrMapOvr>
    <a:masterClrMapping/>
  </p:clrMapOvr>
  <p:transition>
    <p:cover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Ответственность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8229600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Ассистент кафедры, работающий с </a:t>
            </a:r>
            <a:r>
              <a:rPr lang="ru-RU" sz="2000" dirty="0" err="1"/>
              <a:t>ИиЛсОВЗ</a:t>
            </a:r>
            <a:r>
              <a:rPr lang="ru-RU" sz="2000" dirty="0"/>
              <a:t> несет ответственность за:</a:t>
            </a:r>
          </a:p>
          <a:p>
            <a:pPr marL="0" indent="0">
              <a:buNone/>
            </a:pPr>
            <a:r>
              <a:rPr lang="ru-RU" sz="2000" dirty="0" smtClean="0"/>
              <a:t>5.6</a:t>
            </a:r>
            <a:r>
              <a:rPr lang="ru-RU" sz="2000" dirty="0"/>
              <a:t>. Нарушение правил по охране труда и </a:t>
            </a:r>
            <a:r>
              <a:rPr lang="ru-RU" sz="2000" dirty="0" err="1"/>
              <a:t>промсанитарии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5.7. Ненадлежащее обеспечение пожарной безопасности и выполнение противопожарных мероприятий в закрепленных помещениях.</a:t>
            </a:r>
          </a:p>
          <a:p>
            <a:pPr marL="0" indent="0">
              <a:buNone/>
            </a:pPr>
            <a:r>
              <a:rPr lang="ru-RU" sz="2000" dirty="0"/>
              <a:t>5.8. Не обеспечение безопасных условий труда </a:t>
            </a:r>
            <a:r>
              <a:rPr lang="ru-RU" sz="2000" dirty="0" err="1"/>
              <a:t>ИиЛсОВЗ</a:t>
            </a:r>
            <a:r>
              <a:rPr lang="ru-RU" sz="2000" dirty="0"/>
              <a:t> при проведении учебных занятий.</a:t>
            </a:r>
          </a:p>
          <a:p>
            <a:pPr marL="0" indent="0">
              <a:buNone/>
            </a:pPr>
            <a:r>
              <a:rPr lang="ru-RU" sz="2000" dirty="0"/>
              <a:t>5.9. Невыполнение обязанностей, предусмотренных Уставом Университета, действующими правовыми актами и должностной инструкцией.</a:t>
            </a:r>
          </a:p>
          <a:p>
            <a:pPr marL="0" indent="0">
              <a:buNone/>
            </a:pPr>
            <a:r>
              <a:rPr lang="ru-RU" sz="2000" dirty="0"/>
              <a:t>5.10. Прочие нарушения, предусмотренные ТК РФ, в процессе выполнения своих служебных обязанностей.</a:t>
            </a:r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6148" name="Picture 4" descr="http://gagauzpravda.md/wp-content/uploads/2015/08/495_38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3249365" cy="17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48978"/>
      </p:ext>
    </p:extLst>
  </p:cSld>
  <p:clrMapOvr>
    <a:masterClrMapping/>
  </p:clrMapOvr>
  <p:transition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pic>
        <p:nvPicPr>
          <p:cNvPr id="7170" name="Picture 2" descr="img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6" y="-12577"/>
            <a:ext cx="9156497" cy="687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65065"/>
      </p:ext>
    </p:extLst>
  </p:cSld>
  <p:clrMapOvr>
    <a:masterClrMapping/>
  </p:clrMapOvr>
  <p:transition>
    <p:cover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620238" cy="1066130"/>
          </a:xfrm>
        </p:spPr>
        <p:txBody>
          <a:bodyPr/>
          <a:lstStyle/>
          <a:p>
            <a:r>
              <a:rPr lang="ru-RU" b="1" dirty="0"/>
              <a:t>Функциональные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3.1. Выступает посредником между </a:t>
            </a:r>
            <a:r>
              <a:rPr lang="ru-RU" sz="2000" dirty="0" err="1"/>
              <a:t>ИиЛсОВЗ</a:t>
            </a:r>
            <a:r>
              <a:rPr lang="ru-RU" sz="2000" dirty="0"/>
              <a:t> и Университетом, семьей, средой, специалистами различных социальных служб, ведомств и административных органов.</a:t>
            </a:r>
          </a:p>
          <a:p>
            <a:pPr marL="0" indent="0">
              <a:buNone/>
            </a:pPr>
            <a:r>
              <a:rPr lang="ru-RU" sz="2000" dirty="0"/>
              <a:t>3.2. Определяет задачи, формы, методы социально-педагогической работы, способы решения личных и социальных проблем, принимает меры по социальной защите и социальной помощи, реализации прав и свобод личности </a:t>
            </a:r>
            <a:r>
              <a:rPr lang="ru-RU" sz="2000" dirty="0" err="1"/>
              <a:t>ИиЛсОВЗ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3.3. Осуществляет комплекс мероприятий по воспитанию, образованию, развитию и социальной защите обучающихся с </a:t>
            </a:r>
            <a:r>
              <a:rPr lang="ru-RU" sz="2000" dirty="0" err="1"/>
              <a:t>ИиЛсОВЗ</a:t>
            </a:r>
            <a:r>
              <a:rPr lang="ru-RU" sz="2000" dirty="0"/>
              <a:t> в Университете;</a:t>
            </a:r>
          </a:p>
          <a:p>
            <a:pPr marL="0" indent="0">
              <a:buNone/>
            </a:pPr>
            <a:r>
              <a:rPr lang="ru-RU" sz="2000" dirty="0"/>
              <a:t>3.4. Изучает психолого-медико-педагогические особенности личности </a:t>
            </a:r>
            <a:r>
              <a:rPr lang="ru-RU" sz="2000" dirty="0" err="1"/>
              <a:t>ИиЛсОВЗ</a:t>
            </a:r>
            <a:r>
              <a:rPr lang="ru-RU" sz="2000" dirty="0"/>
              <a:t> и их микросреды, условий жизни.</a:t>
            </a:r>
          </a:p>
          <a:p>
            <a:pPr marL="0" indent="0">
              <a:buNone/>
            </a:pPr>
            <a:r>
              <a:rPr lang="ru-RU" sz="2000" dirty="0"/>
              <a:t>3.5. Выявляет интересы и потребности, трудности и проблемы, конфликтные ситуации, отклонения в поведении </a:t>
            </a:r>
            <a:r>
              <a:rPr lang="ru-RU" sz="2000" dirty="0" err="1"/>
              <a:t>ИиЛсОВЗ</a:t>
            </a:r>
            <a:r>
              <a:rPr lang="ru-RU" sz="2000" dirty="0"/>
              <a:t> и своевременно оказывает им социальную помощь и поддержку.</a:t>
            </a:r>
          </a:p>
          <a:p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pic>
        <p:nvPicPr>
          <p:cNvPr id="15362" name="Picture 2" descr="http://www.mir-konkursov.ru/userfiles/0_9df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15" y="-11865"/>
            <a:ext cx="3408313" cy="15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91844"/>
      </p:ext>
    </p:extLst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7430783" cy="1066130"/>
          </a:xfrm>
        </p:spPr>
        <p:txBody>
          <a:bodyPr/>
          <a:lstStyle/>
          <a:p>
            <a:r>
              <a:rPr lang="ru-RU" dirty="0" smtClean="0"/>
              <a:t>Новые роли педагога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7" name="Овал 6"/>
          <p:cNvSpPr/>
          <p:nvPr/>
        </p:nvSpPr>
        <p:spPr>
          <a:xfrm>
            <a:off x="899592" y="1556792"/>
            <a:ext cx="2816453" cy="26642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547B6"/>
                </a:solidFill>
              </a:rPr>
              <a:t>Преподаватель –</a:t>
            </a:r>
            <a:r>
              <a:rPr lang="ru-RU" b="1" dirty="0" err="1" smtClean="0">
                <a:solidFill>
                  <a:srgbClr val="1547B6"/>
                </a:solidFill>
              </a:rPr>
              <a:t>фасилитатор</a:t>
            </a:r>
            <a:endParaRPr lang="ru-RU" b="1" dirty="0" smtClean="0">
              <a:solidFill>
                <a:srgbClr val="1547B6"/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сопровождает и руководит процессом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взаимодействия помогает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группе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39854" y="4221088"/>
            <a:ext cx="2782024" cy="26642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547B6"/>
                </a:solidFill>
              </a:rPr>
              <a:t>П</a:t>
            </a:r>
            <a:r>
              <a:rPr lang="ru-RU" sz="2000" b="1" dirty="0" smtClean="0">
                <a:solidFill>
                  <a:srgbClr val="1547B6"/>
                </a:solidFill>
              </a:rPr>
              <a:t>реподаватель-</a:t>
            </a:r>
            <a:r>
              <a:rPr lang="ru-RU" sz="2000" b="1" dirty="0" err="1" smtClean="0">
                <a:solidFill>
                  <a:srgbClr val="1547B6"/>
                </a:solidFill>
              </a:rPr>
              <a:t>тьютор</a:t>
            </a:r>
            <a:r>
              <a:rPr lang="ru-RU" b="1" dirty="0" smtClean="0">
                <a:solidFill>
                  <a:srgbClr val="1547B6"/>
                </a:solidFill>
              </a:rPr>
              <a:t> </a:t>
            </a:r>
            <a:endParaRPr lang="ru-RU" b="1" dirty="0">
              <a:solidFill>
                <a:srgbClr val="1547B6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15616" y="4202832"/>
            <a:ext cx="2834601" cy="26642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547B6"/>
                </a:solidFill>
              </a:rPr>
              <a:t>Преподаватель</a:t>
            </a:r>
            <a:r>
              <a:rPr lang="ru-RU" dirty="0" smtClean="0">
                <a:solidFill>
                  <a:srgbClr val="1547B6"/>
                </a:solidFill>
              </a:rPr>
              <a:t>-</a:t>
            </a:r>
            <a:r>
              <a:rPr lang="ru-RU" b="1" dirty="0" smtClean="0">
                <a:solidFill>
                  <a:srgbClr val="1547B6"/>
                </a:solidFill>
              </a:rPr>
              <a:t>тренер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отвечает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за процесс и за содержание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46779" y="1556792"/>
            <a:ext cx="2808312" cy="2664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547B6"/>
                </a:solidFill>
              </a:rPr>
              <a:t>Преподаватель–модератор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 только наблюдение за порядком, но собственно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организация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общения</a:t>
            </a:r>
          </a:p>
        </p:txBody>
      </p:sp>
      <p:pic>
        <p:nvPicPr>
          <p:cNvPr id="11" name="Picture 2" descr="http://25mb.ru/img/picture/Oct/06/0a78d96cd7c04d0e5c79690fc2400d03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68"/>
            <a:ext cx="2339752" cy="50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16477"/>
      </p:ext>
    </p:extLst>
  </p:cSld>
  <p:clrMapOvr>
    <a:masterClrMapping/>
  </p:clrMapOvr>
  <p:transition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Функциональные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8229600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3.6. Осуществляет работу по трудоустройству, патронату и сопровождению обучающихся </a:t>
            </a:r>
            <a:r>
              <a:rPr lang="ru-RU" sz="2000" dirty="0" err="1"/>
              <a:t>ИиЛсОВЗ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3.7. Взаимодействует с преподавателями, родителями, специалистами социальных служб, семейных и молодежных служб занятости, с благотворительными организациями и др. в оказании помощи </a:t>
            </a:r>
            <a:r>
              <a:rPr lang="ru-RU" sz="2000" dirty="0" err="1"/>
              <a:t>ИиЛсОВЗ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3.8. Организует: различные виды социально-ценностной деятельности обучающихся </a:t>
            </a:r>
            <a:r>
              <a:rPr lang="ru-RU" sz="2000" dirty="0" err="1"/>
              <a:t>ИиЛсОВЗ</a:t>
            </a:r>
            <a:r>
              <a:rPr lang="ru-RU" sz="2000" dirty="0"/>
              <a:t> с ограниченными возможностями и преподавателей; мероприятия, направленные на развитие социальных инициатив, реализацию социальных проектов и программ, участвует в их разработке и утверждении.</a:t>
            </a:r>
          </a:p>
          <a:p>
            <a:pPr marL="0" indent="0">
              <a:buNone/>
            </a:pPr>
            <a:r>
              <a:rPr lang="ru-RU" sz="2000" dirty="0"/>
              <a:t>3.9. Содействует созданию обстановки психологического комфорта и безопасности личности </a:t>
            </a:r>
            <a:r>
              <a:rPr lang="ru-RU" sz="2000" dirty="0" err="1"/>
              <a:t>ИиЛсОВЗ</a:t>
            </a:r>
            <a:r>
              <a:rPr lang="ru-RU" sz="2000" dirty="0"/>
              <a:t>, обеспечивает охрану их жизни и здоровья.</a:t>
            </a:r>
          </a:p>
          <a:p>
            <a:pPr marL="0" indent="0">
              <a:buNone/>
            </a:pPr>
            <a:r>
              <a:rPr lang="ru-RU" sz="2000" dirty="0"/>
              <a:t>3.10. На основании проведенного обследования индивидуально-психологических качеств </a:t>
            </a:r>
            <a:r>
              <a:rPr lang="ru-RU" sz="2000" dirty="0" err="1"/>
              <a:t>ИиЛсОВЗ</a:t>
            </a:r>
            <a:r>
              <a:rPr lang="ru-RU" sz="2000" dirty="0"/>
              <a:t> составляет </a:t>
            </a:r>
            <a:r>
              <a:rPr lang="ru-RU" sz="2000" dirty="0" smtClean="0"/>
              <a:t>социально-педагогические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</a:t>
            </a:r>
            <a:r>
              <a:rPr lang="ru-RU" sz="2000" dirty="0"/>
              <a:t>карты.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4511932"/>
      </p:ext>
    </p:extLst>
  </p:cSld>
  <p:clrMapOvr>
    <a:masterClrMapping/>
  </p:clrMapOvr>
  <p:transition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Функциональные обязанности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8229600" cy="45691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3.11. Систематически повышает квалификацию в рамках посещения курсов, участия в тренингах, стажировках, семинарах-практикумах, авторских школах и пр.</a:t>
            </a:r>
          </a:p>
          <a:p>
            <a:pPr marL="0" indent="0">
              <a:buNone/>
            </a:pPr>
            <a:r>
              <a:rPr lang="ru-RU" sz="2000" dirty="0"/>
              <a:t>3.12. Разрабатывает методические пособия и рекомендации для педагогов, родителей, обучающихся </a:t>
            </a:r>
            <a:r>
              <a:rPr lang="ru-RU" sz="2000" dirty="0" err="1"/>
              <a:t>ИиЛсОВЗ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3.13. Принимает участие в научно-практических конференциях, семинарах.</a:t>
            </a:r>
          </a:p>
          <a:p>
            <a:pPr marL="0" indent="0">
              <a:buNone/>
            </a:pPr>
            <a:r>
              <a:rPr lang="ru-RU" sz="2000" dirty="0"/>
              <a:t>3.14. </a:t>
            </a:r>
            <a:r>
              <a:rPr lang="ru-RU" sz="2000" dirty="0">
                <a:solidFill>
                  <a:srgbClr val="FF0000"/>
                </a:solidFill>
              </a:rPr>
              <a:t>Планирует</a:t>
            </a:r>
            <a:r>
              <a:rPr lang="ru-RU" sz="2000" dirty="0"/>
              <a:t>, в обязательном порядке, свою работу на каждый учебный год. План утверждается Начальником Учебно-методического отдела Университета не позднее пяти дней с начала планируемого периода;</a:t>
            </a:r>
          </a:p>
          <a:p>
            <a:pPr marL="0" indent="0">
              <a:buNone/>
            </a:pPr>
            <a:r>
              <a:rPr lang="ru-RU" sz="2000" dirty="0"/>
              <a:t>3.15. Представляет Начальнику Учебно-методического отдела Университета письменный </a:t>
            </a:r>
            <a:r>
              <a:rPr lang="ru-RU" sz="2000" dirty="0">
                <a:solidFill>
                  <a:srgbClr val="FF0000"/>
                </a:solidFill>
              </a:rPr>
              <a:t>отчёт</a:t>
            </a:r>
            <a:r>
              <a:rPr lang="ru-RU" sz="2000" dirty="0"/>
              <a:t> о своей деятельности объёмом не более пяти страниц в течение 10 дней по окончании семестра.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753205"/>
      </p:ext>
    </p:extLst>
  </p:cSld>
  <p:clrMapOvr>
    <a:masterClrMapping/>
  </p:clrMapOvr>
  <p:transition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Контрольный вопрос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1556792"/>
            <a:ext cx="5328592" cy="4320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dirty="0"/>
              <a:t>Дайте определение </a:t>
            </a:r>
            <a:r>
              <a:rPr lang="ru-RU" sz="3600" dirty="0" smtClean="0"/>
              <a:t>понятию  «</a:t>
            </a:r>
            <a:r>
              <a:rPr lang="ru-RU" sz="3600" dirty="0" err="1"/>
              <a:t>тьютор</a:t>
            </a:r>
            <a:r>
              <a:rPr lang="ru-RU" sz="3600" dirty="0"/>
              <a:t>».</a:t>
            </a:r>
          </a:p>
        </p:txBody>
      </p:sp>
      <p:pic>
        <p:nvPicPr>
          <p:cNvPr id="17410" name="Picture 2" descr="https://im0-tub-ru.yandex.net/i?id=c10af68647d262cd5318daeac2a188bc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4563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13150"/>
      </p:ext>
    </p:extLst>
  </p:cSld>
  <p:clrMapOvr>
    <a:masterClrMapping/>
  </p:clrMapOvr>
  <p:transition>
    <p:cover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  <p:pic>
        <p:nvPicPr>
          <p:cNvPr id="15362" name="Picture 2" descr="http://static.ozone.ru/multimedia/1012033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0121"/>
            <a:ext cx="3056284" cy="41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forkidsandmum.ru/pictures/1014554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729062"/>
            <a:ext cx="316835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99680"/>
      </p:ext>
    </p:extLst>
  </p:cSld>
  <p:clrMapOvr>
    <a:masterClrMapping/>
  </p:clrMapOvr>
  <p:transition>
    <p:cover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26626" name="Picture 2" descr="http://player.myshared.ru/10/989388/slides/slide_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otivators.ru/sites/default/files/imagecache/main-motivator/motivator-25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8280919" cy="363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1903"/>
      </p:ext>
    </p:extLst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Фасилитация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(от англ. </a:t>
            </a:r>
            <a:r>
              <a:rPr lang="ru-RU" i="1" dirty="0" err="1"/>
              <a:t>facilitate</a:t>
            </a:r>
            <a:r>
              <a:rPr lang="ru-RU" i="1" dirty="0"/>
              <a:t> </a:t>
            </a:r>
            <a:r>
              <a:rPr lang="ru-RU" dirty="0"/>
              <a:t>- помогать)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4569122"/>
          </a:xfrm>
        </p:spPr>
        <p:txBody>
          <a:bodyPr/>
          <a:lstStyle/>
          <a:p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  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Рис.  . Виды </a:t>
            </a:r>
            <a:r>
              <a:rPr lang="ru-RU" sz="1400" dirty="0" err="1"/>
              <a:t>фасилитации</a:t>
            </a:r>
            <a:r>
              <a:rPr lang="ru-RU" sz="1400" dirty="0"/>
              <a:t> (по Зимняя И. А. Педагогическая психология. Ростов н/Д, 1997., С. 170).</a:t>
            </a:r>
          </a:p>
          <a:p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73208" y="1412776"/>
            <a:ext cx="374441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1547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err="1" smtClean="0">
                <a:solidFill>
                  <a:srgbClr val="1547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Фасилитация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401797"/>
            <a:ext cx="3744416" cy="3024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547B6"/>
                </a:solidFill>
              </a:rPr>
              <a:t>Педагогическая</a:t>
            </a:r>
            <a:r>
              <a:rPr lang="ru-RU" sz="2000" b="1" dirty="0" smtClean="0">
                <a:solidFill>
                  <a:srgbClr val="1547B6"/>
                </a:solidFill>
              </a:rPr>
              <a:t> </a:t>
            </a:r>
            <a:r>
              <a:rPr lang="ru-RU" sz="2000" b="1" dirty="0">
                <a:solidFill>
                  <a:srgbClr val="1547B6"/>
                </a:solidFill>
              </a:rPr>
              <a:t>-</a:t>
            </a:r>
            <a:endParaRPr lang="ru-RU" sz="2000" dirty="0">
              <a:solidFill>
                <a:srgbClr val="1547B6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усиление продуктивности образования (обучения, воспитания) и развитие субъектов педагогического процесса за счет особого стиля общения и личности педагога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5389" y="2401797"/>
            <a:ext cx="3744416" cy="3096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547B6"/>
                </a:solidFill>
              </a:rPr>
              <a:t>Социальная</a:t>
            </a:r>
            <a:r>
              <a:rPr lang="ru-RU" sz="2000" b="1" dirty="0" smtClean="0">
                <a:solidFill>
                  <a:srgbClr val="1547B6"/>
                </a:solidFill>
              </a:rPr>
              <a:t> </a:t>
            </a:r>
            <a:r>
              <a:rPr lang="ru-RU" sz="2000" b="1" dirty="0">
                <a:solidFill>
                  <a:srgbClr val="1547B6"/>
                </a:solidFill>
              </a:rPr>
              <a:t>-</a:t>
            </a:r>
            <a:endParaRPr lang="ru-RU" sz="2000" dirty="0">
              <a:solidFill>
                <a:srgbClr val="1547B6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повышение скорости или продуктивности деятельности личности вследствие актуализации в её сознании образа другого человека (или группы людей),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выступающего в качестве соперника или наблюдателя за её действиями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315708" y="2024844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17286" y="2024844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5862" y="5640887"/>
            <a:ext cx="8129564" cy="11967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орму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групповой работы с целью выработки решений любой образовательной проблемы, в том числе повышенной сложности или повышенной важности либо разработки стратегии деятельности команды и др</a:t>
            </a:r>
            <a:r>
              <a:rPr lang="ru-RU" sz="2000" dirty="0"/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37868"/>
      </p:ext>
    </p:extLst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Фасилитация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2050" name="Picture 2" descr="https://im0-tub-ru.yandex.net/i?id=e2a0f48e7dc0dea55dec1119773b18e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291408" cy="255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43808" y="1772816"/>
            <a:ext cx="6048672" cy="1512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chemeClr val="tx1"/>
                </a:solidFill>
              </a:rPr>
              <a:t>Фасилитатор</a:t>
            </a:r>
            <a:r>
              <a:rPr lang="ru-RU" sz="2000" dirty="0">
                <a:solidFill>
                  <a:schemeClr val="tx1"/>
                </a:solidFill>
              </a:rPr>
              <a:t> - человек создающий позитивную комфортную среду для профессионального и личного развития членов группы. Полагают, что при </a:t>
            </a:r>
            <a:r>
              <a:rPr lang="ru-RU" sz="2000" dirty="0" err="1">
                <a:solidFill>
                  <a:schemeClr val="tx1"/>
                </a:solidFill>
              </a:rPr>
              <a:t>фасилитирующем</a:t>
            </a:r>
            <a:r>
              <a:rPr lang="ru-RU" sz="2000" dirty="0">
                <a:solidFill>
                  <a:schemeClr val="tx1"/>
                </a:solidFill>
              </a:rPr>
              <a:t> стиле обучения процесс учения становится для обучающегося значимым.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437112"/>
            <a:ext cx="8352928" cy="1512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chemeClr val="tx1"/>
                </a:solidFill>
              </a:rPr>
              <a:t>Фасилитирующий</a:t>
            </a:r>
            <a:r>
              <a:rPr lang="ru-RU" sz="2000" dirty="0">
                <a:solidFill>
                  <a:schemeClr val="tx1"/>
                </a:solidFill>
              </a:rPr>
              <a:t> стиль обучения (на основании данных исследований школьников) способствует формированию более позитивной самооценки и высокого уровня мышления, проявлению творческой активности, что ведёт к большему прогрессу в обучении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3501008"/>
            <a:ext cx="6048672" cy="685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Фасилитация</a:t>
            </a:r>
            <a:r>
              <a:rPr lang="ru-RU" sz="2000" dirty="0">
                <a:solidFill>
                  <a:schemeClr val="tx1"/>
                </a:solidFill>
              </a:rPr>
              <a:t> независимо от вида способствует повышению продуктивности любой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76042189"/>
      </p:ext>
    </p:extLst>
  </p:cSld>
  <p:clrMapOvr>
    <a:masterClrMapping/>
  </p:clrMapOvr>
  <p:transition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0" y="436563"/>
            <a:ext cx="7134225" cy="56356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</a:br>
            <a:endParaRPr lang="en-US" sz="1800" b="1" dirty="0" smtClean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128100" y="1608052"/>
            <a:ext cx="8166754" cy="3338852"/>
            <a:chOff x="-300" y="940"/>
            <a:chExt cx="5921" cy="2250"/>
          </a:xfrm>
        </p:grpSpPr>
        <p:sp>
          <p:nvSpPr>
            <p:cNvPr id="7188" name="Freeform 4"/>
            <p:cNvSpPr>
              <a:spLocks/>
            </p:cNvSpPr>
            <p:nvPr/>
          </p:nvSpPr>
          <p:spPr bwMode="gray">
            <a:xfrm>
              <a:off x="4866" y="940"/>
              <a:ext cx="669" cy="766"/>
            </a:xfrm>
            <a:custGeom>
              <a:avLst/>
              <a:gdLst>
                <a:gd name="T0" fmla="*/ 5432 w 308"/>
                <a:gd name="T1" fmla="*/ 4856 h 444"/>
                <a:gd name="T2" fmla="*/ 0 w 308"/>
                <a:gd name="T3" fmla="*/ 17938 h 444"/>
                <a:gd name="T4" fmla="*/ 0 w 308"/>
                <a:gd name="T5" fmla="*/ 11558 h 444"/>
                <a:gd name="T6" fmla="*/ 5432 w 308"/>
                <a:gd name="T7" fmla="*/ 0 h 444"/>
                <a:gd name="T8" fmla="*/ 5432 w 308"/>
                <a:gd name="T9" fmla="*/ 485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5"/>
            <p:cNvSpPr>
              <a:spLocks/>
            </p:cNvSpPr>
            <p:nvPr/>
          </p:nvSpPr>
          <p:spPr bwMode="gray">
            <a:xfrm>
              <a:off x="376" y="940"/>
              <a:ext cx="5245" cy="471"/>
            </a:xfrm>
            <a:custGeom>
              <a:avLst/>
              <a:gdLst>
                <a:gd name="T0" fmla="*/ 26262 w 1786"/>
                <a:gd name="T1" fmla="*/ 11485 h 284"/>
                <a:gd name="T2" fmla="*/ 0 w 1786"/>
                <a:gd name="T3" fmla="*/ 11485 h 284"/>
                <a:gd name="T4" fmla="*/ 7925 w 1786"/>
                <a:gd name="T5" fmla="*/ 0 h 284"/>
                <a:gd name="T6" fmla="*/ 31727 w 1786"/>
                <a:gd name="T7" fmla="*/ 0 h 284"/>
                <a:gd name="T8" fmla="*/ 26262 w 1786"/>
                <a:gd name="T9" fmla="*/ 1148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5432 w 308"/>
                <a:gd name="T1" fmla="*/ 4791 h 442"/>
                <a:gd name="T2" fmla="*/ 0 w 308"/>
                <a:gd name="T3" fmla="*/ 17706 h 442"/>
                <a:gd name="T4" fmla="*/ 0 w 308"/>
                <a:gd name="T5" fmla="*/ 11457 h 442"/>
                <a:gd name="T6" fmla="*/ 5432 w 308"/>
                <a:gd name="T7" fmla="*/ 0 h 442"/>
                <a:gd name="T8" fmla="*/ 5432 w 308"/>
                <a:gd name="T9" fmla="*/ 479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28640 w 1920"/>
                <a:gd name="T1" fmla="*/ 11283 h 284"/>
                <a:gd name="T2" fmla="*/ 0 w 1920"/>
                <a:gd name="T3" fmla="*/ 11283 h 284"/>
                <a:gd name="T4" fmla="*/ 7925 w 1920"/>
                <a:gd name="T5" fmla="*/ 0 h 284"/>
                <a:gd name="T6" fmla="*/ 34110 w 1920"/>
                <a:gd name="T7" fmla="*/ 0 h 284"/>
                <a:gd name="T8" fmla="*/ 28640 w 1920"/>
                <a:gd name="T9" fmla="*/ 11283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Freeform 8"/>
            <p:cNvSpPr>
              <a:spLocks/>
            </p:cNvSpPr>
            <p:nvPr/>
          </p:nvSpPr>
          <p:spPr bwMode="gray">
            <a:xfrm>
              <a:off x="3783" y="2320"/>
              <a:ext cx="835" cy="870"/>
            </a:xfrm>
            <a:custGeom>
              <a:avLst/>
              <a:gdLst>
                <a:gd name="T0" fmla="*/ 5495 w 306"/>
                <a:gd name="T1" fmla="*/ 4860 h 444"/>
                <a:gd name="T2" fmla="*/ 0 w 306"/>
                <a:gd name="T3" fmla="*/ 17735 h 444"/>
                <a:gd name="T4" fmla="*/ 0 w 306"/>
                <a:gd name="T5" fmla="*/ 11402 h 444"/>
                <a:gd name="T6" fmla="*/ 5495 w 306"/>
                <a:gd name="T7" fmla="*/ 0 h 444"/>
                <a:gd name="T8" fmla="*/ 5495 w 306"/>
                <a:gd name="T9" fmla="*/ 4860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1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3" name="Rectangle 21"/>
            <p:cNvSpPr>
              <a:spLocks noChangeArrowheads="1"/>
            </p:cNvSpPr>
            <p:nvPr/>
          </p:nvSpPr>
          <p:spPr bwMode="gray">
            <a:xfrm>
              <a:off x="338" y="1411"/>
              <a:ext cx="4527" cy="2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b="1">
                <a:latin typeface="Verdana" pitchFamily="34" charset="0"/>
              </a:endParaRPr>
            </a:p>
          </p:txBody>
        </p:sp>
        <p:sp>
          <p:nvSpPr>
            <p:cNvPr id="7204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rgbClr val="003399"/>
                </a:solidFill>
                <a:latin typeface="Verdana" pitchFamily="34" charset="0"/>
              </a:endParaRPr>
            </a:p>
          </p:txBody>
        </p:sp>
        <p:sp>
          <p:nvSpPr>
            <p:cNvPr id="7205" name="Freeform 23"/>
            <p:cNvSpPr>
              <a:spLocks/>
            </p:cNvSpPr>
            <p:nvPr/>
          </p:nvSpPr>
          <p:spPr bwMode="gray">
            <a:xfrm>
              <a:off x="1709" y="2353"/>
              <a:ext cx="2540" cy="454"/>
            </a:xfrm>
            <a:custGeom>
              <a:avLst/>
              <a:gdLst>
                <a:gd name="T0" fmla="*/ 30988 w 2048"/>
                <a:gd name="T1" fmla="*/ 11544 h 286"/>
                <a:gd name="T2" fmla="*/ 0 w 2048"/>
                <a:gd name="T3" fmla="*/ 11544 h 286"/>
                <a:gd name="T4" fmla="*/ 7938 w 2048"/>
                <a:gd name="T5" fmla="*/ 0 h 286"/>
                <a:gd name="T6" fmla="*/ 36441 w 2048"/>
                <a:gd name="T7" fmla="*/ 0 h 286"/>
                <a:gd name="T8" fmla="*/ 30988 w 2048"/>
                <a:gd name="T9" fmla="*/ 11544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004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 smtClean="0">
                  <a:solidFill>
                    <a:srgbClr val="003399"/>
                  </a:solidFill>
                  <a:latin typeface="Verdana" pitchFamily="34" charset="0"/>
                </a:rPr>
                <a:t>Ординатор</a:t>
              </a:r>
              <a:endParaRPr lang="en-US" sz="2000" b="1" dirty="0">
                <a:solidFill>
                  <a:srgbClr val="003399"/>
                </a:solidFill>
                <a:latin typeface="Verdana" pitchFamily="34" charset="0"/>
              </a:endParaRP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gray">
            <a:xfrm>
              <a:off x="338" y="1682"/>
              <a:ext cx="195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en-US" sz="1400" dirty="0">
                <a:latin typeface="Verdana" pitchFamily="34" charset="0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gray">
            <a:xfrm>
              <a:off x="-300" y="1655"/>
              <a:ext cx="3363" cy="450"/>
            </a:xfrm>
            <a:custGeom>
              <a:avLst/>
              <a:gdLst>
                <a:gd name="T0" fmla="*/ 28640 w 1920"/>
                <a:gd name="T1" fmla="*/ 11283 h 284"/>
                <a:gd name="T2" fmla="*/ 0 w 1920"/>
                <a:gd name="T3" fmla="*/ 11283 h 284"/>
                <a:gd name="T4" fmla="*/ 7925 w 1920"/>
                <a:gd name="T5" fmla="*/ 0 h 284"/>
                <a:gd name="T6" fmla="*/ 34110 w 1920"/>
                <a:gd name="T7" fmla="*/ 0 h 284"/>
                <a:gd name="T8" fmla="*/ 28640 w 1920"/>
                <a:gd name="T9" fmla="*/ 11283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Rectangle 22"/>
            <p:cNvSpPr>
              <a:spLocks noChangeArrowheads="1"/>
            </p:cNvSpPr>
            <p:nvPr/>
          </p:nvSpPr>
          <p:spPr bwMode="gray">
            <a:xfrm>
              <a:off x="-277" y="2089"/>
              <a:ext cx="4696" cy="24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</a:rPr>
                <a:t>Затем</a:t>
              </a:r>
              <a:r>
                <a:rPr lang="ru-RU" b="1" i="1" dirty="0">
                  <a:solidFill>
                    <a:srgbClr val="FFFF00"/>
                  </a:solidFill>
                </a:rPr>
                <a:t> </a:t>
              </a:r>
              <a:r>
                <a:rPr lang="ru-RU" b="1" dirty="0">
                  <a:solidFill>
                    <a:srgbClr val="FFFF00"/>
                  </a:solidFill>
                </a:rPr>
                <a:t>под модерированием стали понимать</a:t>
              </a:r>
              <a:endParaRPr lang="en-US" b="1" dirty="0">
                <a:solidFill>
                  <a:srgbClr val="FFFF00"/>
                </a:solidFill>
                <a:latin typeface="Verdana" pitchFamily="34" charset="0"/>
              </a:endParaRPr>
            </a:p>
          </p:txBody>
        </p:sp>
      </p:grpSp>
      <p:sp>
        <p:nvSpPr>
          <p:cNvPr id="30" name="Freeform 10"/>
          <p:cNvSpPr>
            <a:spLocks/>
          </p:cNvSpPr>
          <p:nvPr/>
        </p:nvSpPr>
        <p:spPr bwMode="gray">
          <a:xfrm>
            <a:off x="232856" y="3668496"/>
            <a:ext cx="7660989" cy="934648"/>
          </a:xfrm>
          <a:custGeom>
            <a:avLst/>
            <a:gdLst/>
            <a:ahLst/>
            <a:cxnLst>
              <a:cxn ang="0">
                <a:pos x="1872" y="284"/>
              </a:cxn>
              <a:cxn ang="0">
                <a:pos x="0" y="284"/>
              </a:cxn>
              <a:cxn ang="0">
                <a:pos x="446" y="0"/>
              </a:cxn>
              <a:cxn ang="0">
                <a:pos x="2180" y="0"/>
              </a:cxn>
              <a:cxn ang="0">
                <a:pos x="1872" y="284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gray">
          <a:xfrm>
            <a:off x="232857" y="4589313"/>
            <a:ext cx="6571392" cy="357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Первоначально - </a:t>
            </a:r>
            <a:r>
              <a:rPr lang="ru-RU" b="1" dirty="0" err="1" smtClean="0">
                <a:solidFill>
                  <a:srgbClr val="FFFF00"/>
                </a:solidFill>
              </a:rPr>
              <a:t>модерация</a:t>
            </a:r>
            <a:endParaRPr lang="en-US" b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4" name="Рисунок 1" descr="Описание: 4215-logotip_volgg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2" y="25109"/>
            <a:ext cx="1783879" cy="136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930401" y="193676"/>
            <a:ext cx="596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>
                <a:solidFill>
                  <a:schemeClr val="bg1"/>
                </a:solidFill>
              </a:rPr>
              <a:t>Модерация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Freeform 10"/>
          <p:cNvSpPr>
            <a:spLocks/>
          </p:cNvSpPr>
          <p:nvPr/>
        </p:nvSpPr>
        <p:spPr bwMode="gray">
          <a:xfrm>
            <a:off x="1940108" y="1548362"/>
            <a:ext cx="7319863" cy="723702"/>
          </a:xfrm>
          <a:custGeom>
            <a:avLst/>
            <a:gdLst/>
            <a:ahLst/>
            <a:cxnLst>
              <a:cxn ang="0">
                <a:pos x="1872" y="284"/>
              </a:cxn>
              <a:cxn ang="0">
                <a:pos x="0" y="284"/>
              </a:cxn>
              <a:cxn ang="0">
                <a:pos x="446" y="0"/>
              </a:cxn>
              <a:cxn ang="0">
                <a:pos x="2180" y="0"/>
              </a:cxn>
              <a:cxn ang="0">
                <a:pos x="1872" y="284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/>
              <a:t>не только наблюдение за порядком, но </a:t>
            </a:r>
            <a:endParaRPr lang="ru-RU" sz="2000" b="1" dirty="0" smtClean="0"/>
          </a:p>
          <a:p>
            <a:pPr algn="ctr">
              <a:defRPr/>
            </a:pPr>
            <a:r>
              <a:rPr lang="ru-RU" sz="2000" b="1" dirty="0" smtClean="0"/>
              <a:t>собственно </a:t>
            </a:r>
            <a:r>
              <a:rPr lang="ru-RU" sz="2000" b="1" dirty="0"/>
              <a:t>организацию общения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6952" y="5438459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84016" y="3627596"/>
            <a:ext cx="7683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/>
              <a:t>                   инструмент</a:t>
            </a:r>
            <a:r>
              <a:rPr lang="ru-RU" dirty="0"/>
              <a:t>, помогающий </a:t>
            </a:r>
            <a:r>
              <a:rPr lang="ru-RU" dirty="0" smtClean="0"/>
              <a:t>узнать  </a:t>
            </a:r>
            <a:r>
              <a:rPr lang="ru-RU" dirty="0"/>
              <a:t>точку зрения </a:t>
            </a:r>
            <a:r>
              <a:rPr lang="ru-RU" dirty="0" smtClean="0"/>
              <a:t>каждого</a:t>
            </a:r>
          </a:p>
          <a:p>
            <a:pPr algn="just">
              <a:defRPr/>
            </a:pPr>
            <a:r>
              <a:rPr lang="ru-RU" dirty="0"/>
              <a:t> </a:t>
            </a:r>
            <a:r>
              <a:rPr lang="ru-RU" dirty="0" smtClean="0"/>
              <a:t>      отобразить  </a:t>
            </a:r>
            <a:r>
              <a:rPr lang="ru-RU" dirty="0"/>
              <a:t>её и использовали для сбора общественного </a:t>
            </a:r>
            <a:endParaRPr lang="ru-RU" dirty="0" smtClean="0"/>
          </a:p>
          <a:p>
            <a:pPr algn="just">
              <a:defRPr/>
            </a:pPr>
            <a:r>
              <a:rPr lang="ru-RU" dirty="0" smtClean="0"/>
              <a:t>мнения </a:t>
            </a:r>
            <a:r>
              <a:rPr lang="ru-RU" dirty="0"/>
              <a:t>в ситуации, когда стандартные опросы не помогали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120" y="2307333"/>
            <a:ext cx="562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Современное понимание </a:t>
            </a:r>
            <a:r>
              <a:rPr lang="ru-RU" b="1" dirty="0">
                <a:solidFill>
                  <a:srgbClr val="FFFF00"/>
                </a:solidFill>
              </a:rPr>
              <a:t>функции модератора </a:t>
            </a:r>
            <a:endParaRPr lang="en-US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7992" y="2635518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 </a:t>
            </a:r>
            <a:endParaRPr lang="ru-RU" sz="2400" dirty="0"/>
          </a:p>
        </p:txBody>
      </p:sp>
      <p:pic>
        <p:nvPicPr>
          <p:cNvPr id="104" name="Рисунок 103" descr="0a2ae59b0b7e5ee1c62e80d684812ac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3844" y="115888"/>
            <a:ext cx="1142651" cy="1368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89343" y="2676665"/>
            <a:ext cx="608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процесс осуществления контроля за поведением аудитории при интерактивном общении </a:t>
            </a: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auto">
          <a:xfrm rot="-1831524">
            <a:off x="6023718" y="5564902"/>
            <a:ext cx="2143734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324002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430783" cy="1066130"/>
          </a:xfrm>
        </p:spPr>
        <p:txBody>
          <a:bodyPr/>
          <a:lstStyle/>
          <a:p>
            <a:r>
              <a:rPr lang="ru-RU" sz="3200" dirty="0"/>
              <a:t>Преподаватель–модератор, организуя взаимодействие в образовательном </a:t>
            </a:r>
            <a:r>
              <a:rPr lang="ru-RU" sz="3200" dirty="0" smtClean="0"/>
              <a:t>процессе учитывает: 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628800"/>
            <a:ext cx="331236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психологические особенности студентов, что позволяет привлечь студентов к активной дискуссии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628800"/>
            <a:ext cx="3312368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предотвращает конфликт, переход спорщиков от темы обсуждения на личности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3212976"/>
            <a:ext cx="7776864" cy="30963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ведении форума преподаватель-модератор </a:t>
            </a: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обеспечивает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комфортную среду общения,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готов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 спонтанной коммуникации и при возникновении сложной педагогической ситуации может быстро разобраться и найти корректный выход.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интеграции деятельности педагога-модератора и студентов, участников интерактивного общения преподаватель на форуме может применять индивидуальный подход, обращаться к учащимся через личные сообщения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8" descr="https://im0-tub-ru.yandex.net/i?id=c0970b25cafda1d956318a1a55cd818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0"/>
            <a:ext cx="16561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85605"/>
      </p:ext>
    </p:extLst>
  </p:cSld>
  <p:clrMapOvr>
    <a:masterClrMapping/>
  </p:clrMapOvr>
  <p:transition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430783" cy="106613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Что </a:t>
            </a:r>
            <a:r>
              <a:rPr lang="ru-RU" sz="3200" dirty="0"/>
              <a:t>объединяет понятия </a:t>
            </a:r>
            <a:r>
              <a:rPr lang="ru-RU" sz="3200" dirty="0" err="1"/>
              <a:t>модерация</a:t>
            </a:r>
            <a:r>
              <a:rPr lang="ru-RU" sz="3200" dirty="0"/>
              <a:t> / </a:t>
            </a:r>
            <a:r>
              <a:rPr lang="ru-RU" sz="3200" dirty="0" err="1"/>
              <a:t>фасилитация</a:t>
            </a:r>
            <a:r>
              <a:rPr lang="ru-RU" sz="3200" dirty="0"/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7" name="Picture 4" descr="http://us.123rf.com/450wm/sergarck/sergarck1412/sergarck141200016/34769902-%D0%9F%D0%BE%D1%80%D1%82%D1%80%D0%B5%D1%82-%D0%B4%D0%B5%D0%B2%D1%83%D1%88%D0%BA%D0%B8-%D1%81-%D0%BA%D0%BD%D0%B8%D0%B3%D0%BE%D0%B9-%D0%BD%D0%B0-%D0%B1%D0%B5%D0%BB%D0%BE%D0%BC-%D1%84%D0%BE%D0%BD%D0%B5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287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1772816"/>
            <a:ext cx="8557542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Использование  </a:t>
            </a:r>
            <a:r>
              <a:rPr lang="ru-RU" sz="2000" b="1" dirty="0">
                <a:solidFill>
                  <a:schemeClr val="tx1"/>
                </a:solidFill>
              </a:rPr>
              <a:t>технологий управления процессом обсуждения с целью помощи группе в принятии решения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Действия </a:t>
            </a:r>
            <a:r>
              <a:rPr lang="ru-RU" sz="2000" dirty="0">
                <a:solidFill>
                  <a:schemeClr val="tx1"/>
                </a:solidFill>
              </a:rPr>
              <a:t>преподавателя ориентированы на мотивацию студентов, их максимальное вовлечение в интерактивное общение, признание группой ответственности за свои решения и их последствия, и представляют собой чётко структурированное общение, при котором последовательно выстроенные этапы ведут к результату, достигнутому, осознанному и принятому каждым из участников.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1195" y="4481736"/>
            <a:ext cx="8557542" cy="19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</a:rPr>
              <a:t>Организатор процесса успешной групповой коммуникации (</a:t>
            </a:r>
            <a:r>
              <a:rPr lang="ru-RU" sz="2000" b="1" dirty="0" err="1">
                <a:solidFill>
                  <a:schemeClr val="tx1"/>
                </a:solidFill>
              </a:rPr>
              <a:t>фасилитатор</a:t>
            </a:r>
            <a:r>
              <a:rPr lang="ru-RU" sz="2000" b="1" dirty="0">
                <a:solidFill>
                  <a:schemeClr val="tx1"/>
                </a:solidFill>
              </a:rPr>
              <a:t> или модератор</a:t>
            </a:r>
            <a:r>
              <a:rPr lang="ru-RU" sz="2000" dirty="0">
                <a:solidFill>
                  <a:schemeClr val="tx1"/>
                </a:solidFill>
              </a:rPr>
              <a:t>) остаётся нейтральным, </a:t>
            </a:r>
            <a:r>
              <a:rPr lang="ru-RU" sz="2000" b="1" dirty="0">
                <a:solidFill>
                  <a:schemeClr val="tx1"/>
                </a:solidFill>
              </a:rPr>
              <a:t>отвечает за процесс</a:t>
            </a:r>
            <a:r>
              <a:rPr lang="ru-RU" sz="2000" dirty="0">
                <a:solidFill>
                  <a:schemeClr val="tx1"/>
                </a:solidFill>
              </a:rPr>
              <a:t> (например, правила и т.д.) </a:t>
            </a:r>
            <a:r>
              <a:rPr lang="ru-RU" sz="2000" b="1" dirty="0">
                <a:solidFill>
                  <a:schemeClr val="tx1"/>
                </a:solidFill>
              </a:rPr>
              <a:t>и формат результата</a:t>
            </a:r>
            <a:r>
              <a:rPr lang="ru-RU" sz="2000" dirty="0">
                <a:solidFill>
                  <a:schemeClr val="tx1"/>
                </a:solidFill>
              </a:rPr>
              <a:t> (стратегия, либо план и т.д.), но не должен влиять на содержательный компонент. Смысл деятельности преподавателя заключается в том, что </a:t>
            </a:r>
            <a:r>
              <a:rPr lang="ru-RU" sz="2000" b="1" dirty="0">
                <a:solidFill>
                  <a:schemeClr val="tx1"/>
                </a:solidFill>
              </a:rPr>
              <a:t>содержание обеспечивает группа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88491"/>
      </p:ext>
    </p:extLst>
  </p:cSld>
  <p:clrMapOvr>
    <a:masterClrMapping/>
  </p:clrMapOvr>
  <p:transition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874696" cy="1066130"/>
          </a:xfrm>
        </p:spPr>
        <p:txBody>
          <a:bodyPr/>
          <a:lstStyle/>
          <a:p>
            <a:r>
              <a:rPr lang="ru-RU" dirty="0"/>
              <a:t>Практическое занятие проходит в форме тренинга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737380"/>
            <a:ext cx="6048672" cy="1512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Преподаватель-</a:t>
            </a:r>
            <a:r>
              <a:rPr lang="ru-RU" sz="2000" b="1" dirty="0">
                <a:solidFill>
                  <a:schemeClr val="tx1"/>
                </a:solidFill>
              </a:rPr>
              <a:t>тренер</a:t>
            </a:r>
            <a:r>
              <a:rPr lang="ru-RU" sz="2000" dirty="0">
                <a:solidFill>
                  <a:schemeClr val="tx1"/>
                </a:solidFill>
              </a:rPr>
              <a:t>, в отличие от </a:t>
            </a:r>
            <a:r>
              <a:rPr lang="ru-RU" sz="2000" dirty="0" err="1">
                <a:solidFill>
                  <a:schemeClr val="tx1"/>
                </a:solidFill>
              </a:rPr>
              <a:t>фасилитатора</a:t>
            </a:r>
            <a:r>
              <a:rPr lang="ru-RU" sz="2000" dirty="0">
                <a:solidFill>
                  <a:schemeClr val="tx1"/>
                </a:solidFill>
              </a:rPr>
              <a:t>/ модератора </a:t>
            </a:r>
            <a:r>
              <a:rPr lang="ru-RU" sz="2000" b="1" dirty="0">
                <a:solidFill>
                  <a:schemeClr val="tx1"/>
                </a:solidFill>
              </a:rPr>
              <a:t>отвечает и за процесс и за содержание, </a:t>
            </a:r>
            <a:r>
              <a:rPr lang="ru-RU" sz="2000" dirty="0">
                <a:solidFill>
                  <a:schemeClr val="tx1"/>
                </a:solidFill>
              </a:rPr>
              <a:t>поскольку целью тренинга является выработка навыка, опыта применения полученных знаний на практике</a:t>
            </a:r>
            <a:r>
              <a:rPr lang="ru-RU" sz="2000" dirty="0"/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437112"/>
            <a:ext cx="8352928" cy="1512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Когда у студентов небольшой опыт и уровень знаний, то </a:t>
            </a:r>
            <a:r>
              <a:rPr lang="ru-RU" sz="2000" b="1" dirty="0">
                <a:solidFill>
                  <a:schemeClr val="tx1"/>
                </a:solidFill>
              </a:rPr>
              <a:t>тренер </a:t>
            </a:r>
            <a:r>
              <a:rPr lang="ru-RU" sz="2000" dirty="0">
                <a:solidFill>
                  <a:schemeClr val="tx1"/>
                </a:solidFill>
              </a:rPr>
              <a:t>выступает </a:t>
            </a:r>
            <a:r>
              <a:rPr lang="ru-RU" sz="2000" b="1" dirty="0">
                <a:solidFill>
                  <a:schemeClr val="tx1"/>
                </a:solidFill>
              </a:rPr>
              <a:t>в роли преподавателя</a:t>
            </a:r>
            <a:r>
              <a:rPr lang="ru-RU" sz="2000" dirty="0">
                <a:solidFill>
                  <a:schemeClr val="tx1"/>
                </a:solidFill>
              </a:rPr>
              <a:t>, а если группа сильная, имеет высокий уровень знаний, то тренер может выполнять роль </a:t>
            </a:r>
            <a:r>
              <a:rPr lang="ru-RU" sz="2000" b="1" dirty="0" err="1">
                <a:solidFill>
                  <a:schemeClr val="tx1"/>
                </a:solidFill>
              </a:rPr>
              <a:t>фасилитатора</a:t>
            </a:r>
            <a:r>
              <a:rPr lang="ru-RU" sz="2000" dirty="0">
                <a:solidFill>
                  <a:schemeClr val="tx1"/>
                </a:solidFill>
              </a:rPr>
              <a:t>, который помогает обобщить знания и способствует выработке общего решения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4314" y="3501008"/>
            <a:ext cx="6048672" cy="685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Роли тренера могут меняться в зависимости от опыта группы</a:t>
            </a:r>
          </a:p>
        </p:txBody>
      </p:sp>
      <p:pic>
        <p:nvPicPr>
          <p:cNvPr id="9" name="Picture 2" descr="http://www.cliparthut.com/clip-arts/821/personal-trainer-cartoon-8216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95" y="172449"/>
            <a:ext cx="2051720" cy="40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25256"/>
      </p:ext>
    </p:extLst>
  </p:cSld>
  <p:clrMapOvr>
    <a:masterClrMapping/>
  </p:clrMapOvr>
  <p:transition>
    <p:cover dir="l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2053</Words>
  <Application>Microsoft Office PowerPoint</Application>
  <PresentationFormat>Экран (4:3)</PresentationFormat>
  <Paragraphs>252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Calibri</vt:lpstr>
      <vt:lpstr>Verdana</vt:lpstr>
      <vt:lpstr>Специальное оформление</vt:lpstr>
      <vt:lpstr>ВОЛГОГРАДСКИЙ ГОСУДАРСТВЕННЫЙ МЕДИЦИНСКИЙ УНИВЕРСИТЕТ КУРС ПЕДАГОГИКИ И ОБРАЗОВАТЕЛЬНЫХ ТЕХНОЛОГИЙ ДПО КАФЕДРЫ МЕДИКО-СОЦИАЛЬНЫХ ТЕХНОЛОГИЙ </vt:lpstr>
      <vt:lpstr>                      Содержание</vt:lpstr>
      <vt:lpstr>Новые роли педагога</vt:lpstr>
      <vt:lpstr>Фасилитация (от англ. facilitate - помогать)  </vt:lpstr>
      <vt:lpstr>Фасилитация</vt:lpstr>
      <vt:lpstr> </vt:lpstr>
      <vt:lpstr>Преподаватель–модератор, организуя взаимодействие в образовательном процессе учитывает: </vt:lpstr>
      <vt:lpstr> Что объединяет понятия модерация / фасилитация?  </vt:lpstr>
      <vt:lpstr>Практическое занятие проходит в форме тренинга</vt:lpstr>
      <vt:lpstr>Тьютор (от англ. tutor - наставник, репетитор, опекун) </vt:lpstr>
      <vt:lpstr>Тьюторское сопровождение образования </vt:lpstr>
      <vt:lpstr>Какие отличительные от собственно преподавательской деятельности ориентиры и основания имеет деятельность тьютора? </vt:lpstr>
      <vt:lpstr>Роль преподавателя-тьютора</vt:lpstr>
      <vt:lpstr>Педагог-тьютор</vt:lpstr>
      <vt:lpstr>Презентация PowerPoint</vt:lpstr>
      <vt:lpstr>Тьюторство в инклюзивном образовании</vt:lpstr>
      <vt:lpstr>Презентация PowerPoint</vt:lpstr>
      <vt:lpstr>Должностные обязанности </vt:lpstr>
      <vt:lpstr>Должностные обязанности </vt:lpstr>
      <vt:lpstr>. Функциональные обязанности</vt:lpstr>
      <vt:lpstr>. Функциональные обязанности</vt:lpstr>
      <vt:lpstr>Функциональные обязанности</vt:lpstr>
      <vt:lpstr>Функциональные обязанности</vt:lpstr>
      <vt:lpstr>Функциональные обязанности</vt:lpstr>
      <vt:lpstr> Права </vt:lpstr>
      <vt:lpstr>Ответственность</vt:lpstr>
      <vt:lpstr>Ответственность</vt:lpstr>
      <vt:lpstr>Презентация PowerPoint</vt:lpstr>
      <vt:lpstr>Функциональные обязанности</vt:lpstr>
      <vt:lpstr>Функциональные обязанности</vt:lpstr>
      <vt:lpstr>Функциональные обязанности</vt:lpstr>
      <vt:lpstr>Контрольный вопрос</vt:lpstr>
      <vt:lpstr>Литература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2010-04-27T13:42:52Z</dcterms:created>
  <dcterms:modified xsi:type="dcterms:W3CDTF">2021-05-13T11:37:00Z</dcterms:modified>
</cp:coreProperties>
</file>