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9"/>
  </p:notesMasterIdLst>
  <p:sldIdLst>
    <p:sldId id="256" r:id="rId2"/>
    <p:sldId id="486" r:id="rId3"/>
    <p:sldId id="522" r:id="rId4"/>
    <p:sldId id="492" r:id="rId5"/>
    <p:sldId id="487" r:id="rId6"/>
    <p:sldId id="495" r:id="rId7"/>
    <p:sldId id="426" r:id="rId8"/>
    <p:sldId id="416" r:id="rId9"/>
    <p:sldId id="419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67" r:id="rId24"/>
    <p:sldId id="523" r:id="rId25"/>
    <p:sldId id="524" r:id="rId26"/>
    <p:sldId id="470" r:id="rId27"/>
    <p:sldId id="471" r:id="rId28"/>
    <p:sldId id="468" r:id="rId29"/>
    <p:sldId id="472" r:id="rId30"/>
    <p:sldId id="527" r:id="rId31"/>
    <p:sldId id="528" r:id="rId32"/>
    <p:sldId id="526" r:id="rId33"/>
    <p:sldId id="418" r:id="rId34"/>
    <p:sldId id="520" r:id="rId35"/>
    <p:sldId id="535" r:id="rId36"/>
    <p:sldId id="534" r:id="rId37"/>
    <p:sldId id="411" r:id="rId38"/>
    <p:sldId id="536" r:id="rId39"/>
    <p:sldId id="537" r:id="rId40"/>
    <p:sldId id="538" r:id="rId41"/>
    <p:sldId id="539" r:id="rId42"/>
    <p:sldId id="540" r:id="rId43"/>
    <p:sldId id="541" r:id="rId44"/>
    <p:sldId id="269" r:id="rId45"/>
    <p:sldId id="543" r:id="rId46"/>
    <p:sldId id="542" r:id="rId47"/>
    <p:sldId id="544" r:id="rId48"/>
    <p:sldId id="473" r:id="rId49"/>
    <p:sldId id="494" r:id="rId50"/>
    <p:sldId id="545" r:id="rId51"/>
    <p:sldId id="546" r:id="rId52"/>
    <p:sldId id="547" r:id="rId53"/>
    <p:sldId id="548" r:id="rId54"/>
    <p:sldId id="549" r:id="rId55"/>
    <p:sldId id="550" r:id="rId56"/>
    <p:sldId id="551" r:id="rId57"/>
    <p:sldId id="474" r:id="rId58"/>
    <p:sldId id="552" r:id="rId59"/>
    <p:sldId id="515" r:id="rId60"/>
    <p:sldId id="516" r:id="rId61"/>
    <p:sldId id="553" r:id="rId62"/>
    <p:sldId id="465" r:id="rId63"/>
    <p:sldId id="555" r:id="rId64"/>
    <p:sldId id="554" r:id="rId65"/>
    <p:sldId id="479" r:id="rId66"/>
    <p:sldId id="481" r:id="rId67"/>
    <p:sldId id="501" r:id="rId68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5C78C"/>
    <a:srgbClr val="F55F0B"/>
    <a:srgbClr val="078877"/>
    <a:srgbClr val="239079"/>
    <a:srgbClr val="4AE6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2" autoAdjust="0"/>
    <p:restoredTop sz="94707" autoAdjust="0"/>
  </p:normalViewPr>
  <p:slideViewPr>
    <p:cSldViewPr snapToGrid="0">
      <p:cViewPr varScale="1">
        <p:scale>
          <a:sx n="81" d="100"/>
          <a:sy n="81" d="100"/>
        </p:scale>
        <p:origin x="-35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F55F0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dLbls>
            <c:dLbl>
              <c:idx val="0"/>
              <c:layout>
                <c:manualLayout>
                  <c:x val="3.6111111111111129E-2"/>
                  <c:y val="-6.94444444444444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49-40FA-9522-2E12B9FAC55A}"/>
                </c:ext>
              </c:extLst>
            </c:dLbl>
            <c:dLbl>
              <c:idx val="1"/>
              <c:layout>
                <c:manualLayout>
                  <c:x val="1.9444444444444445E-2"/>
                  <c:y val="-4.16666666666666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49-40FA-9522-2E12B9FAC55A}"/>
                </c:ext>
              </c:extLst>
            </c:dLbl>
            <c:dLbl>
              <c:idx val="2"/>
              <c:layout>
                <c:manualLayout>
                  <c:x val="2.7777777777777915E-2"/>
                  <c:y val="-2.77777777777778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49-40FA-9522-2E12B9FAC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ОРД!$A$4:$A$6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ОРД!$B$4:$B$6</c:f>
              <c:numCache>
                <c:formatCode>General</c:formatCode>
                <c:ptCount val="3"/>
                <c:pt idx="0">
                  <c:v>521</c:v>
                </c:pt>
                <c:pt idx="1">
                  <c:v>568</c:v>
                </c:pt>
                <c:pt idx="2">
                  <c:v>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49-40FA-9522-2E12B9FAC55A}"/>
            </c:ext>
          </c:extLst>
        </c:ser>
        <c:dLbls/>
        <c:shape val="box"/>
        <c:axId val="116318208"/>
        <c:axId val="116319744"/>
        <c:axId val="0"/>
      </c:bar3DChart>
      <c:catAx>
        <c:axId val="11631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6319744"/>
        <c:crosses val="autoZero"/>
        <c:auto val="1"/>
        <c:lblAlgn val="ctr"/>
        <c:lblOffset val="100"/>
      </c:catAx>
      <c:valAx>
        <c:axId val="116319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31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72CDC-BB34-4DA7-9B07-06AF8856E43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F604B-B3E8-44A2-97B1-D8297E8CE7AB}">
      <dgm:prSet phldrT="[Текст]" custT="1"/>
      <dgm:spPr>
        <a:solidFill>
          <a:srgbClr val="92D050"/>
        </a:solidFill>
        <a:ln>
          <a:solidFill>
            <a:srgbClr val="92D05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800" dirty="0"/>
        </a:p>
        <a:p>
          <a:r>
            <a:rPr lang="ru-RU" sz="1800" b="1" cap="all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Ординатура + практическая деятельность</a:t>
          </a:r>
          <a:r>
            <a:rPr lang="ru-RU" sz="1800" b="1" cap="all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:</a:t>
          </a: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* по специальности первичной аккредитации</a:t>
          </a:r>
        </a:p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* по осваиваемой специальности – врач-стажер</a:t>
          </a:r>
        </a:p>
        <a:p>
          <a:endParaRPr lang="ru-RU" sz="1800" dirty="0"/>
        </a:p>
      </dgm:t>
    </dgm:pt>
    <dgm:pt modelId="{F5F573FC-331D-4BA6-90FF-C36E47463406}" type="parTrans" cxnId="{91C9D485-5D79-473E-AD68-AA73963D9A28}">
      <dgm:prSet/>
      <dgm:spPr/>
      <dgm:t>
        <a:bodyPr/>
        <a:lstStyle/>
        <a:p>
          <a:endParaRPr lang="ru-RU"/>
        </a:p>
      </dgm:t>
    </dgm:pt>
    <dgm:pt modelId="{886BFF40-B77B-49D4-A48C-FE93D83D559F}" type="sibTrans" cxnId="{91C9D485-5D79-473E-AD68-AA73963D9A28}">
      <dgm:prSet/>
      <dgm:spPr/>
      <dgm:t>
        <a:bodyPr/>
        <a:lstStyle/>
        <a:p>
          <a:endParaRPr lang="ru-RU"/>
        </a:p>
      </dgm:t>
    </dgm:pt>
    <dgm:pt modelId="{BDA13D70-2EE5-49AC-9274-F5B1D6756F26}">
      <dgm:prSet phldrT="[Текст]" custT="1"/>
      <dgm:spPr>
        <a:solidFill>
          <a:srgbClr val="92D050"/>
        </a:solidFill>
        <a:ln>
          <a:solidFill>
            <a:srgbClr val="92D05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cap="all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Ординатура + Магистратура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/>
            <a:t>* 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по специальностям «Менеджмент», «Общественное здравоохранения ,  профиль – управление в здравоохранении</a:t>
          </a:r>
        </a:p>
      </dgm:t>
    </dgm:pt>
    <dgm:pt modelId="{20000E64-8B42-4B2B-9989-0B37900EDD74}" type="parTrans" cxnId="{4B2F63D9-79E2-4A98-9B8E-9B3E772D85AF}">
      <dgm:prSet/>
      <dgm:spPr/>
      <dgm:t>
        <a:bodyPr/>
        <a:lstStyle/>
        <a:p>
          <a:endParaRPr lang="ru-RU"/>
        </a:p>
      </dgm:t>
    </dgm:pt>
    <dgm:pt modelId="{FC2EF489-B296-4B86-B27A-DB9872B46896}" type="sibTrans" cxnId="{4B2F63D9-79E2-4A98-9B8E-9B3E772D85AF}">
      <dgm:prSet/>
      <dgm:spPr/>
      <dgm:t>
        <a:bodyPr/>
        <a:lstStyle/>
        <a:p>
          <a:endParaRPr lang="ru-RU"/>
        </a:p>
      </dgm:t>
    </dgm:pt>
    <dgm:pt modelId="{04A1B842-259D-4B27-9312-730F46FB2328}">
      <dgm:prSet custT="1"/>
      <dgm:spPr>
        <a:solidFill>
          <a:srgbClr val="92D050"/>
        </a:solidFill>
        <a:ln>
          <a:solidFill>
            <a:srgbClr val="92D05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cap="all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Ординатура + Аспирантура (соискательство)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 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Научная работа  на кафедре, защита диссертации</a:t>
          </a:r>
        </a:p>
      </dgm:t>
    </dgm:pt>
    <dgm:pt modelId="{A966F6CD-5D2D-4390-A5E6-5C08C7E62B95}" type="parTrans" cxnId="{EB408269-919D-486F-9D32-DC31285EADC8}">
      <dgm:prSet/>
      <dgm:spPr/>
      <dgm:t>
        <a:bodyPr/>
        <a:lstStyle/>
        <a:p>
          <a:endParaRPr lang="ru-RU"/>
        </a:p>
      </dgm:t>
    </dgm:pt>
    <dgm:pt modelId="{25D77E19-E3A8-4792-9EC9-DD0426563B08}" type="sibTrans" cxnId="{EB408269-919D-486F-9D32-DC31285EADC8}">
      <dgm:prSet/>
      <dgm:spPr/>
      <dgm:t>
        <a:bodyPr/>
        <a:lstStyle/>
        <a:p>
          <a:endParaRPr lang="ru-RU"/>
        </a:p>
      </dgm:t>
    </dgm:pt>
    <dgm:pt modelId="{EB39D8B5-68EF-4DC1-B524-B810BA7667B8}">
      <dgm:prSet custT="1"/>
      <dgm:spPr>
        <a:solidFill>
          <a:srgbClr val="92D050"/>
        </a:solidFill>
        <a:ln>
          <a:solidFill>
            <a:srgbClr val="92D05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cap="all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Ординатура + Профессиональная переподготовка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/>
            <a:t>* 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По смежным специальностям,                                                                                               в соответствии с приказом МЗ РФ №206н от 02.05.2023</a:t>
          </a:r>
        </a:p>
      </dgm:t>
    </dgm:pt>
    <dgm:pt modelId="{98B3BDDA-6F87-4AEE-9DDE-436352958B9E}" type="parTrans" cxnId="{366B0855-31A8-4B2E-AB97-67948D6D82AD}">
      <dgm:prSet/>
      <dgm:spPr/>
      <dgm:t>
        <a:bodyPr/>
        <a:lstStyle/>
        <a:p>
          <a:endParaRPr lang="ru-RU"/>
        </a:p>
      </dgm:t>
    </dgm:pt>
    <dgm:pt modelId="{24BA8DCA-3A9C-49BA-9965-D1057BBD75EC}" type="sibTrans" cxnId="{366B0855-31A8-4B2E-AB97-67948D6D82AD}">
      <dgm:prSet/>
      <dgm:spPr/>
      <dgm:t>
        <a:bodyPr/>
        <a:lstStyle/>
        <a:p>
          <a:endParaRPr lang="ru-RU"/>
        </a:p>
      </dgm:t>
    </dgm:pt>
    <dgm:pt modelId="{91A88E31-B17C-45BB-AB86-D7A6A85A4CC1}" type="pres">
      <dgm:prSet presAssocID="{76A72CDC-BB34-4DA7-9B07-06AF8856E4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39CA13-AB9B-4B43-8FB4-C7A709AF6AAE}" type="pres">
      <dgm:prSet presAssocID="{2C7F604B-B3E8-44A2-97B1-D8297E8CE7AB}" presName="parentLin" presStyleCnt="0"/>
      <dgm:spPr/>
    </dgm:pt>
    <dgm:pt modelId="{61F75BF2-9759-4A6F-A8DF-B8FCA7FB9654}" type="pres">
      <dgm:prSet presAssocID="{2C7F604B-B3E8-44A2-97B1-D8297E8CE7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A9FAB88-65BF-4111-B6A7-9C822DDB2DE5}" type="pres">
      <dgm:prSet presAssocID="{2C7F604B-B3E8-44A2-97B1-D8297E8CE7AB}" presName="parentText" presStyleLbl="node1" presStyleIdx="0" presStyleCnt="4" custScaleX="84908" custScaleY="219695" custLinFactNeighborX="-11378" custLinFactNeighborY="-54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C974E-F4C0-41C5-9B04-62C21A6CC1AF}" type="pres">
      <dgm:prSet presAssocID="{2C7F604B-B3E8-44A2-97B1-D8297E8CE7AB}" presName="negativeSpace" presStyleCnt="0"/>
      <dgm:spPr/>
    </dgm:pt>
    <dgm:pt modelId="{6AF61B0A-8D5E-4295-B897-5A5CCE8660DF}" type="pres">
      <dgm:prSet presAssocID="{2C7F604B-B3E8-44A2-97B1-D8297E8CE7AB}" presName="childText" presStyleLbl="conFgAcc1" presStyleIdx="0" presStyleCnt="4">
        <dgm:presLayoutVars>
          <dgm:bulletEnabled val="1"/>
        </dgm:presLayoutVars>
      </dgm:prSet>
      <dgm:spPr/>
    </dgm:pt>
    <dgm:pt modelId="{4654D80E-2EB7-4079-AC3D-7C540D0013AF}" type="pres">
      <dgm:prSet presAssocID="{886BFF40-B77B-49D4-A48C-FE93D83D559F}" presName="spaceBetweenRectangles" presStyleCnt="0"/>
      <dgm:spPr/>
    </dgm:pt>
    <dgm:pt modelId="{ADF968EE-1309-42AD-9CFB-5F805FF7C230}" type="pres">
      <dgm:prSet presAssocID="{BDA13D70-2EE5-49AC-9274-F5B1D6756F26}" presName="parentLin" presStyleCnt="0"/>
      <dgm:spPr/>
    </dgm:pt>
    <dgm:pt modelId="{23E0B629-1AA8-4339-9275-010833710FBC}" type="pres">
      <dgm:prSet presAssocID="{BDA13D70-2EE5-49AC-9274-F5B1D6756F2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E4E9DCD-0A8D-49E3-92EB-A94F04569D22}" type="pres">
      <dgm:prSet presAssocID="{BDA13D70-2EE5-49AC-9274-F5B1D6756F26}" presName="parentText" presStyleLbl="node1" presStyleIdx="1" presStyleCnt="4" custScaleX="84443" custScaleY="193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F1B3F-E264-4AE8-9EEF-D984DEBB8434}" type="pres">
      <dgm:prSet presAssocID="{BDA13D70-2EE5-49AC-9274-F5B1D6756F26}" presName="negativeSpace" presStyleCnt="0"/>
      <dgm:spPr/>
    </dgm:pt>
    <dgm:pt modelId="{0A113E9C-4C81-4C8F-B775-8D563241A8B5}" type="pres">
      <dgm:prSet presAssocID="{BDA13D70-2EE5-49AC-9274-F5B1D6756F26}" presName="childText" presStyleLbl="conFgAcc1" presStyleIdx="1" presStyleCnt="4">
        <dgm:presLayoutVars>
          <dgm:bulletEnabled val="1"/>
        </dgm:presLayoutVars>
      </dgm:prSet>
      <dgm:spPr/>
    </dgm:pt>
    <dgm:pt modelId="{59E99B09-E5FC-4E2C-AF75-665D87C8B405}" type="pres">
      <dgm:prSet presAssocID="{FC2EF489-B296-4B86-B27A-DB9872B46896}" presName="spaceBetweenRectangles" presStyleCnt="0"/>
      <dgm:spPr/>
    </dgm:pt>
    <dgm:pt modelId="{6FC56A13-6E19-4752-87FE-0B01B0D37B67}" type="pres">
      <dgm:prSet presAssocID="{EB39D8B5-68EF-4DC1-B524-B810BA7667B8}" presName="parentLin" presStyleCnt="0"/>
      <dgm:spPr/>
    </dgm:pt>
    <dgm:pt modelId="{B3C6F8EA-1930-4FEE-B881-587D89F3E966}" type="pres">
      <dgm:prSet presAssocID="{EB39D8B5-68EF-4DC1-B524-B810BA7667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75AC40-5669-48E0-AB44-0C1744494A0D}" type="pres">
      <dgm:prSet presAssocID="{EB39D8B5-68EF-4DC1-B524-B810BA7667B8}" presName="parentText" presStyleLbl="node1" presStyleIdx="2" presStyleCnt="4" custScaleX="84428" custScaleY="240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69586-6BED-4D78-B39B-F855C98D8BB9}" type="pres">
      <dgm:prSet presAssocID="{EB39D8B5-68EF-4DC1-B524-B810BA7667B8}" presName="negativeSpace" presStyleCnt="0"/>
      <dgm:spPr/>
    </dgm:pt>
    <dgm:pt modelId="{E2FACBDB-E134-40D1-9DC4-0F7C428110C2}" type="pres">
      <dgm:prSet presAssocID="{EB39D8B5-68EF-4DC1-B524-B810BA7667B8}" presName="childText" presStyleLbl="conFgAcc1" presStyleIdx="2" presStyleCnt="4">
        <dgm:presLayoutVars>
          <dgm:bulletEnabled val="1"/>
        </dgm:presLayoutVars>
      </dgm:prSet>
      <dgm:spPr/>
    </dgm:pt>
    <dgm:pt modelId="{38010371-FC36-442C-8F9F-26DA8E168601}" type="pres">
      <dgm:prSet presAssocID="{24BA8DCA-3A9C-49BA-9965-D1057BBD75EC}" presName="spaceBetweenRectangles" presStyleCnt="0"/>
      <dgm:spPr/>
    </dgm:pt>
    <dgm:pt modelId="{58B1282F-E377-4053-ADEB-508FC7E73ED8}" type="pres">
      <dgm:prSet presAssocID="{04A1B842-259D-4B27-9312-730F46FB2328}" presName="parentLin" presStyleCnt="0"/>
      <dgm:spPr/>
    </dgm:pt>
    <dgm:pt modelId="{4543DDD1-28B4-4174-A12B-9881513ED563}" type="pres">
      <dgm:prSet presAssocID="{04A1B842-259D-4B27-9312-730F46FB232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79A078C-25ED-4FBD-8236-8933FD0FCB59}" type="pres">
      <dgm:prSet presAssocID="{04A1B842-259D-4B27-9312-730F46FB2328}" presName="parentText" presStyleLbl="node1" presStyleIdx="3" presStyleCnt="4" custScaleX="83979" custScaleY="221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D9032-D641-4646-9039-5C66D9067F7A}" type="pres">
      <dgm:prSet presAssocID="{04A1B842-259D-4B27-9312-730F46FB2328}" presName="negativeSpace" presStyleCnt="0"/>
      <dgm:spPr/>
    </dgm:pt>
    <dgm:pt modelId="{18E4678F-346E-4B96-BAE5-793E2048D85D}" type="pres">
      <dgm:prSet presAssocID="{04A1B842-259D-4B27-9312-730F46FB23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6B0855-31A8-4B2E-AB97-67948D6D82AD}" srcId="{76A72CDC-BB34-4DA7-9B07-06AF8856E437}" destId="{EB39D8B5-68EF-4DC1-B524-B810BA7667B8}" srcOrd="2" destOrd="0" parTransId="{98B3BDDA-6F87-4AEE-9DDE-436352958B9E}" sibTransId="{24BA8DCA-3A9C-49BA-9965-D1057BBD75EC}"/>
    <dgm:cxn modelId="{EB408269-919D-486F-9D32-DC31285EADC8}" srcId="{76A72CDC-BB34-4DA7-9B07-06AF8856E437}" destId="{04A1B842-259D-4B27-9312-730F46FB2328}" srcOrd="3" destOrd="0" parTransId="{A966F6CD-5D2D-4390-A5E6-5C08C7E62B95}" sibTransId="{25D77E19-E3A8-4792-9EC9-DD0426563B08}"/>
    <dgm:cxn modelId="{E336F623-3BF3-4D06-90B4-3C15151BF890}" type="presOf" srcId="{04A1B842-259D-4B27-9312-730F46FB2328}" destId="{E79A078C-25ED-4FBD-8236-8933FD0FCB59}" srcOrd="1" destOrd="0" presId="urn:microsoft.com/office/officeart/2005/8/layout/list1"/>
    <dgm:cxn modelId="{95820FB7-9B6F-48A1-AA75-B03B64723F69}" type="presOf" srcId="{BDA13D70-2EE5-49AC-9274-F5B1D6756F26}" destId="{23E0B629-1AA8-4339-9275-010833710FBC}" srcOrd="0" destOrd="0" presId="urn:microsoft.com/office/officeart/2005/8/layout/list1"/>
    <dgm:cxn modelId="{4B2F63D9-79E2-4A98-9B8E-9B3E772D85AF}" srcId="{76A72CDC-BB34-4DA7-9B07-06AF8856E437}" destId="{BDA13D70-2EE5-49AC-9274-F5B1D6756F26}" srcOrd="1" destOrd="0" parTransId="{20000E64-8B42-4B2B-9989-0B37900EDD74}" sibTransId="{FC2EF489-B296-4B86-B27A-DB9872B46896}"/>
    <dgm:cxn modelId="{5D45211E-39D3-465C-8C58-967BBF2E13FD}" type="presOf" srcId="{EB39D8B5-68EF-4DC1-B524-B810BA7667B8}" destId="{B3C6F8EA-1930-4FEE-B881-587D89F3E966}" srcOrd="0" destOrd="0" presId="urn:microsoft.com/office/officeart/2005/8/layout/list1"/>
    <dgm:cxn modelId="{438ED4FE-B988-4AF2-916B-97BBB19DDB0C}" type="presOf" srcId="{76A72CDC-BB34-4DA7-9B07-06AF8856E437}" destId="{91A88E31-B17C-45BB-AB86-D7A6A85A4CC1}" srcOrd="0" destOrd="0" presId="urn:microsoft.com/office/officeart/2005/8/layout/list1"/>
    <dgm:cxn modelId="{ACC11F7D-7FEB-4618-A7E9-CCEC4450F5EF}" type="presOf" srcId="{BDA13D70-2EE5-49AC-9274-F5B1D6756F26}" destId="{7E4E9DCD-0A8D-49E3-92EB-A94F04569D22}" srcOrd="1" destOrd="0" presId="urn:microsoft.com/office/officeart/2005/8/layout/list1"/>
    <dgm:cxn modelId="{C242FD57-1702-4FA1-AA32-7AE117460EC9}" type="presOf" srcId="{2C7F604B-B3E8-44A2-97B1-D8297E8CE7AB}" destId="{61F75BF2-9759-4A6F-A8DF-B8FCA7FB9654}" srcOrd="0" destOrd="0" presId="urn:microsoft.com/office/officeart/2005/8/layout/list1"/>
    <dgm:cxn modelId="{F17E3ED5-951F-4C05-8160-382C4167D4D7}" type="presOf" srcId="{2C7F604B-B3E8-44A2-97B1-D8297E8CE7AB}" destId="{6A9FAB88-65BF-4111-B6A7-9C822DDB2DE5}" srcOrd="1" destOrd="0" presId="urn:microsoft.com/office/officeart/2005/8/layout/list1"/>
    <dgm:cxn modelId="{0DD9374F-5B70-478F-99B1-F0CFCACC90FA}" type="presOf" srcId="{04A1B842-259D-4B27-9312-730F46FB2328}" destId="{4543DDD1-28B4-4174-A12B-9881513ED563}" srcOrd="0" destOrd="0" presId="urn:microsoft.com/office/officeart/2005/8/layout/list1"/>
    <dgm:cxn modelId="{91C9D485-5D79-473E-AD68-AA73963D9A28}" srcId="{76A72CDC-BB34-4DA7-9B07-06AF8856E437}" destId="{2C7F604B-B3E8-44A2-97B1-D8297E8CE7AB}" srcOrd="0" destOrd="0" parTransId="{F5F573FC-331D-4BA6-90FF-C36E47463406}" sibTransId="{886BFF40-B77B-49D4-A48C-FE93D83D559F}"/>
    <dgm:cxn modelId="{38C4DF3E-5DAC-4833-AD1D-6DD7009700D2}" type="presOf" srcId="{EB39D8B5-68EF-4DC1-B524-B810BA7667B8}" destId="{DB75AC40-5669-48E0-AB44-0C1744494A0D}" srcOrd="1" destOrd="0" presId="urn:microsoft.com/office/officeart/2005/8/layout/list1"/>
    <dgm:cxn modelId="{0790051A-89AF-4236-978E-BAB1BFFEB9F9}" type="presParOf" srcId="{91A88E31-B17C-45BB-AB86-D7A6A85A4CC1}" destId="{1A39CA13-AB9B-4B43-8FB4-C7A709AF6AAE}" srcOrd="0" destOrd="0" presId="urn:microsoft.com/office/officeart/2005/8/layout/list1"/>
    <dgm:cxn modelId="{F3E986DE-BEE6-45C7-B486-4263E6917668}" type="presParOf" srcId="{1A39CA13-AB9B-4B43-8FB4-C7A709AF6AAE}" destId="{61F75BF2-9759-4A6F-A8DF-B8FCA7FB9654}" srcOrd="0" destOrd="0" presId="urn:microsoft.com/office/officeart/2005/8/layout/list1"/>
    <dgm:cxn modelId="{137D1E11-247E-4369-B4D2-77B1047B05E2}" type="presParOf" srcId="{1A39CA13-AB9B-4B43-8FB4-C7A709AF6AAE}" destId="{6A9FAB88-65BF-4111-B6A7-9C822DDB2DE5}" srcOrd="1" destOrd="0" presId="urn:microsoft.com/office/officeart/2005/8/layout/list1"/>
    <dgm:cxn modelId="{B73C5F43-7046-45D5-A6EB-80C2266B52F9}" type="presParOf" srcId="{91A88E31-B17C-45BB-AB86-D7A6A85A4CC1}" destId="{A85C974E-F4C0-41C5-9B04-62C21A6CC1AF}" srcOrd="1" destOrd="0" presId="urn:microsoft.com/office/officeart/2005/8/layout/list1"/>
    <dgm:cxn modelId="{7FBEF8C5-FCCD-46B8-A2C4-EDF4AA9EEB7E}" type="presParOf" srcId="{91A88E31-B17C-45BB-AB86-D7A6A85A4CC1}" destId="{6AF61B0A-8D5E-4295-B897-5A5CCE8660DF}" srcOrd="2" destOrd="0" presId="urn:microsoft.com/office/officeart/2005/8/layout/list1"/>
    <dgm:cxn modelId="{12056273-EB7E-4A5E-813F-67FF32AACA20}" type="presParOf" srcId="{91A88E31-B17C-45BB-AB86-D7A6A85A4CC1}" destId="{4654D80E-2EB7-4079-AC3D-7C540D0013AF}" srcOrd="3" destOrd="0" presId="urn:microsoft.com/office/officeart/2005/8/layout/list1"/>
    <dgm:cxn modelId="{1CCA5F05-F283-4D36-A03E-4EA001CC0A37}" type="presParOf" srcId="{91A88E31-B17C-45BB-AB86-D7A6A85A4CC1}" destId="{ADF968EE-1309-42AD-9CFB-5F805FF7C230}" srcOrd="4" destOrd="0" presId="urn:microsoft.com/office/officeart/2005/8/layout/list1"/>
    <dgm:cxn modelId="{FD152131-6889-4C64-80BE-B6134286C187}" type="presParOf" srcId="{ADF968EE-1309-42AD-9CFB-5F805FF7C230}" destId="{23E0B629-1AA8-4339-9275-010833710FBC}" srcOrd="0" destOrd="0" presId="urn:microsoft.com/office/officeart/2005/8/layout/list1"/>
    <dgm:cxn modelId="{DBCD7EA2-7C84-4598-839C-67B5F798F984}" type="presParOf" srcId="{ADF968EE-1309-42AD-9CFB-5F805FF7C230}" destId="{7E4E9DCD-0A8D-49E3-92EB-A94F04569D22}" srcOrd="1" destOrd="0" presId="urn:microsoft.com/office/officeart/2005/8/layout/list1"/>
    <dgm:cxn modelId="{5D1AC769-AE58-4155-BBC3-6552B94E03DE}" type="presParOf" srcId="{91A88E31-B17C-45BB-AB86-D7A6A85A4CC1}" destId="{870F1B3F-E264-4AE8-9EEF-D984DEBB8434}" srcOrd="5" destOrd="0" presId="urn:microsoft.com/office/officeart/2005/8/layout/list1"/>
    <dgm:cxn modelId="{54DC6411-E8AC-4953-87F5-D4391F1FBC8D}" type="presParOf" srcId="{91A88E31-B17C-45BB-AB86-D7A6A85A4CC1}" destId="{0A113E9C-4C81-4C8F-B775-8D563241A8B5}" srcOrd="6" destOrd="0" presId="urn:microsoft.com/office/officeart/2005/8/layout/list1"/>
    <dgm:cxn modelId="{F608945E-85EA-4978-95A5-74A09456FDC7}" type="presParOf" srcId="{91A88E31-B17C-45BB-AB86-D7A6A85A4CC1}" destId="{59E99B09-E5FC-4E2C-AF75-665D87C8B405}" srcOrd="7" destOrd="0" presId="urn:microsoft.com/office/officeart/2005/8/layout/list1"/>
    <dgm:cxn modelId="{5AC46397-0981-4073-9804-97E62A6D1174}" type="presParOf" srcId="{91A88E31-B17C-45BB-AB86-D7A6A85A4CC1}" destId="{6FC56A13-6E19-4752-87FE-0B01B0D37B67}" srcOrd="8" destOrd="0" presId="urn:microsoft.com/office/officeart/2005/8/layout/list1"/>
    <dgm:cxn modelId="{C62F7A0A-6196-4451-A54C-130B25F7F69B}" type="presParOf" srcId="{6FC56A13-6E19-4752-87FE-0B01B0D37B67}" destId="{B3C6F8EA-1930-4FEE-B881-587D89F3E966}" srcOrd="0" destOrd="0" presId="urn:microsoft.com/office/officeart/2005/8/layout/list1"/>
    <dgm:cxn modelId="{A3A099F8-8C3E-4D44-B82D-FAB6D252CF84}" type="presParOf" srcId="{6FC56A13-6E19-4752-87FE-0B01B0D37B67}" destId="{DB75AC40-5669-48E0-AB44-0C1744494A0D}" srcOrd="1" destOrd="0" presId="urn:microsoft.com/office/officeart/2005/8/layout/list1"/>
    <dgm:cxn modelId="{4C8635DB-F9FE-4717-BCB7-5746348464BE}" type="presParOf" srcId="{91A88E31-B17C-45BB-AB86-D7A6A85A4CC1}" destId="{10469586-6BED-4D78-B39B-F855C98D8BB9}" srcOrd="9" destOrd="0" presId="urn:microsoft.com/office/officeart/2005/8/layout/list1"/>
    <dgm:cxn modelId="{C77A9DB3-B004-4A98-B885-4C86B4B77809}" type="presParOf" srcId="{91A88E31-B17C-45BB-AB86-D7A6A85A4CC1}" destId="{E2FACBDB-E134-40D1-9DC4-0F7C428110C2}" srcOrd="10" destOrd="0" presId="urn:microsoft.com/office/officeart/2005/8/layout/list1"/>
    <dgm:cxn modelId="{227DF9FC-0558-4E6D-91BD-777A9A3FDCAA}" type="presParOf" srcId="{91A88E31-B17C-45BB-AB86-D7A6A85A4CC1}" destId="{38010371-FC36-442C-8F9F-26DA8E168601}" srcOrd="11" destOrd="0" presId="urn:microsoft.com/office/officeart/2005/8/layout/list1"/>
    <dgm:cxn modelId="{A30CE538-B881-4428-894F-9DFDE6E95CB5}" type="presParOf" srcId="{91A88E31-B17C-45BB-AB86-D7A6A85A4CC1}" destId="{58B1282F-E377-4053-ADEB-508FC7E73ED8}" srcOrd="12" destOrd="0" presId="urn:microsoft.com/office/officeart/2005/8/layout/list1"/>
    <dgm:cxn modelId="{10618C19-6B27-49C5-BDD0-D2D55044E2A9}" type="presParOf" srcId="{58B1282F-E377-4053-ADEB-508FC7E73ED8}" destId="{4543DDD1-28B4-4174-A12B-9881513ED563}" srcOrd="0" destOrd="0" presId="urn:microsoft.com/office/officeart/2005/8/layout/list1"/>
    <dgm:cxn modelId="{4BC703D6-5099-4109-A849-F53F736BC52C}" type="presParOf" srcId="{58B1282F-E377-4053-ADEB-508FC7E73ED8}" destId="{E79A078C-25ED-4FBD-8236-8933FD0FCB59}" srcOrd="1" destOrd="0" presId="urn:microsoft.com/office/officeart/2005/8/layout/list1"/>
    <dgm:cxn modelId="{A9215C31-5E16-4936-B59B-18B2FEAA9EB8}" type="presParOf" srcId="{91A88E31-B17C-45BB-AB86-D7A6A85A4CC1}" destId="{04DD9032-D641-4646-9039-5C66D9067F7A}" srcOrd="13" destOrd="0" presId="urn:microsoft.com/office/officeart/2005/8/layout/list1"/>
    <dgm:cxn modelId="{14C625A0-26D1-45AF-82B2-EB2FA9EE0A92}" type="presParOf" srcId="{91A88E31-B17C-45BB-AB86-D7A6A85A4CC1}" destId="{18E4678F-346E-4B96-BAE5-793E2048D85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CD899-8938-4071-A680-D22F2B2624C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671F-F9D5-4E7E-B2F0-CCE092B0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95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671F-F9D5-4E7E-B2F0-CCE092B0FE9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671F-F9D5-4E7E-B2F0-CCE092B0FE9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671F-F9D5-4E7E-B2F0-CCE092B0FE9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671F-F9D5-4E7E-B2F0-CCE092B0FE9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33BA7-8D77-4822-BF7F-F82674FE3691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71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79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5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1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144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82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450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73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2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0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8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98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58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08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49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rgbClr val="E5C78C"/>
                </a:solidFill>
              </a:defRPr>
            </a:lvl1pPr>
          </a:lstStyle>
          <a:p>
            <a:r>
              <a:rPr lang="ru-RU" dirty="0"/>
              <a:t>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63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4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64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78877"/>
            </a:gs>
            <a:gs pos="35000">
              <a:srgbClr val="078877"/>
            </a:gs>
            <a:gs pos="97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902431-33EE-4F4C-B9BD-A39BD65F7E7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55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01961" y="169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08" y="207749"/>
            <a:ext cx="3676286" cy="1397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4025" y="5798403"/>
            <a:ext cx="5311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ДИРЕКТОР ИНСТИТУТА НМФО                Н.И. СВИРИДОВА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06994" y="1474839"/>
            <a:ext cx="85049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ОРГАНИЗАЦИЯ И РЕАЛИЗАЦИЯ ПРОГРАММ ПОДГОТОВКИ КАДРОВ ВЫСШЕЙ КВАЛИФИКАЦИИ –                  ПРОГРАММ ОРДИНАТУРЫ.</a:t>
            </a:r>
          </a:p>
          <a:p>
            <a:pPr algn="ctr"/>
            <a:r>
              <a:rPr lang="ru-RU" sz="3500" b="1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СИСТЕМА ДОПОЛНИТЕЛЬНОГО ПРОФЕССИОНАЛЬНОГО ОБРАЗОВАНИЯ МЕДИЦИНСКИХ РАБОТНИКОВ В РФ.  </a:t>
            </a:r>
          </a:p>
        </p:txBody>
      </p:sp>
    </p:spTree>
    <p:extLst>
      <p:ext uri="{BB962C8B-B14F-4D97-AF65-F5344CB8AC3E}">
        <p14:creationId xmlns:p14="http://schemas.microsoft.com/office/powerpoint/2010/main" xmlns="" val="390365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901757"/>
            <a:ext cx="9410918" cy="3054485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634490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АНЕСТЕЗИОЛОГИИ И РЕАНИМАТОЛОГИИ, ТРАНСФУЗИОЛОГИИ, СМП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0" y="2911151"/>
            <a:ext cx="6117213" cy="3839844"/>
          </a:xfrm>
          <a:noFill/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r>
              <a:rPr lang="ru-RU" sz="27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по программам ординатуры, реализуемые на кафедре:</a:t>
            </a:r>
          </a:p>
          <a:p>
            <a:pPr algn="ctr">
              <a:buFontTx/>
              <a:buNone/>
              <a:defRPr/>
            </a:pP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8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Анестезиология и реаниматология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8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Трансфузиология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8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СКОРАЯ МЕДИЦИНСКАЯ ПОМОЩЬ</a:t>
            </a:r>
            <a:endParaRPr lang="ru-RU" sz="21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endParaRPr lang="ru-RU" sz="21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D1CB2D-4D3D-7111-74B7-51F2DBCE1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901757"/>
            <a:ext cx="2769789" cy="47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96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415845"/>
            <a:ext cx="9479902" cy="3506350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ВНУТРЕННИХ БОЛЕЗНЕЙ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63613" y="2408903"/>
            <a:ext cx="6082800" cy="5117279"/>
          </a:xfrm>
          <a:noFill/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Терапия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Эндокринология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детская эндокринология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Гастроэнтерология</a:t>
            </a: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Пульмонология 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Общая врачебная практика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Фтизиатрия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НЕФРОЛОГИЯ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РЕВМАТОЛОГИЯ</a:t>
            </a: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33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EF8B56-41C8-72FB-B01E-469C909CB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415845"/>
            <a:ext cx="3181571" cy="49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33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507789"/>
            <a:ext cx="9479902" cy="3414406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КАРДИОЛОГИИ, ССХ И ТОРАКАЛЬНОЙ ХИРУРГИИ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09328" y="820132"/>
            <a:ext cx="6037085" cy="6706052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Кардиология </a:t>
            </a:r>
            <a:r>
              <a:rPr lang="ru-RU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Сердечно-сосудистая хирургия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Торакальная хирургия</a:t>
            </a: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Детская кардиология</a:t>
            </a: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09D5D1-A05E-5663-7234-1B04A4DCF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507789"/>
            <a:ext cx="3505808" cy="52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42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19063" y="1493705"/>
            <a:ext cx="9658578" cy="3414406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19062" y="139670"/>
            <a:ext cx="9695172" cy="1055608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ЛУЧЕВОЙ, ФУНКЦИОНАЛЬНОЙ И ЛАБОРАТОРНОЙ ДИАГНОСТИКИ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50729" y="1257920"/>
            <a:ext cx="5895683" cy="6268263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3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Клиническая лабораторная диагностика</a:t>
            </a:r>
            <a:r>
              <a:rPr lang="ru-RU" sz="23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3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Рентгенология</a:t>
            </a:r>
            <a:endParaRPr lang="ru-RU" sz="23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3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Ультразвуковая диагностика</a:t>
            </a:r>
            <a:endParaRPr lang="ru-RU" sz="23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3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Функциональная диагностика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3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радиология</a:t>
            </a:r>
            <a:endParaRPr lang="ru-RU" sz="23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3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9CAB4F-D231-E427-E9E2-3377A1091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062" y="1493704"/>
            <a:ext cx="3049583" cy="52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27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901757"/>
            <a:ext cx="9479902" cy="3054485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634490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НЕВРОЛОГИИ, ПСИХИАТРИИ, МАНУАЛЬНОЙ МЕДИЦИНЫ И МЕДИЦИНСКОЙ РЕАБИЛИТАЦИИ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93110" y="3195484"/>
            <a:ext cx="6053303" cy="4330699"/>
          </a:xfrm>
          <a:noFill/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  <a:defRPr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Неврология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Психиатрия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психиатрия-наркология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Лечебная физкультура                                                                          и  спортивная медицина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Психотерапия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Мануальная терапия</a:t>
            </a: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057CF7-84B1-37DC-493F-4785D2445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901757"/>
            <a:ext cx="3052815" cy="46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38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867709"/>
            <a:ext cx="9479902" cy="3054485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634490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ОБЩЕСТВЕННОГО ЗДОРОВЬЯ                                         И ЗДРАВООХРАНЕНИЯ                      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60258" y="875071"/>
            <a:ext cx="5886155" cy="6651113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Организация здравоохранения                            и общественное здоровье</a:t>
            </a: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Гигиена труда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Гигиена детей и подростков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Общая гигиена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D109A6-83EC-07B6-0DF9-83079D6D3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6" y="1867709"/>
            <a:ext cx="3042982" cy="48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89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867709"/>
            <a:ext cx="9479902" cy="3054485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634490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ОНКОЛОГИИ, ГЕМАТОЛОГИИ И ТРАНСПЛАНТОЛОГИИ                      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0" y="2310094"/>
            <a:ext cx="6117213" cy="521609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Онкология</a:t>
            </a: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Гематология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Детская онкология</a:t>
            </a:r>
          </a:p>
          <a:p>
            <a:pPr marL="0" indent="0" algn="ctr">
              <a:buNone/>
              <a:defRPr/>
            </a:pPr>
            <a:endParaRPr lang="ru-RU" sz="2200" b="1" cap="all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ru-RU" sz="2400" b="1" dirty="0">
                <a:solidFill>
                  <a:schemeClr val="bg1">
                    <a:lumMod val="25000"/>
                    <a:lumOff val="75000"/>
                  </a:schemeClr>
                </a:solidFill>
              </a:rPr>
              <a:t>   </a:t>
            </a:r>
            <a:r>
              <a:rPr lang="ru-RU" sz="2400" b="1" dirty="0"/>
              <a:t>                   </a:t>
            </a:r>
          </a:p>
          <a:p>
            <a:pPr marL="0" indent="0" algn="ctr">
              <a:buNone/>
              <a:defRPr/>
            </a:pP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60E717-C719-35CE-B4D8-617910E93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6" y="1867709"/>
            <a:ext cx="3157016" cy="48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1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867709"/>
            <a:ext cx="9479902" cy="3054485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634490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ОРТОПЕДИЧЕСКОЙ СТОМАТОЛОГИИ                         И ОРТОДОНТИИ                     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93109" y="1976284"/>
            <a:ext cx="6053303" cy="55499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Tx/>
              <a:buNone/>
              <a:defRPr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Ортопедическая стоматология </a:t>
            </a:r>
            <a:r>
              <a:rPr lang="ru-RU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Ортодонтия</a:t>
            </a: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0" indent="0" algn="ctr">
              <a:buNone/>
              <a:defRPr/>
            </a:pP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96E047-6497-3F87-3A2B-27C366CDC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867709"/>
            <a:ext cx="2988298" cy="48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14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809135" y="1507789"/>
            <a:ext cx="9406262" cy="3414406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ПЕДИАТРИИ И НЕОНАТОЛОГИИ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0" y="1867710"/>
            <a:ext cx="6117213" cy="5658473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Педиатрия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Неонатология  </a:t>
            </a:r>
            <a:r>
              <a:rPr lang="ru-RU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Аллергология и иммунология 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Инфекционные болезни 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Дерматовенерология</a:t>
            </a: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E82551-2536-9880-F675-7C6FCDCE3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009" y="1507790"/>
            <a:ext cx="3124785" cy="51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01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342417"/>
            <a:ext cx="9479902" cy="3579778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СТОМАТОЛОГИИ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32439" y="806244"/>
            <a:ext cx="6013973" cy="6719939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Tx/>
              <a:buNone/>
              <a:defRPr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Стоматология терапевтическая   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Стоматология хирургическая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Стоматология детская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Челюстно-лицевая хирургия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Стоматология общей практики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EF41DB-DA6B-AA34-164F-6C885B007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342417"/>
            <a:ext cx="3554260" cy="52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76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267465"/>
            <a:ext cx="9918038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НМФО: СТРУКТУРА 2020-2022 гг.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104887"/>
            <a:ext cx="9918038" cy="5132047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xmlns="" id="{8CD4E0C4-3601-14BF-B1A1-A8E33D8D365F}"/>
              </a:ext>
            </a:extLst>
          </p:cNvPr>
          <p:cNvGraphicFramePr>
            <a:graphicFrameLocks noGrp="1"/>
          </p:cNvGraphicFramePr>
          <p:nvPr/>
        </p:nvGraphicFramePr>
        <p:xfrm>
          <a:off x="1589783" y="1018096"/>
          <a:ext cx="9918038" cy="559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483">
                  <a:extLst>
                    <a:ext uri="{9D8B030D-6E8A-4147-A177-3AD203B41FA5}">
                      <a16:colId xmlns:a16="http://schemas.microsoft.com/office/drawing/2014/main" xmlns="" val="2226767910"/>
                    </a:ext>
                  </a:extLst>
                </a:gridCol>
                <a:gridCol w="6068555">
                  <a:extLst>
                    <a:ext uri="{9D8B030D-6E8A-4147-A177-3AD203B41FA5}">
                      <a16:colId xmlns:a16="http://schemas.microsoft.com/office/drawing/2014/main" xmlns="" val="753841167"/>
                    </a:ext>
                  </a:extLst>
                </a:gridCol>
              </a:tblGrid>
              <a:tr h="4042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АДМИНИСТРАЦИЯ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КАФЕДРЫ ИНСТИТУТА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546417"/>
                  </a:ext>
                </a:extLst>
              </a:tr>
              <a:tr h="373132">
                <a:tc rowSpan="2">
                  <a:txBody>
                    <a:bodyPr/>
                    <a:lstStyle/>
                    <a:p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Управление подготовки медицинских кадров в ординатуре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акушерства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гинекологии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59786"/>
                  </a:ext>
                </a:extLst>
              </a:tr>
              <a:tr h="4386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анестезиологии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реаниматологии,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трансфузиологии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скорой</a:t>
                      </a:r>
                      <a:r>
                        <a:rPr lang="ru-RU"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sz="1200" b="1" cap="all" spc="-15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медицинской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помощи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640099"/>
                  </a:ext>
                </a:extLst>
              </a:tr>
              <a:tr h="373132">
                <a:tc rowSpan="2">
                  <a:txBody>
                    <a:bodyPr/>
                    <a:lstStyle/>
                    <a:p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Управление дополнительного профессионального образования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внутренних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болезней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1784044"/>
                  </a:ext>
                </a:extLst>
              </a:tr>
              <a:tr h="267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кардиологии,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сердечно-сосудистой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торакальной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хирургии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853185"/>
                  </a:ext>
                </a:extLst>
              </a:tr>
              <a:tr h="37313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Управление</a:t>
                      </a:r>
                      <a:r>
                        <a:rPr lang="ru-RU" sz="14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учебно-методического,</a:t>
                      </a:r>
                      <a:r>
                        <a:rPr lang="ru-RU" sz="1400" b="1" cap="all" spc="3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правового </a:t>
                      </a:r>
                      <a:r>
                        <a:rPr lang="ru-RU" sz="1400" b="1" cap="all" spc="-27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сопровождения</a:t>
                      </a:r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производственной</a:t>
                      </a:r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практики</a:t>
                      </a:r>
                      <a:endParaRPr lang="ru-RU" sz="14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лучевой,</a:t>
                      </a:r>
                      <a:r>
                        <a:rPr sz="12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функциональной</a:t>
                      </a:r>
                      <a:r>
                        <a:rPr sz="12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лабораторной</a:t>
                      </a:r>
                      <a:r>
                        <a:rPr sz="12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диагностики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2394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неврологии,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психиатрии,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мануальной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медицины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медицинской</a:t>
                      </a:r>
                      <a:r>
                        <a:rPr lang="ru-RU"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реабилитации</a:t>
                      </a:r>
                      <a:r>
                        <a:rPr sz="1200" b="1" cap="all" spc="-3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9513900"/>
                  </a:ext>
                </a:extLst>
              </a:tr>
              <a:tr h="373132">
                <a:tc rowSpan="2">
                  <a:txBody>
                    <a:bodyPr/>
                    <a:lstStyle/>
                    <a:p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Отдел непрерывного медицинского образования и дистанционного обучения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общественного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здоровья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здравоохранения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644026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онкологии,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гематологии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трансплантологии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52593"/>
                  </a:ext>
                </a:extLst>
              </a:tr>
              <a:tr h="373132">
                <a:tc row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Обособленное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подразделение                               </a:t>
                      </a:r>
                      <a:r>
                        <a:rPr lang="ru-RU" sz="1400" b="1" cap="all" spc="-9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r>
                        <a:rPr lang="ru-RU" sz="1400" b="1" cap="all" spc="-8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Волжский </a:t>
                      </a:r>
                      <a:r>
                        <a:rPr lang="ru-RU" sz="1400" b="1" cap="all" spc="-30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(приказ</a:t>
                      </a:r>
                      <a:r>
                        <a:rPr lang="ru-RU" sz="14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№1131-КО)</a:t>
                      </a:r>
                      <a:endParaRPr lang="ru-RU" sz="14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14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ортопедической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стоматологии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ортодонтии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714447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педиатрии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неонатологии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390158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стоматологии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312026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фармакологии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фармации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133537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хирургических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болезней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3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№1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314171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хирургических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болезней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3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№2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33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759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867709"/>
            <a:ext cx="9479902" cy="3054485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ФАРМАКОЛОГИИ И ФАРМАЦИИ                     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0" y="2310094"/>
            <a:ext cx="6117213" cy="521609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2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реализуемые на кафедре:</a:t>
            </a:r>
          </a:p>
          <a:p>
            <a:pPr algn="ctr">
              <a:buFontTx/>
              <a:buNone/>
              <a:defRPr/>
            </a:pPr>
            <a:endParaRPr lang="ru-RU" sz="22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КЛИНИЧЕСКАЯ ФАРМАКОЛОГИЯ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УПРАВЛЕНИЕ И ЭКОНОМИКА ФАРМАЦИИ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200" b="1" cap="all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2200" b="1" cap="all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2400" b="1" dirty="0"/>
          </a:p>
          <a:p>
            <a:pPr marL="0" indent="0" algn="ctr">
              <a:buNone/>
              <a:defRPr/>
            </a:pP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F7A8DF-920C-AD62-CE12-8E91156CC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867710"/>
            <a:ext cx="3293705" cy="4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06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342417"/>
            <a:ext cx="9479902" cy="3579778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ХИРУРГИЧЕСКИХ БОЛЕЗНЕЙ №1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81600" y="-442452"/>
            <a:ext cx="5964813" cy="7968637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                      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Хирургия</a:t>
            </a:r>
            <a:r>
              <a:rPr lang="ru-RU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Колопроктология</a:t>
            </a: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Эндоскопия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Детская ХИРУРГИЯ</a:t>
            </a: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F12B66-B37E-D5E9-A8B7-D3DFC6E11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342417"/>
            <a:ext cx="3034468" cy="52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559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342417"/>
            <a:ext cx="9479902" cy="3579778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ХИРУРГИЧЕСКИХ БОЛЕЗНЕЙ №2                                   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03596" y="77029"/>
            <a:ext cx="5942817" cy="7449155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                                            реализуемые на кафедре: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Нейрохирургия </a:t>
            </a:r>
            <a:r>
              <a:rPr lang="ru-RU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Офтальмология</a:t>
            </a:r>
            <a:r>
              <a:rPr lang="ru-RU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Оториноларингология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Патологическая анатомия 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Судебно-медицинская экспертиза</a:t>
            </a: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2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Травматология и ортопедия</a:t>
            </a:r>
            <a:endParaRPr lang="ru-RU" sz="22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13E77F-65AB-D898-BF30-EBE52A5EA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5" y="1342417"/>
            <a:ext cx="3468101" cy="52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03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1735495" y="1342417"/>
            <a:ext cx="9479902" cy="3579778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5" y="65815"/>
            <a:ext cx="9479902" cy="612934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УРОЛОГИИ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41303" y="-820131"/>
            <a:ext cx="5905110" cy="8346316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                                      кадров высшей квалификации                                                              по программам ординатуры,                                             реализуемые на кафедре:</a:t>
            </a:r>
          </a:p>
          <a:p>
            <a:pPr algn="ctr">
              <a:buFontTx/>
              <a:buNone/>
              <a:defRPr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Урология </a:t>
            </a: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EFB1BD-34B0-29E7-5465-AEDD8DB58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96" y="1342417"/>
            <a:ext cx="3278956" cy="53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8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56735" y="440100"/>
            <a:ext cx="9089679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ПРИЕМНАЯ КАМПАНИЯ В ОРДИНАТУРУ 2023 гг.</a:t>
            </a:r>
          </a:p>
        </p:txBody>
      </p:sp>
      <p:pic>
        <p:nvPicPr>
          <p:cNvPr id="2050" name="Picture 2" descr="C:\Users\user\Downloads\IMG_68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1400174"/>
            <a:ext cx="3775249" cy="49815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9781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5494" y="440100"/>
            <a:ext cx="9778481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ПРИЕМНОЙ КАМПАНИИ В ОРДИНАТУРУ 2023 г.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00250" y="1304925"/>
            <a:ext cx="9124950" cy="2996142"/>
          </a:xfrm>
        </p:spPr>
        <p:txBody>
          <a:bodyPr/>
          <a:lstStyle/>
          <a:p>
            <a:r>
              <a:rPr lang="ru-RU" dirty="0"/>
              <a:t>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35493" y="1418253"/>
          <a:ext cx="9742131" cy="347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7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7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51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КОНТРОЛЬНЫЕ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ЦИФРЫ ПРИЕМА ЗА СЧЕТ БЮДЖЕТНЫХ АССИГНОВАНИЙ ФЕДЕРАЛЬНОГО БЮДЖЕТА                                              НА 2023-2024  УЧЕБНЫЙ ГОД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МЕСТА КОММЕРЧЕСКОГО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КОНКУРСА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itchFamily="34" charset="0"/>
                        </a:rPr>
                        <a:t>КОЛИЧЕСТВО МЕСТ                                                 ДЛЯ   ПРИЕМА</a:t>
                      </a:r>
                      <a:r>
                        <a:rPr lang="ru-RU" sz="1800" b="1" baseline="0" dirty="0">
                          <a:latin typeface="Calibri" pitchFamily="34" charset="0"/>
                        </a:rPr>
                        <a:t>                                                          НА ЦЕЛЕВОЕ ОБУЧЕНИЕ</a:t>
                      </a:r>
                      <a:endParaRPr lang="ru-RU" sz="1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itchFamily="34" charset="0"/>
                        </a:rPr>
                        <a:t>МЕСТА  СВОБОДНОГО  КОНКУРСА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404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itchFamily="34" charset="0"/>
                        </a:rPr>
                        <a:t>378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itchFamily="34" charset="0"/>
                        </a:rPr>
                        <a:t>349 + 18 </a:t>
                      </a:r>
                    </a:p>
                    <a:p>
                      <a:pPr algn="ctr"/>
                      <a:r>
                        <a:rPr lang="ru-RU" sz="1800" b="1" dirty="0">
                          <a:latin typeface="Calibri" pitchFamily="34" charset="0"/>
                        </a:rPr>
                        <a:t>(</a:t>
                      </a:r>
                      <a:r>
                        <a:rPr lang="ru-RU" sz="1800" b="1" cap="all" baseline="0" dirty="0">
                          <a:latin typeface="Calibri" pitchFamily="34" charset="0"/>
                        </a:rPr>
                        <a:t>дополнительные места)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itchFamily="34" charset="0"/>
                        </a:rPr>
                        <a:t>385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367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5326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4A79CA-9F6D-4441-AE02-0D12D8385A36}"/>
              </a:ext>
            </a:extLst>
          </p:cNvPr>
          <p:cNvSpPr/>
          <p:nvPr/>
        </p:nvSpPr>
        <p:spPr>
          <a:xfrm>
            <a:off x="1857982" y="4776281"/>
            <a:ext cx="9396920" cy="1736486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57983" y="440100"/>
            <a:ext cx="9396919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ЦЕЛЕВОГО ПРИЕМА В ОРДИНАТУРУ                              ЗА ПЕРИОД С 2018-2023 гг.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57982" y="4192621"/>
            <a:ext cx="9396920" cy="2597285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B592451C-3479-A196-7E03-4B2867F6B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009888"/>
              </p:ext>
            </p:extLst>
          </p:nvPr>
        </p:nvGraphicFramePr>
        <p:xfrm>
          <a:off x="1857983" y="1847653"/>
          <a:ext cx="9396921" cy="420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07">
                  <a:extLst>
                    <a:ext uri="{9D8B030D-6E8A-4147-A177-3AD203B41FA5}">
                      <a16:colId xmlns:a16="http://schemas.microsoft.com/office/drawing/2014/main" xmlns="" val="1723232503"/>
                    </a:ext>
                  </a:extLst>
                </a:gridCol>
                <a:gridCol w="3132307">
                  <a:extLst>
                    <a:ext uri="{9D8B030D-6E8A-4147-A177-3AD203B41FA5}">
                      <a16:colId xmlns:a16="http://schemas.microsoft.com/office/drawing/2014/main" xmlns="" val="426899676"/>
                    </a:ext>
                  </a:extLst>
                </a:gridCol>
                <a:gridCol w="3132307">
                  <a:extLst>
                    <a:ext uri="{9D8B030D-6E8A-4147-A177-3AD203B41FA5}">
                      <a16:colId xmlns:a16="http://schemas.microsoft.com/office/drawing/2014/main" xmlns="" val="417118399"/>
                    </a:ext>
                  </a:extLst>
                </a:gridCol>
              </a:tblGrid>
              <a:tr h="585809">
                <a:tc>
                  <a:txBody>
                    <a:bodyPr/>
                    <a:lstStyle/>
                    <a:p>
                      <a:pPr algn="ctr"/>
                      <a:r>
                        <a:rPr lang="ru-RU" sz="1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КЦП (Свободный конкурс       + Целевая квота</a:t>
                      </a:r>
                      <a:r>
                        <a:rPr lang="ru-RU" sz="1800" cap="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800" cap="al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Целевая квота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8652467"/>
                  </a:ext>
                </a:extLst>
              </a:tr>
              <a:tr h="58580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 год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7371237"/>
                  </a:ext>
                </a:extLst>
              </a:tr>
              <a:tr h="58580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год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1675762"/>
                  </a:ext>
                </a:extLst>
              </a:tr>
              <a:tr h="58580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год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222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 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855076"/>
                  </a:ext>
                </a:extLst>
              </a:tr>
              <a:tr h="58580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год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362242"/>
                  </a:ext>
                </a:extLst>
              </a:tr>
              <a:tr h="58580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 год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364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335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277640"/>
                  </a:ext>
                </a:extLst>
              </a:tr>
              <a:tr h="58580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год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F55F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 (98,2%)</a:t>
                      </a:r>
                    </a:p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1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3269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E65E1B0-7C50-CE41-407C-521D398AA1CC}"/>
              </a:ext>
            </a:extLst>
          </p:cNvPr>
          <p:cNvSpPr/>
          <p:nvPr/>
        </p:nvSpPr>
        <p:spPr>
          <a:xfrm>
            <a:off x="1857981" y="1342417"/>
            <a:ext cx="9357416" cy="4634072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4A79CA-9F6D-4441-AE02-0D12D8385A36}"/>
              </a:ext>
            </a:extLst>
          </p:cNvPr>
          <p:cNvSpPr/>
          <p:nvPr/>
        </p:nvSpPr>
        <p:spPr>
          <a:xfrm>
            <a:off x="1857982" y="4776281"/>
            <a:ext cx="9396920" cy="1736486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57983" y="440100"/>
            <a:ext cx="9396919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57982" y="-113122"/>
            <a:ext cx="9396920" cy="6903029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7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Отмечается </a:t>
            </a:r>
            <a:r>
              <a:rPr lang="ru-RU" sz="27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ежегодный рост целевого приема                            </a:t>
            </a:r>
            <a:r>
              <a:rPr lang="ru-RU" sz="27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ординатуру в ВУЗах Минздрава РОССИИ.</a:t>
            </a:r>
          </a:p>
          <a:p>
            <a:pPr marL="0" indent="0">
              <a:buNone/>
            </a:pPr>
            <a:endParaRPr lang="ru-RU" sz="27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7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Реализация квоты целевого приема является совместной задачей ВУЗа и Волгоградского региона, которая направлена на устранение кадрового дефицита и сохранение объема бюджетного финансирования подготовки                               в ординатуре.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844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4197B7C-700B-AE73-BD1E-7FB53CEFC520}"/>
              </a:ext>
            </a:extLst>
          </p:cNvPr>
          <p:cNvSpPr/>
          <p:nvPr/>
        </p:nvSpPr>
        <p:spPr>
          <a:xfrm>
            <a:off x="5565057" y="1602657"/>
            <a:ext cx="5650339" cy="5102943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4A79CA-9F6D-4441-AE02-0D12D8385A36}"/>
              </a:ext>
            </a:extLst>
          </p:cNvPr>
          <p:cNvSpPr/>
          <p:nvPr/>
        </p:nvSpPr>
        <p:spPr>
          <a:xfrm>
            <a:off x="1857982" y="4776281"/>
            <a:ext cx="9396920" cy="1736486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57983" y="440100"/>
            <a:ext cx="9396919" cy="1055608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г.: 100% КВОТА ДЛЯ ПРИЕМА НА ЦЕЛЕВОЕ ОБУЧЕНИЕ ПО СПЕЦИАЛЬНОСТЯМ ПОДГОТОВКИ В ОРДИНАТУРЕ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25765" y="1168925"/>
            <a:ext cx="5429135" cy="6117996"/>
          </a:xfrm>
          <a:noFill/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Акушерство и гинекология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Анестезиология и реаниматология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Токсикология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Трансфузиология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 Патологическая анатомия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6. Радиология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7. Рентгенология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8. Судебно-медицинская экспертиза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9. Детская кардиология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10. Детская онкология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11. Детская  урология-андрология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12. Детская хирургия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13. Детская эндокринология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14. Неонатология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15. Педиатрия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16. </a:t>
            </a:r>
            <a:r>
              <a:rPr lang="ru-RU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Псхиатрия</a:t>
            </a: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17. Психиатрия-наркология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18. Аллергология-иммунология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19. Дерматовенерология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20. Инфекционные болезни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21. Кардиология</a:t>
            </a:r>
          </a:p>
          <a:p>
            <a:pPr marL="514350" indent="-514350">
              <a:buAutoNum type="arabicPeriod"/>
            </a:pPr>
            <a:endParaRPr lang="ru-RU" sz="27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BA7246-BD88-ED1A-E16B-135866D3B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562" y="1602657"/>
            <a:ext cx="3506210" cy="4986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95871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33A14B5-F458-122B-4F6D-5F5D9B3B0054}"/>
              </a:ext>
            </a:extLst>
          </p:cNvPr>
          <p:cNvSpPr/>
          <p:nvPr/>
        </p:nvSpPr>
        <p:spPr>
          <a:xfrm>
            <a:off x="5565057" y="1602657"/>
            <a:ext cx="5860230" cy="5102943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4A79CA-9F6D-4441-AE02-0D12D8385A36}"/>
              </a:ext>
            </a:extLst>
          </p:cNvPr>
          <p:cNvSpPr/>
          <p:nvPr/>
        </p:nvSpPr>
        <p:spPr>
          <a:xfrm>
            <a:off x="1857982" y="4776281"/>
            <a:ext cx="9396920" cy="1736486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57983" y="440100"/>
            <a:ext cx="9567304" cy="1055608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г.: 100% КВОТА ДЛЯ ПРИЕМА НА ЦЕЛЕВОЕ ОБУЧЕНИЕ ПО СПЕЦИАЛЬНОСТЯМ ПОДГОТОВКИ В ОРДИНАТУРЕ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29460" y="1168925"/>
            <a:ext cx="5674936" cy="6117996"/>
          </a:xfrm>
          <a:noFill/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22. Пульмонология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23. Ревматология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24. Скорая медицинская помощь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25. Терапия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26. Фтизиатрия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27. Эндокринология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28. Общая врачебная практика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29. Нейрохирургия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30. Онкология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31. Оториноларингология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32. Офтальмология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33. Радиотерапия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34. </a:t>
            </a:r>
            <a:r>
              <a:rPr lang="ru-RU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Рентгенэндоваскулярные</a:t>
            </a: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диагностика и лечение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35. Хирургия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36. Эндоскопия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37. Организация здравоохранения и общественное  здоровье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38. Стоматология общей практики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39. Стоматология хирургическая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40. Стоматология ортопедическая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41. Стоматология детская</a:t>
            </a:r>
          </a:p>
          <a:p>
            <a:pPr marL="514350" indent="-514350">
              <a:buAutoNum type="arabicPeriod"/>
            </a:pPr>
            <a:endParaRPr lang="ru-RU" sz="27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B543B8-F6C3-E38D-3352-15A49C338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988" y="1602657"/>
            <a:ext cx="3506210" cy="4986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8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267465"/>
            <a:ext cx="9918038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ИЗМЕНЕНИЕ СТРУКТУРЫ ИНСТИТУТА НМФО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104887"/>
            <a:ext cx="9918038" cy="5132047"/>
          </a:xfrm>
          <a:solidFill>
            <a:srgbClr val="078877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863D67-B388-DAA5-0078-06FB251D6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604" y="1257920"/>
            <a:ext cx="3758530" cy="4979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B3A84F-CA36-EA2E-1F27-8D1E6F0F3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294" y="1257920"/>
            <a:ext cx="3830778" cy="4979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1770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695450" y="161925"/>
            <a:ext cx="9658350" cy="1055608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КВОТА НА ЦЕЛЕВОЕ ОБУЧЕНИЕ В ОРДИНАТУРУ                                   В ВОЛГГМУ В 2023 ГОДУ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57982" y="2215662"/>
            <a:ext cx="9396920" cy="429710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cap="all" dirty="0">
                <a:solidFill>
                  <a:srgbClr val="F55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ru-RU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32000" y="1271741"/>
          <a:ext cx="8129917" cy="530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8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9864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ШИФР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Специальность подготовки</a:t>
                      </a:r>
                    </a:p>
                    <a:p>
                      <a:pPr algn="ctr"/>
                      <a:endParaRPr lang="ru-RU" sz="1400" b="1" cap="all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Количество мест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087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31.08.01</a:t>
                      </a:r>
                      <a:endParaRPr lang="ru-RU" sz="1400" b="1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Акушерство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и гинекология</a:t>
                      </a:r>
                      <a:endParaRPr lang="ru-RU" sz="1400" b="1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444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31.08.02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Анестезиология-реаниматология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44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31.08.05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Клиническая лабораторная диагностика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677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31.08.09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Рентгенология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4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31.08.19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Педиатрия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31.08.16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Детская хирургия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31.08.20</a:t>
                      </a:r>
                    </a:p>
                    <a:p>
                      <a:pPr algn="ctr"/>
                      <a:endParaRPr lang="ru-RU" sz="1400" b="1" cap="all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Психиатрия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31.08.42</a:t>
                      </a:r>
                    </a:p>
                    <a:p>
                      <a:pPr algn="ctr"/>
                      <a:endParaRPr lang="ru-RU" sz="1400" b="1" cap="all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Неврология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31.08.58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Оториноларингология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03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31.08.59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Офтальмология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9864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31.08.67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Хирургия</a:t>
                      </a:r>
                    </a:p>
                    <a:p>
                      <a:pPr algn="ctr"/>
                      <a:endParaRPr lang="ru-RU" sz="1400" b="1" cap="all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3837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695450" y="161925"/>
            <a:ext cx="9658350" cy="1055608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КВОТА НА ЦЕЛЕВОЕ ОБУЧЕНИЕ В ОРДИНАТУРУ                                   В ВОЛГГМУ (ФЕД. ЦЕНТРЫ) В 2023 ГОДУ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57982" y="2215662"/>
            <a:ext cx="9396920" cy="429710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cap="all" dirty="0">
                <a:solidFill>
                  <a:srgbClr val="F55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ru-RU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32000" y="1271741"/>
          <a:ext cx="812991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29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3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0883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ШИФР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Специальность подготовки</a:t>
                      </a:r>
                    </a:p>
                    <a:p>
                      <a:pPr algn="ctr"/>
                      <a:endParaRPr lang="ru-RU" sz="1400" b="1" cap="all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Место обучения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Количество мест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83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31.08.42</a:t>
                      </a:r>
                      <a:endParaRPr lang="ru-RU" sz="1400" b="1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Неврология</a:t>
                      </a:r>
                      <a:endParaRPr lang="ru-RU" sz="1400" dirty="0"/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Научный центр неврологии                   (г. Москва)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31.08.58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Офтальмология</a:t>
                      </a:r>
                      <a:endParaRPr lang="ru-RU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Национальный медицинский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исследовательский центр глазных болезней имени Гельмгольца </a:t>
                      </a:r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(г. Москва)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5866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31.08.66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Травматология и ортопедия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Национальный медицинский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исследовательский центр травматологии и </a:t>
                      </a:r>
                      <a:r>
                        <a:rPr lang="ru-RU" sz="1400" b="1" cap="all" baseline="0" dirty="0" err="1">
                          <a:latin typeface="Calibri" pitchFamily="34" charset="0"/>
                          <a:cs typeface="Calibri" pitchFamily="34" charset="0"/>
                        </a:rPr>
                        <a:t>лотопедии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имени                                   Р.Р. </a:t>
                      </a:r>
                      <a:r>
                        <a:rPr lang="ru-RU" sz="1400" b="1" cap="all" baseline="0" dirty="0" err="1">
                          <a:latin typeface="Calibri" pitchFamily="34" charset="0"/>
                          <a:cs typeface="Calibri" pitchFamily="34" charset="0"/>
                        </a:rPr>
                        <a:t>Вредена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                                             (г. Санкт-Петербург)</a:t>
                      </a:r>
                      <a:endParaRPr lang="ru-RU" sz="1400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322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56735" y="440100"/>
            <a:ext cx="9089679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ЗАПРОС В МИНЗДРАВ РОССИИ                                         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1370" y="1261720"/>
            <a:ext cx="4227866" cy="544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309" y="1254893"/>
            <a:ext cx="4227866" cy="544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2551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62716" y="2701635"/>
            <a:ext cx="9090837" cy="852055"/>
          </a:xfrm>
          <a:prstGeom prst="round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2084" y="1222745"/>
            <a:ext cx="9112102" cy="1127050"/>
          </a:xfrm>
          <a:prstGeom prst="round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56735" y="440100"/>
            <a:ext cx="9089679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ПРИЕМА В ОРДИНАТУРУ 2023 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6734" y="1477925"/>
            <a:ext cx="9089679" cy="3678866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b="1" dirty="0">
                <a:solidFill>
                  <a:srgbClr val="E5C78C"/>
                </a:solidFill>
                <a:latin typeface="Calibri" pitchFamily="34" charset="0"/>
                <a:cs typeface="Arial" panose="020B0604020202020204" pitchFamily="34" charset="0"/>
              </a:rPr>
              <a:t>ПРИНЯТО 595 ОРДИНАТОРОВ                                                                                   ПО 51 ПРОГРАММЕ ВЫСШЕГО ОБРАЗОВАНИЯ                                               – ПРОГРАММЕ ОРДИНАТУРЫ</a:t>
            </a:r>
          </a:p>
          <a:p>
            <a:pPr algn="ctr">
              <a:buNone/>
            </a:pPr>
            <a:endParaRPr lang="ru-RU" sz="2400" b="1" dirty="0">
              <a:solidFill>
                <a:srgbClr val="E5C78C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400" b="1" dirty="0">
                <a:solidFill>
                  <a:srgbClr val="E5C78C"/>
                </a:solidFill>
                <a:latin typeface="Calibri" pitchFamily="34" charset="0"/>
                <a:cs typeface="Arial" panose="020B0604020202020204" pitchFamily="34" charset="0"/>
              </a:rPr>
              <a:t>ДИНАМИКА ПРИЕМА ОРДИНАТОРОВ ВОЛГГМУ (2021-2023 гг.)</a:t>
            </a:r>
          </a:p>
          <a:p>
            <a:pPr algn="ctr">
              <a:buNone/>
            </a:pPr>
            <a:endParaRPr lang="ru-RU" sz="2400" b="1" dirty="0">
              <a:solidFill>
                <a:srgbClr val="E5C78C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E5C78C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E5C78C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E5C78C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5CBE8B8-81D1-B0FC-E15A-D462DD522BAD}"/>
              </a:ext>
            </a:extLst>
          </p:cNvPr>
          <p:cNvGraphicFramePr>
            <a:graphicFrameLocks/>
          </p:cNvGraphicFramePr>
          <p:nvPr/>
        </p:nvGraphicFramePr>
        <p:xfrm>
          <a:off x="3252355" y="3444950"/>
          <a:ext cx="6328063" cy="31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98268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695450" y="161925"/>
            <a:ext cx="9658350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ПРИЕМА В ОРДИНАТУРУ 2023 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57982" y="2215662"/>
            <a:ext cx="9396920" cy="429710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cap="all" dirty="0">
                <a:solidFill>
                  <a:srgbClr val="F55F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ru-RU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C8B303B-B6F2-1CBE-D604-F9343F2FBD6B}"/>
              </a:ext>
            </a:extLst>
          </p:cNvPr>
          <p:cNvGraphicFramePr>
            <a:graphicFrameLocks noGrp="1"/>
          </p:cNvGraphicFramePr>
          <p:nvPr/>
        </p:nvGraphicFramePr>
        <p:xfrm>
          <a:off x="1695450" y="1184564"/>
          <a:ext cx="9733470" cy="532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6735">
                  <a:extLst>
                    <a:ext uri="{9D8B030D-6E8A-4147-A177-3AD203B41FA5}">
                      <a16:colId xmlns:a16="http://schemas.microsoft.com/office/drawing/2014/main" xmlns="" val="2727083831"/>
                    </a:ext>
                  </a:extLst>
                </a:gridCol>
                <a:gridCol w="4866735">
                  <a:extLst>
                    <a:ext uri="{9D8B030D-6E8A-4147-A177-3AD203B41FA5}">
                      <a16:colId xmlns:a16="http://schemas.microsoft.com/office/drawing/2014/main" xmlns="" val="1346485541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ЗАДАЧИ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РЕЗУЛЬТАТ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6795698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Выполнение КЦП на 100%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all" baseline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385</a:t>
                      </a:r>
                      <a:r>
                        <a:rPr lang="en-US" b="1" cap="all" baseline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b="1" cap="all" baseline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385 – </a:t>
                      </a:r>
                      <a:r>
                        <a:rPr lang="ru-RU" sz="2000" b="1" cap="all" baseline="0">
                          <a:solidFill>
                            <a:srgbClr val="F55F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2000" b="1" cap="all" baseline="0" dirty="0">
                        <a:solidFill>
                          <a:srgbClr val="F55F0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523120"/>
                  </a:ext>
                </a:extLst>
              </a:tr>
              <a:tr h="654628"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Выполнение целевой квоты МЗРФ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275</a:t>
                      </a:r>
                      <a:r>
                        <a:rPr lang="en-US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378 – </a:t>
                      </a:r>
                      <a:r>
                        <a:rPr lang="ru-RU" sz="2000" b="1" cap="all" baseline="0" dirty="0">
                          <a:solidFill>
                            <a:srgbClr val="F55F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72,8% </a:t>
                      </a:r>
                      <a:r>
                        <a:rPr lang="ru-RU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(в 2022 г.– 70%)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045072"/>
                  </a:ext>
                </a:extLst>
              </a:tr>
              <a:tr h="561109"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Выполнение целевой квоты КЗВО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282</a:t>
                      </a:r>
                      <a:r>
                        <a:rPr lang="en-US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245 – </a:t>
                      </a:r>
                      <a:r>
                        <a:rPr lang="ru-RU" sz="2000" b="1" cap="all" baseline="0" dirty="0">
                          <a:solidFill>
                            <a:srgbClr val="F55F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 </a:t>
                      </a:r>
                      <a:r>
                        <a:rPr lang="ru-RU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(в 2022 г.– 85%)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586336"/>
                  </a:ext>
                </a:extLst>
              </a:tr>
              <a:tr h="1026621"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Коммерческий прием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AutoNum type="arabicPlain" startAt="210"/>
                      </a:pPr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человек   (</a:t>
                      </a:r>
                      <a:r>
                        <a:rPr lang="ru-RU" sz="2000" b="1" cap="all" baseline="0" dirty="0">
                          <a:solidFill>
                            <a:srgbClr val="F55F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35,3%</a:t>
                      </a:r>
                      <a:r>
                        <a:rPr lang="ru-RU" sz="2000" b="1" cap="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доля                                             от общего контингента приема 2023 г.).</a:t>
                      </a:r>
                    </a:p>
                    <a:p>
                      <a:pPr marL="0" indent="0">
                        <a:buNone/>
                      </a:pPr>
                      <a:endParaRPr lang="ru-RU" b="1" cap="all" baseline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204 человека (</a:t>
                      </a:r>
                      <a:r>
                        <a:rPr lang="ru-RU" sz="2000" b="1" cap="all" baseline="0" dirty="0">
                          <a:solidFill>
                            <a:srgbClr val="F55F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35,9%</a:t>
                      </a:r>
                      <a:r>
                        <a:rPr lang="ru-RU" sz="2000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-доля                                                              от общего контингента приема 2022 г.)</a:t>
                      </a:r>
                    </a:p>
                    <a:p>
                      <a:endParaRPr lang="ru-RU" b="1" cap="all" baseline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131972"/>
                  </a:ext>
                </a:extLst>
              </a:tr>
              <a:tr h="1026621"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Сохранение</a:t>
                      </a:r>
                      <a:r>
                        <a:rPr lang="en-US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увеличение численности контингента обучающихся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solidFill>
                            <a:srgbClr val="F55F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+ 146 человек </a:t>
                      </a:r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 выпуску 2022-2023 г.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169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2037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6219" y="1847850"/>
            <a:ext cx="9014604" cy="4069871"/>
          </a:xfrm>
          <a:prstGeom prst="rect">
            <a:avLst/>
          </a:prstGeom>
          <a:solidFill>
            <a:srgbClr val="078877"/>
          </a:solidFill>
          <a:ln>
            <a:solidFill>
              <a:srgbClr val="078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56735" y="440100"/>
            <a:ext cx="9089679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ФАКТОРЫ, ВЛИЯЮЩИЕ НА ПОКАЗАТЕЛИ ПРИЕМНОЙ КАМПАНИИ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47209" y="1818168"/>
            <a:ext cx="9089679" cy="5039832"/>
          </a:xfrm>
          <a:noFill/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100" b="1" cap="all" dirty="0">
                <a:solidFill>
                  <a:schemeClr val="tx1"/>
                </a:solidFill>
                <a:latin typeface="Calibri" pitchFamily="34" charset="0"/>
              </a:rPr>
              <a:t>Выпуск </a:t>
            </a:r>
            <a:r>
              <a:rPr lang="ru-RU" sz="2100" b="1" cap="all" dirty="0" err="1">
                <a:solidFill>
                  <a:schemeClr val="tx1"/>
                </a:solidFill>
                <a:latin typeface="Calibri" pitchFamily="34" charset="0"/>
              </a:rPr>
              <a:t>специалитета</a:t>
            </a:r>
            <a:r>
              <a:rPr lang="ru-RU" sz="2100" b="1" cap="all" dirty="0">
                <a:solidFill>
                  <a:schemeClr val="tx1"/>
                </a:solidFill>
                <a:latin typeface="Calibri" pitchFamily="34" charset="0"/>
              </a:rPr>
              <a:t> ;</a:t>
            </a:r>
          </a:p>
          <a:p>
            <a:pPr>
              <a:buFontTx/>
              <a:buChar char="-"/>
            </a:pPr>
            <a:r>
              <a:rPr lang="ru-RU" sz="2100" b="1" cap="all" dirty="0">
                <a:solidFill>
                  <a:schemeClr val="tx1"/>
                </a:solidFill>
                <a:latin typeface="Calibri" pitchFamily="34" charset="0"/>
              </a:rPr>
              <a:t>Иногородние и иностранные абитуриенты (региональная привлекательность)»;</a:t>
            </a:r>
          </a:p>
          <a:p>
            <a:pPr>
              <a:buFontTx/>
              <a:buChar char="-"/>
            </a:pPr>
            <a:r>
              <a:rPr lang="ru-RU" sz="2100" b="1" cap="all" dirty="0">
                <a:solidFill>
                  <a:schemeClr val="tx1"/>
                </a:solidFill>
                <a:latin typeface="Calibri" pitchFamily="34" charset="0"/>
              </a:rPr>
              <a:t>Предшествующие целевые обязательства абитуриентов</a:t>
            </a:r>
          </a:p>
          <a:p>
            <a:pPr>
              <a:buFontTx/>
              <a:buChar char="-"/>
            </a:pPr>
            <a:endParaRPr lang="ru-RU" sz="2100" b="1" cap="all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ru-RU" sz="2100" b="1" cap="all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ru-RU" sz="2100" b="1" cap="all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ru-RU" sz="2200" b="1" cap="all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ru-RU" sz="2100" b="1" cap="all" dirty="0">
              <a:solidFill>
                <a:srgbClr val="E5C7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83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40737" y="207773"/>
            <a:ext cx="9089679" cy="919401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ПРИЕМНОЙ КАМПАНИИ В ОРДИНАТУРУ 2023 г.</a:t>
            </a:r>
          </a:p>
          <a:p>
            <a:pPr algn="ctr"/>
            <a:r>
              <a:rPr lang="ru-RU" sz="24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ФАКТОРЫ, ВЛИЯЮЩИЕ НА ПРИЕМ: ВЫПУСК СПЕЦИАЛИТЕТА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DB43F9A-449F-43AD-96C0-992D534CF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2149259"/>
              </p:ext>
            </p:extLst>
          </p:nvPr>
        </p:nvGraphicFramePr>
        <p:xfrm>
          <a:off x="2040737" y="1334277"/>
          <a:ext cx="9121673" cy="374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033">
                  <a:extLst>
                    <a:ext uri="{9D8B030D-6E8A-4147-A177-3AD203B41FA5}">
                      <a16:colId xmlns:a16="http://schemas.microsoft.com/office/drawing/2014/main" xmlns="" val="2194081754"/>
                    </a:ext>
                  </a:extLst>
                </a:gridCol>
                <a:gridCol w="2519267">
                  <a:extLst>
                    <a:ext uri="{9D8B030D-6E8A-4147-A177-3AD203B41FA5}">
                      <a16:colId xmlns:a16="http://schemas.microsoft.com/office/drawing/2014/main" xmlns="" val="1721257325"/>
                    </a:ext>
                  </a:extLst>
                </a:gridCol>
                <a:gridCol w="2267339">
                  <a:extLst>
                    <a:ext uri="{9D8B030D-6E8A-4147-A177-3AD203B41FA5}">
                      <a16:colId xmlns:a16="http://schemas.microsoft.com/office/drawing/2014/main" xmlns="" val="1991942000"/>
                    </a:ext>
                  </a:extLst>
                </a:gridCol>
                <a:gridCol w="2161034">
                  <a:extLst>
                    <a:ext uri="{9D8B030D-6E8A-4147-A177-3AD203B41FA5}">
                      <a16:colId xmlns:a16="http://schemas.microsoft.com/office/drawing/2014/main" xmlns="" val="2843238198"/>
                    </a:ext>
                  </a:extLst>
                </a:gridCol>
              </a:tblGrid>
              <a:tr h="344766">
                <a:tc>
                  <a:txBody>
                    <a:bodyPr/>
                    <a:lstStyle/>
                    <a:p>
                      <a:pPr algn="ctr"/>
                      <a:r>
                        <a:rPr lang="ru-RU" sz="1600" cap="all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ВУЗ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cap="all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Специалитет (ЛЕЧ.+ПЕД.+СТОМ.)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ОРДИНАТУРА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СООТНОШЕНИЕ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154911"/>
                  </a:ext>
                </a:extLst>
              </a:tr>
              <a:tr h="454557">
                <a:tc>
                  <a:txBody>
                    <a:bodyPr/>
                    <a:lstStyle/>
                    <a:p>
                      <a:r>
                        <a:rPr lang="ru-RU" sz="1600" b="1" cap="all" dirty="0" err="1">
                          <a:latin typeface="Calibri" pitchFamily="34" charset="0"/>
                          <a:cs typeface="Calibri" pitchFamily="34" charset="0"/>
                        </a:rPr>
                        <a:t>ВолгГМУ</a:t>
                      </a:r>
                      <a:endParaRPr lang="ru-RU" sz="1600" b="1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574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752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55F0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0,76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532617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ru-RU" sz="1600" b="1" cap="all" dirty="0">
                          <a:latin typeface="Calibri" pitchFamily="34" charset="0"/>
                          <a:cs typeface="Calibri" pitchFamily="34" charset="0"/>
                        </a:rPr>
                        <a:t>Кубанский</a:t>
                      </a:r>
                      <a:r>
                        <a:rPr lang="ru-RU" sz="1600" b="1" cap="all" baseline="0" dirty="0">
                          <a:latin typeface="Calibri" pitchFamily="34" charset="0"/>
                          <a:cs typeface="Calibri" pitchFamily="34" charset="0"/>
                        </a:rPr>
                        <a:t> ГМУ</a:t>
                      </a:r>
                      <a:endParaRPr lang="ru-RU" sz="1600" b="1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998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1090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0,92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35921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r>
                        <a:rPr lang="ru-RU" sz="1600" b="1" cap="all" dirty="0">
                          <a:latin typeface="Calibri" pitchFamily="34" charset="0"/>
                          <a:cs typeface="Calibri" pitchFamily="34" charset="0"/>
                        </a:rPr>
                        <a:t>Астраханский ГМУ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796</a:t>
                      </a:r>
                    </a:p>
                    <a:p>
                      <a:pPr algn="ctr"/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505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1,58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811775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ru-RU" sz="1600" b="1" cap="all" dirty="0">
                          <a:latin typeface="Calibri" pitchFamily="34" charset="0"/>
                          <a:cs typeface="Calibri" pitchFamily="34" charset="0"/>
                        </a:rPr>
                        <a:t>Саратовский ГМУ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877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444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1,98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5988360"/>
                  </a:ext>
                </a:extLst>
              </a:tr>
              <a:tr h="344766">
                <a:tc>
                  <a:txBody>
                    <a:bodyPr/>
                    <a:lstStyle/>
                    <a:p>
                      <a:r>
                        <a:rPr lang="ru-RU" sz="1600" b="1" cap="all" dirty="0" err="1">
                          <a:latin typeface="Calibri" pitchFamily="34" charset="0"/>
                          <a:cs typeface="Calibri" pitchFamily="34" charset="0"/>
                        </a:rPr>
                        <a:t>Вороронежский</a:t>
                      </a:r>
                      <a:r>
                        <a:rPr lang="ru-RU" sz="1600" b="1" cap="all" dirty="0">
                          <a:latin typeface="Calibri" pitchFamily="34" charset="0"/>
                          <a:cs typeface="Calibri" pitchFamily="34" charset="0"/>
                        </a:rPr>
                        <a:t> ГМУ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717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582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1,23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048704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r>
                        <a:rPr lang="ru-RU" sz="1600" b="1" cap="all" dirty="0">
                          <a:latin typeface="Calibri" pitchFamily="34" charset="0"/>
                          <a:cs typeface="Calibri" pitchFamily="34" charset="0"/>
                        </a:rPr>
                        <a:t>Ростовский  ГМУ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1028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798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1,29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0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0109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КАДРОВ ВЫСШЕЙ КВАЛИФИКАЦИИ            ПО ПРОГРАММАМ ОРДИНАТУРЫ ОСУЩЕСТВЛЯЕТСЯ: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630837"/>
            <a:ext cx="9918038" cy="4653231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Федеральными государственными образовательными стандартами высшего образования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разработанным на основании ФГОС программам  ординатуры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очной форме обучения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рабочим учебным планом и                   календарным учебным графиком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829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94271" y="77029"/>
            <a:ext cx="9052143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СПЕЦИАЛЬНОСТЕЙ ПОДГОТОВКИ                    ПО ПРОГРАММАМ ОРДИНАТУРЫ                                       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A829345-AF64-D341-0E85-1E7EBD1DD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568" y="1347019"/>
            <a:ext cx="4129548" cy="54339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7233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94271" y="77029"/>
            <a:ext cx="9052143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ПРОГРАММАМ ОРДИНАТУРЫ, РЕАЛИЗУЕМЫХ В СООТВЕТСТВИИ С  ФГОС 3+                                         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2C4F181-5D06-4053-66CB-1ECCECEC1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1249" y="1470581"/>
            <a:ext cx="4014308" cy="49867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895165-EBB2-933A-7CE7-E80555233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8610" y="1470580"/>
            <a:ext cx="4014308" cy="4986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5998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267465"/>
            <a:ext cx="9918038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НМФО: СТРУКТУРА 2023 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104887"/>
            <a:ext cx="9918038" cy="5132047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xmlns="" id="{8CD4E0C4-3601-14BF-B1A1-A8E33D8D365F}"/>
              </a:ext>
            </a:extLst>
          </p:cNvPr>
          <p:cNvGraphicFramePr>
            <a:graphicFrameLocks noGrp="1"/>
          </p:cNvGraphicFramePr>
          <p:nvPr/>
        </p:nvGraphicFramePr>
        <p:xfrm>
          <a:off x="1589783" y="1018096"/>
          <a:ext cx="9918038" cy="559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483">
                  <a:extLst>
                    <a:ext uri="{9D8B030D-6E8A-4147-A177-3AD203B41FA5}">
                      <a16:colId xmlns:a16="http://schemas.microsoft.com/office/drawing/2014/main" xmlns="" val="2226767910"/>
                    </a:ext>
                  </a:extLst>
                </a:gridCol>
                <a:gridCol w="6068555">
                  <a:extLst>
                    <a:ext uri="{9D8B030D-6E8A-4147-A177-3AD203B41FA5}">
                      <a16:colId xmlns:a16="http://schemas.microsoft.com/office/drawing/2014/main" xmlns="" val="753841167"/>
                    </a:ext>
                  </a:extLst>
                </a:gridCol>
              </a:tblGrid>
              <a:tr h="4042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АДМИНИСТРАЦИЯ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КАФЕДРЫ ИНСТИТУТА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546417"/>
                  </a:ext>
                </a:extLst>
              </a:tr>
              <a:tr h="373132">
                <a:tc rowSpan="2">
                  <a:txBody>
                    <a:bodyPr/>
                    <a:lstStyle/>
                    <a:p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Управление подготовки медицинских кадров в ординатуре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акушерства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гинекологии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59786"/>
                  </a:ext>
                </a:extLst>
              </a:tr>
              <a:tr h="4386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анестезиологии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реаниматологии,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трансфузиологии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скорой</a:t>
                      </a:r>
                      <a:r>
                        <a:rPr lang="ru-RU"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sz="1200" b="1" cap="all" spc="-15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медицинской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помощи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640099"/>
                  </a:ext>
                </a:extLst>
              </a:tr>
              <a:tr h="373132">
                <a:tc rowSpan="2">
                  <a:txBody>
                    <a:bodyPr/>
                    <a:lstStyle/>
                    <a:p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Отдел дополнительного профессионального образования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внутренних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болезней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1784044"/>
                  </a:ext>
                </a:extLst>
              </a:tr>
              <a:tr h="267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кардиологии,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сердечно-сосудистой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торакальной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хирургии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853185"/>
                  </a:ext>
                </a:extLst>
              </a:tr>
              <a:tr h="37313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отдел</a:t>
                      </a:r>
                      <a:r>
                        <a:rPr lang="ru-RU" sz="14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учебно-методического </a:t>
                      </a:r>
                      <a:r>
                        <a:rPr lang="ru-RU" sz="14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7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сопровождения</a:t>
                      </a:r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производственной</a:t>
                      </a:r>
                      <a:r>
                        <a:rPr lang="ru-RU" sz="14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практики</a:t>
                      </a:r>
                      <a:endParaRPr lang="ru-RU" sz="14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лучевой,</a:t>
                      </a:r>
                      <a:r>
                        <a:rPr sz="12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функциональной</a:t>
                      </a:r>
                      <a:r>
                        <a:rPr sz="12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лабораторной</a:t>
                      </a:r>
                      <a:r>
                        <a:rPr sz="1200" b="1" cap="all" spc="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диагностики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2394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неврологии,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психиатрии,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мануальной</a:t>
                      </a:r>
                      <a:r>
                        <a:rPr sz="1200" b="1" cap="all" spc="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медицины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медицинской</a:t>
                      </a:r>
                      <a:r>
                        <a:rPr lang="ru-RU"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реабилитации</a:t>
                      </a:r>
                      <a:r>
                        <a:rPr sz="1200" b="1" cap="all" spc="-3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60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9513900"/>
                  </a:ext>
                </a:extLst>
              </a:tr>
              <a:tr h="37313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Обособленное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подразделение                               </a:t>
                      </a:r>
                      <a:r>
                        <a:rPr lang="ru-RU" sz="1400" b="1" cap="all" spc="-9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</a:t>
                      </a:r>
                      <a:r>
                        <a:rPr lang="ru-RU" sz="1400" b="1" cap="all" spc="-8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Волжский </a:t>
                      </a:r>
                      <a:r>
                        <a:rPr lang="ru-RU" sz="1400" b="1" cap="all" spc="-30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(приказ</a:t>
                      </a:r>
                      <a:r>
                        <a:rPr lang="ru-RU" sz="14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№1131-КО)</a:t>
                      </a:r>
                      <a:endParaRPr lang="ru-RU" sz="14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14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общественного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здоровья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здравоохранения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644026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онкологии,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гематологии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трансплантологии</a:t>
                      </a:r>
                      <a:r>
                        <a:rPr sz="1200" b="1" cap="all" spc="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52593"/>
                  </a:ext>
                </a:extLst>
              </a:tr>
              <a:tr h="373132">
                <a:tc row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ортопедической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стоматологии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ортодонтии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714447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педиатрии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неонатологии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390158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стоматологии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312026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фармакологии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200" b="1" cap="all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фармации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133537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хирургических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болезней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3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№1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314171"/>
                  </a:ext>
                </a:extLst>
              </a:tr>
              <a:tr h="3731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cap="all" spc="-2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Кафедра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хирургических</a:t>
                      </a:r>
                      <a:r>
                        <a:rPr sz="1200" b="1" cap="all" spc="1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1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болезней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3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№2</a:t>
                      </a:r>
                      <a:r>
                        <a:rPr sz="1200" b="1" cap="all" spc="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cap="all" spc="-25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ИНМФО</a:t>
                      </a:r>
                      <a:endParaRPr sz="1200" b="1" cap="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3655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33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359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РЕАЛИЗАЦИИ ПРОГРАММ ПОДГОТОВКИ КАДРОВ ВЫСШЕЙ КВАЛИФИКАЦИИ ПО ПРОГРАММАМ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630837"/>
            <a:ext cx="9918038" cy="4653231"/>
          </a:xfrm>
          <a:solidFill>
            <a:srgbClr val="078877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Программа ординатуры реализуется на государственном языке Российской Федерации.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Срок получения образования по программе ординатуры             (вне зависимости от применяемых образовательных технологий), включая каникулы, предоставляемые после прохождения государственной итоговой аттестации, составляет 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года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 обучении по индивидуальному учебному плану инвалидов и лиц с ОВЗ может быть увеличен по их заявлению не более, чем на 6 месяцев.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039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РЕАЛИЗАЦИИ ПРОГРАММ ПОДГОТОВКИ КАДРОВ ВЫСШЕЙ КВАЛИФИКАЦИИ ПО ПРОГРАММАМ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630837"/>
            <a:ext cx="9918038" cy="4653231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Объем программы ординатуры составляет 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120 зачетных единиц (</a:t>
            </a:r>
            <a:r>
              <a:rPr lang="ru-RU" sz="2400" b="1" cap="all" dirty="0" err="1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з.е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вне зависимости от применяемых образовательных технологий.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Объем программы ординатуры, реализуемый за один учебный год составляет не более 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ru-RU" sz="2400" b="1" cap="all" dirty="0" err="1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з.е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вне зависимости от применяемых образовательных технологий, а при ускоренном обучении – 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85 </a:t>
            </a:r>
            <a:r>
              <a:rPr lang="ru-RU" sz="2400" b="1" cap="all" dirty="0" err="1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з.е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939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532334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 И СФЕРЫ ПРОФЕССИОНАЛЬНОЙ ДЕЯТЕЛЬНОСТИ,              В КОТОРЫХ ВЫПУСКНИКИ ОРДИНАТУРЫ МОГУТ ОСУЩЕСТВЛЯТЬ ПРОФЕССИОНАЛЬНУЮ ДЕЯТЕЛЬНОСТЬ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941922"/>
            <a:ext cx="9918038" cy="4342146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01 образование и наука 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(в сферах : профессионального обучения, среднего профессионального и высшего образования, дополнительного профессионального образования; научных исследований).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02 здравоохранение 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(в сфере специальности, освоенной                 в рамках ординатуры).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07 Административно-управленческая и офисная деятельность 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(в сфере здравоохранения).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620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ТИПЫ ЗАДАЧ ПРОФЕССИОНАЛЬНОЙ ДЕЯТЕЛЬНОСТИ,              К КОТОРЫМ ГОТОВЯТСЯ ВЫПУСКНИКИ ОРДИНАТУРЫ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941922"/>
            <a:ext cx="9918038" cy="4342146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рамках освоения программы ординатуры выпускники могут готовиться  к решению задач профессиональной деятельности следующих типов: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Медицинский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Научно-исследовательский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Организационно-управленческий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Педагогический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812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7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9329"/>
            <a:ext cx="10515600" cy="5404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cap="all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1729525"/>
              </p:ext>
            </p:extLst>
          </p:nvPr>
        </p:nvGraphicFramePr>
        <p:xfrm>
          <a:off x="1413992" y="1328179"/>
          <a:ext cx="9832184" cy="331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5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7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47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Структура программы ординатуры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</a:t>
                      </a:r>
                      <a:r>
                        <a:rPr lang="ru-RU" sz="2000" cap="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программы ординатуры в </a:t>
                      </a:r>
                      <a:r>
                        <a:rPr lang="ru-RU" sz="2000" cap="all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з.е</a:t>
                      </a:r>
                      <a:endParaRPr lang="ru-RU" sz="2000" cap="al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120"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Блок 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Дисциплины (модули)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менее 42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120"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Блок 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Практики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менее 69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120">
                <a:tc>
                  <a:txBody>
                    <a:bodyPr/>
                    <a:lstStyle/>
                    <a:p>
                      <a:r>
                        <a:rPr lang="ru-RU" b="1" cap="all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Блок 3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Государственная итоговая аттестация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1120">
                <a:tc gridSpan="2">
                  <a:txBody>
                    <a:bodyPr/>
                    <a:lstStyle/>
                    <a:p>
                      <a:pPr algn="l"/>
                      <a:r>
                        <a:rPr lang="ru-RU" b="1" cap="all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программы</a:t>
                      </a:r>
                      <a:r>
                        <a:rPr lang="ru-RU" b="1" cap="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ординатуры</a:t>
                      </a:r>
                      <a:endParaRPr lang="ru-RU" b="1" cap="all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55F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>
                    <a:solidFill>
                      <a:srgbClr val="F55F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B9B9305E-1820-46E6-0854-F4929BD158A6}"/>
              </a:ext>
            </a:extLst>
          </p:cNvPr>
          <p:cNvSpPr/>
          <p:nvPr/>
        </p:nvSpPr>
        <p:spPr>
          <a:xfrm>
            <a:off x="1413992" y="293914"/>
            <a:ext cx="9918038" cy="715089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ПРОГРАММЫ ОРДИНАТУРЫ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533BD7-175E-8A3E-1723-53BAF8FD4A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130042" y="147288"/>
            <a:ext cx="1213193" cy="11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322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715089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ПРОГРАММЫ ОРДИНАТУРЫ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131216"/>
            <a:ext cx="9918038" cy="5152852"/>
          </a:xfrm>
          <a:solidFill>
            <a:srgbClr val="078877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рамках программы ординатуры выделяется обязательная часть,            и часть, формируемая участниками образовательных отношений.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 обязательной части программы ординатуры относят дисциплины (модули) и практики, обеспечивающие формирование </a:t>
            </a:r>
            <a:r>
              <a:rPr lang="ru-RU" sz="2400" b="1" cap="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общепрофессирональных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компетенций (ОПК), определяемых ФГОС ВО.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Дисциплины и практики, обеспечивающие формирование универсальных компетенций (УК), определяемых ФГОС ВО, а также профессиональных компетенций (ПК), определяемых организацией самостоятельно, могут включаться в обязательную часть программы ординатуры и в часть, формируемую участниками образовательных отношений).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Объем обязательной части без учета объема Государственной Итоговой Аттестации должен составлять не менее 90%.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475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715089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УЧЕБНЫЙ ПЛАН ПОДГОТОВКИ ОРДИНАТОРОВ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121790"/>
            <a:ext cx="9918038" cy="5105717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УЧЕБНЫЙ ПЛАН </a:t>
            </a:r>
            <a:r>
              <a:rPr lang="ru-RU" sz="2400" b="1" cap="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это организационно-методический документ, определяющий в соответствии с Федеральными государственными образовательными стандартами перечень, трудоемкость и распределение по периодам обучения дисциплин (модулей), практик, промежуточной аттестации обучающихся и государственной итоговой аттестации.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663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94271" y="77029"/>
            <a:ext cx="9052143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УЧЕБНЫЙ ПЛАН ПО СПЕЦИАЛЬНОСТИ                      31.08.01 АКУШЕРСТВО И ГИНЕКОЛОГИЯ                                         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EAEB441-C198-0AFF-059F-6833E19A7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271" y="1563328"/>
            <a:ext cx="9052143" cy="48964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0056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557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E5C78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0228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462" y="1452785"/>
            <a:ext cx="726393" cy="4871103"/>
          </a:xfrm>
          <a:prstGeom prst="rect">
            <a:avLst/>
          </a:prstGeom>
          <a:solidFill>
            <a:srgbClr val="F55F0B"/>
          </a:solidFill>
          <a:ln>
            <a:solidFill>
              <a:srgbClr val="F55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Специалитет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+ Первичная аккредитация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15429" y="1565742"/>
            <a:ext cx="726393" cy="4871103"/>
          </a:xfrm>
          <a:prstGeom prst="rect">
            <a:avLst/>
          </a:prstGeom>
          <a:solidFill>
            <a:srgbClr val="F55F0B"/>
          </a:solidFill>
          <a:ln>
            <a:solidFill>
              <a:srgbClr val="F55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Первичная специализированная аккредитация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991312" y="2230452"/>
            <a:ext cx="264920" cy="299103"/>
          </a:xfrm>
          <a:prstGeom prst="rightArrow">
            <a:avLst/>
          </a:prstGeom>
          <a:solidFill>
            <a:srgbClr val="E5C78C"/>
          </a:solidFill>
          <a:ln>
            <a:solidFill>
              <a:srgbClr val="E5C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991311" y="3223381"/>
            <a:ext cx="264920" cy="299103"/>
          </a:xfrm>
          <a:prstGeom prst="rightArrow">
            <a:avLst/>
          </a:prstGeom>
          <a:solidFill>
            <a:srgbClr val="E5C78C"/>
          </a:solidFill>
          <a:ln>
            <a:solidFill>
              <a:srgbClr val="E5C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91311" y="4216311"/>
            <a:ext cx="264920" cy="299103"/>
          </a:xfrm>
          <a:prstGeom prst="rightArrow">
            <a:avLst/>
          </a:prstGeom>
          <a:solidFill>
            <a:srgbClr val="E5C78C"/>
          </a:solidFill>
          <a:ln>
            <a:solidFill>
              <a:srgbClr val="E5C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991311" y="5351478"/>
            <a:ext cx="264920" cy="299103"/>
          </a:xfrm>
          <a:prstGeom prst="rightArrow">
            <a:avLst/>
          </a:prstGeom>
          <a:solidFill>
            <a:srgbClr val="E5C78C"/>
          </a:solidFill>
          <a:ln>
            <a:solidFill>
              <a:srgbClr val="E5C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565735" y="1756808"/>
            <a:ext cx="2752121" cy="1078356"/>
          </a:xfrm>
          <a:prstGeom prst="rightArrow">
            <a:avLst>
              <a:gd name="adj1" fmla="val 70605"/>
              <a:gd name="adj2" fmla="val 50000"/>
            </a:avLst>
          </a:prstGeom>
          <a:solidFill>
            <a:srgbClr val="E5C78C"/>
          </a:solidFill>
          <a:ln>
            <a:solidFill>
              <a:srgbClr val="E5C7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Ранняя адаптация                  к проф.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565735" y="2821440"/>
            <a:ext cx="2760747" cy="1043486"/>
          </a:xfrm>
          <a:prstGeom prst="rightArrow">
            <a:avLst>
              <a:gd name="adj1" fmla="val 69655"/>
              <a:gd name="adj2" fmla="val 50000"/>
            </a:avLst>
          </a:prstGeom>
          <a:solidFill>
            <a:srgbClr val="E5C78C"/>
          </a:solidFill>
          <a:ln>
            <a:solidFill>
              <a:srgbClr val="E5C7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Карьера в управлении здравоохранением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8565736" y="4968860"/>
            <a:ext cx="2786626" cy="1064338"/>
          </a:xfrm>
          <a:prstGeom prst="rightArrow">
            <a:avLst>
              <a:gd name="adj1" fmla="val 69127"/>
              <a:gd name="adj2" fmla="val 50000"/>
            </a:avLst>
          </a:prstGeom>
          <a:solidFill>
            <a:srgbClr val="E5C78C"/>
          </a:solidFill>
          <a:ln>
            <a:solidFill>
              <a:srgbClr val="E5C7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Карьера в </a:t>
            </a:r>
            <a:r>
              <a:rPr lang="ru-RU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ВолгГМУ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8565735" y="3888336"/>
            <a:ext cx="2752121" cy="1064338"/>
          </a:xfrm>
          <a:prstGeom prst="rightArrow">
            <a:avLst>
              <a:gd name="adj1" fmla="val 69127"/>
              <a:gd name="adj2" fmla="val 50000"/>
            </a:avLst>
          </a:prstGeom>
          <a:solidFill>
            <a:srgbClr val="E5C78C"/>
          </a:solidFill>
          <a:ln>
            <a:solidFill>
              <a:srgbClr val="E5C7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Междисциплинарность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62528" y="217805"/>
            <a:ext cx="9396919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ПРОФЕССИОНАЛЬНАЯ ТРАЕКТОРИЯ В ИНФМО ВОЛГГМУ</a:t>
            </a:r>
          </a:p>
        </p:txBody>
      </p:sp>
    </p:spTree>
    <p:extLst>
      <p:ext uri="{BB962C8B-B14F-4D97-AF65-F5344CB8AC3E}">
        <p14:creationId xmlns:p14="http://schemas.microsoft.com/office/powerpoint/2010/main" xmlns="" val="855409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94884" y="1573619"/>
            <a:ext cx="9845749" cy="1520455"/>
          </a:xfrm>
          <a:prstGeom prst="round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9944" y="871871"/>
            <a:ext cx="9466469" cy="3019645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E5C78C"/>
                </a:solidFill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СИСТЕМА ДОПОЛНИТЕЛЬНОГО  ПРОФЕССИОНАЛЬНОГО ОБРАЗОВАНИЯ В РФ </a:t>
            </a:r>
          </a:p>
        </p:txBody>
      </p:sp>
    </p:spTree>
    <p:extLst>
      <p:ext uri="{BB962C8B-B14F-4D97-AF65-F5344CB8AC3E}">
        <p14:creationId xmlns:p14="http://schemas.microsoft.com/office/powerpoint/2010/main" xmlns="" val="128242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235188" y="86456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267465"/>
            <a:ext cx="9918038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НМФО: КАДРОВАЯ ПОЛИТИКА (1)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348032"/>
            <a:ext cx="9918038" cy="4289197"/>
          </a:xfrm>
          <a:solidFill>
            <a:srgbClr val="078877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E5C7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Сссссссссссссссссссссссссссссссссссссссссссссссссссссссссссссссссссссссссссссссссссссссссссссссссссссссссссссссссссссссссссссссс               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2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ОПТИМАЛЬНАЯ ШТАТНАЯ ЧИСЛЕННОСТЬ СОТРУДНИКОВ ДЛЯ СОХРАНЕНИЯ                     </a:t>
            </a:r>
            <a:r>
              <a:rPr lang="en-US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УВЕЛИЧЕНИЯ РЕНТАБЕЛЬНОСТИ деятельности ИНСТИТУТА НМФО.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Таблица 17">
            <a:extLst>
              <a:ext uri="{FF2B5EF4-FFF2-40B4-BE49-F238E27FC236}">
                <a16:creationId xmlns:a16="http://schemas.microsoft.com/office/drawing/2014/main" xmlns="" id="{D5462BD3-1211-16E6-7547-325BF9B09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4915665"/>
              </p:ext>
            </p:extLst>
          </p:nvPr>
        </p:nvGraphicFramePr>
        <p:xfrm>
          <a:off x="1589781" y="1348032"/>
          <a:ext cx="9918040" cy="307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608">
                  <a:extLst>
                    <a:ext uri="{9D8B030D-6E8A-4147-A177-3AD203B41FA5}">
                      <a16:colId xmlns:a16="http://schemas.microsoft.com/office/drawing/2014/main" xmlns="" val="2675889494"/>
                    </a:ext>
                  </a:extLst>
                </a:gridCol>
                <a:gridCol w="1983608">
                  <a:extLst>
                    <a:ext uri="{9D8B030D-6E8A-4147-A177-3AD203B41FA5}">
                      <a16:colId xmlns:a16="http://schemas.microsoft.com/office/drawing/2014/main" xmlns="" val="119130448"/>
                    </a:ext>
                  </a:extLst>
                </a:gridCol>
                <a:gridCol w="1983608">
                  <a:extLst>
                    <a:ext uri="{9D8B030D-6E8A-4147-A177-3AD203B41FA5}">
                      <a16:colId xmlns:a16="http://schemas.microsoft.com/office/drawing/2014/main" xmlns="" val="2952128707"/>
                    </a:ext>
                  </a:extLst>
                </a:gridCol>
                <a:gridCol w="1983608">
                  <a:extLst>
                    <a:ext uri="{9D8B030D-6E8A-4147-A177-3AD203B41FA5}">
                      <a16:colId xmlns:a16="http://schemas.microsoft.com/office/drawing/2014/main" xmlns="" val="2421718181"/>
                    </a:ext>
                  </a:extLst>
                </a:gridCol>
                <a:gridCol w="1983608">
                  <a:extLst>
                    <a:ext uri="{9D8B030D-6E8A-4147-A177-3AD203B41FA5}">
                      <a16:colId xmlns:a16="http://schemas.microsoft.com/office/drawing/2014/main" xmlns="" val="3317858659"/>
                    </a:ext>
                  </a:extLst>
                </a:gridCol>
              </a:tblGrid>
              <a:tr h="5856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КАДРЫ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ШТАТНОЕ РАСПИСАНИЕ (СТАВКИ)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8880201"/>
                  </a:ext>
                </a:extLst>
              </a:tr>
              <a:tr h="6127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г.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 г.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г.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552478"/>
                  </a:ext>
                </a:extLst>
              </a:tr>
              <a:tr h="6818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ППС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 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223,75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237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700555"/>
                  </a:ext>
                </a:extLst>
              </a:tr>
              <a:tr h="6168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УВП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34,75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34,75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45,75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926263"/>
                  </a:ext>
                </a:extLst>
              </a:tr>
              <a:tr h="5761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АДМ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691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5531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НОРМАТИВНАЯ БАЗА РЕАЛИЗАЦИИ ПРОГРАММ ДПО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121790"/>
            <a:ext cx="9918038" cy="5566528"/>
          </a:xfrm>
          <a:solidFill>
            <a:srgbClr val="078877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Федеральный закон "Об образовании в Российской Федерации» от 29.12.2012                  N 273-ФЗ.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Федеральный закон "Об основах охраны здоровья граждан в Российской Федерации» от  21.11.2011 N 323-ФЗ (ред. от 28.12.2022).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Приказ Министерства образования и науки Российской Федерации (Минобрнауки России) "Об утверждении Порядка организации и осуществления образовательной деятельности по дополнительным профессиональным программам» от 1 июля 2013 г. N 499.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РФ «О федеральной информационной системе «Федеральный реестр сведений о документах об образовании и (или) о квалификации, документах об обучении» от 26 августа 2013 г. №729.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Письмо Министерства образования и науки Российской Федерации «Об особенностях законодательного и нормативного правового обеспечения в сфере ДПО» от 07.05.2014 №АК-1261/06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Приказ Министерства здравоохранения Российской Федерации</a:t>
            </a:r>
            <a:b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"Об утверждении Квалификационных требований к медицинским и фармацевтическим работникам с высшим образованием» от 02.05.2023 № 206н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953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73664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ПОРТАЛ НЕПРЕРЫВНОГО МЕДИЦИНСКОГО                              И ФАРМАЦЕВТИЧЕСКОГО ОБРАЗОВАНИЯ                   МИНЗДРАВА РОССИИ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998981"/>
            <a:ext cx="9918038" cy="4228526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CAFDEA-60DA-21FB-D5A7-53DB6B89F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544" y="1998981"/>
            <a:ext cx="9839277" cy="46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436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НЕПРЕРЫВНОЕ МЕДИЦИНСКОЕ                                                     И ФАРМАЦЕВТИЧЕСКОЕ ОБРАЗОВАНИЕ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630837"/>
            <a:ext cx="9918038" cy="4653231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Высокая потребность современного здравоохранения в квалифицированных специалистах и значительный уровень ответственности медицинских и фармацевтических работников перед отдельным гражданином и обществом                   в целом диктует необходимость непрерывного совершенствования профессиональных знаний и навыков.</a:t>
            </a:r>
          </a:p>
          <a:p>
            <a:pPr marL="0" indent="0">
              <a:buNone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73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НЕПРЕРЫВНОЕ МЕДИЦИНСКОЕ                                                     И ФАРМАЦЕВТИЧЕСКОЕ ОБРАЗОВАНИЕ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454151"/>
            <a:ext cx="9918038" cy="5234167"/>
          </a:xfrm>
          <a:solidFill>
            <a:srgbClr val="078877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Особое значение непрерывность повышения квалификации приобретает                   в связи с изменением государственного регулирования права на осуществление медицинской и фармацевтической деятельности: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Федеральным законом от 21.11.2011 г. №323-ФЗ «Об основах охраны здоровья граждан в Российской Федерации» в период                 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1 января 2016 г. по 31 декабря 2020 г. процедура сертификации поэтапно сменилась процедурой аккредитации специалистов.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приказом Министерства здравоохранения РФ                           от 22 декабря 2017 г. №1043н «Об утверждении сроков и этапов аккредитации специалистов, а также категорий лиц, имеющих медицинское, фармацевтическое или иное образование и подлежащих аккредитации специалистов» 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1 января 2021 года право на осуществление медицинской и фармацевтической деятельности подтверждается через процедуру периодической аккредитации.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6713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КОМПОНЕНТЫ НЕПРЕРЫВНОГО МЕДИЦИНСКОГО                                                    И ФАРМАЦЕВТИЧЕСКОГО ОБРАЗОВАНИЯ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630837"/>
            <a:ext cx="9918038" cy="4653231"/>
          </a:xfrm>
          <a:solidFill>
            <a:srgbClr val="078877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cap="all" dirty="0" err="1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ПОРТал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НМО содержит образовательные элементы, соответствующие всем компонентам непрерывного образования:</a:t>
            </a:r>
          </a:p>
          <a:p>
            <a:pPr marL="514350" indent="-514350">
              <a:buAutoNum type="romanUcPeriod"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Формальное образование 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(дополнительные профессиональные программы повышения квалификации)</a:t>
            </a:r>
          </a:p>
          <a:p>
            <a:pPr marL="514350" indent="-514350">
              <a:buAutoNum type="romanUcPeriod"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Неформальное образование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(образовательные мероприятия профессиональных некоммерческих организаций – образовательные мероприятия)</a:t>
            </a:r>
          </a:p>
          <a:p>
            <a:pPr marL="514350" indent="-514350">
              <a:buAutoNum type="romanUcPeriod"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Самообразование 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(интерактивные образовательные модули – ИОМ)</a:t>
            </a: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273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ПОРТАЛ НЕПРЕРЫВНОГО МЕДИЦИНСКОГО                                                    И ФАРМАЦЕВТИЧЕСКОГО ОБРАЗОВАНИЯ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630837"/>
            <a:ext cx="9918038" cy="4653231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данный момент обучение с использованием Портала НМО позволяет сформировать личные кабинеты для:</a:t>
            </a:r>
          </a:p>
          <a:p>
            <a:pPr marL="514350" indent="-514350">
              <a:buAutoNum type="romanUcPeriod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Специалистов с высшим медицинским и фармацевтическим образованием</a:t>
            </a:r>
          </a:p>
          <a:p>
            <a:pPr marL="514350" indent="-514350">
              <a:buAutoNum type="romanUcPeriod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Специалистов со средним медицинским и фармацевтическим образованием.</a:t>
            </a:r>
          </a:p>
          <a:p>
            <a:pPr marL="514350" indent="-514350">
              <a:buAutoNum type="romanUcPeriod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romanUcPeriod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romanUcPeriod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852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715089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ВОЗМОЖНОСТИ ОБУЧЕНИЯ В РАМКАХ НМО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977425"/>
            <a:ext cx="9918038" cy="5803546"/>
          </a:xfrm>
          <a:solidFill>
            <a:srgbClr val="078877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После регистрации и создания личного кабинета специалиста становятся доступными следующие возможности: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Формирование собственного плана обучения по специальности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Выбор программ ПК и формирование заявок , в том числе за счет средств ТФОМС.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Выбор и освоение интерактивных модулей.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Выбор образовательных мероприятий и подтверждение участия в них.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Оценка качества освоенных образовательных элементов.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Формирование и анализ образовательного портфолио.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Персонификация обучения.</a:t>
            </a:r>
          </a:p>
          <a:p>
            <a:pPr marL="514350" indent="-514350">
              <a:buAutoNum type="romanUcPeriod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romanUcPeriod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romanUcPeriod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10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267465"/>
            <a:ext cx="9918038" cy="1532334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ДОПОЛНИТЕЛЬНОГО ПРОФЕССИОНАЛЬНОГО ОБРАЗОВАНИЯ ИНСТИТУТА НМФО,                                   ПРЕДСТАВЛЕННЫЕ НА ПОРТАЛЕ  </a:t>
            </a:r>
            <a:r>
              <a:rPr lang="en-US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EDU.ROSMINZDRAV</a:t>
            </a:r>
            <a:r>
              <a:rPr lang="ru-RU" sz="28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000" b="1" dirty="0">
              <a:solidFill>
                <a:srgbClr val="E5C7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2115126"/>
            <a:ext cx="9918038" cy="4168941"/>
          </a:xfrm>
          <a:solidFill>
            <a:srgbClr val="078877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Реализация программ Дополнительного профессионального образования </a:t>
            </a:r>
            <a:r>
              <a:rPr lang="ru-RU" sz="22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64 специальностям.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 568 программ ДПО: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58 программ </a:t>
            </a: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программы первичной переподготовки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510  программ </a:t>
            </a: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программы повышения квалификации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56583672-D72E-8FBC-809A-6F2E2521E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4402390"/>
              </p:ext>
            </p:extLst>
          </p:nvPr>
        </p:nvGraphicFramePr>
        <p:xfrm>
          <a:off x="1589781" y="3020291"/>
          <a:ext cx="9918040" cy="126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510">
                  <a:extLst>
                    <a:ext uri="{9D8B030D-6E8A-4147-A177-3AD203B41FA5}">
                      <a16:colId xmlns:a16="http://schemas.microsoft.com/office/drawing/2014/main" xmlns="" val="485305930"/>
                    </a:ext>
                  </a:extLst>
                </a:gridCol>
                <a:gridCol w="2479510">
                  <a:extLst>
                    <a:ext uri="{9D8B030D-6E8A-4147-A177-3AD203B41FA5}">
                      <a16:colId xmlns:a16="http://schemas.microsoft.com/office/drawing/2014/main" xmlns="" val="2398826883"/>
                    </a:ext>
                  </a:extLst>
                </a:gridCol>
                <a:gridCol w="2479510">
                  <a:extLst>
                    <a:ext uri="{9D8B030D-6E8A-4147-A177-3AD203B41FA5}">
                      <a16:colId xmlns:a16="http://schemas.microsoft.com/office/drawing/2014/main" xmlns="" val="4240357068"/>
                    </a:ext>
                  </a:extLst>
                </a:gridCol>
                <a:gridCol w="2479510">
                  <a:extLst>
                    <a:ext uri="{9D8B030D-6E8A-4147-A177-3AD203B41FA5}">
                      <a16:colId xmlns:a16="http://schemas.microsoft.com/office/drawing/2014/main" xmlns="" val="3419886108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г.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 г.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г.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129959"/>
                  </a:ext>
                </a:extLst>
              </a:tr>
              <a:tr h="68311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334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568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91363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096866" y="3621014"/>
            <a:ext cx="2410954" cy="664286"/>
          </a:xfrm>
          <a:prstGeom prst="roundRect">
            <a:avLst/>
          </a:prstGeom>
          <a:noFill/>
          <a:ln w="57150">
            <a:solidFill>
              <a:srgbClr val="F55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1417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ЭТАПЫ СБОРА ПОТРЕБНОСТИ                                              В ОБУЧЕНИИ ПО ДПП НА 2024 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2" y="1386047"/>
            <a:ext cx="9830489" cy="4713196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cap="al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cap="al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FBD302-4AF4-7472-8E26-464938B9F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783" y="1350573"/>
            <a:ext cx="9880356" cy="52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133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ЭТАПЫ СБОРА ПОТРЕБНОСТИ                                              В ОБУЧЕНИИ ПО ДПП НА 2024 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02234" y="1575881"/>
            <a:ext cx="9918038" cy="4523362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cap="al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cap="al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4CB82A2-11CB-2821-D1F3-32151748EAC7}"/>
              </a:ext>
            </a:extLst>
          </p:cNvPr>
          <p:cNvGraphicFramePr>
            <a:graphicFrameLocks noGrp="1"/>
          </p:cNvGraphicFramePr>
          <p:nvPr/>
        </p:nvGraphicFramePr>
        <p:xfrm>
          <a:off x="1589783" y="1386045"/>
          <a:ext cx="9918040" cy="525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608">
                  <a:extLst>
                    <a:ext uri="{9D8B030D-6E8A-4147-A177-3AD203B41FA5}">
                      <a16:colId xmlns:a16="http://schemas.microsoft.com/office/drawing/2014/main" xmlns="" val="2456010499"/>
                    </a:ext>
                  </a:extLst>
                </a:gridCol>
                <a:gridCol w="4850770">
                  <a:extLst>
                    <a:ext uri="{9D8B030D-6E8A-4147-A177-3AD203B41FA5}">
                      <a16:colId xmlns:a16="http://schemas.microsoft.com/office/drawing/2014/main" xmlns="" val="439261326"/>
                    </a:ext>
                  </a:extLst>
                </a:gridCol>
                <a:gridCol w="1800807">
                  <a:extLst>
                    <a:ext uri="{9D8B030D-6E8A-4147-A177-3AD203B41FA5}">
                      <a16:colId xmlns:a16="http://schemas.microsoft.com/office/drawing/2014/main" xmlns="" val="3851062465"/>
                    </a:ext>
                  </a:extLst>
                </a:gridCol>
                <a:gridCol w="2559855">
                  <a:extLst>
                    <a:ext uri="{9D8B030D-6E8A-4147-A177-3AD203B41FA5}">
                      <a16:colId xmlns:a16="http://schemas.microsoft.com/office/drawing/2014/main" xmlns="" val="2007979230"/>
                    </a:ext>
                  </a:extLst>
                </a:gridCol>
              </a:tblGrid>
              <a:tr h="1043285"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Внесение</a:t>
                      </a: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на Портал сведений о ДПП, планируемых к реализации в 2024 году за счет средств ФБ и ранее не включенных в списки Портала</a:t>
                      </a:r>
                      <a:endParaRPr lang="ru-RU" sz="1400" b="1" cap="all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До 01.03.2023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Образовательные организации, подведомственные Минздраву России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0854052"/>
                  </a:ext>
                </a:extLst>
              </a:tr>
              <a:tr h="1043285"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Внесение сведений о поквартальной реализации ДПП,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включенных в списки Портала</a:t>
                      </a:r>
                      <a:endParaRPr lang="ru-RU" sz="1400" b="1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До 07.04.2023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Образовательные организации, подведомственные Минздраву России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108909"/>
                  </a:ext>
                </a:extLst>
              </a:tr>
              <a:tr h="1043285"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Формирование личных кабинетов работодателей (при отсутствии)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До 09.04.2023 включительно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Медицинские организации государственной системы здравоохранения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Образовательные организации, подведомственные Минздраву России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891567"/>
                  </a:ext>
                </a:extLst>
              </a:tr>
              <a:tr h="1298814"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Формирование мед. и фарм. работниками индивидуальных предварительных заявок на обучение по ДПП на 2024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год в соответствии с заявленными кварталами реализации</a:t>
                      </a:r>
                      <a:endParaRPr lang="ru-RU" sz="1400" b="1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С 10.04.2023 по 23.04.2023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cap="all" dirty="0">
                          <a:latin typeface="Calibri" pitchFamily="34" charset="0"/>
                          <a:cs typeface="Calibri" pitchFamily="34" charset="0"/>
                        </a:rPr>
                        <a:t>Мед. и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cap="all" baseline="0" dirty="0" err="1">
                          <a:latin typeface="Calibri" pitchFamily="34" charset="0"/>
                          <a:cs typeface="Calibri" pitchFamily="34" charset="0"/>
                        </a:rPr>
                        <a:t>фарм.работники</a:t>
                      </a:r>
                      <a:r>
                        <a:rPr lang="ru-RU" sz="1400" b="1" cap="all" baseline="0" dirty="0">
                          <a:latin typeface="Calibri" pitchFamily="34" charset="0"/>
                          <a:cs typeface="Calibri" pitchFamily="34" charset="0"/>
                        </a:rPr>
                        <a:t> медицинских организаций государственной системы здравоохранения (по желанию)</a:t>
                      </a:r>
                      <a:endParaRPr lang="ru-RU" sz="1400" b="1" cap="all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725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235188" y="86456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267465"/>
            <a:ext cx="9918038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НМФО: КАДРОВАЯ ПОЛИТИКА (2)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348032"/>
            <a:ext cx="9918038" cy="5509968"/>
          </a:xfrm>
          <a:solidFill>
            <a:srgbClr val="078877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4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E5C7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Сссссссссссссссссссссссссссссссссссссссссссссссссссссссссссссссссссссссссссссссссссссссссссссссссссссссссссссссссссссссссссссссс               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2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2600" b="1" cap="all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УЛУЧШЕНИЕ КАДРОВОГО ОБЕСПЕЧЕНИЯ ДЕЯТЕЛЬНОСТИ ИНСТИТУТА НМФО: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рекрутинг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2600" b="1" cap="all" dirty="0" err="1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АТТЕСТАЦИОННой</a:t>
            </a: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комиссии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2600" b="1" cap="all" dirty="0" err="1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КАДРОВой</a:t>
            </a: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комиссии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cap="all" dirty="0" err="1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26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«НАЧНИ КАРЬЕРУ В ВОЛГГМУ»                            </a:t>
            </a:r>
          </a:p>
          <a:p>
            <a:pPr marL="0" indent="0" algn="just">
              <a:buNone/>
            </a:pPr>
            <a:endParaRPr lang="ru-RU" sz="2600" b="1" cap="all" dirty="0">
              <a:solidFill>
                <a:srgbClr val="E5C7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Таблица 17">
            <a:extLst>
              <a:ext uri="{FF2B5EF4-FFF2-40B4-BE49-F238E27FC236}">
                <a16:creationId xmlns:a16="http://schemas.microsoft.com/office/drawing/2014/main" xmlns="" id="{D5462BD3-1211-16E6-7547-325BF9B09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855482"/>
              </p:ext>
            </p:extLst>
          </p:nvPr>
        </p:nvGraphicFramePr>
        <p:xfrm>
          <a:off x="1589781" y="1065230"/>
          <a:ext cx="9918040" cy="315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608">
                  <a:extLst>
                    <a:ext uri="{9D8B030D-6E8A-4147-A177-3AD203B41FA5}">
                      <a16:colId xmlns:a16="http://schemas.microsoft.com/office/drawing/2014/main" xmlns="" val="2675889494"/>
                    </a:ext>
                  </a:extLst>
                </a:gridCol>
                <a:gridCol w="1983608">
                  <a:extLst>
                    <a:ext uri="{9D8B030D-6E8A-4147-A177-3AD203B41FA5}">
                      <a16:colId xmlns:a16="http://schemas.microsoft.com/office/drawing/2014/main" xmlns="" val="119130448"/>
                    </a:ext>
                  </a:extLst>
                </a:gridCol>
                <a:gridCol w="1983608">
                  <a:extLst>
                    <a:ext uri="{9D8B030D-6E8A-4147-A177-3AD203B41FA5}">
                      <a16:colId xmlns:a16="http://schemas.microsoft.com/office/drawing/2014/main" xmlns="" val="2952128707"/>
                    </a:ext>
                  </a:extLst>
                </a:gridCol>
                <a:gridCol w="1983608">
                  <a:extLst>
                    <a:ext uri="{9D8B030D-6E8A-4147-A177-3AD203B41FA5}">
                      <a16:colId xmlns:a16="http://schemas.microsoft.com/office/drawing/2014/main" xmlns="" val="2421718181"/>
                    </a:ext>
                  </a:extLst>
                </a:gridCol>
                <a:gridCol w="1983608">
                  <a:extLst>
                    <a:ext uri="{9D8B030D-6E8A-4147-A177-3AD203B41FA5}">
                      <a16:colId xmlns:a16="http://schemas.microsoft.com/office/drawing/2014/main" xmlns="" val="1537217537"/>
                    </a:ext>
                  </a:extLst>
                </a:gridCol>
              </a:tblGrid>
              <a:tr h="5842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КАДРЫ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КАДРОВЫЕ ХАРАКТЕРИСТИКИ ППС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ТРЕБОВАНИЯ ФГОС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8880201"/>
                  </a:ext>
                </a:extLst>
              </a:tr>
              <a:tr h="6112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г.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 г.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 г.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г.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552478"/>
                  </a:ext>
                </a:extLst>
              </a:tr>
              <a:tr h="6802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ШТАТНЫЕ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87,5%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700555"/>
                  </a:ext>
                </a:extLst>
              </a:tr>
              <a:tr h="6154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УЧЕНОЙ СТЕПЕНЬЮ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76,3%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80,6%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6926263"/>
                  </a:ext>
                </a:extLst>
              </a:tr>
              <a:tr h="6385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ВНЕШНИЕ СОВМЕСТИТЕЛИ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18,5%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13,3%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11,2%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691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075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ЭТАПЫ СБОРА ПОТРЕБНОСТИ                                              В ОБУЧЕНИИ ПО ДПП НА 2024 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02234" y="1575881"/>
            <a:ext cx="9918038" cy="4523362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cap="al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cap="al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4CB82A2-11CB-2821-D1F3-32151748EAC7}"/>
              </a:ext>
            </a:extLst>
          </p:cNvPr>
          <p:cNvGraphicFramePr>
            <a:graphicFrameLocks noGrp="1"/>
          </p:cNvGraphicFramePr>
          <p:nvPr/>
        </p:nvGraphicFramePr>
        <p:xfrm>
          <a:off x="1589783" y="1575882"/>
          <a:ext cx="9918040" cy="423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608">
                  <a:extLst>
                    <a:ext uri="{9D8B030D-6E8A-4147-A177-3AD203B41FA5}">
                      <a16:colId xmlns:a16="http://schemas.microsoft.com/office/drawing/2014/main" xmlns="" val="2456010499"/>
                    </a:ext>
                  </a:extLst>
                </a:gridCol>
                <a:gridCol w="4850770">
                  <a:extLst>
                    <a:ext uri="{9D8B030D-6E8A-4147-A177-3AD203B41FA5}">
                      <a16:colId xmlns:a16="http://schemas.microsoft.com/office/drawing/2014/main" xmlns="" val="439261326"/>
                    </a:ext>
                  </a:extLst>
                </a:gridCol>
                <a:gridCol w="1800807">
                  <a:extLst>
                    <a:ext uri="{9D8B030D-6E8A-4147-A177-3AD203B41FA5}">
                      <a16:colId xmlns:a16="http://schemas.microsoft.com/office/drawing/2014/main" xmlns="" val="3851062465"/>
                    </a:ext>
                  </a:extLst>
                </a:gridCol>
                <a:gridCol w="2559855">
                  <a:extLst>
                    <a:ext uri="{9D8B030D-6E8A-4147-A177-3AD203B41FA5}">
                      <a16:colId xmlns:a16="http://schemas.microsoft.com/office/drawing/2014/main" xmlns="" val="2007979230"/>
                    </a:ext>
                  </a:extLst>
                </a:gridCol>
              </a:tblGrid>
              <a:tr h="998564"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Согласование индивидуальных заявок работников, формирование групповых заявок на обучение, направление всех видов</a:t>
                      </a: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заявок на согласование РОИВ/ФОИВ</a:t>
                      </a:r>
                      <a:endParaRPr lang="ru-RU" sz="1400" b="1" cap="all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24.04.2023-14.05.2023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Медицинские организации государственной системы здравоохранения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0854052"/>
                  </a:ext>
                </a:extLst>
              </a:tr>
              <a:tr h="998564"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Проведение согласования/отправки</a:t>
                      </a: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на доработку заявок медицинских организаций, формирование групповых заявок на обучение, формирование и отправка итоговой заявки на обучение</a:t>
                      </a:r>
                      <a:endParaRPr lang="ru-RU" sz="1400" b="1" cap="all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24.04.2023-31.05.2023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РОИВ/ФОИВ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108909"/>
                  </a:ext>
                </a:extLst>
              </a:tr>
              <a:tr h="998564"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Формирование лимитов для предварительного Государственного задания образовательными организациями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01.06.2023-09.07.2023</a:t>
                      </a:r>
                    </a:p>
                  </a:txBody>
                  <a:tcPr>
                    <a:solidFill>
                      <a:srgbClr val="E5C78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cap="all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E5C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891567"/>
                  </a:ext>
                </a:extLst>
              </a:tr>
              <a:tr h="1243140"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Согласование</a:t>
                      </a:r>
                      <a:r>
                        <a:rPr lang="ru-RU" sz="1400" b="1" cap="all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предварительных заявок в рамках лимитов согласованных объемов государственного задания в человеко-часах с учетом потребностей</a:t>
                      </a:r>
                      <a:endParaRPr lang="ru-RU" sz="1400" b="1" cap="all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10.09.2023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Образовательные организации, подведомственные Минздраву России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0988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1532334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rgbClr val="E5C7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Методические рекомендации                                                           по подготовке отчета в рамках выполнения государственного задания на реализацию </a:t>
            </a:r>
            <a:r>
              <a:rPr lang="ru-RU" sz="2800" b="1" cap="all" dirty="0" err="1">
                <a:solidFill>
                  <a:srgbClr val="E5C7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дПО</a:t>
            </a:r>
            <a:endParaRPr lang="ru-RU" sz="3200" b="1" dirty="0">
              <a:solidFill>
                <a:srgbClr val="E5C7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998981"/>
            <a:ext cx="9918038" cy="4228526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C8DF06-D2CD-BF0A-EFC6-453173E74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783" y="1794669"/>
            <a:ext cx="10120436" cy="49555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8C7AF20-74E7-CD6E-1F4A-11D088CD8395}"/>
              </a:ext>
            </a:extLst>
          </p:cNvPr>
          <p:cNvSpPr/>
          <p:nvPr/>
        </p:nvSpPr>
        <p:spPr>
          <a:xfrm>
            <a:off x="6676103" y="3873909"/>
            <a:ext cx="2654710" cy="1868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61973B4-936E-8829-9F6E-40B05937137A}"/>
              </a:ext>
            </a:extLst>
          </p:cNvPr>
          <p:cNvSpPr/>
          <p:nvPr/>
        </p:nvSpPr>
        <p:spPr>
          <a:xfrm>
            <a:off x="9330813" y="4650658"/>
            <a:ext cx="1848464" cy="2753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87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1523" y="440100"/>
            <a:ext cx="977629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ПЕРИОДИЧЕСКАЯ АККРЕДИТАЦИЯ СПЕЦИАЛИСТОВ.</a:t>
            </a:r>
          </a:p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ПОНЯТИЯ.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31523" y="1964987"/>
            <a:ext cx="9776297" cy="4319081"/>
          </a:xfrm>
          <a:solidFill>
            <a:srgbClr val="078877"/>
          </a:solidFill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ru-RU" sz="2800" b="1" i="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Периодическая аккредитация специалистов </a:t>
            </a:r>
            <a:r>
              <a:rPr lang="ru-RU" sz="2000" b="1" i="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                                                  аккредитация, которая проводится в отношении лиц,                              завершивших освоение профессиональных образовательных программ медицинского образования и фармацевтического образования, обеспечивающих непрерывное совершенствование профессиональных знаний и навыков в течение всей жизни, а также постоянное повышение профессионального уровня и расширение квалификации.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322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150348" y="113121"/>
            <a:ext cx="990296" cy="87669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24001" y="334109"/>
            <a:ext cx="9983820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ПЕРИОДИЧЕСКАЯ Аккредитация СПЕЦИАЛИСТОВ</a:t>
            </a:r>
            <a:endParaRPr lang="ru-RU" sz="3200" b="1" dirty="0">
              <a:solidFill>
                <a:srgbClr val="E5C7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1074656"/>
            <a:ext cx="9983820" cy="44777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4001" y="5651369"/>
            <a:ext cx="99838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Приказ Министерства здравоохранения Российской Федерации от 28.10.2022 № 709н «Об утверждении Положения об аккредитации специалистов»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1212762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89783" y="169682"/>
            <a:ext cx="9918038" cy="64698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ПЕРИОДИЧЕСКАЯ АККРЕДИТАЦИЯ СПЕЦИАЛИСТОВ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89783" y="1018095"/>
            <a:ext cx="9918038" cy="5209412"/>
          </a:xfrm>
          <a:solidFill>
            <a:srgbClr val="07887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E5C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D69DDE-B447-74FA-C2C5-5BCBFA8DB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612" y="1018095"/>
            <a:ext cx="4264262" cy="5670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B90D82-46FE-10A7-BCE3-3EEA13D72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069" y="1018095"/>
            <a:ext cx="4264263" cy="5670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B810B9A-8284-05B8-3986-F13F1644F790}"/>
              </a:ext>
            </a:extLst>
          </p:cNvPr>
          <p:cNvSpPr/>
          <p:nvPr/>
        </p:nvSpPr>
        <p:spPr>
          <a:xfrm>
            <a:off x="2224727" y="4619134"/>
            <a:ext cx="3871273" cy="3299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F94910-9EAB-136E-A4EC-C01637DB659D}"/>
              </a:ext>
            </a:extLst>
          </p:cNvPr>
          <p:cNvSpPr/>
          <p:nvPr/>
        </p:nvSpPr>
        <p:spPr>
          <a:xfrm>
            <a:off x="6956982" y="3688236"/>
            <a:ext cx="3789576" cy="3299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4584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98C693-2EDA-4211-99D3-D83394ADE183}"/>
              </a:ext>
            </a:extLst>
          </p:cNvPr>
          <p:cNvSpPr/>
          <p:nvPr/>
        </p:nvSpPr>
        <p:spPr>
          <a:xfrm>
            <a:off x="1775485" y="2034540"/>
            <a:ext cx="9776298" cy="3259648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1523" y="440100"/>
            <a:ext cx="977629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ДОКУМЕНТОВ ДЛЯ ПРОХОЖДЕНИЯ ПЕРИОДИЧЕСКОЙ АККРЕДИТАЦИИ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6FED29-7C57-4680-B97E-BF0FFD04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49" y="2034540"/>
            <a:ext cx="9068415" cy="47398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заявление о допуске к аккредитации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Портфолио за последние 5 лет со дня получения последнего сертификата или свидетельства об аккредитации специалиста                       по соответствующей специальности.  </a:t>
            </a:r>
          </a:p>
          <a:p>
            <a:pPr marL="0" indent="0"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b="1" cap="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Портфолио включает: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- отчет о профессиональной деятельности                                                                         </a:t>
            </a:r>
          </a:p>
          <a:p>
            <a:pPr marL="0" indent="0"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- сведения о повышении квалификации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Копия документа, удостоверяющего личность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случае изменения фамилии, имени, отчества – копию документа, подтверждающего факт вышеуказанных изменений</a:t>
            </a:r>
          </a:p>
          <a:p>
            <a:pPr marL="0" indent="0">
              <a:buNone/>
            </a:pP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9119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98C693-2EDA-4211-99D3-D83394ADE183}"/>
              </a:ext>
            </a:extLst>
          </p:cNvPr>
          <p:cNvSpPr/>
          <p:nvPr/>
        </p:nvSpPr>
        <p:spPr>
          <a:xfrm>
            <a:off x="1775485" y="2034540"/>
            <a:ext cx="9776298" cy="3259648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31523" y="440100"/>
            <a:ext cx="9776298" cy="1123712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ДОКУМЕНТОВ ДЛЯ ПРОХОЖДЕНИЯ ПЕРИОДИЧЕСКОЙ АККРЕДИТАЦИИ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6FED29-7C57-4680-B97E-BF0FFD04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49" y="1868129"/>
            <a:ext cx="9068415" cy="52700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Копия сертификата специалиста (пр</a:t>
            </a: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наличии) или                         свидетельства об аккредитации специалиста (при наличии)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Копии документов о высшем образовании и о квалификации                         (с приложениями)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Копии документов о квалификации, подтверждающих сведения об освоении программ повышения квалификации за отчетный период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Копия трудовой книжки или сведения о трудовой деятельности, подтверждающие наличие стажа медицинской деятельности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Страховой номер индивидуального лицевого счета застрахованного (СНИЛС)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5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238430" y="195025"/>
            <a:ext cx="1525160" cy="1484552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F745BD19-5D61-4767-9A74-73B437E2D541}"/>
              </a:ext>
            </a:extLst>
          </p:cNvPr>
          <p:cNvSpPr/>
          <p:nvPr/>
        </p:nvSpPr>
        <p:spPr>
          <a:xfrm>
            <a:off x="2119256" y="335162"/>
            <a:ext cx="9025666" cy="783193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0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Благодарю за внимание!</a:t>
            </a:r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6DF621-5D1E-A8C6-CF69-259A8F57F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9256" y="1280160"/>
            <a:ext cx="9025666" cy="52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28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94884" y="1445343"/>
            <a:ext cx="9845749" cy="1983658"/>
          </a:xfrm>
          <a:prstGeom prst="round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9944" y="871871"/>
            <a:ext cx="9466469" cy="3019645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anose="020B0604020202020204" pitchFamily="34" charset="0"/>
              </a:rPr>
              <a:t>ОРГАНИЗАЦИЯ И РЕАЛИЗАЦИЯ                        ПРОГРАММ ПОДГОТОВКИ КАДРОВ                   ВЫСШЕЙ КВАЛИФИКАЦИИ В ОРДИНАТУРЕ </a:t>
            </a:r>
          </a:p>
        </p:txBody>
      </p:sp>
    </p:spTree>
    <p:extLst>
      <p:ext uri="{BB962C8B-B14F-4D97-AF65-F5344CB8AC3E}">
        <p14:creationId xmlns:p14="http://schemas.microsoft.com/office/powerpoint/2010/main" xmlns="" val="187170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4A79CA-9F6D-4441-AE02-0D12D8385A36}"/>
              </a:ext>
            </a:extLst>
          </p:cNvPr>
          <p:cNvSpPr/>
          <p:nvPr/>
        </p:nvSpPr>
        <p:spPr>
          <a:xfrm>
            <a:off x="1857982" y="2324911"/>
            <a:ext cx="9396920" cy="4187856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57983" y="440100"/>
            <a:ext cx="9396919" cy="173664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КАДРОВ ВЫСШЕЙ КВАЛИФИКАЦИИ ПО ПРОГРАММАМ ОРДИНАТУРЫ                                                  В ИНСТИТУТЕ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57982" y="3054485"/>
            <a:ext cx="9396920" cy="3458282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Лицензировано </a:t>
            </a:r>
            <a:r>
              <a:rPr lang="ru-RU" sz="28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62</a:t>
            </a:r>
            <a:r>
              <a:rPr lang="ru-RU" sz="28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образовательные программы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Аккредитовано </a:t>
            </a:r>
            <a:r>
              <a:rPr lang="ru-RU" sz="28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lang="ru-RU" sz="28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образовательная программа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2023-2024 </a:t>
            </a:r>
            <a:r>
              <a:rPr lang="ru-RU" sz="28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году реализуется </a:t>
            </a:r>
            <a:r>
              <a:rPr lang="ru-RU" sz="28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51 </a:t>
            </a:r>
            <a:r>
              <a:rPr lang="ru-RU" sz="28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образовательная программа  </a:t>
            </a:r>
            <a:r>
              <a:rPr lang="ru-RU" sz="28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14 кафедрах </a:t>
            </a:r>
            <a:r>
              <a:rPr lang="ru-RU" sz="28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Института НМФО и                          </a:t>
            </a:r>
            <a:r>
              <a:rPr lang="ru-RU" sz="28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кафедре специалитета.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2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92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5E1D49-C6DE-4664-96EA-CAF173746537}"/>
              </a:ext>
            </a:extLst>
          </p:cNvPr>
          <p:cNvSpPr/>
          <p:nvPr/>
        </p:nvSpPr>
        <p:spPr>
          <a:xfrm>
            <a:off x="2056735" y="1901757"/>
            <a:ext cx="9089678" cy="3054485"/>
          </a:xfrm>
          <a:prstGeom prst="rect">
            <a:avLst/>
          </a:prstGeom>
          <a:solidFill>
            <a:srgbClr val="07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941"/>
          <a:stretch/>
        </p:blipFill>
        <p:spPr>
          <a:xfrm>
            <a:off x="376590" y="77029"/>
            <a:ext cx="1213193" cy="11808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56735" y="440100"/>
            <a:ext cx="9089679" cy="1191816"/>
          </a:xfrm>
          <a:prstGeom prst="roundRect">
            <a:avLst/>
          </a:prstGeom>
          <a:solidFill>
            <a:srgbClr val="0788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C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АКУШЕРСТВА И ГИНЕКОЛОГИИ ИНСТИТУТА НМФО ВОЛГГМУ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0" y="1931436"/>
            <a:ext cx="6117213" cy="4819559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2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Специальности подготовки                   кадров высшей квалификации                по программам ординатуры, реализуемые на кафедре</a:t>
            </a:r>
            <a:r>
              <a:rPr lang="ru-RU" sz="2400" b="1" cap="all" dirty="0">
                <a:solidFill>
                  <a:srgbClr val="E5C7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buFontTx/>
              <a:buNone/>
              <a:defRPr/>
            </a:pP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cap="all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Акушерство и гинекология </a:t>
            </a:r>
          </a:p>
          <a:p>
            <a:pPr marL="0" indent="0" algn="ctr">
              <a:buNone/>
              <a:defRPr/>
            </a:pPr>
            <a:endParaRPr lang="ru-RU" sz="2400" b="1" cap="al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7057DA-EDE2-0D43-0169-17A5FD0A0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6735" y="1901757"/>
            <a:ext cx="2666094" cy="48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44733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5509</TotalTime>
  <Words>3129</Words>
  <Application>Microsoft Office PowerPoint</Application>
  <PresentationFormat>Произвольный</PresentationFormat>
  <Paragraphs>669</Paragraphs>
  <Slides>67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user</cp:lastModifiedBy>
  <cp:revision>490</cp:revision>
  <cp:lastPrinted>2020-09-04T10:43:02Z</cp:lastPrinted>
  <dcterms:created xsi:type="dcterms:W3CDTF">2020-06-19T12:20:54Z</dcterms:created>
  <dcterms:modified xsi:type="dcterms:W3CDTF">2023-10-06T12:43:17Z</dcterms:modified>
</cp:coreProperties>
</file>