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1.xml" ContentType="application/vnd.openxmlformats-officedocument.presentationml.slideMaster+xml"/>
  <Override PartName="/ppt/slideLayouts/slideLayout10.xml" ContentType="application/vnd.openxmlformats-officedocument.presentationml.slideLayout+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Lst>
  <p:sldSz cx="9144000" cy="5143500" type="screen16x9"/>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105840"/>
            <a:ext cx="851976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4" name="PlaceHolder 2"/>
          <p:cNvSpPr>
            <a:spLocks noGrp="1"/>
          </p:cNvSpPr>
          <p:nvPr>
            <p:ph type="subTitle"/>
          </p:nvPr>
        </p:nvSpPr>
        <p:spPr>
          <a:xfrm>
            <a:off x="311760" y="1152360"/>
            <a:ext cx="8519760" cy="34156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2" name="PlaceHolder 3"/>
          <p:cNvSpPr>
            <a:spLocks noGrp="1"/>
          </p:cNvSpPr>
          <p:nvPr>
            <p:ph type="sldNum" idx="1"/>
          </p:nvPr>
        </p:nvSpPr>
        <p:spPr/>
        <p:txBody>
          <a:bodyPr/>
          <a:lstStyle/>
          <a:p>
            <a:fld id="{42DFF7D1-78A5-49FC-B298-A4D6BEC39624}"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
        <p:nvSpPr>
          <p:cNvPr id="2" name="PlaceHolder 1"/>
          <p:cNvSpPr>
            <a:spLocks noGrp="1"/>
          </p:cNvSpPr>
          <p:nvPr>
            <p:ph type="sldNum" idx="10"/>
          </p:nvPr>
        </p:nvSpPr>
        <p:spPr/>
        <p:txBody>
          <a:bodyPr/>
          <a:lstStyle/>
          <a:p>
            <a:fld id="{5B784D97-153D-4C95-A67A-75BEA6E18DE5}"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
        <p:nvSpPr>
          <p:cNvPr id="2" name="PlaceHolder 1"/>
          <p:cNvSpPr>
            <a:spLocks noGrp="1"/>
          </p:cNvSpPr>
          <p:nvPr>
            <p:ph type="sldNum" idx="11"/>
          </p:nvPr>
        </p:nvSpPr>
        <p:spPr/>
        <p:txBody>
          <a:bodyPr/>
          <a:lstStyle/>
          <a:p>
            <a:fld id="{792D3AE7-DF1D-4C33-A576-0238876881AF}"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27342085-17DE-49B8-A27E-0F202079B362}"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7E004265-2017-454A-9145-71A59AA92A4A}"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lstStyle/>
          <a:p>
            <a:fld id="{FA61CA02-D94A-4235-B5C3-511F1E4FA111}"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13" name="PlaceHolder 1"/>
          <p:cNvSpPr>
            <a:spLocks noGrp="1"/>
          </p:cNvSpPr>
          <p:nvPr>
            <p:ph type="title"/>
          </p:nvPr>
        </p:nvSpPr>
        <p:spPr>
          <a:xfrm>
            <a:off x="311760" y="105840"/>
            <a:ext cx="851976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4" name="PlaceHolder 2"/>
          <p:cNvSpPr>
            <a:spLocks noGrp="1"/>
          </p:cNvSpPr>
          <p:nvPr>
            <p:ph/>
          </p:nvPr>
        </p:nvSpPr>
        <p:spPr>
          <a:xfrm>
            <a:off x="311760" y="1152360"/>
            <a:ext cx="8519760" cy="34156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 name="PlaceHolder 3"/>
          <p:cNvSpPr>
            <a:spLocks noGrp="1"/>
          </p:cNvSpPr>
          <p:nvPr>
            <p:ph type="sldNum" idx="5"/>
          </p:nvPr>
        </p:nvSpPr>
        <p:spPr/>
        <p:txBody>
          <a:bodyPr/>
          <a:lstStyle/>
          <a:p>
            <a:fld id="{91D6AD1E-09B1-40D2-A0A5-631411374C1A}"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19" name="PlaceHolder 1"/>
          <p:cNvSpPr>
            <a:spLocks noGrp="1"/>
          </p:cNvSpPr>
          <p:nvPr>
            <p:ph type="title"/>
          </p:nvPr>
        </p:nvSpPr>
        <p:spPr>
          <a:xfrm>
            <a:off x="311760" y="105840"/>
            <a:ext cx="851976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20" name="PlaceHolder 2"/>
          <p:cNvSpPr>
            <a:spLocks noGrp="1"/>
          </p:cNvSpPr>
          <p:nvPr>
            <p:ph/>
          </p:nvPr>
        </p:nvSpPr>
        <p:spPr>
          <a:xfrm>
            <a:off x="311760" y="1152360"/>
            <a:ext cx="4157280" cy="34156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1" name="PlaceHolder 3"/>
          <p:cNvSpPr>
            <a:spLocks noGrp="1"/>
          </p:cNvSpPr>
          <p:nvPr>
            <p:ph/>
          </p:nvPr>
        </p:nvSpPr>
        <p:spPr>
          <a:xfrm>
            <a:off x="4677120" y="1152360"/>
            <a:ext cx="4157280" cy="34156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sldNum" idx="6"/>
          </p:nvPr>
        </p:nvSpPr>
        <p:spPr/>
        <p:txBody>
          <a:bodyPr/>
          <a:lstStyle/>
          <a:p>
            <a:fld id="{440D50E2-7318-4F01-B324-1DAD5B1E01B3}"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5" name="PlaceHolder 1"/>
          <p:cNvSpPr>
            <a:spLocks noGrp="1"/>
          </p:cNvSpPr>
          <p:nvPr>
            <p:ph type="title"/>
          </p:nvPr>
        </p:nvSpPr>
        <p:spPr>
          <a:xfrm>
            <a:off x="311760" y="105840"/>
            <a:ext cx="851976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 name="PlaceHolder 2"/>
          <p:cNvSpPr>
            <a:spLocks noGrp="1"/>
          </p:cNvSpPr>
          <p:nvPr>
            <p:ph type="sldNum" idx="7"/>
          </p:nvPr>
        </p:nvSpPr>
        <p:spPr/>
        <p:txBody>
          <a:bodyPr/>
          <a:lstStyle/>
          <a:p>
            <a:fld id="{D72C3714-4526-4BD1-8174-6ED5E3C65347}"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lstStyle/>
          <a:p>
            <a:fld id="{3ED2C47B-6E59-4F4F-AE0D-DCDB129EB91A}"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lstStyle/>
          <a:p>
            <a:fld id="{61A66D15-4B76-4FBF-9C80-EC49963DFD25}"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444960"/>
            <a:ext cx="8519760" cy="57204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Arial"/>
              </a:rPr>
              <a:t>Для правки текста заглавия щёлкните мышью</a:t>
            </a:r>
          </a:p>
        </p:txBody>
      </p:sp>
      <p:sp>
        <p:nvSpPr>
          <p:cNvPr id="4" name="PlaceHolder 2"/>
          <p:cNvSpPr>
            <a:spLocks noGrp="1"/>
          </p:cNvSpPr>
          <p:nvPr>
            <p:ph type="sldNum" idx="1"/>
          </p:nvPr>
        </p:nvSpPr>
        <p:spPr>
          <a:xfrm>
            <a:off x="8472600" y="4663080"/>
            <a:ext cx="547920" cy="392760"/>
          </a:xfrm>
          <a:prstGeom prst="rect">
            <a:avLst/>
          </a:prstGeom>
          <a:noFill/>
          <a:ln w="0">
            <a:noFill/>
          </a:ln>
        </p:spPr>
        <p:txBody>
          <a:bodyPr lIns="91440" tIns="91440" rIns="91440" bIns="91440" anchor="ctr">
            <a:no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63E107BD-564E-45AD-8EFF-3269D60142C4}" type="slidenum">
              <a:rPr lang="ru" sz="1000" b="0" strike="noStrike" spc="-1">
                <a:solidFill>
                  <a:schemeClr val="dk2"/>
                </a:solidFill>
                <a:latin typeface="Arial"/>
                <a:ea typeface="Arial"/>
              </a:rPr>
              <a:pPr indent="0" algn="r">
                <a:lnSpc>
                  <a:spcPct val="100000"/>
                </a:lnSpc>
                <a:buNone/>
                <a:tabLst>
                  <a:tab pos="0" algn="l"/>
                </a:tabLst>
              </a:pPr>
              <a:t>‹#›</a:t>
            </a:fld>
            <a:endParaRPr lang="ru-RU" sz="1000" b="0" strike="noStrike" spc="-1">
              <a:solidFill>
                <a:srgbClr val="000000"/>
              </a:solidFill>
              <a:latin typeface="Times New Roman"/>
            </a:endParaRPr>
          </a:p>
        </p:txBody>
      </p:sp>
      <p:sp>
        <p:nvSpPr>
          <p:cNvPr id="2"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0" name="Google Shape;36;p9"/>
          <p:cNvSpPr/>
          <p:nvPr/>
        </p:nvSpPr>
        <p:spPr>
          <a:xfrm>
            <a:off x="4572000" y="0"/>
            <a:ext cx="4571280" cy="5142960"/>
          </a:xfrm>
          <a:prstGeom prst="rect">
            <a:avLst/>
          </a:pr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ru-RU" sz="1400" b="0" strike="noStrike" spc="-1">
              <a:solidFill>
                <a:srgbClr val="000000"/>
              </a:solidFill>
              <a:latin typeface="Arial"/>
              <a:ea typeface="Arial"/>
            </a:endParaRPr>
          </a:p>
        </p:txBody>
      </p:sp>
      <p:sp>
        <p:nvSpPr>
          <p:cNvPr id="31" name="PlaceHolder 1"/>
          <p:cNvSpPr>
            <a:spLocks noGrp="1"/>
          </p:cNvSpPr>
          <p:nvPr>
            <p:ph type="sldNum" idx="10"/>
          </p:nvPr>
        </p:nvSpPr>
        <p:spPr>
          <a:xfrm>
            <a:off x="8472600" y="4663080"/>
            <a:ext cx="547920" cy="392760"/>
          </a:xfrm>
          <a:prstGeom prst="rect">
            <a:avLst/>
          </a:prstGeom>
          <a:noFill/>
          <a:ln w="0">
            <a:noFill/>
          </a:ln>
        </p:spPr>
        <p:txBody>
          <a:bodyPr lIns="91440" tIns="91440" rIns="91440" bIns="91440" anchor="ctr">
            <a:no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BF5E14FE-690D-4185-943D-548319D218E0}" type="slidenum">
              <a:rPr lang="ru" sz="1000" b="0" strike="noStrike" spc="-1">
                <a:solidFill>
                  <a:schemeClr val="dk2"/>
                </a:solidFill>
                <a:latin typeface="Arial"/>
                <a:ea typeface="Arial"/>
              </a:rPr>
              <a:pPr indent="0" algn="r">
                <a:lnSpc>
                  <a:spcPct val="100000"/>
                </a:lnSpc>
                <a:buNone/>
                <a:tabLst>
                  <a:tab pos="0" algn="l"/>
                </a:tabLst>
              </a:pPr>
              <a:t>‹#›</a:t>
            </a:fld>
            <a:endParaRPr lang="ru-RU" sz="10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2" name="PlaceHolder 1"/>
          <p:cNvSpPr>
            <a:spLocks noGrp="1"/>
          </p:cNvSpPr>
          <p:nvPr>
            <p:ph type="sldNum" idx="11"/>
          </p:nvPr>
        </p:nvSpPr>
        <p:spPr>
          <a:xfrm>
            <a:off x="8472600" y="4663080"/>
            <a:ext cx="547920" cy="392760"/>
          </a:xfrm>
          <a:prstGeom prst="rect">
            <a:avLst/>
          </a:prstGeom>
          <a:noFill/>
          <a:ln w="0">
            <a:noFill/>
          </a:ln>
        </p:spPr>
        <p:txBody>
          <a:bodyPr lIns="91440" tIns="91440" rIns="91440" bIns="91440" anchor="ctr">
            <a:no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AC4613C5-B9F4-4E87-B7DB-983D451CB387}" type="slidenum">
              <a:rPr lang="ru" sz="1000" b="0" strike="noStrike" spc="-1">
                <a:solidFill>
                  <a:schemeClr val="dk2"/>
                </a:solidFill>
                <a:latin typeface="Arial"/>
                <a:ea typeface="Arial"/>
              </a:rPr>
              <a:pPr indent="0" algn="r">
                <a:lnSpc>
                  <a:spcPct val="100000"/>
                </a:lnSpc>
                <a:buNone/>
                <a:tabLst>
                  <a:tab pos="0" algn="l"/>
                </a:tabLst>
              </a:pPr>
              <a:t>‹#›</a:t>
            </a:fld>
            <a:endParaRPr lang="ru-RU" sz="10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PlaceHolder 1"/>
          <p:cNvSpPr>
            <a:spLocks noGrp="1"/>
          </p:cNvSpPr>
          <p:nvPr>
            <p:ph type="sldNum" idx="2"/>
          </p:nvPr>
        </p:nvSpPr>
        <p:spPr>
          <a:xfrm>
            <a:off x="8472600" y="4663080"/>
            <a:ext cx="547920" cy="392760"/>
          </a:xfrm>
          <a:prstGeom prst="rect">
            <a:avLst/>
          </a:prstGeom>
          <a:noFill/>
          <a:ln w="0">
            <a:noFill/>
          </a:ln>
        </p:spPr>
        <p:txBody>
          <a:bodyPr lIns="91440" tIns="91440" rIns="91440" bIns="91440" anchor="ctr">
            <a:no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99559CE3-0E56-4183-AF11-756F8F0B987F}" type="slidenum">
              <a:rPr lang="ru" sz="1000" b="0" strike="noStrike" spc="-1">
                <a:solidFill>
                  <a:schemeClr val="dk2"/>
                </a:solidFill>
                <a:latin typeface="Arial"/>
                <a:ea typeface="Arial"/>
              </a:rPr>
              <a:pPr indent="0" algn="r">
                <a:lnSpc>
                  <a:spcPct val="100000"/>
                </a:lnSpc>
                <a:buNone/>
                <a:tabLst>
                  <a:tab pos="0" algn="l"/>
                </a:tabLst>
              </a:pPr>
              <a:t>‹#›</a:t>
            </a:fld>
            <a:endParaRPr lang="ru-RU" sz="10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PlaceHolder 1"/>
          <p:cNvSpPr>
            <a:spLocks noGrp="1"/>
          </p:cNvSpPr>
          <p:nvPr>
            <p:ph type="sldNum" idx="3"/>
          </p:nvPr>
        </p:nvSpPr>
        <p:spPr>
          <a:xfrm>
            <a:off x="8472600" y="4663080"/>
            <a:ext cx="547920" cy="392760"/>
          </a:xfrm>
          <a:prstGeom prst="rect">
            <a:avLst/>
          </a:prstGeom>
          <a:noFill/>
          <a:ln w="0">
            <a:noFill/>
          </a:ln>
        </p:spPr>
        <p:txBody>
          <a:bodyPr lIns="91440" tIns="91440" rIns="91440" bIns="91440" anchor="ctr">
            <a:no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AC707091-D2C2-47FF-BC29-110739F8D044}" type="slidenum">
              <a:rPr lang="ru" sz="1000" b="0" strike="noStrike" spc="-1">
                <a:solidFill>
                  <a:schemeClr val="dk2"/>
                </a:solidFill>
                <a:latin typeface="Arial"/>
                <a:ea typeface="Arial"/>
              </a:rPr>
              <a:pPr indent="0" algn="r">
                <a:lnSpc>
                  <a:spcPct val="100000"/>
                </a:lnSpc>
                <a:buNone/>
                <a:tabLst>
                  <a:tab pos="0" algn="l"/>
                </a:tabLst>
              </a:pPr>
              <a:t>‹#›</a:t>
            </a:fld>
            <a:endParaRPr lang="ru-RU" sz="10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 name="PlaceHolder 1"/>
          <p:cNvSpPr>
            <a:spLocks noGrp="1"/>
          </p:cNvSpPr>
          <p:nvPr>
            <p:ph type="sldNum" idx="4"/>
          </p:nvPr>
        </p:nvSpPr>
        <p:spPr>
          <a:xfrm>
            <a:off x="8472600" y="4663080"/>
            <a:ext cx="547920" cy="392760"/>
          </a:xfrm>
          <a:prstGeom prst="rect">
            <a:avLst/>
          </a:prstGeom>
          <a:noFill/>
          <a:ln w="0">
            <a:noFill/>
          </a:ln>
        </p:spPr>
        <p:txBody>
          <a:bodyPr lIns="91440" tIns="91440" rIns="91440" bIns="91440" anchor="ctr">
            <a:no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3A230F09-2B17-4574-819D-194ED6D5A7A1}" type="slidenum">
              <a:rPr lang="ru" sz="1000" b="0" strike="noStrike" spc="-1">
                <a:solidFill>
                  <a:schemeClr val="dk2"/>
                </a:solidFill>
                <a:latin typeface="Arial"/>
                <a:ea typeface="Arial"/>
              </a:rPr>
              <a:pPr indent="0" algn="r">
                <a:lnSpc>
                  <a:spcPct val="100000"/>
                </a:lnSpc>
                <a:buNone/>
                <a:tabLst>
                  <a:tab pos="0" algn="l"/>
                </a:tabLst>
              </a:pPr>
              <a:t>‹#›</a:t>
            </a:fld>
            <a:endParaRPr lang="ru-RU" sz="1000" b="0" strike="noStrike" spc="-1">
              <a:solidFill>
                <a:srgbClr val="000000"/>
              </a:solidFill>
              <a:latin typeface="Times New Roman"/>
            </a:endParaRPr>
          </a:p>
        </p:txBody>
      </p:sp>
      <p:sp>
        <p:nvSpPr>
          <p:cNvPr id="8" name="PlaceHolder 2"/>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r>
              <a:rPr lang="ru-RU" sz="4400" b="0" strike="noStrike" spc="-1">
                <a:solidFill>
                  <a:srgbClr val="000000"/>
                </a:solidFill>
                <a:latin typeface="Arial"/>
              </a:rPr>
              <a:t>Для правки текста заглавия щёлкните мышью</a:t>
            </a:r>
          </a:p>
        </p:txBody>
      </p:sp>
      <p:sp>
        <p:nvSpPr>
          <p:cNvPr id="9"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55" r:id="rId1"/>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444960"/>
            <a:ext cx="8519760" cy="57204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Arial"/>
              </a:rPr>
              <a:t>Для правки текста заглавия щёлкните мышью</a:t>
            </a:r>
          </a:p>
        </p:txBody>
      </p:sp>
      <p:sp>
        <p:nvSpPr>
          <p:cNvPr id="11" name="PlaceHolder 2"/>
          <p:cNvSpPr>
            <a:spLocks noGrp="1"/>
          </p:cNvSpPr>
          <p:nvPr>
            <p:ph type="body"/>
          </p:nvPr>
        </p:nvSpPr>
        <p:spPr>
          <a:xfrm>
            <a:off x="311760" y="1152360"/>
            <a:ext cx="8519760" cy="34156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solidFill>
                  <a:srgbClr val="000000"/>
                </a:solidFill>
                <a:latin typeface="Arial"/>
              </a:rPr>
              <a:t>Седьмой уровень структуры</a:t>
            </a:r>
          </a:p>
        </p:txBody>
      </p:sp>
      <p:sp>
        <p:nvSpPr>
          <p:cNvPr id="12" name="PlaceHolder 3"/>
          <p:cNvSpPr>
            <a:spLocks noGrp="1"/>
          </p:cNvSpPr>
          <p:nvPr>
            <p:ph type="sldNum" idx="5"/>
          </p:nvPr>
        </p:nvSpPr>
        <p:spPr>
          <a:xfrm>
            <a:off x="8472600" y="4663080"/>
            <a:ext cx="547920" cy="392760"/>
          </a:xfrm>
          <a:prstGeom prst="rect">
            <a:avLst/>
          </a:prstGeom>
          <a:noFill/>
          <a:ln w="0">
            <a:noFill/>
          </a:ln>
        </p:spPr>
        <p:txBody>
          <a:bodyPr lIns="91440" tIns="91440" rIns="91440" bIns="91440" anchor="ctr">
            <a:no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D073D8DC-CAF5-4D9D-819F-74AB887F991C}" type="slidenum">
              <a:rPr lang="ru" sz="1000" b="0" strike="noStrike" spc="-1">
                <a:solidFill>
                  <a:schemeClr val="dk2"/>
                </a:solidFill>
                <a:latin typeface="Arial"/>
                <a:ea typeface="Arial"/>
              </a:rPr>
              <a:pPr indent="0" algn="r">
                <a:lnSpc>
                  <a:spcPct val="100000"/>
                </a:lnSpc>
                <a:buNone/>
                <a:tabLst>
                  <a:tab pos="0" algn="l"/>
                </a:tabLst>
              </a:pPr>
              <a:t>‹#›</a:t>
            </a:fld>
            <a:endParaRPr lang="ru-RU" sz="10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311760" y="444960"/>
            <a:ext cx="8519760" cy="57204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Arial"/>
              </a:rPr>
              <a:t>Для правки текста заглавия щёлкните мышью</a:t>
            </a:r>
          </a:p>
        </p:txBody>
      </p:sp>
      <p:sp>
        <p:nvSpPr>
          <p:cNvPr id="16" name="PlaceHolder 2"/>
          <p:cNvSpPr>
            <a:spLocks noGrp="1"/>
          </p:cNvSpPr>
          <p:nvPr>
            <p:ph type="body"/>
          </p:nvPr>
        </p:nvSpPr>
        <p:spPr>
          <a:xfrm>
            <a:off x="311760" y="1152360"/>
            <a:ext cx="4157280" cy="3415680"/>
          </a:xfrm>
          <a:prstGeom prst="rect">
            <a:avLst/>
          </a:prstGeom>
          <a:noFill/>
          <a:ln w="0">
            <a:noFill/>
          </a:ln>
        </p:spPr>
        <p:txBody>
          <a:bodyPr lIns="0" tIns="0" rIns="0" bIns="0" anchor="t">
            <a:normAutofit fontScale="87222" lnSpcReduction="10000"/>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solidFill>
                  <a:srgbClr val="000000"/>
                </a:solidFill>
                <a:latin typeface="Arial"/>
              </a:rPr>
              <a:t>Седьмой уровень структуры</a:t>
            </a:r>
          </a:p>
        </p:txBody>
      </p:sp>
      <p:sp>
        <p:nvSpPr>
          <p:cNvPr id="17" name="PlaceHolder 3"/>
          <p:cNvSpPr>
            <a:spLocks noGrp="1"/>
          </p:cNvSpPr>
          <p:nvPr>
            <p:ph type="body"/>
          </p:nvPr>
        </p:nvSpPr>
        <p:spPr>
          <a:xfrm>
            <a:off x="4677840" y="1152360"/>
            <a:ext cx="4157280" cy="3415680"/>
          </a:xfrm>
          <a:prstGeom prst="rect">
            <a:avLst/>
          </a:prstGeom>
          <a:noFill/>
          <a:ln w="0">
            <a:noFill/>
          </a:ln>
        </p:spPr>
        <p:txBody>
          <a:bodyPr lIns="0" tIns="0" rIns="0" bIns="0" anchor="t">
            <a:normAutofit fontScale="87222" lnSpcReduction="10000"/>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solidFill>
                  <a:srgbClr val="000000"/>
                </a:solidFill>
                <a:latin typeface="Arial"/>
              </a:rPr>
              <a:t>Седьмой уровень структуры</a:t>
            </a:r>
          </a:p>
        </p:txBody>
      </p:sp>
      <p:sp>
        <p:nvSpPr>
          <p:cNvPr id="18" name="PlaceHolder 4"/>
          <p:cNvSpPr>
            <a:spLocks noGrp="1"/>
          </p:cNvSpPr>
          <p:nvPr>
            <p:ph type="sldNum" idx="6"/>
          </p:nvPr>
        </p:nvSpPr>
        <p:spPr>
          <a:xfrm>
            <a:off x="8472600" y="4663080"/>
            <a:ext cx="547920" cy="392760"/>
          </a:xfrm>
          <a:prstGeom prst="rect">
            <a:avLst/>
          </a:prstGeom>
          <a:noFill/>
          <a:ln w="0">
            <a:noFill/>
          </a:ln>
        </p:spPr>
        <p:txBody>
          <a:bodyPr lIns="91440" tIns="91440" rIns="91440" bIns="91440" anchor="ctr">
            <a:no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A3A02F7B-E142-4408-88B9-95FD41A8E7AA}" type="slidenum">
              <a:rPr lang="ru" sz="1000" b="0" strike="noStrike" spc="-1">
                <a:solidFill>
                  <a:schemeClr val="dk2"/>
                </a:solidFill>
                <a:latin typeface="Arial"/>
                <a:ea typeface="Arial"/>
              </a:rPr>
              <a:pPr indent="0" algn="r">
                <a:lnSpc>
                  <a:spcPct val="100000"/>
                </a:lnSpc>
                <a:buNone/>
                <a:tabLst>
                  <a:tab pos="0" algn="l"/>
                </a:tabLst>
              </a:pPr>
              <a:t>‹#›</a:t>
            </a:fld>
            <a:endParaRPr lang="ru-RU" sz="10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311760" y="444960"/>
            <a:ext cx="8519760" cy="57204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Arial"/>
              </a:rPr>
              <a:t>Для правки текста заглавия щёлкните мышью</a:t>
            </a:r>
          </a:p>
        </p:txBody>
      </p:sp>
      <p:sp>
        <p:nvSpPr>
          <p:cNvPr id="23" name="PlaceHolder 2"/>
          <p:cNvSpPr>
            <a:spLocks noGrp="1"/>
          </p:cNvSpPr>
          <p:nvPr>
            <p:ph type="sldNum" idx="7"/>
          </p:nvPr>
        </p:nvSpPr>
        <p:spPr>
          <a:xfrm>
            <a:off x="8472600" y="4663080"/>
            <a:ext cx="547920" cy="392760"/>
          </a:xfrm>
          <a:prstGeom prst="rect">
            <a:avLst/>
          </a:prstGeom>
          <a:noFill/>
          <a:ln w="0">
            <a:noFill/>
          </a:ln>
        </p:spPr>
        <p:txBody>
          <a:bodyPr lIns="91440" tIns="91440" rIns="91440" bIns="91440" anchor="ctr">
            <a:no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3B1C0968-AC57-465A-95F7-C7FB1FE53797}" type="slidenum">
              <a:rPr lang="ru" sz="1000" b="0" strike="noStrike" spc="-1">
                <a:solidFill>
                  <a:schemeClr val="dk2"/>
                </a:solidFill>
                <a:latin typeface="Arial"/>
                <a:ea typeface="Arial"/>
              </a:rPr>
              <a:pPr indent="0" algn="r">
                <a:lnSpc>
                  <a:spcPct val="100000"/>
                </a:lnSpc>
                <a:buNone/>
                <a:tabLst>
                  <a:tab pos="0" algn="l"/>
                </a:tabLst>
              </a:pPr>
              <a:t>‹#›</a:t>
            </a:fld>
            <a:endParaRPr lang="ru-RU" sz="1000" b="0" strike="noStrike" spc="-1">
              <a:solidFill>
                <a:srgbClr val="000000"/>
              </a:solidFill>
              <a:latin typeface="Times New Roman"/>
            </a:endParaRPr>
          </a:p>
        </p:txBody>
      </p:sp>
      <p:sp>
        <p:nvSpPr>
          <p:cNvPr id="24"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1"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6" name="PlaceHolder 1"/>
          <p:cNvSpPr>
            <a:spLocks noGrp="1"/>
          </p:cNvSpPr>
          <p:nvPr>
            <p:ph type="sldNum" idx="8"/>
          </p:nvPr>
        </p:nvSpPr>
        <p:spPr>
          <a:xfrm>
            <a:off x="8472600" y="4663080"/>
            <a:ext cx="547920" cy="392760"/>
          </a:xfrm>
          <a:prstGeom prst="rect">
            <a:avLst/>
          </a:prstGeom>
          <a:noFill/>
          <a:ln w="0">
            <a:noFill/>
          </a:ln>
        </p:spPr>
        <p:txBody>
          <a:bodyPr lIns="91440" tIns="91440" rIns="91440" bIns="91440" anchor="ctr">
            <a:no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65C10E3E-23C0-446B-866C-791D6CF686D1}" type="slidenum">
              <a:rPr lang="ru" sz="1000" b="0" strike="noStrike" spc="-1">
                <a:solidFill>
                  <a:schemeClr val="dk2"/>
                </a:solidFill>
                <a:latin typeface="Arial"/>
                <a:ea typeface="Arial"/>
              </a:rPr>
              <a:pPr indent="0" algn="r">
                <a:lnSpc>
                  <a:spcPct val="100000"/>
                </a:lnSpc>
                <a:buNone/>
                <a:tabLst>
                  <a:tab pos="0" algn="l"/>
                </a:tabLst>
              </a:pPr>
              <a:t>‹#›</a:t>
            </a:fld>
            <a:endParaRPr lang="ru-RU" sz="1000" b="0" strike="noStrike" spc="-1">
              <a:solidFill>
                <a:srgbClr val="000000"/>
              </a:solidFill>
              <a:latin typeface="Times New Roman"/>
            </a:endParaRPr>
          </a:p>
        </p:txBody>
      </p:sp>
      <p:sp>
        <p:nvSpPr>
          <p:cNvPr id="27" name="PlaceHolder 2"/>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r>
              <a:rPr lang="ru-RU" sz="4400" b="0" strike="noStrike" spc="-1">
                <a:solidFill>
                  <a:srgbClr val="000000"/>
                </a:solidFill>
                <a:latin typeface="Arial"/>
              </a:rPr>
              <a:t>Для правки текста заглавия щёлкните мышью</a:t>
            </a:r>
          </a:p>
        </p:txBody>
      </p:sp>
      <p:sp>
        <p:nvSpPr>
          <p:cNvPr id="28"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3"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9" name="PlaceHolder 1"/>
          <p:cNvSpPr>
            <a:spLocks noGrp="1"/>
          </p:cNvSpPr>
          <p:nvPr>
            <p:ph type="sldNum" idx="9"/>
          </p:nvPr>
        </p:nvSpPr>
        <p:spPr>
          <a:xfrm>
            <a:off x="8472600" y="4663080"/>
            <a:ext cx="547920" cy="392760"/>
          </a:xfrm>
          <a:prstGeom prst="rect">
            <a:avLst/>
          </a:prstGeom>
          <a:noFill/>
          <a:ln w="0">
            <a:noFill/>
          </a:ln>
        </p:spPr>
        <p:txBody>
          <a:bodyPr lIns="91440" tIns="91440" rIns="91440" bIns="91440" anchor="ctr">
            <a:no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96CD0BFF-6F43-49E7-B026-9587FEFABBF5}" type="slidenum">
              <a:rPr lang="ru" sz="1000" b="0" strike="noStrike" spc="-1">
                <a:solidFill>
                  <a:schemeClr val="dk2"/>
                </a:solidFill>
                <a:latin typeface="Arial"/>
                <a:ea typeface="Arial"/>
              </a:rPr>
              <a:pPr indent="0" algn="r">
                <a:lnSpc>
                  <a:spcPct val="100000"/>
                </a:lnSpc>
                <a:buNone/>
                <a:tabLst>
                  <a:tab pos="0" algn="l"/>
                </a:tabLst>
              </a:pPr>
              <a:t>‹#›</a:t>
            </a:fld>
            <a:endParaRPr lang="ru-RU" sz="10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laceHolder 1"/>
          <p:cNvSpPr>
            <a:spLocks noGrp="1"/>
          </p:cNvSpPr>
          <p:nvPr>
            <p:ph type="title"/>
          </p:nvPr>
        </p:nvSpPr>
        <p:spPr>
          <a:xfrm>
            <a:off x="311760" y="1166040"/>
            <a:ext cx="8519760" cy="2052000"/>
          </a:xfrm>
          <a:prstGeom prst="rect">
            <a:avLst/>
          </a:prstGeom>
          <a:noFill/>
          <a:ln w="0">
            <a:noFill/>
          </a:ln>
        </p:spPr>
        <p:txBody>
          <a:bodyPr lIns="91440" tIns="91440" rIns="91440" bIns="91440" anchor="b">
            <a:noAutofit/>
          </a:bodyPr>
          <a:lstStyle/>
          <a:p>
            <a:pPr indent="0" algn="ctr">
              <a:lnSpc>
                <a:spcPct val="100000"/>
              </a:lnSpc>
              <a:buNone/>
              <a:tabLst>
                <a:tab pos="0" algn="l"/>
              </a:tabLst>
            </a:pPr>
            <a:r>
              <a:rPr lang="en-US" sz="2800" b="0" strike="noStrike" spc="-1">
                <a:solidFill>
                  <a:schemeClr val="dk1"/>
                </a:solidFill>
                <a:latin typeface="Arial"/>
                <a:ea typeface="Arial"/>
              </a:rPr>
              <a:t>New directions of search and development of antiviral drugs for treatment of hepatitis, herpes, HCMV infection, papillomavirus infection.</a:t>
            </a:r>
            <a:endParaRPr lang="ru-RU" sz="2800" b="0" strike="noStrike" spc="-1">
              <a:solidFill>
                <a:srgbClr val="000000"/>
              </a:solidFill>
              <a:latin typeface="Arial"/>
            </a:endParaRPr>
          </a:p>
        </p:txBody>
      </p:sp>
      <p:sp>
        <p:nvSpPr>
          <p:cNvPr id="34" name="PlaceHolder 2"/>
          <p:cNvSpPr>
            <a:spLocks noGrp="1"/>
          </p:cNvSpPr>
          <p:nvPr>
            <p:ph type="subTitle"/>
          </p:nvPr>
        </p:nvSpPr>
        <p:spPr>
          <a:xfrm>
            <a:off x="311760" y="3255480"/>
            <a:ext cx="8519760" cy="792000"/>
          </a:xfrm>
          <a:prstGeom prst="rect">
            <a:avLst/>
          </a:prstGeom>
          <a:noFill/>
          <a:ln w="0">
            <a:noFill/>
          </a:ln>
        </p:spPr>
        <p:txBody>
          <a:bodyPr lIns="91440" tIns="91440" rIns="91440" bIns="91440" anchor="t">
            <a:normAutofit fontScale="87222"/>
          </a:bodyPr>
          <a:lstStyle/>
          <a:p>
            <a:pPr indent="0" algn="ctr">
              <a:lnSpc>
                <a:spcPct val="100000"/>
              </a:lnSpc>
              <a:buNone/>
              <a:tabLst>
                <a:tab pos="0" algn="l"/>
              </a:tabLst>
            </a:pPr>
            <a:r>
              <a:rPr lang="en-US" sz="2280" b="0" strike="noStrike" spc="-1">
                <a:solidFill>
                  <a:schemeClr val="lt2"/>
                </a:solidFill>
                <a:latin typeface="Arial"/>
                <a:ea typeface="Arial"/>
              </a:rPr>
              <a:t>Scientific approaches to drug design.</a:t>
            </a:r>
            <a:endParaRPr lang="ru-RU" sz="2280" b="0" strike="noStrike" spc="-1">
              <a:solidFill>
                <a:srgbClr val="000000"/>
              </a:solidFill>
              <a:latin typeface="Arial"/>
            </a:endParaRPr>
          </a:p>
          <a:p>
            <a:pPr indent="0" algn="ctr">
              <a:lnSpc>
                <a:spcPct val="100000"/>
              </a:lnSpc>
              <a:buNone/>
              <a:tabLst>
                <a:tab pos="0" algn="l"/>
              </a:tabLst>
            </a:pPr>
            <a:r>
              <a:rPr lang="en-US" sz="2280" b="0" strike="noStrike" spc="-1">
                <a:solidFill>
                  <a:schemeClr val="lt2"/>
                </a:solidFill>
                <a:latin typeface="Arial"/>
                <a:ea typeface="Arial"/>
              </a:rPr>
              <a:t>Traditional and innovative drugs.</a:t>
            </a:r>
            <a:endParaRPr lang="ru-RU" sz="2280" b="0" strike="noStrike" spc="-1">
              <a:solidFill>
                <a:srgbClr val="000000"/>
              </a:solidFill>
              <a:latin typeface="Arial"/>
            </a:endParaRPr>
          </a:p>
        </p:txBody>
      </p:sp>
      <p:pic>
        <p:nvPicPr>
          <p:cNvPr id="35" name="Рисунок 1"/>
          <p:cNvPicPr/>
          <p:nvPr/>
        </p:nvPicPr>
        <p:blipFill>
          <a:blip r:embed="rId2" cstate="print"/>
          <a:stretch/>
        </p:blipFill>
        <p:spPr>
          <a:xfrm>
            <a:off x="204120" y="151920"/>
            <a:ext cx="1767600" cy="797400"/>
          </a:xfrm>
          <a:prstGeom prst="rect">
            <a:avLst/>
          </a:prstGeom>
          <a:ln w="0">
            <a:noFill/>
          </a:ln>
        </p:spPr>
      </p:pic>
      <p:sp>
        <p:nvSpPr>
          <p:cNvPr id="36" name="Google Shape;55;p13"/>
          <p:cNvSpPr/>
          <p:nvPr/>
        </p:nvSpPr>
        <p:spPr>
          <a:xfrm>
            <a:off x="3366360" y="4572000"/>
            <a:ext cx="2410560" cy="4212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US" sz="1600" b="0" strike="noStrike" spc="-1">
                <a:solidFill>
                  <a:schemeClr val="lt2"/>
                </a:solidFill>
                <a:latin typeface="Arial"/>
                <a:ea typeface="Arial"/>
              </a:rPr>
              <a:t>Volgograd 2024</a:t>
            </a:r>
            <a:endParaRPr lang="ru-RU" sz="1600" b="0" strike="noStrike" spc="-1">
              <a:solidFill>
                <a:srgbClr val="000000"/>
              </a:solidFill>
              <a:latin typeface="Arial"/>
            </a:endParaRPr>
          </a:p>
        </p:txBody>
      </p:sp>
      <p:sp>
        <p:nvSpPr>
          <p:cNvPr id="37" name="Google Shape;55;p13"/>
          <p:cNvSpPr/>
          <p:nvPr/>
        </p:nvSpPr>
        <p:spPr>
          <a:xfrm>
            <a:off x="6732720" y="4572000"/>
            <a:ext cx="2410560" cy="4212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rmAutofit/>
          </a:bodyPr>
          <a:lstStyle/>
          <a:p>
            <a:pPr algn="ctr">
              <a:lnSpc>
                <a:spcPct val="100000"/>
              </a:lnSpc>
              <a:tabLst>
                <a:tab pos="0" algn="l"/>
              </a:tabLst>
            </a:pPr>
            <a:r>
              <a:rPr lang="en-US" sz="1600" b="0" strike="noStrike" spc="-1">
                <a:solidFill>
                  <a:schemeClr val="lt2"/>
                </a:solidFill>
                <a:latin typeface="Arial"/>
                <a:ea typeface="Arial"/>
              </a:rPr>
              <a:t>Denis Babkov, PhD</a:t>
            </a:r>
            <a:endParaRPr lang="ru-RU" sz="16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3333"/>
          </a:bodyPr>
          <a:lstStyle/>
          <a:p>
            <a:pPr indent="0">
              <a:lnSpc>
                <a:spcPct val="100000"/>
              </a:lnSpc>
              <a:buNone/>
              <a:tabLst>
                <a:tab pos="0" algn="l"/>
              </a:tabLst>
            </a:pPr>
            <a:r>
              <a:rPr lang="ru" sz="2800" b="0" strike="noStrike" spc="-1">
                <a:solidFill>
                  <a:schemeClr val="dk1"/>
                </a:solidFill>
                <a:latin typeface="Arial"/>
                <a:ea typeface="Arial"/>
              </a:rPr>
              <a:t>Perspectives</a:t>
            </a:r>
            <a:endParaRPr lang="ru-RU" sz="2800" b="0" strike="noStrike" spc="-1">
              <a:solidFill>
                <a:srgbClr val="000000"/>
              </a:solidFill>
              <a:latin typeface="Arial"/>
            </a:endParaRPr>
          </a:p>
        </p:txBody>
      </p:sp>
      <p:sp>
        <p:nvSpPr>
          <p:cNvPr id="78" name="PlaceHolder 2"/>
          <p:cNvSpPr>
            <a:spLocks noGrp="1"/>
          </p:cNvSpPr>
          <p:nvPr>
            <p:ph/>
          </p:nvPr>
        </p:nvSpPr>
        <p:spPr>
          <a:xfrm>
            <a:off x="311760" y="1152360"/>
            <a:ext cx="8519760" cy="3415680"/>
          </a:xfrm>
          <a:prstGeom prst="rect">
            <a:avLst/>
          </a:prstGeom>
          <a:noFill/>
          <a:ln w="0">
            <a:noFill/>
          </a:ln>
        </p:spPr>
        <p:txBody>
          <a:bodyPr lIns="91440" tIns="91440" rIns="91440" bIns="91440" anchor="t">
            <a:normAutofit fontScale="71666"/>
          </a:bodyPr>
          <a:lstStyle/>
          <a:p>
            <a:pPr indent="0">
              <a:lnSpc>
                <a:spcPct val="115000"/>
              </a:lnSpc>
              <a:buNone/>
              <a:tabLst>
                <a:tab pos="0" algn="l"/>
              </a:tabLst>
            </a:pPr>
            <a:r>
              <a:rPr lang="ru" sz="1800" b="0" strike="noStrike" spc="-1">
                <a:solidFill>
                  <a:schemeClr val="dk2"/>
                </a:solidFill>
                <a:latin typeface="Arial"/>
                <a:ea typeface="Arial"/>
              </a:rPr>
              <a:t>Hepatitis B vaccines are very effective in preventing infection, and antiviral drugs are partially effective in reducing disease progression and death from the infection.</a:t>
            </a:r>
            <a:endParaRPr lang="ru-RU" sz="1800" b="0" strike="noStrike" spc="-1">
              <a:solidFill>
                <a:srgbClr val="000000"/>
              </a:solidFill>
              <a:latin typeface="Arial"/>
            </a:endParaRPr>
          </a:p>
          <a:p>
            <a:pPr indent="0">
              <a:lnSpc>
                <a:spcPct val="115000"/>
              </a:lnSpc>
              <a:spcBef>
                <a:spcPts val="1199"/>
              </a:spcBef>
              <a:buNone/>
              <a:tabLst>
                <a:tab pos="0" algn="l"/>
              </a:tabLst>
            </a:pPr>
            <a:r>
              <a:rPr lang="ru" sz="1800" b="0" strike="noStrike" spc="-1">
                <a:solidFill>
                  <a:schemeClr val="dk2"/>
                </a:solidFill>
                <a:latin typeface="Arial"/>
                <a:ea typeface="Arial"/>
              </a:rPr>
              <a:t>Access to both the vaccine and the drugs remains a challenge for a large percentage of the world’s population because the majority of chronically infected patients live in developing countries, most often in sub-Saharan Africa or southeast Asia. </a:t>
            </a:r>
            <a:endParaRPr lang="ru-RU" sz="1800" b="0" strike="noStrike" spc="-1">
              <a:solidFill>
                <a:srgbClr val="000000"/>
              </a:solidFill>
              <a:latin typeface="Arial"/>
            </a:endParaRPr>
          </a:p>
          <a:p>
            <a:pPr indent="0">
              <a:lnSpc>
                <a:spcPct val="115000"/>
              </a:lnSpc>
              <a:spcBef>
                <a:spcPts val="1199"/>
              </a:spcBef>
              <a:buNone/>
              <a:tabLst>
                <a:tab pos="0" algn="l"/>
              </a:tabLst>
            </a:pPr>
            <a:r>
              <a:rPr lang="ru" sz="1800" b="0" strike="noStrike" spc="-1">
                <a:solidFill>
                  <a:schemeClr val="dk2"/>
                </a:solidFill>
                <a:latin typeface="Arial"/>
                <a:ea typeface="Arial"/>
              </a:rPr>
              <a:t>Developing an affordable and readily deliverable cure for chronic hepatitis B is urgent. It is widely believed that achieving a broadly applicable “functional cure” for chronic HBV infection will require a combination therapy using agents that target multiple different viral targets plus immune modulators that harness the power of the patients’ defenses against the virus.</a:t>
            </a:r>
            <a:endParaRPr lang="ru-RU" sz="1800" b="0" strike="noStrike" spc="-1">
              <a:solidFill>
                <a:srgbClr val="000000"/>
              </a:solidFill>
              <a:latin typeface="Arial"/>
            </a:endParaRPr>
          </a:p>
          <a:p>
            <a:pPr indent="0">
              <a:lnSpc>
                <a:spcPct val="115000"/>
              </a:lnSpc>
              <a:spcBef>
                <a:spcPts val="1199"/>
              </a:spcBef>
              <a:spcAft>
                <a:spcPts val="1199"/>
              </a:spcAft>
              <a:buNone/>
              <a:tabLst>
                <a:tab pos="0" algn="l"/>
              </a:tabLst>
            </a:pPr>
            <a:r>
              <a:rPr lang="ru" sz="1800" b="0" strike="noStrike" spc="-1">
                <a:solidFill>
                  <a:schemeClr val="dk2"/>
                </a:solidFill>
                <a:latin typeface="Arial"/>
                <a:ea typeface="Arial"/>
              </a:rPr>
              <a:t>Drugs to improve control and eliminate HBV will have to tackle the unique features of this infection, particularly the durability of the cccDNA during current therapies, which is the reason why the existing drugs so rarely induce a “functional cure”.</a:t>
            </a:r>
            <a:endParaRPr lang="ru-RU" sz="1800" b="0" strike="noStrike" spc="-1">
              <a:solidFill>
                <a:srgbClr val="000000"/>
              </a:solidFill>
              <a:latin typeface="Arial"/>
            </a:endParaRPr>
          </a:p>
        </p:txBody>
      </p:sp>
      <p:sp>
        <p:nvSpPr>
          <p:cNvPr id="79" name="PlaceHolder 3"/>
          <p:cNvSpPr>
            <a:spLocks noGrp="1"/>
          </p:cNvSpPr>
          <p:nvPr>
            <p:ph type="sldNum" idx="20"/>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9BFDFB6E-6420-4BE3-BD3B-764FFEEA0F42}" type="slidenum">
              <a:rPr lang="ru" sz="1000" b="0" strike="noStrike" spc="-1">
                <a:solidFill>
                  <a:schemeClr val="dk2"/>
                </a:solidFill>
                <a:latin typeface="Arial"/>
                <a:ea typeface="Arial"/>
              </a:rPr>
              <a:pPr indent="0" algn="r">
                <a:lnSpc>
                  <a:spcPct val="100000"/>
                </a:lnSpc>
                <a:buNone/>
                <a:tabLst>
                  <a:tab pos="0" algn="l"/>
                </a:tabLst>
              </a:pPr>
              <a:t>10</a:t>
            </a:fld>
            <a:endParaRPr lang="ru-RU" sz="1000" b="0" strike="noStrike" spc="-1">
              <a:solidFill>
                <a:srgbClr val="000000"/>
              </a:solidFill>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311760" y="555480"/>
            <a:ext cx="2807280" cy="754920"/>
          </a:xfrm>
          <a:prstGeom prst="rect">
            <a:avLst/>
          </a:prstGeom>
          <a:noFill/>
          <a:ln w="0">
            <a:noFill/>
          </a:ln>
        </p:spPr>
        <p:txBody>
          <a:bodyPr lIns="91440" tIns="91440" rIns="91440" bIns="91440" anchor="b">
            <a:normAutofit fontScale="96666" lnSpcReduction="20000"/>
          </a:bodyPr>
          <a:lstStyle/>
          <a:p>
            <a:pPr indent="0">
              <a:lnSpc>
                <a:spcPct val="100000"/>
              </a:lnSpc>
              <a:buNone/>
              <a:tabLst>
                <a:tab pos="0" algn="l"/>
              </a:tabLst>
            </a:pPr>
            <a:r>
              <a:rPr lang="ru" sz="2400" b="0" strike="noStrike" spc="-1">
                <a:solidFill>
                  <a:schemeClr val="dk1"/>
                </a:solidFill>
                <a:latin typeface="Arial"/>
                <a:ea typeface="Arial"/>
              </a:rPr>
              <a:t>Hepatitis C life cycle</a:t>
            </a:r>
            <a:endParaRPr lang="ru-RU" sz="2400" b="0" strike="noStrike" spc="-1">
              <a:solidFill>
                <a:srgbClr val="000000"/>
              </a:solidFill>
              <a:latin typeface="Arial"/>
            </a:endParaRPr>
          </a:p>
        </p:txBody>
      </p:sp>
      <p:sp>
        <p:nvSpPr>
          <p:cNvPr id="81" name="PlaceHolder 2"/>
          <p:cNvSpPr>
            <a:spLocks noGrp="1"/>
          </p:cNvSpPr>
          <p:nvPr>
            <p:ph/>
          </p:nvPr>
        </p:nvSpPr>
        <p:spPr>
          <a:xfrm>
            <a:off x="311760" y="1389600"/>
            <a:ext cx="2807280" cy="3178800"/>
          </a:xfrm>
          <a:prstGeom prst="rect">
            <a:avLst/>
          </a:prstGeom>
          <a:noFill/>
          <a:ln w="0">
            <a:noFill/>
          </a:ln>
        </p:spPr>
        <p:txBody>
          <a:bodyPr lIns="91440" tIns="91440" rIns="91440" bIns="91440" anchor="t">
            <a:normAutofit fontScale="96666" lnSpcReduction="10000"/>
          </a:bodyPr>
          <a:lstStyle/>
          <a:p>
            <a:pPr indent="0">
              <a:lnSpc>
                <a:spcPct val="115000"/>
              </a:lnSpc>
              <a:buNone/>
              <a:tabLst>
                <a:tab pos="0" algn="l"/>
              </a:tabLst>
            </a:pPr>
            <a:r>
              <a:rPr lang="ru" sz="1200" b="0" strike="noStrike" spc="-1">
                <a:solidFill>
                  <a:schemeClr val="dk2"/>
                </a:solidFill>
                <a:latin typeface="Arial"/>
                <a:ea typeface="Arial"/>
              </a:rPr>
              <a:t>Approximately 70-170 million people worldwide have chronic HCV infection.</a:t>
            </a:r>
            <a:endParaRPr lang="ru-RU" sz="1200" b="0" strike="noStrike" spc="-1">
              <a:solidFill>
                <a:srgbClr val="000000"/>
              </a:solidFill>
              <a:latin typeface="Arial"/>
            </a:endParaRPr>
          </a:p>
          <a:p>
            <a:pPr indent="0">
              <a:lnSpc>
                <a:spcPct val="115000"/>
              </a:lnSpc>
              <a:spcBef>
                <a:spcPts val="1199"/>
              </a:spcBef>
              <a:buNone/>
              <a:tabLst>
                <a:tab pos="0" algn="l"/>
              </a:tabLst>
            </a:pPr>
            <a:r>
              <a:rPr lang="ru" sz="1200" b="0" strike="noStrike" spc="-1">
                <a:solidFill>
                  <a:schemeClr val="dk2"/>
                </a:solidFill>
                <a:latin typeface="Arial"/>
                <a:ea typeface="Arial"/>
              </a:rPr>
              <a:t>The majority of individuals infected with HCV, about 70%, will develop chronic infection, which may progress to cirrhosis. Approximately 4% of cirrhotic individuals will develop hepatocellular carcinoma.</a:t>
            </a:r>
            <a:endParaRPr lang="ru-RU" sz="1200" b="0" strike="noStrike" spc="-1">
              <a:solidFill>
                <a:srgbClr val="000000"/>
              </a:solidFill>
              <a:latin typeface="Arial"/>
            </a:endParaRPr>
          </a:p>
          <a:p>
            <a:pPr indent="0">
              <a:lnSpc>
                <a:spcPct val="115000"/>
              </a:lnSpc>
              <a:spcBef>
                <a:spcPts val="1199"/>
              </a:spcBef>
              <a:buNone/>
              <a:tabLst>
                <a:tab pos="0" algn="l"/>
              </a:tabLst>
            </a:pPr>
            <a:r>
              <a:rPr lang="ru" sz="1200" b="0" strike="noStrike" spc="-1">
                <a:solidFill>
                  <a:schemeClr val="dk2"/>
                </a:solidFill>
                <a:latin typeface="Arial"/>
                <a:ea typeface="Arial"/>
              </a:rPr>
              <a:t>There are approximately 400,000 HCV-related deaths annually.</a:t>
            </a:r>
            <a:endParaRPr lang="ru-RU" sz="1200" b="0" strike="noStrike" spc="-1">
              <a:solidFill>
                <a:srgbClr val="000000"/>
              </a:solidFill>
              <a:latin typeface="Arial"/>
            </a:endParaRPr>
          </a:p>
          <a:p>
            <a:pPr indent="0">
              <a:lnSpc>
                <a:spcPct val="115000"/>
              </a:lnSpc>
              <a:spcBef>
                <a:spcPts val="1199"/>
              </a:spcBef>
              <a:spcAft>
                <a:spcPts val="1199"/>
              </a:spcAft>
              <a:buNone/>
              <a:tabLst>
                <a:tab pos="0" algn="l"/>
              </a:tabLst>
            </a:pPr>
            <a:r>
              <a:rPr lang="ru" sz="1200" b="0" strike="noStrike" spc="-1">
                <a:solidFill>
                  <a:schemeClr val="dk2"/>
                </a:solidFill>
                <a:latin typeface="Arial"/>
                <a:ea typeface="Arial"/>
              </a:rPr>
              <a:t>Not all steps in the hepatitis C viral life cycle have been completely elucidated.</a:t>
            </a:r>
            <a:endParaRPr lang="ru-RU" sz="1200" b="0" strike="noStrike" spc="-1">
              <a:solidFill>
                <a:srgbClr val="000000"/>
              </a:solidFill>
              <a:latin typeface="Arial"/>
            </a:endParaRPr>
          </a:p>
        </p:txBody>
      </p:sp>
      <p:sp>
        <p:nvSpPr>
          <p:cNvPr id="82" name="PlaceHolder 3"/>
          <p:cNvSpPr>
            <a:spLocks noGrp="1"/>
          </p:cNvSpPr>
          <p:nvPr>
            <p:ph type="sldNum" idx="21"/>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06696C89-DA7E-4B87-8E3D-C6783444F595}" type="slidenum">
              <a:rPr lang="ru" sz="1000" b="0" strike="noStrike" spc="-1">
                <a:solidFill>
                  <a:schemeClr val="dk2"/>
                </a:solidFill>
                <a:latin typeface="Arial"/>
                <a:ea typeface="Arial"/>
              </a:rPr>
              <a:pPr indent="0" algn="r">
                <a:lnSpc>
                  <a:spcPct val="100000"/>
                </a:lnSpc>
                <a:buNone/>
                <a:tabLst>
                  <a:tab pos="0" algn="l"/>
                </a:tabLst>
              </a:pPr>
              <a:t>11</a:t>
            </a:fld>
            <a:endParaRPr lang="ru-RU" sz="1000" b="0" strike="noStrike" spc="-1">
              <a:solidFill>
                <a:srgbClr val="000000"/>
              </a:solidFill>
              <a:latin typeface="Times New Roman"/>
            </a:endParaRPr>
          </a:p>
        </p:txBody>
      </p:sp>
      <p:pic>
        <p:nvPicPr>
          <p:cNvPr id="83" name="Google Shape;357;p50"/>
          <p:cNvPicPr/>
          <p:nvPr/>
        </p:nvPicPr>
        <p:blipFill>
          <a:blip r:embed="rId2" cstate="print"/>
          <a:stretch/>
        </p:blipFill>
        <p:spPr>
          <a:xfrm>
            <a:off x="3282840" y="392400"/>
            <a:ext cx="5628960" cy="43578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3333"/>
          </a:bodyPr>
          <a:lstStyle/>
          <a:p>
            <a:pPr indent="0">
              <a:lnSpc>
                <a:spcPct val="100000"/>
              </a:lnSpc>
              <a:buNone/>
              <a:tabLst>
                <a:tab pos="0" algn="l"/>
              </a:tabLst>
            </a:pPr>
            <a:r>
              <a:rPr lang="ru" sz="2800" b="0" strike="noStrike" spc="-1">
                <a:solidFill>
                  <a:schemeClr val="dk1"/>
                </a:solidFill>
                <a:latin typeface="Arial"/>
                <a:ea typeface="Arial"/>
              </a:rPr>
              <a:t>Milestones in HCV functional and antiviral research</a:t>
            </a:r>
            <a:endParaRPr lang="ru-RU" sz="2800" b="0" strike="noStrike" spc="-1">
              <a:solidFill>
                <a:srgbClr val="000000"/>
              </a:solidFill>
              <a:latin typeface="Arial"/>
            </a:endParaRPr>
          </a:p>
        </p:txBody>
      </p:sp>
      <p:sp>
        <p:nvSpPr>
          <p:cNvPr id="85" name="PlaceHolder 2"/>
          <p:cNvSpPr>
            <a:spLocks noGrp="1"/>
          </p:cNvSpPr>
          <p:nvPr>
            <p:ph type="sldNum" idx="22"/>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4B83503C-9CAD-40F3-BAC4-9AB32BAAB151}" type="slidenum">
              <a:rPr lang="ru" sz="1000" b="0" strike="noStrike" spc="-1">
                <a:solidFill>
                  <a:schemeClr val="dk2"/>
                </a:solidFill>
                <a:latin typeface="Arial"/>
                <a:ea typeface="Arial"/>
              </a:rPr>
              <a:pPr indent="0" algn="r">
                <a:lnSpc>
                  <a:spcPct val="100000"/>
                </a:lnSpc>
                <a:buNone/>
                <a:tabLst>
                  <a:tab pos="0" algn="l"/>
                </a:tabLst>
              </a:pPr>
              <a:t>12</a:t>
            </a:fld>
            <a:endParaRPr lang="ru-RU" sz="1000" b="0" strike="noStrike" spc="-1">
              <a:solidFill>
                <a:srgbClr val="000000"/>
              </a:solidFill>
              <a:latin typeface="Times New Roman"/>
            </a:endParaRPr>
          </a:p>
        </p:txBody>
      </p:sp>
      <p:graphicFrame>
        <p:nvGraphicFramePr>
          <p:cNvPr id="86" name="Google Shape;364;p51"/>
          <p:cNvGraphicFramePr/>
          <p:nvPr/>
        </p:nvGraphicFramePr>
        <p:xfrm>
          <a:off x="632160" y="1145880"/>
          <a:ext cx="7878960" cy="3416400"/>
        </p:xfrm>
        <a:graphic>
          <a:graphicData uri="http://schemas.openxmlformats.org/drawingml/2006/table">
            <a:tbl>
              <a:tblPr/>
              <a:tblGrid>
                <a:gridCol w="1043640"/>
                <a:gridCol w="3982680"/>
                <a:gridCol w="2853000"/>
              </a:tblGrid>
              <a:tr h="396000">
                <a:tc>
                  <a:txBody>
                    <a:bodyPr/>
                    <a:lstStyle/>
                    <a:p>
                      <a:pPr>
                        <a:lnSpc>
                          <a:spcPct val="100000"/>
                        </a:lnSpc>
                        <a:tabLst>
                          <a:tab pos="0" algn="l"/>
                        </a:tabLst>
                      </a:pPr>
                      <a:r>
                        <a:rPr lang="ru" sz="1400" b="1" strike="noStrike" spc="-1">
                          <a:solidFill>
                            <a:schemeClr val="dk2"/>
                          </a:solidFill>
                          <a:latin typeface="Arial"/>
                          <a:ea typeface="Arial"/>
                        </a:rPr>
                        <a:t>Year</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nSpc>
                          <a:spcPct val="100000"/>
                        </a:lnSpc>
                        <a:tabLst>
                          <a:tab pos="0" algn="l"/>
                        </a:tabLst>
                      </a:pPr>
                      <a:r>
                        <a:rPr lang="ru" sz="1400" b="1" strike="noStrike" spc="-1">
                          <a:solidFill>
                            <a:schemeClr val="dk2"/>
                          </a:solidFill>
                          <a:latin typeface="Arial"/>
                          <a:ea typeface="Arial"/>
                        </a:rPr>
                        <a:t>Drug development</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nSpc>
                          <a:spcPct val="100000"/>
                        </a:lnSpc>
                        <a:tabLst>
                          <a:tab pos="0" algn="l"/>
                        </a:tabLst>
                      </a:pPr>
                      <a:r>
                        <a:rPr lang="ru" sz="1400" b="1" strike="noStrike" spc="-1">
                          <a:solidFill>
                            <a:schemeClr val="dk2"/>
                          </a:solidFill>
                          <a:latin typeface="Arial"/>
                          <a:ea typeface="Arial"/>
                        </a:rPr>
                        <a:t>Therapy</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96000">
                <a:tc>
                  <a:txBody>
                    <a:bodyPr/>
                    <a:lstStyle/>
                    <a:p>
                      <a:pPr>
                        <a:lnSpc>
                          <a:spcPct val="100000"/>
                        </a:lnSpc>
                        <a:tabLst>
                          <a:tab pos="0" algn="l"/>
                        </a:tabLst>
                      </a:pPr>
                      <a:r>
                        <a:rPr lang="ru" sz="1400" b="0" strike="noStrike" spc="-1">
                          <a:solidFill>
                            <a:schemeClr val="dk2"/>
                          </a:solidFill>
                          <a:latin typeface="Arial"/>
                          <a:ea typeface="Arial"/>
                        </a:rPr>
                        <a:t>1989</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nSpc>
                          <a:spcPct val="100000"/>
                        </a:lnSpc>
                        <a:tabLst>
                          <a:tab pos="0" algn="l"/>
                        </a:tabLst>
                      </a:pPr>
                      <a:r>
                        <a:rPr lang="ru" sz="1400" b="0" strike="noStrike" spc="-1">
                          <a:solidFill>
                            <a:schemeClr val="dk2"/>
                          </a:solidFill>
                          <a:latin typeface="Arial"/>
                          <a:ea typeface="Arial"/>
                        </a:rPr>
                        <a:t>Identification of HCV</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nSpc>
                          <a:spcPct val="100000"/>
                        </a:lnSpc>
                        <a:tabLst>
                          <a:tab pos="0" algn="l"/>
                        </a:tabLst>
                      </a:pPr>
                      <a:r>
                        <a:rPr lang="ru" sz="1400" b="0" strike="noStrike" spc="-1">
                          <a:solidFill>
                            <a:schemeClr val="dk2"/>
                          </a:solidFill>
                          <a:latin typeface="Arial"/>
                          <a:ea typeface="Arial"/>
                        </a:rPr>
                        <a:t>IFN</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96000">
                <a:tc>
                  <a:txBody>
                    <a:bodyPr/>
                    <a:lstStyle/>
                    <a:p>
                      <a:pPr>
                        <a:lnSpc>
                          <a:spcPct val="100000"/>
                        </a:lnSpc>
                        <a:tabLst>
                          <a:tab pos="0" algn="l"/>
                        </a:tabLst>
                      </a:pPr>
                      <a:r>
                        <a:rPr lang="ru" sz="1400" b="0" strike="noStrike" spc="-1">
                          <a:solidFill>
                            <a:schemeClr val="dk2"/>
                          </a:solidFill>
                          <a:latin typeface="Arial"/>
                          <a:ea typeface="Arial"/>
                        </a:rPr>
                        <a:t>1996</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nSpc>
                          <a:spcPct val="100000"/>
                        </a:lnSpc>
                        <a:tabLst>
                          <a:tab pos="0" algn="l"/>
                        </a:tabLst>
                      </a:pPr>
                      <a:r>
                        <a:rPr lang="ru" sz="1400" b="0" strike="noStrike" spc="-1">
                          <a:solidFill>
                            <a:schemeClr val="dk2"/>
                          </a:solidFill>
                          <a:latin typeface="Arial"/>
                          <a:ea typeface="Arial"/>
                        </a:rPr>
                        <a:t>Screening of protease and polymerase inhibitors</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endParaRPr lang="ru-RU" sz="1400" b="0" strike="noStrike" spc="-1">
                        <a:solidFill>
                          <a:schemeClr val="dk2"/>
                        </a:solidFill>
                        <a:latin typeface="Arial"/>
                        <a:ea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96000">
                <a:tc>
                  <a:txBody>
                    <a:bodyPr/>
                    <a:lstStyle/>
                    <a:p>
                      <a:pPr>
                        <a:lnSpc>
                          <a:spcPct val="100000"/>
                        </a:lnSpc>
                        <a:tabLst>
                          <a:tab pos="0" algn="l"/>
                        </a:tabLst>
                      </a:pPr>
                      <a:r>
                        <a:rPr lang="ru" sz="1400" b="0" strike="noStrike" spc="-1">
                          <a:solidFill>
                            <a:schemeClr val="dk2"/>
                          </a:solidFill>
                          <a:latin typeface="Arial"/>
                          <a:ea typeface="Arial"/>
                        </a:rPr>
                        <a:t>1998</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nSpc>
                          <a:spcPct val="100000"/>
                        </a:lnSpc>
                        <a:tabLst>
                          <a:tab pos="0" algn="l"/>
                        </a:tabLst>
                      </a:pPr>
                      <a:r>
                        <a:rPr lang="ru" sz="1400" b="0" strike="noStrike" spc="-1">
                          <a:solidFill>
                            <a:schemeClr val="dk2"/>
                          </a:solidFill>
                          <a:latin typeface="Arial"/>
                          <a:ea typeface="Arial"/>
                        </a:rPr>
                        <a:t>Cell-based RNA replication assay</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nSpc>
                          <a:spcPct val="100000"/>
                        </a:lnSpc>
                        <a:tabLst>
                          <a:tab pos="0" algn="l"/>
                        </a:tabLst>
                      </a:pPr>
                      <a:r>
                        <a:rPr lang="ru" sz="1400" b="0" strike="noStrike" spc="-1">
                          <a:solidFill>
                            <a:schemeClr val="dk2"/>
                          </a:solidFill>
                          <a:latin typeface="Arial"/>
                          <a:ea typeface="Arial"/>
                        </a:rPr>
                        <a:t>Ribavirin + IFN</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96000">
                <a:tc>
                  <a:txBody>
                    <a:bodyPr/>
                    <a:lstStyle/>
                    <a:p>
                      <a:pPr>
                        <a:lnSpc>
                          <a:spcPct val="100000"/>
                        </a:lnSpc>
                        <a:tabLst>
                          <a:tab pos="0" algn="l"/>
                        </a:tabLst>
                      </a:pPr>
                      <a:r>
                        <a:rPr lang="ru" sz="1400" b="0" strike="noStrike" spc="-1">
                          <a:solidFill>
                            <a:schemeClr val="dk2"/>
                          </a:solidFill>
                          <a:latin typeface="Arial"/>
                          <a:ea typeface="Arial"/>
                        </a:rPr>
                        <a:t>2001</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nSpc>
                          <a:spcPct val="100000"/>
                        </a:lnSpc>
                        <a:tabLst>
                          <a:tab pos="0" algn="l"/>
                        </a:tabLst>
                      </a:pPr>
                      <a:r>
                        <a:rPr lang="ru" sz="1400" b="0" strike="noStrike" spc="-1">
                          <a:solidFill>
                            <a:schemeClr val="dk2"/>
                          </a:solidFill>
                          <a:latin typeface="Arial"/>
                          <a:ea typeface="Arial"/>
                        </a:rPr>
                        <a:t>Murine model for </a:t>
                      </a:r>
                      <a:r>
                        <a:rPr lang="ru" sz="1400" b="0" i="1" strike="noStrike" spc="-1">
                          <a:solidFill>
                            <a:schemeClr val="dk2"/>
                          </a:solidFill>
                          <a:latin typeface="Arial"/>
                          <a:ea typeface="Arial"/>
                        </a:rPr>
                        <a:t>in vivo</a:t>
                      </a:r>
                      <a:r>
                        <a:rPr lang="ru" sz="1400" b="0" strike="noStrike" spc="-1">
                          <a:solidFill>
                            <a:schemeClr val="dk2"/>
                          </a:solidFill>
                          <a:latin typeface="Arial"/>
                          <a:ea typeface="Arial"/>
                        </a:rPr>
                        <a:t> efficacy</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nSpc>
                          <a:spcPct val="100000"/>
                        </a:lnSpc>
                        <a:tabLst>
                          <a:tab pos="0" algn="l"/>
                        </a:tabLst>
                      </a:pPr>
                      <a:r>
                        <a:rPr lang="ru" sz="1400" b="0" strike="noStrike" spc="-1">
                          <a:solidFill>
                            <a:schemeClr val="dk2"/>
                          </a:solidFill>
                          <a:latin typeface="Arial"/>
                          <a:ea typeface="Arial"/>
                        </a:rPr>
                        <a:t>Ribavirin + peg-IFN</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424800">
                <a:tc>
                  <a:txBody>
                    <a:bodyPr/>
                    <a:lstStyle/>
                    <a:p>
                      <a:pPr>
                        <a:lnSpc>
                          <a:spcPct val="100000"/>
                        </a:lnSpc>
                        <a:tabLst>
                          <a:tab pos="0" algn="l"/>
                        </a:tabLst>
                      </a:pPr>
                      <a:r>
                        <a:rPr lang="ru" sz="1400" b="0" strike="noStrike" spc="-1">
                          <a:solidFill>
                            <a:schemeClr val="dk2"/>
                          </a:solidFill>
                          <a:latin typeface="Arial"/>
                          <a:ea typeface="Arial"/>
                        </a:rPr>
                        <a:t>2002-2008</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nSpc>
                          <a:spcPct val="100000"/>
                        </a:lnSpc>
                        <a:tabLst>
                          <a:tab pos="0" algn="l"/>
                        </a:tabLst>
                      </a:pPr>
                      <a:r>
                        <a:rPr lang="ru" sz="1400" b="0" strike="noStrike" spc="-1">
                          <a:solidFill>
                            <a:schemeClr val="dk2"/>
                          </a:solidFill>
                          <a:latin typeface="Arial"/>
                          <a:ea typeface="Arial"/>
                        </a:rPr>
                        <a:t>First efficient infectious cell culture system</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a:lstStyle/>
                    <a:p>
                      <a:pPr>
                        <a:lnSpc>
                          <a:spcPct val="100000"/>
                        </a:lnSpc>
                        <a:tabLst>
                          <a:tab pos="0" algn="l"/>
                        </a:tabLst>
                      </a:pPr>
                      <a:r>
                        <a:rPr lang="ru" sz="1400" b="0" strike="noStrike" spc="-1">
                          <a:solidFill>
                            <a:schemeClr val="dk2"/>
                          </a:solidFill>
                          <a:latin typeface="Arial"/>
                          <a:ea typeface="Arial"/>
                        </a:rPr>
                        <a:t>Proof of concept for protease, polymerase and NS5A inhibitors</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424800">
                <a:tc>
                  <a:txBody>
                    <a:bodyPr/>
                    <a:lstStyle/>
                    <a:p>
                      <a:pPr>
                        <a:lnSpc>
                          <a:spcPct val="100000"/>
                        </a:lnSpc>
                        <a:tabLst>
                          <a:tab pos="0" algn="l"/>
                        </a:tabLst>
                      </a:pPr>
                      <a:r>
                        <a:rPr lang="ru" sz="1400" b="0" strike="noStrike" spc="-1">
                          <a:solidFill>
                            <a:schemeClr val="dk2"/>
                          </a:solidFill>
                          <a:latin typeface="Arial"/>
                          <a:ea typeface="Arial"/>
                        </a:rPr>
                        <a:t>2011</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gridSpan="2">
                  <a:txBody>
                    <a:bodyPr/>
                    <a:lstStyle/>
                    <a:p>
                      <a:pPr>
                        <a:lnSpc>
                          <a:spcPct val="100000"/>
                        </a:lnSpc>
                        <a:tabLst>
                          <a:tab pos="0" algn="l"/>
                        </a:tabLst>
                      </a:pPr>
                      <a:r>
                        <a:rPr lang="ru" sz="1400" b="0" strike="noStrike" spc="-1">
                          <a:solidFill>
                            <a:schemeClr val="dk2"/>
                          </a:solidFill>
                          <a:latin typeface="Arial"/>
                          <a:ea typeface="Arial"/>
                        </a:rPr>
                        <a:t>First direct antivirals approved  in combination with ribavirin + peg-IFN</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r>
              <a:tr h="424800">
                <a:tc>
                  <a:txBody>
                    <a:bodyPr/>
                    <a:lstStyle/>
                    <a:p>
                      <a:pPr>
                        <a:lnSpc>
                          <a:spcPct val="100000"/>
                        </a:lnSpc>
                        <a:tabLst>
                          <a:tab pos="0" algn="l"/>
                        </a:tabLst>
                      </a:pPr>
                      <a:r>
                        <a:rPr lang="ru" sz="1400" b="0" strike="noStrike" spc="-1">
                          <a:solidFill>
                            <a:schemeClr val="dk2"/>
                          </a:solidFill>
                          <a:latin typeface="Arial"/>
                          <a:ea typeface="Arial"/>
                        </a:rPr>
                        <a:t>2014-2016</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gridSpan="2">
                  <a:txBody>
                    <a:bodyPr/>
                    <a:lstStyle/>
                    <a:p>
                      <a:pPr>
                        <a:lnSpc>
                          <a:spcPct val="100000"/>
                        </a:lnSpc>
                        <a:tabLst>
                          <a:tab pos="0" algn="l"/>
                        </a:tabLst>
                      </a:pPr>
                      <a:r>
                        <a:rPr lang="ru" sz="1400" b="0" strike="noStrike" spc="-1">
                          <a:solidFill>
                            <a:schemeClr val="dk2"/>
                          </a:solidFill>
                          <a:latin typeface="Arial"/>
                          <a:ea typeface="Arial"/>
                        </a:rPr>
                        <a:t>Second generation of direct antivirals, IFN-free HCV therapy</a:t>
                      </a:r>
                      <a:endParaRPr lang="ru-RU" sz="1400" b="0" strike="noStrike" spc="-1">
                        <a:solidFill>
                          <a:srgbClr val="000000"/>
                        </a:solidFill>
                        <a:latin typeface="Arial"/>
                      </a:endParaRPr>
                    </a:p>
                  </a:txBody>
                  <a:tcPr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r>
            </a:tbl>
          </a:graphicData>
        </a:graphic>
      </p:graphicFrame>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3333"/>
          </a:bodyPr>
          <a:lstStyle/>
          <a:p>
            <a:pPr indent="0">
              <a:lnSpc>
                <a:spcPct val="100000"/>
              </a:lnSpc>
              <a:buNone/>
              <a:tabLst>
                <a:tab pos="0" algn="l"/>
              </a:tabLst>
            </a:pPr>
            <a:r>
              <a:rPr lang="ru" sz="2800" b="0" strike="noStrike" spc="-1">
                <a:solidFill>
                  <a:schemeClr val="dk1"/>
                </a:solidFill>
                <a:latin typeface="Arial"/>
                <a:ea typeface="Arial"/>
              </a:rPr>
              <a:t>The previous standard-of-care for HCV</a:t>
            </a:r>
            <a:endParaRPr lang="ru-RU" sz="2800" b="0" strike="noStrike" spc="-1">
              <a:solidFill>
                <a:srgbClr val="000000"/>
              </a:solidFill>
              <a:latin typeface="Arial"/>
            </a:endParaRPr>
          </a:p>
        </p:txBody>
      </p:sp>
      <p:sp>
        <p:nvSpPr>
          <p:cNvPr id="88" name="PlaceHolder 2"/>
          <p:cNvSpPr>
            <a:spLocks noGrp="1"/>
          </p:cNvSpPr>
          <p:nvPr>
            <p:ph/>
          </p:nvPr>
        </p:nvSpPr>
        <p:spPr>
          <a:xfrm>
            <a:off x="311760" y="1465920"/>
            <a:ext cx="3999240" cy="3254760"/>
          </a:xfrm>
          <a:prstGeom prst="rect">
            <a:avLst/>
          </a:prstGeom>
          <a:noFill/>
          <a:ln w="0">
            <a:noFill/>
          </a:ln>
        </p:spPr>
        <p:txBody>
          <a:bodyPr lIns="91440" tIns="91440" rIns="91440" bIns="91440" anchor="t">
            <a:normAutofit/>
          </a:bodyPr>
          <a:lstStyle/>
          <a:p>
            <a:pPr indent="0">
              <a:lnSpc>
                <a:spcPct val="115000"/>
              </a:lnSpc>
              <a:buNone/>
              <a:tabLst>
                <a:tab pos="0" algn="l"/>
              </a:tabLst>
            </a:pPr>
            <a:r>
              <a:rPr lang="ru" sz="1300" b="1" strike="noStrike" spc="-1">
                <a:solidFill>
                  <a:schemeClr val="dk2"/>
                </a:solidFill>
                <a:latin typeface="Arial"/>
                <a:ea typeface="Arial"/>
              </a:rPr>
              <a:t>peg-IFN-α</a:t>
            </a:r>
            <a:endParaRPr lang="ru-RU" sz="1300" b="0" strike="noStrike" spc="-1">
              <a:solidFill>
                <a:srgbClr val="000000"/>
              </a:solidFill>
              <a:latin typeface="Arial"/>
            </a:endParaRPr>
          </a:p>
          <a:p>
            <a:pPr indent="0">
              <a:lnSpc>
                <a:spcPct val="115000"/>
              </a:lnSpc>
              <a:spcBef>
                <a:spcPts val="1199"/>
              </a:spcBef>
              <a:buNone/>
              <a:tabLst>
                <a:tab pos="0" algn="l"/>
              </a:tabLst>
            </a:pPr>
            <a:r>
              <a:rPr lang="ru" sz="1300" b="0" strike="noStrike" spc="-1">
                <a:solidFill>
                  <a:schemeClr val="dk2"/>
                </a:solidFill>
                <a:latin typeface="Arial"/>
                <a:ea typeface="Arial"/>
              </a:rPr>
              <a:t>Elicits a general antiviral state in cells.</a:t>
            </a:r>
            <a:endParaRPr lang="ru-RU" sz="1300" b="0" strike="noStrike" spc="-1">
              <a:solidFill>
                <a:srgbClr val="000000"/>
              </a:solidFill>
              <a:latin typeface="Arial"/>
            </a:endParaRPr>
          </a:p>
          <a:p>
            <a:pPr indent="0">
              <a:lnSpc>
                <a:spcPct val="115000"/>
              </a:lnSpc>
              <a:spcBef>
                <a:spcPts val="1199"/>
              </a:spcBef>
              <a:spcAft>
                <a:spcPts val="1199"/>
              </a:spcAft>
              <a:buNone/>
              <a:tabLst>
                <a:tab pos="0" algn="l"/>
              </a:tabLst>
            </a:pPr>
            <a:r>
              <a:rPr lang="ru" sz="1300" b="0" strike="noStrike" spc="-1">
                <a:solidFill>
                  <a:schemeClr val="dk2"/>
                </a:solidFill>
                <a:latin typeface="Arial"/>
                <a:ea typeface="Arial"/>
              </a:rPr>
              <a:t>Side effects: flu-like (fever, chills, headaches, arthralgia, myalgia) and neuropsychiatric symptoms (irritability, severe fatigue, apathy), autoimmune diseases and neutropenia.</a:t>
            </a:r>
            <a:endParaRPr lang="ru-RU" sz="1300" b="0" strike="noStrike" spc="-1">
              <a:solidFill>
                <a:srgbClr val="000000"/>
              </a:solidFill>
              <a:latin typeface="Arial"/>
            </a:endParaRPr>
          </a:p>
        </p:txBody>
      </p:sp>
      <p:sp>
        <p:nvSpPr>
          <p:cNvPr id="89" name="PlaceHolder 3"/>
          <p:cNvSpPr>
            <a:spLocks noGrp="1"/>
          </p:cNvSpPr>
          <p:nvPr>
            <p:ph/>
          </p:nvPr>
        </p:nvSpPr>
        <p:spPr>
          <a:xfrm>
            <a:off x="4832280" y="1465920"/>
            <a:ext cx="3999240" cy="3254760"/>
          </a:xfrm>
          <a:prstGeom prst="rect">
            <a:avLst/>
          </a:prstGeom>
          <a:noFill/>
          <a:ln w="0">
            <a:noFill/>
          </a:ln>
        </p:spPr>
        <p:txBody>
          <a:bodyPr lIns="91440" tIns="91440" rIns="91440" bIns="91440" anchor="t">
            <a:noAutofit/>
          </a:bodyPr>
          <a:lstStyle/>
          <a:p>
            <a:pPr indent="0">
              <a:lnSpc>
                <a:spcPct val="105000"/>
              </a:lnSpc>
              <a:buNone/>
              <a:tabLst>
                <a:tab pos="0" algn="l"/>
              </a:tabLst>
            </a:pPr>
            <a:r>
              <a:rPr lang="ru" sz="1300" b="1" strike="noStrike" spc="-1">
                <a:solidFill>
                  <a:schemeClr val="dk2"/>
                </a:solidFill>
                <a:latin typeface="Arial"/>
                <a:ea typeface="Arial"/>
              </a:rPr>
              <a:t>Ribavirin</a:t>
            </a:r>
            <a:endParaRPr lang="ru-RU" sz="1300" b="0" strike="noStrike" spc="-1">
              <a:solidFill>
                <a:srgbClr val="000000"/>
              </a:solidFill>
              <a:latin typeface="Arial"/>
            </a:endParaRPr>
          </a:p>
          <a:p>
            <a:pPr indent="0">
              <a:lnSpc>
                <a:spcPct val="105000"/>
              </a:lnSpc>
              <a:spcBef>
                <a:spcPts val="1199"/>
              </a:spcBef>
              <a:buNone/>
              <a:tabLst>
                <a:tab pos="0" algn="l"/>
              </a:tabLst>
            </a:pPr>
            <a:r>
              <a:rPr lang="ru" sz="1300" b="0" strike="noStrike" spc="-1">
                <a:solidFill>
                  <a:schemeClr val="dk2"/>
                </a:solidFill>
                <a:latin typeface="Arial"/>
                <a:ea typeface="Arial"/>
              </a:rPr>
              <a:t>Exact mechanism of action </a:t>
            </a:r>
            <a:r>
              <a:rPr lang="ru" sz="1300" b="0" i="1" strike="noStrike" spc="-1">
                <a:solidFill>
                  <a:schemeClr val="dk2"/>
                </a:solidFill>
                <a:latin typeface="Arial"/>
                <a:ea typeface="Arial"/>
              </a:rPr>
              <a:t>in vivo</a:t>
            </a:r>
            <a:r>
              <a:rPr lang="ru" sz="1300" b="0" strike="noStrike" spc="-1">
                <a:solidFill>
                  <a:schemeClr val="dk2"/>
                </a:solidFill>
                <a:latin typeface="Arial"/>
                <a:ea typeface="Arial"/>
              </a:rPr>
              <a:t> is unknown:</a:t>
            </a:r>
            <a:endParaRPr lang="ru-RU" sz="1300" b="0" strike="noStrike" spc="-1">
              <a:solidFill>
                <a:srgbClr val="000000"/>
              </a:solidFill>
              <a:latin typeface="Arial"/>
            </a:endParaRPr>
          </a:p>
          <a:p>
            <a:pPr marL="457200" indent="-311040">
              <a:lnSpc>
                <a:spcPct val="105000"/>
              </a:lnSpc>
              <a:spcBef>
                <a:spcPts val="1199"/>
              </a:spcBef>
              <a:buClr>
                <a:srgbClr val="595959"/>
              </a:buClr>
              <a:buFont typeface="Arial"/>
              <a:buChar char="●"/>
              <a:tabLst>
                <a:tab pos="0" algn="l"/>
              </a:tabLst>
            </a:pPr>
            <a:r>
              <a:rPr lang="ru" sz="1300" b="0" strike="noStrike" spc="-1">
                <a:solidFill>
                  <a:schemeClr val="dk2"/>
                </a:solidFill>
                <a:latin typeface="Arial"/>
                <a:ea typeface="Arial"/>
              </a:rPr>
              <a:t>favors T helper type 1 immune responses, induces IFN-stimulated genes (ISGs)</a:t>
            </a:r>
            <a:endParaRPr lang="ru-RU" sz="1300" b="0" strike="noStrike" spc="-1">
              <a:solidFill>
                <a:srgbClr val="000000"/>
              </a:solidFill>
              <a:latin typeface="Arial"/>
            </a:endParaRPr>
          </a:p>
          <a:p>
            <a:pPr marL="457200" indent="-311040">
              <a:lnSpc>
                <a:spcPct val="105000"/>
              </a:lnSpc>
              <a:buClr>
                <a:srgbClr val="595959"/>
              </a:buClr>
              <a:buFont typeface="Arial"/>
              <a:buChar char="●"/>
              <a:tabLst>
                <a:tab pos="0" algn="l"/>
              </a:tabLst>
            </a:pPr>
            <a:r>
              <a:rPr lang="ru" sz="1300" b="0" strike="noStrike" spc="-1">
                <a:solidFill>
                  <a:schemeClr val="dk2"/>
                </a:solidFill>
                <a:latin typeface="Arial"/>
                <a:ea typeface="Arial"/>
              </a:rPr>
              <a:t>inhibits inosine monophosphate dehydrogenase leading to GTP depletion</a:t>
            </a:r>
            <a:endParaRPr lang="ru-RU" sz="1300" b="0" strike="noStrike" spc="-1">
              <a:solidFill>
                <a:srgbClr val="000000"/>
              </a:solidFill>
              <a:latin typeface="Arial"/>
            </a:endParaRPr>
          </a:p>
          <a:p>
            <a:pPr marL="457200" indent="-311040">
              <a:lnSpc>
                <a:spcPct val="105000"/>
              </a:lnSpc>
              <a:buClr>
                <a:srgbClr val="595959"/>
              </a:buClr>
              <a:buFont typeface="Arial"/>
              <a:buChar char="●"/>
              <a:tabLst>
                <a:tab pos="0" algn="l"/>
              </a:tabLst>
            </a:pPr>
            <a:r>
              <a:rPr lang="ru" sz="1300" b="0" strike="noStrike" spc="-1">
                <a:solidFill>
                  <a:schemeClr val="dk2"/>
                </a:solidFill>
                <a:latin typeface="Arial"/>
                <a:ea typeface="Arial"/>
              </a:rPr>
              <a:t>directly inhibits the HCV polymerase</a:t>
            </a:r>
            <a:endParaRPr lang="ru-RU" sz="1300" b="0" strike="noStrike" spc="-1">
              <a:solidFill>
                <a:srgbClr val="000000"/>
              </a:solidFill>
              <a:latin typeface="Arial"/>
            </a:endParaRPr>
          </a:p>
          <a:p>
            <a:pPr marL="457200" indent="-311040">
              <a:lnSpc>
                <a:spcPct val="105000"/>
              </a:lnSpc>
              <a:buClr>
                <a:srgbClr val="595959"/>
              </a:buClr>
              <a:buFont typeface="Arial"/>
              <a:buChar char="●"/>
              <a:tabLst>
                <a:tab pos="0" algn="l"/>
              </a:tabLst>
            </a:pPr>
            <a:r>
              <a:rPr lang="ru" sz="1300" b="0" strike="noStrike" spc="-1">
                <a:solidFill>
                  <a:schemeClr val="dk2"/>
                </a:solidFill>
                <a:latin typeface="Arial"/>
                <a:ea typeface="Arial"/>
              </a:rPr>
              <a:t>enhance mutagenesis of viral RNA</a:t>
            </a:r>
            <a:endParaRPr lang="ru-RU" sz="1300" b="0" strike="noStrike" spc="-1">
              <a:solidFill>
                <a:srgbClr val="000000"/>
              </a:solidFill>
              <a:latin typeface="Arial"/>
            </a:endParaRPr>
          </a:p>
          <a:p>
            <a:pPr indent="0">
              <a:lnSpc>
                <a:spcPct val="105000"/>
              </a:lnSpc>
              <a:spcBef>
                <a:spcPts val="1199"/>
              </a:spcBef>
              <a:spcAft>
                <a:spcPts val="1199"/>
              </a:spcAft>
              <a:buNone/>
              <a:tabLst>
                <a:tab pos="0" algn="l"/>
              </a:tabLst>
            </a:pPr>
            <a:r>
              <a:rPr lang="ru" sz="1300" b="0" strike="noStrike" spc="-1">
                <a:solidFill>
                  <a:schemeClr val="dk2"/>
                </a:solidFill>
                <a:latin typeface="Arial"/>
                <a:ea typeface="Arial"/>
              </a:rPr>
              <a:t>Side effects: hemolytic anemia (5-11%), fatigue, cough, rash, and pruritus. Preclinical studies indicated that ribavirin is teratogenic, embryotoxic, oncogenic, and possibly gonadotoxic.</a:t>
            </a:r>
            <a:endParaRPr lang="ru-RU" sz="1300" b="0" strike="noStrike" spc="-1">
              <a:solidFill>
                <a:srgbClr val="000000"/>
              </a:solidFill>
              <a:latin typeface="Arial"/>
            </a:endParaRPr>
          </a:p>
        </p:txBody>
      </p:sp>
      <p:sp>
        <p:nvSpPr>
          <p:cNvPr id="90" name="PlaceHolder 4"/>
          <p:cNvSpPr>
            <a:spLocks noGrp="1"/>
          </p:cNvSpPr>
          <p:nvPr>
            <p:ph type="sldNum" idx="23"/>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859752AA-1754-42D8-9F56-F3B4DEE95A67}" type="slidenum">
              <a:rPr lang="ru" sz="1000" b="0" strike="noStrike" spc="-1">
                <a:solidFill>
                  <a:schemeClr val="dk2"/>
                </a:solidFill>
                <a:latin typeface="Arial"/>
                <a:ea typeface="Arial"/>
              </a:rPr>
              <a:pPr indent="0" algn="r">
                <a:lnSpc>
                  <a:spcPct val="100000"/>
                </a:lnSpc>
                <a:buNone/>
                <a:tabLst>
                  <a:tab pos="0" algn="l"/>
                </a:tabLst>
              </a:pPr>
              <a:t>13</a:t>
            </a:fld>
            <a:endParaRPr lang="ru-RU" sz="1000" b="0" strike="noStrike" spc="-1">
              <a:solidFill>
                <a:srgbClr val="000000"/>
              </a:solidFill>
              <a:latin typeface="Times New Roman"/>
            </a:endParaRPr>
          </a:p>
        </p:txBody>
      </p:sp>
      <p:pic>
        <p:nvPicPr>
          <p:cNvPr id="91" name="Google Shape;373;p52"/>
          <p:cNvPicPr/>
          <p:nvPr/>
        </p:nvPicPr>
        <p:blipFill>
          <a:blip r:embed="rId2" cstate="print"/>
          <a:stretch/>
        </p:blipFill>
        <p:spPr>
          <a:xfrm>
            <a:off x="6552720" y="622080"/>
            <a:ext cx="1253880" cy="1206720"/>
          </a:xfrm>
          <a:prstGeom prst="rect">
            <a:avLst/>
          </a:prstGeom>
          <a:ln w="0">
            <a:noFill/>
          </a:ln>
        </p:spPr>
      </p:pic>
      <p:pic>
        <p:nvPicPr>
          <p:cNvPr id="92" name="Google Shape;374;p52"/>
          <p:cNvPicPr/>
          <p:nvPr/>
        </p:nvPicPr>
        <p:blipFill>
          <a:blip r:embed="rId3" cstate="print"/>
          <a:stretch/>
        </p:blipFill>
        <p:spPr>
          <a:xfrm>
            <a:off x="937440" y="3252960"/>
            <a:ext cx="2747520" cy="16754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311760" y="555480"/>
            <a:ext cx="2807280" cy="754920"/>
          </a:xfrm>
          <a:prstGeom prst="rect">
            <a:avLst/>
          </a:prstGeom>
          <a:noFill/>
          <a:ln w="0">
            <a:noFill/>
          </a:ln>
        </p:spPr>
        <p:txBody>
          <a:bodyPr lIns="91440" tIns="91440" rIns="91440" bIns="91440" anchor="b">
            <a:normAutofit fontScale="71666"/>
          </a:bodyPr>
          <a:lstStyle/>
          <a:p>
            <a:pPr indent="0">
              <a:lnSpc>
                <a:spcPct val="100000"/>
              </a:lnSpc>
              <a:buNone/>
              <a:tabLst>
                <a:tab pos="0" algn="l"/>
              </a:tabLst>
            </a:pPr>
            <a:r>
              <a:rPr lang="ru" sz="2600" b="0" strike="noStrike" spc="-1">
                <a:solidFill>
                  <a:schemeClr val="dk1"/>
                </a:solidFill>
                <a:latin typeface="Arial"/>
                <a:ea typeface="Arial"/>
              </a:rPr>
              <a:t>Current HCV treatment regimens</a:t>
            </a:r>
            <a:endParaRPr lang="ru-RU" sz="2600" b="0" strike="noStrike" spc="-1">
              <a:solidFill>
                <a:srgbClr val="000000"/>
              </a:solidFill>
              <a:latin typeface="Arial"/>
            </a:endParaRPr>
          </a:p>
        </p:txBody>
      </p:sp>
      <p:sp>
        <p:nvSpPr>
          <p:cNvPr id="94" name="PlaceHolder 2"/>
          <p:cNvSpPr>
            <a:spLocks noGrp="1"/>
          </p:cNvSpPr>
          <p:nvPr>
            <p:ph type="sldNum" idx="24"/>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02AA48E2-2001-4AE5-BD6B-F9EECE884119}" type="slidenum">
              <a:rPr lang="ru" sz="1000" b="0" strike="noStrike" spc="-1">
                <a:solidFill>
                  <a:schemeClr val="dk2"/>
                </a:solidFill>
                <a:latin typeface="Arial"/>
                <a:ea typeface="Arial"/>
              </a:rPr>
              <a:pPr indent="0" algn="r">
                <a:lnSpc>
                  <a:spcPct val="100000"/>
                </a:lnSpc>
                <a:buNone/>
                <a:tabLst>
                  <a:tab pos="0" algn="l"/>
                </a:tabLst>
              </a:pPr>
              <a:t>14</a:t>
            </a:fld>
            <a:endParaRPr lang="ru-RU" sz="1000" b="0" strike="noStrike" spc="-1">
              <a:solidFill>
                <a:srgbClr val="000000"/>
              </a:solidFill>
              <a:latin typeface="Times New Roman"/>
            </a:endParaRPr>
          </a:p>
        </p:txBody>
      </p:sp>
      <p:graphicFrame>
        <p:nvGraphicFramePr>
          <p:cNvPr id="95" name="Google Shape;381;p53"/>
          <p:cNvGraphicFramePr/>
          <p:nvPr/>
        </p:nvGraphicFramePr>
        <p:xfrm>
          <a:off x="435600" y="2163600"/>
          <a:ext cx="6241320" cy="2498760"/>
        </p:xfrm>
        <a:graphic>
          <a:graphicData uri="http://schemas.openxmlformats.org/drawingml/2006/table">
            <a:tbl>
              <a:tblPr/>
              <a:tblGrid>
                <a:gridCol w="938520"/>
                <a:gridCol w="925200"/>
                <a:gridCol w="911880"/>
                <a:gridCol w="3466080"/>
              </a:tblGrid>
              <a:tr h="644400">
                <a:tc>
                  <a:txBody>
                    <a:bodyPr/>
                    <a:lstStyle/>
                    <a:p>
                      <a:pPr>
                        <a:lnSpc>
                          <a:spcPct val="115000"/>
                        </a:lnSpc>
                        <a:tabLst>
                          <a:tab pos="0" algn="l"/>
                        </a:tabLst>
                      </a:pPr>
                      <a:r>
                        <a:rPr lang="ru" sz="1100" b="1" strike="noStrike" spc="-1">
                          <a:solidFill>
                            <a:schemeClr val="dk1"/>
                          </a:solidFill>
                          <a:latin typeface="Arial"/>
                          <a:ea typeface="Arial"/>
                        </a:rPr>
                        <a:t>Protease NS3/4A Inhibitors</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1" strike="noStrike" spc="-1">
                          <a:solidFill>
                            <a:schemeClr val="dk1"/>
                          </a:solidFill>
                          <a:latin typeface="Arial"/>
                          <a:ea typeface="Arial"/>
                        </a:rPr>
                        <a:t>NS5A Inhibitors</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1" strike="noStrike" spc="-1">
                          <a:solidFill>
                            <a:schemeClr val="dk1"/>
                          </a:solidFill>
                          <a:latin typeface="Arial"/>
                          <a:ea typeface="Arial"/>
                        </a:rPr>
                        <a:t>NS5B Polymerase Inhibitors</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1" strike="noStrike" spc="-1">
                          <a:solidFill>
                            <a:schemeClr val="dk1"/>
                          </a:solidFill>
                          <a:latin typeface="Arial"/>
                          <a:ea typeface="Arial"/>
                        </a:rPr>
                        <a:t>Formulation and Dosing</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r>
              <a:tr h="363240">
                <a:tc>
                  <a:txBody>
                    <a:bodyPr/>
                    <a:lstStyle/>
                    <a:p>
                      <a:pPr>
                        <a:lnSpc>
                          <a:spcPct val="115000"/>
                        </a:lnSpc>
                        <a:tabLst>
                          <a:tab pos="0" algn="l"/>
                        </a:tabLst>
                      </a:pPr>
                      <a:r>
                        <a:rPr lang="ru" sz="1100" b="0" strike="noStrike" spc="-1">
                          <a:solidFill>
                            <a:schemeClr val="dk1"/>
                          </a:solidFill>
                          <a:latin typeface="Arial"/>
                          <a:ea typeface="Arial"/>
                        </a:rPr>
                        <a:t>Grazoprevir</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0" strike="noStrike" spc="-1">
                          <a:solidFill>
                            <a:schemeClr val="dk1"/>
                          </a:solidFill>
                          <a:latin typeface="Arial"/>
                          <a:ea typeface="Arial"/>
                        </a:rPr>
                        <a:t>Elbasvir</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endParaRPr lang="ru-RU" sz="1100" b="0" strike="noStrike" spc="-1">
                        <a:solidFill>
                          <a:schemeClr val="dk1"/>
                        </a:solidFill>
                        <a:latin typeface="Arial"/>
                        <a:ea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0" strike="noStrike" spc="-1">
                          <a:solidFill>
                            <a:schemeClr val="dk1"/>
                          </a:solidFill>
                          <a:latin typeface="Arial"/>
                          <a:ea typeface="Arial"/>
                        </a:rPr>
                        <a:t>100 mg GZR, 50 mg EBR 1 tablet daily</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r>
              <a:tr h="363240">
                <a:tc>
                  <a:txBody>
                    <a:bodyPr/>
                    <a:lstStyle/>
                    <a:p>
                      <a:pPr>
                        <a:lnSpc>
                          <a:spcPct val="115000"/>
                        </a:lnSpc>
                        <a:tabLst>
                          <a:tab pos="0" algn="l"/>
                        </a:tabLst>
                      </a:pPr>
                      <a:r>
                        <a:rPr lang="ru" sz="1100" b="0" strike="noStrike" spc="-1">
                          <a:solidFill>
                            <a:schemeClr val="dk1"/>
                          </a:solidFill>
                          <a:latin typeface="Arial"/>
                          <a:ea typeface="Arial"/>
                        </a:rPr>
                        <a:t>Glecaprevir</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0" strike="noStrike" spc="-1">
                          <a:solidFill>
                            <a:schemeClr val="dk1"/>
                          </a:solidFill>
                          <a:latin typeface="Arial"/>
                          <a:ea typeface="Arial"/>
                        </a:rPr>
                        <a:t>Pibrentasvir</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endParaRPr lang="ru-RU" sz="1100" b="0" strike="noStrike" spc="-1">
                        <a:solidFill>
                          <a:schemeClr val="dk1"/>
                        </a:solidFill>
                        <a:latin typeface="Arial"/>
                        <a:ea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0" strike="noStrike" spc="-1">
                          <a:solidFill>
                            <a:schemeClr val="dk1"/>
                          </a:solidFill>
                          <a:latin typeface="Arial"/>
                          <a:ea typeface="Arial"/>
                        </a:rPr>
                        <a:t>GLE 100 mg, PIB 40 mg 3 tablets daily</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r>
              <a:tr h="363240">
                <a:tc>
                  <a:txBody>
                    <a:bodyPr/>
                    <a:lstStyle/>
                    <a:p>
                      <a:endParaRPr lang="ru-RU" sz="1100" b="0" strike="noStrike" spc="-1">
                        <a:solidFill>
                          <a:schemeClr val="dk1"/>
                        </a:solidFill>
                        <a:latin typeface="Arial"/>
                        <a:ea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0" strike="noStrike" spc="-1">
                          <a:solidFill>
                            <a:schemeClr val="dk1"/>
                          </a:solidFill>
                          <a:latin typeface="Arial"/>
                          <a:ea typeface="Arial"/>
                        </a:rPr>
                        <a:t>Ledipasvir</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0" strike="noStrike" spc="-1">
                          <a:solidFill>
                            <a:schemeClr val="dk1"/>
                          </a:solidFill>
                          <a:latin typeface="Arial"/>
                          <a:ea typeface="Arial"/>
                        </a:rPr>
                        <a:t>Sofosbuvir</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0" strike="noStrike" spc="-1">
                          <a:solidFill>
                            <a:schemeClr val="dk1"/>
                          </a:solidFill>
                          <a:latin typeface="Arial"/>
                          <a:ea typeface="Arial"/>
                        </a:rPr>
                        <a:t>400 mg SOF, 90 mg LDV 1 tablet daily</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r>
              <a:tr h="363240">
                <a:tc>
                  <a:txBody>
                    <a:bodyPr/>
                    <a:lstStyle/>
                    <a:p>
                      <a:endParaRPr lang="ru-RU" sz="1100" b="0" strike="noStrike" spc="-1">
                        <a:solidFill>
                          <a:schemeClr val="dk1"/>
                        </a:solidFill>
                        <a:latin typeface="Arial"/>
                        <a:ea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0" strike="noStrike" spc="-1">
                          <a:solidFill>
                            <a:schemeClr val="dk1"/>
                          </a:solidFill>
                          <a:latin typeface="Arial"/>
                          <a:ea typeface="Arial"/>
                        </a:rPr>
                        <a:t>Velpatasvir</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0" strike="noStrike" spc="-1">
                          <a:solidFill>
                            <a:schemeClr val="dk1"/>
                          </a:solidFill>
                          <a:latin typeface="Arial"/>
                          <a:ea typeface="Arial"/>
                        </a:rPr>
                        <a:t>Sofosbuvir</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0" strike="noStrike" spc="-1">
                          <a:solidFill>
                            <a:schemeClr val="dk1"/>
                          </a:solidFill>
                          <a:latin typeface="Arial"/>
                          <a:ea typeface="Arial"/>
                        </a:rPr>
                        <a:t>400 mg SOF, 100 mg VEL 1 tablet daily</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r>
              <a:tr h="401400">
                <a:tc>
                  <a:txBody>
                    <a:bodyPr/>
                    <a:lstStyle/>
                    <a:p>
                      <a:pPr>
                        <a:lnSpc>
                          <a:spcPct val="115000"/>
                        </a:lnSpc>
                        <a:tabLst>
                          <a:tab pos="0" algn="l"/>
                        </a:tabLst>
                      </a:pPr>
                      <a:r>
                        <a:rPr lang="ru" sz="1100" b="0" strike="noStrike" spc="-1">
                          <a:solidFill>
                            <a:schemeClr val="dk1"/>
                          </a:solidFill>
                          <a:latin typeface="Arial"/>
                          <a:ea typeface="Arial"/>
                        </a:rPr>
                        <a:t>Voxilaprevir</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0" strike="noStrike" spc="-1">
                          <a:solidFill>
                            <a:schemeClr val="dk1"/>
                          </a:solidFill>
                          <a:latin typeface="Arial"/>
                          <a:ea typeface="Arial"/>
                        </a:rPr>
                        <a:t>Velpatasvir</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0" strike="noStrike" spc="-1">
                          <a:solidFill>
                            <a:schemeClr val="dk1"/>
                          </a:solidFill>
                          <a:latin typeface="Arial"/>
                          <a:ea typeface="Arial"/>
                        </a:rPr>
                        <a:t>Sofosbuvir</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c>
                  <a:txBody>
                    <a:bodyPr/>
                    <a:lstStyle/>
                    <a:p>
                      <a:pPr>
                        <a:lnSpc>
                          <a:spcPct val="115000"/>
                        </a:lnSpc>
                        <a:tabLst>
                          <a:tab pos="0" algn="l"/>
                        </a:tabLst>
                      </a:pPr>
                      <a:r>
                        <a:rPr lang="ru" sz="1100" b="0" strike="noStrike" spc="-1">
                          <a:solidFill>
                            <a:schemeClr val="dk1"/>
                          </a:solidFill>
                          <a:latin typeface="Arial"/>
                          <a:ea typeface="Arial"/>
                        </a:rPr>
                        <a:t>400 mg SOF, 100 mg VEL, 100 mg VOX 1 tablet daily</a:t>
                      </a:r>
                      <a:endParaRPr lang="ru-RU" sz="1100" b="0" strike="noStrike" spc="-1">
                        <a:solidFill>
                          <a:srgbClr val="000000"/>
                        </a:solidFill>
                        <a:latin typeface="Arial"/>
                      </a:endParaRPr>
                    </a:p>
                  </a:txBody>
                  <a:tcPr marL="60840" marR="60840" anchor="ctr">
                    <a:lnL w="9360">
                      <a:solidFill>
                        <a:srgbClr val="D6CFC5"/>
                      </a:solidFill>
                      <a:prstDash val="solid"/>
                    </a:lnL>
                    <a:lnR w="9360">
                      <a:solidFill>
                        <a:srgbClr val="D6CFC5"/>
                      </a:solidFill>
                      <a:prstDash val="solid"/>
                    </a:lnR>
                    <a:lnT w="9360">
                      <a:solidFill>
                        <a:srgbClr val="D6CFC5"/>
                      </a:solidFill>
                      <a:prstDash val="solid"/>
                    </a:lnT>
                    <a:lnB w="9360">
                      <a:solidFill>
                        <a:srgbClr val="D6CFC5"/>
                      </a:solidFill>
                      <a:prstDash val="solid"/>
                    </a:lnB>
                    <a:noFill/>
                  </a:tcPr>
                </a:tc>
              </a:tr>
            </a:tbl>
          </a:graphicData>
        </a:graphic>
      </p:graphicFrame>
      <p:sp>
        <p:nvSpPr>
          <p:cNvPr id="96" name="PlaceHolder 3"/>
          <p:cNvSpPr>
            <a:spLocks noGrp="1"/>
          </p:cNvSpPr>
          <p:nvPr>
            <p:ph/>
          </p:nvPr>
        </p:nvSpPr>
        <p:spPr>
          <a:xfrm>
            <a:off x="435600" y="1455120"/>
            <a:ext cx="6241680" cy="603000"/>
          </a:xfrm>
          <a:prstGeom prst="rect">
            <a:avLst/>
          </a:prstGeom>
          <a:noFill/>
          <a:ln w="0">
            <a:noFill/>
          </a:ln>
        </p:spPr>
        <p:txBody>
          <a:bodyPr lIns="91440" tIns="91440" rIns="91440" bIns="91440" anchor="t">
            <a:normAutofit/>
          </a:bodyPr>
          <a:lstStyle/>
          <a:p>
            <a:pPr indent="0">
              <a:lnSpc>
                <a:spcPct val="115000"/>
              </a:lnSpc>
              <a:spcAft>
                <a:spcPts val="1199"/>
              </a:spcAft>
              <a:buNone/>
              <a:tabLst>
                <a:tab pos="0" algn="l"/>
              </a:tabLst>
            </a:pPr>
            <a:r>
              <a:rPr lang="ru" sz="1200" b="0" strike="noStrike" spc="-1">
                <a:solidFill>
                  <a:schemeClr val="dk2"/>
                </a:solidFill>
                <a:latin typeface="Arial"/>
                <a:ea typeface="Arial"/>
              </a:rPr>
              <a:t>The latest generation of drugs, glecaprevir/pibrentasvir and sofosbuvir/velpatasvir, are active against all of the most common HCV genotypes</a:t>
            </a:r>
            <a:endParaRPr lang="ru-RU" sz="1200" b="0" strike="noStrike" spc="-1">
              <a:solidFill>
                <a:srgbClr val="000000"/>
              </a:solidFill>
              <a:latin typeface="Arial"/>
            </a:endParaRPr>
          </a:p>
        </p:txBody>
      </p:sp>
      <p:sp>
        <p:nvSpPr>
          <p:cNvPr id="97" name="Google Shape;383;p53"/>
          <p:cNvSpPr/>
          <p:nvPr/>
        </p:nvSpPr>
        <p:spPr>
          <a:xfrm>
            <a:off x="435600" y="4663080"/>
            <a:ext cx="8176680" cy="275400"/>
          </a:xfrm>
          <a:prstGeom prst="rect">
            <a:avLst/>
          </a:prstGeom>
          <a:noFill/>
          <a:ln w="0">
            <a:noFill/>
          </a:ln>
        </p:spPr>
        <p:style>
          <a:lnRef idx="0">
            <a:scrgbClr r="0" g="0" b="0"/>
          </a:lnRef>
          <a:fillRef idx="0">
            <a:scrgbClr r="0" g="0" b="0"/>
          </a:fillRef>
          <a:effectRef idx="0">
            <a:scrgbClr r="0" g="0" b="0"/>
          </a:effectRef>
          <a:fontRef idx="minor"/>
        </p:style>
        <p:txBody>
          <a:bodyPr lIns="90000" tIns="69120" rIns="90000" bIns="69120" anchor="t">
            <a:spAutoFit/>
          </a:bodyPr>
          <a:lstStyle/>
          <a:p>
            <a:pPr>
              <a:lnSpc>
                <a:spcPct val="100000"/>
              </a:lnSpc>
              <a:tabLst>
                <a:tab pos="0" algn="l"/>
              </a:tabLst>
            </a:pPr>
            <a:r>
              <a:rPr lang="ru" sz="900" b="0" strike="noStrike" spc="-1">
                <a:solidFill>
                  <a:srgbClr val="000000"/>
                </a:solidFill>
                <a:latin typeface="Arial"/>
                <a:ea typeface="Arial"/>
              </a:rPr>
              <a:t>Falade-Nwulia O., Sulkowski M. S. The Journal of infectious diseases. – 2020. – Т. 222. – №. Supplement_9. – С. S745-S757.</a:t>
            </a:r>
            <a:endParaRPr lang="ru-RU" sz="900" b="0" strike="noStrike" spc="-1">
              <a:solidFill>
                <a:srgbClr val="000000"/>
              </a:solidFill>
              <a:latin typeface="Arial"/>
            </a:endParaRPr>
          </a:p>
        </p:txBody>
      </p:sp>
      <p:pic>
        <p:nvPicPr>
          <p:cNvPr id="98" name="Google Shape;384;p53"/>
          <p:cNvPicPr/>
          <p:nvPr/>
        </p:nvPicPr>
        <p:blipFill>
          <a:blip r:embed="rId2" cstate="print"/>
          <a:stretch/>
        </p:blipFill>
        <p:spPr>
          <a:xfrm>
            <a:off x="6704640" y="267840"/>
            <a:ext cx="1489680" cy="1389240"/>
          </a:xfrm>
          <a:prstGeom prst="rect">
            <a:avLst/>
          </a:prstGeom>
          <a:ln w="0">
            <a:noFill/>
          </a:ln>
        </p:spPr>
      </p:pic>
      <p:pic>
        <p:nvPicPr>
          <p:cNvPr id="99" name="Google Shape;385;p53"/>
          <p:cNvPicPr/>
          <p:nvPr/>
        </p:nvPicPr>
        <p:blipFill>
          <a:blip r:embed="rId3" cstate="print"/>
          <a:stretch/>
        </p:blipFill>
        <p:spPr>
          <a:xfrm>
            <a:off x="6824160" y="1311480"/>
            <a:ext cx="2106720" cy="1764360"/>
          </a:xfrm>
          <a:prstGeom prst="rect">
            <a:avLst/>
          </a:prstGeom>
          <a:ln w="0">
            <a:noFill/>
          </a:ln>
        </p:spPr>
      </p:pic>
      <p:pic>
        <p:nvPicPr>
          <p:cNvPr id="100" name="Google Shape;386;p53"/>
          <p:cNvPicPr/>
          <p:nvPr/>
        </p:nvPicPr>
        <p:blipFill>
          <a:blip r:embed="rId4" cstate="print"/>
          <a:stretch/>
        </p:blipFill>
        <p:spPr>
          <a:xfrm>
            <a:off x="7180920" y="3440160"/>
            <a:ext cx="1392840" cy="1080360"/>
          </a:xfrm>
          <a:prstGeom prst="rect">
            <a:avLst/>
          </a:prstGeom>
          <a:ln w="0">
            <a:noFill/>
          </a:ln>
        </p:spPr>
      </p:pic>
      <p:sp>
        <p:nvSpPr>
          <p:cNvPr id="101" name="Google Shape;387;p53"/>
          <p:cNvSpPr/>
          <p:nvPr/>
        </p:nvSpPr>
        <p:spPr>
          <a:xfrm>
            <a:off x="6912720" y="1579680"/>
            <a:ext cx="1073880" cy="335880"/>
          </a:xfrm>
          <a:prstGeom prst="rect">
            <a:avLst/>
          </a:prstGeom>
          <a:noFill/>
          <a:ln w="0">
            <a:noFill/>
          </a:ln>
        </p:spPr>
        <p:style>
          <a:lnRef idx="0">
            <a:scrgbClr r="0" g="0" b="0"/>
          </a:lnRef>
          <a:fillRef idx="0">
            <a:scrgbClr r="0" g="0" b="0"/>
          </a:fillRef>
          <a:effectRef idx="0">
            <a:scrgbClr r="0" g="0" b="0"/>
          </a:effectRef>
          <a:fontRef idx="minor"/>
        </p:style>
        <p:txBody>
          <a:bodyPr lIns="90000" tIns="84240" rIns="90000" bIns="84240" anchor="t">
            <a:spAutoFit/>
          </a:bodyPr>
          <a:lstStyle/>
          <a:p>
            <a:pPr algn="ctr">
              <a:lnSpc>
                <a:spcPct val="100000"/>
              </a:lnSpc>
              <a:tabLst>
                <a:tab pos="0" algn="l"/>
              </a:tabLst>
            </a:pPr>
            <a:r>
              <a:rPr lang="ru" sz="1100" b="1" strike="noStrike" spc="-1">
                <a:solidFill>
                  <a:srgbClr val="000000"/>
                </a:solidFill>
                <a:latin typeface="Arial"/>
                <a:ea typeface="Arial"/>
              </a:rPr>
              <a:t>Voxilaprevir</a:t>
            </a:r>
            <a:endParaRPr lang="ru-RU" sz="1100" b="0" strike="noStrike" spc="-1">
              <a:solidFill>
                <a:srgbClr val="000000"/>
              </a:solidFill>
              <a:latin typeface="Arial"/>
            </a:endParaRPr>
          </a:p>
        </p:txBody>
      </p:sp>
      <p:sp>
        <p:nvSpPr>
          <p:cNvPr id="102" name="Google Shape;388;p53"/>
          <p:cNvSpPr/>
          <p:nvPr/>
        </p:nvSpPr>
        <p:spPr>
          <a:xfrm>
            <a:off x="7340400" y="3045600"/>
            <a:ext cx="1073880" cy="335880"/>
          </a:xfrm>
          <a:prstGeom prst="rect">
            <a:avLst/>
          </a:prstGeom>
          <a:noFill/>
          <a:ln w="0">
            <a:noFill/>
          </a:ln>
        </p:spPr>
        <p:style>
          <a:lnRef idx="0">
            <a:scrgbClr r="0" g="0" b="0"/>
          </a:lnRef>
          <a:fillRef idx="0">
            <a:scrgbClr r="0" g="0" b="0"/>
          </a:fillRef>
          <a:effectRef idx="0">
            <a:scrgbClr r="0" g="0" b="0"/>
          </a:effectRef>
          <a:fontRef idx="minor"/>
        </p:style>
        <p:txBody>
          <a:bodyPr lIns="90000" tIns="84240" rIns="90000" bIns="84240" anchor="t">
            <a:spAutoFit/>
          </a:bodyPr>
          <a:lstStyle/>
          <a:p>
            <a:pPr algn="ctr">
              <a:lnSpc>
                <a:spcPct val="100000"/>
              </a:lnSpc>
              <a:tabLst>
                <a:tab pos="0" algn="l"/>
              </a:tabLst>
            </a:pPr>
            <a:r>
              <a:rPr lang="ru" sz="1100" b="1" strike="noStrike" spc="-1">
                <a:solidFill>
                  <a:srgbClr val="000000"/>
                </a:solidFill>
                <a:latin typeface="Arial"/>
                <a:ea typeface="Arial"/>
              </a:rPr>
              <a:t>Velpatasvir</a:t>
            </a:r>
            <a:endParaRPr lang="ru-RU" sz="1100" b="0" strike="noStrike" spc="-1">
              <a:solidFill>
                <a:srgbClr val="000000"/>
              </a:solidFill>
              <a:latin typeface="Arial"/>
            </a:endParaRPr>
          </a:p>
        </p:txBody>
      </p:sp>
      <p:sp>
        <p:nvSpPr>
          <p:cNvPr id="103" name="Google Shape;389;p53"/>
          <p:cNvSpPr/>
          <p:nvPr/>
        </p:nvSpPr>
        <p:spPr>
          <a:xfrm>
            <a:off x="7340400" y="4455000"/>
            <a:ext cx="1073880" cy="335880"/>
          </a:xfrm>
          <a:prstGeom prst="rect">
            <a:avLst/>
          </a:prstGeom>
          <a:noFill/>
          <a:ln w="0">
            <a:noFill/>
          </a:ln>
        </p:spPr>
        <p:style>
          <a:lnRef idx="0">
            <a:scrgbClr r="0" g="0" b="0"/>
          </a:lnRef>
          <a:fillRef idx="0">
            <a:scrgbClr r="0" g="0" b="0"/>
          </a:fillRef>
          <a:effectRef idx="0">
            <a:scrgbClr r="0" g="0" b="0"/>
          </a:effectRef>
          <a:fontRef idx="minor"/>
        </p:style>
        <p:txBody>
          <a:bodyPr lIns="90000" tIns="84240" rIns="90000" bIns="84240" anchor="t">
            <a:spAutoFit/>
          </a:bodyPr>
          <a:lstStyle/>
          <a:p>
            <a:pPr algn="ctr">
              <a:lnSpc>
                <a:spcPct val="100000"/>
              </a:lnSpc>
              <a:tabLst>
                <a:tab pos="0" algn="l"/>
              </a:tabLst>
            </a:pPr>
            <a:r>
              <a:rPr lang="ru" sz="1100" b="1" strike="noStrike" spc="-1">
                <a:solidFill>
                  <a:srgbClr val="000000"/>
                </a:solidFill>
                <a:latin typeface="Arial"/>
                <a:ea typeface="Arial"/>
              </a:rPr>
              <a:t>Sofosbuvir</a:t>
            </a:r>
            <a:endParaRPr lang="ru-RU" sz="11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311760" y="555480"/>
            <a:ext cx="2807280" cy="754920"/>
          </a:xfrm>
          <a:prstGeom prst="rect">
            <a:avLst/>
          </a:prstGeom>
          <a:noFill/>
          <a:ln w="0">
            <a:noFill/>
          </a:ln>
        </p:spPr>
        <p:txBody>
          <a:bodyPr lIns="91440" tIns="91440" rIns="91440" bIns="91440" anchor="b">
            <a:normAutofit fontScale="81111"/>
          </a:bodyPr>
          <a:lstStyle/>
          <a:p>
            <a:pPr indent="0">
              <a:lnSpc>
                <a:spcPct val="100000"/>
              </a:lnSpc>
              <a:buNone/>
              <a:tabLst>
                <a:tab pos="0" algn="l"/>
              </a:tabLst>
            </a:pPr>
            <a:r>
              <a:rPr lang="ru" sz="2400" b="0" strike="noStrike" spc="-1">
                <a:solidFill>
                  <a:schemeClr val="dk1"/>
                </a:solidFill>
                <a:latin typeface="Arial"/>
                <a:ea typeface="Arial"/>
              </a:rPr>
              <a:t>Cellular pharmacology of sofosbuvir</a:t>
            </a:r>
            <a:endParaRPr lang="ru-RU" sz="2400" b="0" strike="noStrike" spc="-1">
              <a:solidFill>
                <a:srgbClr val="000000"/>
              </a:solidFill>
              <a:latin typeface="Arial"/>
            </a:endParaRPr>
          </a:p>
        </p:txBody>
      </p:sp>
      <p:sp>
        <p:nvSpPr>
          <p:cNvPr id="105" name="PlaceHolder 2"/>
          <p:cNvSpPr>
            <a:spLocks noGrp="1"/>
          </p:cNvSpPr>
          <p:nvPr>
            <p:ph/>
          </p:nvPr>
        </p:nvSpPr>
        <p:spPr>
          <a:xfrm>
            <a:off x="311760" y="1389600"/>
            <a:ext cx="2807280" cy="3178800"/>
          </a:xfrm>
          <a:prstGeom prst="rect">
            <a:avLst/>
          </a:prstGeom>
          <a:noFill/>
          <a:ln w="0">
            <a:noFill/>
          </a:ln>
        </p:spPr>
        <p:txBody>
          <a:bodyPr lIns="91440" tIns="91440" rIns="91440" bIns="91440" anchor="t">
            <a:normAutofit fontScale="87222"/>
          </a:bodyPr>
          <a:lstStyle/>
          <a:p>
            <a:pPr indent="0">
              <a:lnSpc>
                <a:spcPct val="115000"/>
              </a:lnSpc>
              <a:buNone/>
              <a:tabLst>
                <a:tab pos="0" algn="l"/>
              </a:tabLst>
            </a:pPr>
            <a:r>
              <a:rPr lang="ru" sz="1200" b="0" strike="noStrike" spc="-1">
                <a:solidFill>
                  <a:schemeClr val="dk2"/>
                </a:solidFill>
                <a:latin typeface="Arial"/>
                <a:ea typeface="Arial"/>
              </a:rPr>
              <a:t>Nucleoside analogues first must cross the plasma membrane and then be phosphorylated, starting at the 5′ position, a slow reaction catalyzed by nucleoside kinase. Use of a monophosphorylated nucleoside avoids the slow nucleoside kinase reaction, but the charge on the phosphate groups would greatly slow passage of the molecule across the plasma membrane.</a:t>
            </a:r>
            <a:endParaRPr lang="ru-RU" sz="1200" b="0" strike="noStrike" spc="-1">
              <a:solidFill>
                <a:srgbClr val="000000"/>
              </a:solidFill>
              <a:latin typeface="Arial"/>
            </a:endParaRPr>
          </a:p>
          <a:p>
            <a:pPr indent="0">
              <a:lnSpc>
                <a:spcPct val="115000"/>
              </a:lnSpc>
              <a:spcBef>
                <a:spcPts val="1199"/>
              </a:spcBef>
              <a:spcAft>
                <a:spcPts val="1199"/>
              </a:spcAft>
              <a:buNone/>
              <a:tabLst>
                <a:tab pos="0" algn="l"/>
              </a:tabLst>
            </a:pPr>
            <a:r>
              <a:rPr lang="ru" sz="1200" b="0" strike="noStrike" spc="-1">
                <a:solidFill>
                  <a:schemeClr val="dk2"/>
                </a:solidFill>
                <a:latin typeface="Arial"/>
                <a:ea typeface="Arial"/>
              </a:rPr>
              <a:t>Sofosbuvir circumvents these issues by having a phosphate (red ellipse) at the 5′ position of the nucleoside analogue (blue ellipse) but masking the two negative charges of the phosphate group with adducts that esterases/amidases can readily remove.</a:t>
            </a:r>
            <a:endParaRPr lang="ru-RU" sz="1200" b="0" strike="noStrike" spc="-1">
              <a:solidFill>
                <a:srgbClr val="000000"/>
              </a:solidFill>
              <a:latin typeface="Arial"/>
            </a:endParaRPr>
          </a:p>
        </p:txBody>
      </p:sp>
      <p:sp>
        <p:nvSpPr>
          <p:cNvPr id="106" name="PlaceHolder 3"/>
          <p:cNvSpPr>
            <a:spLocks noGrp="1"/>
          </p:cNvSpPr>
          <p:nvPr>
            <p:ph type="sldNum" idx="25"/>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96051F58-9EFE-486C-BB70-436091F94605}" type="slidenum">
              <a:rPr lang="ru" sz="1000" b="0" strike="noStrike" spc="-1">
                <a:solidFill>
                  <a:schemeClr val="dk2"/>
                </a:solidFill>
                <a:latin typeface="Arial"/>
                <a:ea typeface="Arial"/>
              </a:rPr>
              <a:pPr indent="0" algn="r">
                <a:lnSpc>
                  <a:spcPct val="100000"/>
                </a:lnSpc>
                <a:buNone/>
                <a:tabLst>
                  <a:tab pos="0" algn="l"/>
                </a:tabLst>
              </a:pPr>
              <a:t>15</a:t>
            </a:fld>
            <a:endParaRPr lang="ru-RU" sz="1000" b="0" strike="noStrike" spc="-1">
              <a:solidFill>
                <a:srgbClr val="000000"/>
              </a:solidFill>
              <a:latin typeface="Times New Roman"/>
            </a:endParaRPr>
          </a:p>
        </p:txBody>
      </p:sp>
      <p:pic>
        <p:nvPicPr>
          <p:cNvPr id="107" name="Google Shape;397;p54"/>
          <p:cNvPicPr/>
          <p:nvPr/>
        </p:nvPicPr>
        <p:blipFill>
          <a:blip r:embed="rId2" cstate="print"/>
          <a:stretch/>
        </p:blipFill>
        <p:spPr>
          <a:xfrm>
            <a:off x="3301560" y="353160"/>
            <a:ext cx="5718600" cy="42148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311760" y="444960"/>
            <a:ext cx="3106440" cy="572040"/>
          </a:xfrm>
          <a:prstGeom prst="rect">
            <a:avLst/>
          </a:prstGeom>
          <a:noFill/>
          <a:ln w="0">
            <a:noFill/>
          </a:ln>
        </p:spPr>
        <p:txBody>
          <a:bodyPr lIns="91440" tIns="91440" rIns="91440" bIns="91440" anchor="t">
            <a:noAutofit/>
          </a:bodyPr>
          <a:lstStyle/>
          <a:p>
            <a:pPr indent="0">
              <a:lnSpc>
                <a:spcPct val="100000"/>
              </a:lnSpc>
              <a:buNone/>
              <a:tabLst>
                <a:tab pos="0" algn="l"/>
              </a:tabLst>
            </a:pPr>
            <a:r>
              <a:rPr lang="ru" sz="2120" b="0" strike="noStrike" spc="-1">
                <a:solidFill>
                  <a:schemeClr val="dk1"/>
                </a:solidFill>
                <a:latin typeface="Arial"/>
                <a:ea typeface="Arial"/>
              </a:rPr>
              <a:t>The HCV life cycle and points of intervention</a:t>
            </a:r>
            <a:endParaRPr lang="ru-RU" sz="2120" b="0" strike="noStrike" spc="-1">
              <a:solidFill>
                <a:srgbClr val="000000"/>
              </a:solidFill>
              <a:latin typeface="Arial"/>
            </a:endParaRPr>
          </a:p>
        </p:txBody>
      </p:sp>
      <p:sp>
        <p:nvSpPr>
          <p:cNvPr id="109" name="PlaceHolder 2"/>
          <p:cNvSpPr>
            <a:spLocks noGrp="1"/>
          </p:cNvSpPr>
          <p:nvPr>
            <p:ph type="sldNum" idx="26"/>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3385672C-4385-41A3-AA3A-C8BEDD3B668F}" type="slidenum">
              <a:rPr lang="ru" sz="1000" b="0" strike="noStrike" spc="-1">
                <a:solidFill>
                  <a:schemeClr val="dk2"/>
                </a:solidFill>
                <a:latin typeface="Arial"/>
                <a:ea typeface="Arial"/>
              </a:rPr>
              <a:pPr indent="0" algn="r">
                <a:lnSpc>
                  <a:spcPct val="100000"/>
                </a:lnSpc>
                <a:buNone/>
                <a:tabLst>
                  <a:tab pos="0" algn="l"/>
                </a:tabLst>
              </a:pPr>
              <a:t>16</a:t>
            </a:fld>
            <a:endParaRPr lang="ru-RU" sz="1000" b="0" strike="noStrike" spc="-1">
              <a:solidFill>
                <a:srgbClr val="000000"/>
              </a:solidFill>
              <a:latin typeface="Times New Roman"/>
            </a:endParaRPr>
          </a:p>
        </p:txBody>
      </p:sp>
      <p:pic>
        <p:nvPicPr>
          <p:cNvPr id="110" name="Google Shape;404;p55"/>
          <p:cNvPicPr/>
          <p:nvPr/>
        </p:nvPicPr>
        <p:blipFill>
          <a:blip r:embed="rId2" cstate="print"/>
          <a:stretch/>
        </p:blipFill>
        <p:spPr>
          <a:xfrm>
            <a:off x="3562200" y="444960"/>
            <a:ext cx="5001840" cy="4357800"/>
          </a:xfrm>
          <a:prstGeom prst="rect">
            <a:avLst/>
          </a:prstGeom>
          <a:ln w="0">
            <a:noFill/>
          </a:ln>
        </p:spPr>
      </p:pic>
      <p:sp>
        <p:nvSpPr>
          <p:cNvPr id="111" name="PlaceHolder 3"/>
          <p:cNvSpPr>
            <a:spLocks noGrp="1"/>
          </p:cNvSpPr>
          <p:nvPr>
            <p:ph/>
          </p:nvPr>
        </p:nvSpPr>
        <p:spPr>
          <a:xfrm>
            <a:off x="311760" y="1389600"/>
            <a:ext cx="2807280" cy="3413160"/>
          </a:xfrm>
          <a:prstGeom prst="rect">
            <a:avLst/>
          </a:prstGeom>
          <a:noFill/>
          <a:ln w="0">
            <a:noFill/>
          </a:ln>
        </p:spPr>
        <p:txBody>
          <a:bodyPr lIns="91440" tIns="91440" rIns="91440" bIns="91440" anchor="t">
            <a:normAutofit fontScale="68333"/>
          </a:bodyPr>
          <a:lstStyle/>
          <a:p>
            <a:pPr indent="0">
              <a:lnSpc>
                <a:spcPct val="115000"/>
              </a:lnSpc>
              <a:spcAft>
                <a:spcPts val="1199"/>
              </a:spcAft>
              <a:buNone/>
              <a:tabLst>
                <a:tab pos="0" algn="l"/>
              </a:tabLst>
            </a:pPr>
            <a:r>
              <a:rPr lang="ru" sz="1800" b="0" strike="noStrike" spc="-1">
                <a:solidFill>
                  <a:schemeClr val="dk2"/>
                </a:solidFill>
                <a:latin typeface="Arial"/>
                <a:ea typeface="Arial"/>
              </a:rPr>
              <a:t>Interaction of extracellular HCV LVPs (1) with cellular surface receptors initiates the entry process (2), which can also occur from direct cell-to-cell transmission. After pH-dependent fusion and uncoating, the incoming HCV genome is translated and the resulting polyprotein processed (3). Replication takes place in ER-derived membrane spherules (4). In the assembly and release process (5), core protein is transferred from cLDs to form nucleocapsids that, assisted by NS5A, are loaded with RNA.</a:t>
            </a:r>
            <a:endParaRPr lang="ru-RU" sz="1800" b="0" strike="noStrike" spc="-1">
              <a:solidFill>
                <a:srgbClr val="000000"/>
              </a:solidFill>
              <a:latin typeface="Arial"/>
            </a:endParaRPr>
          </a:p>
        </p:txBody>
      </p:sp>
      <p:sp>
        <p:nvSpPr>
          <p:cNvPr id="112" name="Google Shape;406;p55"/>
          <p:cNvSpPr/>
          <p:nvPr/>
        </p:nvSpPr>
        <p:spPr>
          <a:xfrm>
            <a:off x="311760" y="4690800"/>
            <a:ext cx="8380800" cy="305640"/>
          </a:xfrm>
          <a:prstGeom prst="rect">
            <a:avLst/>
          </a:prstGeom>
          <a:noFill/>
          <a:ln w="0">
            <a:noFill/>
          </a:ln>
        </p:spPr>
        <p:style>
          <a:lnRef idx="0">
            <a:scrgbClr r="0" g="0" b="0"/>
          </a:lnRef>
          <a:fillRef idx="0">
            <a:scrgbClr r="0" g="0" b="0"/>
          </a:fillRef>
          <a:effectRef idx="0">
            <a:scrgbClr r="0" g="0" b="0"/>
          </a:effectRef>
          <a:fontRef idx="minor"/>
        </p:style>
        <p:txBody>
          <a:bodyPr lIns="90000" tIns="76680" rIns="90000" bIns="76680" anchor="t">
            <a:spAutoFit/>
          </a:bodyPr>
          <a:lstStyle/>
          <a:p>
            <a:pPr>
              <a:lnSpc>
                <a:spcPct val="100000"/>
              </a:lnSpc>
              <a:tabLst>
                <a:tab pos="0" algn="l"/>
              </a:tabLst>
            </a:pPr>
            <a:r>
              <a:rPr lang="ru" sz="1000" b="0" strike="noStrike" spc="-1">
                <a:solidFill>
                  <a:srgbClr val="000000"/>
                </a:solidFill>
                <a:latin typeface="Arial"/>
                <a:ea typeface="Arial"/>
              </a:rPr>
              <a:t>Scheel T. K. H., Rice C. M. Nature medicine. – 2013. – Т. 19. – №. 7. – С. 837-849.</a:t>
            </a:r>
            <a:endParaRPr lang="ru-RU" sz="10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89999"/>
          </a:bodyPr>
          <a:lstStyle/>
          <a:p>
            <a:pPr indent="0">
              <a:lnSpc>
                <a:spcPct val="100000"/>
              </a:lnSpc>
              <a:buNone/>
              <a:tabLst>
                <a:tab pos="0" algn="l"/>
              </a:tabLst>
            </a:pPr>
            <a:r>
              <a:rPr lang="ru" sz="2800" b="0" strike="noStrike" spc="-1">
                <a:solidFill>
                  <a:schemeClr val="dk1"/>
                </a:solidFill>
                <a:latin typeface="Arial"/>
                <a:ea typeface="Arial"/>
              </a:rPr>
              <a:t>Investigational Agents and the Future for Treatment of HCV</a:t>
            </a:r>
            <a:endParaRPr lang="ru-RU" sz="2800" b="0" strike="noStrike" spc="-1">
              <a:solidFill>
                <a:srgbClr val="000000"/>
              </a:solidFill>
              <a:latin typeface="Arial"/>
            </a:endParaRPr>
          </a:p>
        </p:txBody>
      </p:sp>
      <p:sp>
        <p:nvSpPr>
          <p:cNvPr id="114" name="PlaceHolder 2"/>
          <p:cNvSpPr>
            <a:spLocks noGrp="1"/>
          </p:cNvSpPr>
          <p:nvPr>
            <p:ph/>
          </p:nvPr>
        </p:nvSpPr>
        <p:spPr>
          <a:xfrm>
            <a:off x="311760" y="1519200"/>
            <a:ext cx="8519760" cy="3049200"/>
          </a:xfrm>
          <a:prstGeom prst="rect">
            <a:avLst/>
          </a:prstGeom>
          <a:noFill/>
          <a:ln w="0">
            <a:noFill/>
          </a:ln>
        </p:spPr>
        <p:txBody>
          <a:bodyPr lIns="91440" tIns="91440" rIns="91440" bIns="91440" anchor="t">
            <a:normAutofit/>
          </a:bodyPr>
          <a:lstStyle/>
          <a:p>
            <a:pPr indent="0">
              <a:lnSpc>
                <a:spcPct val="115000"/>
              </a:lnSpc>
              <a:buNone/>
              <a:tabLst>
                <a:tab pos="0" algn="l"/>
              </a:tabLst>
            </a:pPr>
            <a:r>
              <a:rPr lang="ru" sz="1800" b="0" strike="noStrike" spc="-1">
                <a:solidFill>
                  <a:schemeClr val="dk2"/>
                </a:solidFill>
                <a:latin typeface="Arial"/>
                <a:ea typeface="Arial"/>
              </a:rPr>
              <a:t>Available agents achieve cure in the vast majority of patients; thus, HCV drug development has slowed considerably.</a:t>
            </a:r>
            <a:endParaRPr lang="ru-RU" sz="1800" b="0" strike="noStrike" spc="-1">
              <a:solidFill>
                <a:srgbClr val="000000"/>
              </a:solidFill>
              <a:latin typeface="Arial"/>
            </a:endParaRPr>
          </a:p>
          <a:p>
            <a:pPr indent="0">
              <a:lnSpc>
                <a:spcPct val="115000"/>
              </a:lnSpc>
              <a:spcBef>
                <a:spcPts val="1199"/>
              </a:spcBef>
              <a:spcAft>
                <a:spcPts val="1199"/>
              </a:spcAft>
              <a:buNone/>
              <a:tabLst>
                <a:tab pos="0" algn="l"/>
              </a:tabLst>
            </a:pPr>
            <a:r>
              <a:rPr lang="ru" sz="1800" b="0" strike="noStrike" spc="-1">
                <a:solidFill>
                  <a:schemeClr val="dk2"/>
                </a:solidFill>
                <a:latin typeface="Arial"/>
                <a:ea typeface="Arial"/>
              </a:rPr>
              <a:t>The remaining challenges for this disease are testing and diagnosis, linkage to care, increasing access to therapy, and management of special patient populations, including patients with acute HCV, pregnant women, and after transplant for persons who received HCV-positive organs.</a:t>
            </a:r>
            <a:endParaRPr lang="ru-RU" sz="1800" b="0" strike="noStrike" spc="-1">
              <a:solidFill>
                <a:srgbClr val="000000"/>
              </a:solidFill>
              <a:latin typeface="Arial"/>
            </a:endParaRPr>
          </a:p>
        </p:txBody>
      </p:sp>
      <p:sp>
        <p:nvSpPr>
          <p:cNvPr id="115" name="PlaceHolder 3"/>
          <p:cNvSpPr>
            <a:spLocks noGrp="1"/>
          </p:cNvSpPr>
          <p:nvPr>
            <p:ph type="sldNum" idx="27"/>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024A5C1E-13D0-44AE-B945-823A965535F7}" type="slidenum">
              <a:rPr lang="ru" sz="1000" b="0" strike="noStrike" spc="-1">
                <a:solidFill>
                  <a:schemeClr val="dk2"/>
                </a:solidFill>
                <a:latin typeface="Arial"/>
                <a:ea typeface="Arial"/>
              </a:rPr>
              <a:pPr indent="0" algn="r">
                <a:lnSpc>
                  <a:spcPct val="100000"/>
                </a:lnSpc>
                <a:buNone/>
                <a:tabLst>
                  <a:tab pos="0" algn="l"/>
                </a:tabLst>
              </a:pPr>
              <a:t>17</a:t>
            </a:fld>
            <a:endParaRPr lang="ru-RU" sz="1000" b="0" strike="noStrike" spc="-1">
              <a:solidFill>
                <a:srgbClr val="000000"/>
              </a:solidFill>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311760" y="2151000"/>
            <a:ext cx="8519760" cy="84096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US" sz="3600" b="0" strike="noStrike" spc="-1">
                <a:solidFill>
                  <a:schemeClr val="dk1"/>
                </a:solidFill>
                <a:latin typeface="Arial"/>
                <a:ea typeface="Arial"/>
              </a:rPr>
              <a:t>Anti-herpes drugs</a:t>
            </a:r>
            <a:endParaRPr lang="ru-RU" sz="3600" b="0" strike="noStrike" spc="-1">
              <a:solidFill>
                <a:srgbClr val="000000"/>
              </a:solidFill>
              <a:latin typeface="Arial"/>
            </a:endParaRPr>
          </a:p>
        </p:txBody>
      </p:sp>
      <p:sp>
        <p:nvSpPr>
          <p:cNvPr id="117" name="PlaceHolder 2"/>
          <p:cNvSpPr>
            <a:spLocks noGrp="1"/>
          </p:cNvSpPr>
          <p:nvPr>
            <p:ph type="sldNum" idx="28"/>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CF059789-7E59-4CA1-A57F-17E4A9BD6647}" type="slidenum">
              <a:rPr lang="ru" sz="1000" b="0" strike="noStrike" spc="-1">
                <a:solidFill>
                  <a:schemeClr val="dk2"/>
                </a:solidFill>
                <a:latin typeface="Arial"/>
                <a:ea typeface="Arial"/>
              </a:rPr>
              <a:pPr indent="0" algn="r">
                <a:lnSpc>
                  <a:spcPct val="100000"/>
                </a:lnSpc>
                <a:buNone/>
                <a:tabLst>
                  <a:tab pos="0" algn="l"/>
                </a:tabLst>
              </a:pPr>
              <a:t>18</a:t>
            </a:fld>
            <a:endParaRPr lang="ru-RU" sz="1000" b="0" strike="noStrike" spc="-1">
              <a:solidFill>
                <a:srgbClr val="000000"/>
              </a:solidFill>
              <a:latin typeface="Times New Roman"/>
            </a:endParaRPr>
          </a:p>
        </p:txBody>
      </p:sp>
      <p:pic>
        <p:nvPicPr>
          <p:cNvPr id="118" name="Google Shape;420;p57"/>
          <p:cNvPicPr/>
          <p:nvPr/>
        </p:nvPicPr>
        <p:blipFill>
          <a:blip r:embed="rId2" cstate="print"/>
          <a:stretch/>
        </p:blipFill>
        <p:spPr>
          <a:xfrm>
            <a:off x="152280" y="152280"/>
            <a:ext cx="1845360" cy="18453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3333"/>
          </a:bodyPr>
          <a:lstStyle/>
          <a:p>
            <a:pPr indent="0">
              <a:lnSpc>
                <a:spcPct val="100000"/>
              </a:lnSpc>
              <a:buNone/>
              <a:tabLst>
                <a:tab pos="0" algn="l"/>
              </a:tabLst>
            </a:pPr>
            <a:r>
              <a:rPr lang="ru" sz="2800" b="0" strike="noStrike" spc="-1">
                <a:solidFill>
                  <a:schemeClr val="dk1"/>
                </a:solidFill>
                <a:latin typeface="Arial"/>
                <a:ea typeface="Arial"/>
              </a:rPr>
              <a:t>Replicative cycles of herpes viruses (HSV)</a:t>
            </a:r>
            <a:endParaRPr lang="ru-RU" sz="2800" b="0" strike="noStrike" spc="-1">
              <a:solidFill>
                <a:srgbClr val="000000"/>
              </a:solidFill>
              <a:latin typeface="Arial"/>
            </a:endParaRPr>
          </a:p>
        </p:txBody>
      </p:sp>
      <p:sp>
        <p:nvSpPr>
          <p:cNvPr id="120" name="PlaceHolder 2"/>
          <p:cNvSpPr>
            <a:spLocks noGrp="1"/>
          </p:cNvSpPr>
          <p:nvPr>
            <p:ph type="sldNum" idx="29"/>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E3A4993A-F797-4974-B153-2C13AB6D0BC0}" type="slidenum">
              <a:rPr lang="ru" sz="1000" b="0" strike="noStrike" spc="-1">
                <a:solidFill>
                  <a:schemeClr val="dk2"/>
                </a:solidFill>
                <a:latin typeface="Arial"/>
                <a:ea typeface="Arial"/>
              </a:rPr>
              <a:pPr indent="0" algn="r">
                <a:lnSpc>
                  <a:spcPct val="100000"/>
                </a:lnSpc>
                <a:buNone/>
                <a:tabLst>
                  <a:tab pos="0" algn="l"/>
                </a:tabLst>
              </a:pPr>
              <a:t>19</a:t>
            </a:fld>
            <a:endParaRPr lang="ru-RU" sz="1000" b="0" strike="noStrike" spc="-1">
              <a:solidFill>
                <a:srgbClr val="000000"/>
              </a:solidFill>
              <a:latin typeface="Times New Roman"/>
            </a:endParaRPr>
          </a:p>
        </p:txBody>
      </p:sp>
      <p:pic>
        <p:nvPicPr>
          <p:cNvPr id="121" name="Google Shape;427;p58"/>
          <p:cNvPicPr/>
          <p:nvPr/>
        </p:nvPicPr>
        <p:blipFill>
          <a:blip r:embed="rId2" cstate="print"/>
          <a:stretch/>
        </p:blipFill>
        <p:spPr>
          <a:xfrm>
            <a:off x="152280" y="1170000"/>
            <a:ext cx="5526000" cy="3820320"/>
          </a:xfrm>
          <a:prstGeom prst="rect">
            <a:avLst/>
          </a:prstGeom>
          <a:ln w="0">
            <a:noFill/>
          </a:ln>
        </p:spPr>
      </p:pic>
      <p:sp>
        <p:nvSpPr>
          <p:cNvPr id="122" name="Google Shape;428;p58"/>
          <p:cNvSpPr/>
          <p:nvPr/>
        </p:nvSpPr>
        <p:spPr>
          <a:xfrm>
            <a:off x="5789160" y="1170000"/>
            <a:ext cx="2813760" cy="3269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ru" sz="1300" b="0" strike="noStrike" spc="-1">
                <a:solidFill>
                  <a:schemeClr val="dk2"/>
                </a:solidFill>
                <a:latin typeface="Arial"/>
                <a:ea typeface="Arial"/>
              </a:rPr>
              <a:t>DNA viruses discovered before 1900.</a:t>
            </a:r>
            <a:endParaRPr lang="ru-RU" sz="1300" b="0" strike="noStrike" spc="-1">
              <a:solidFill>
                <a:srgbClr val="000000"/>
              </a:solidFill>
              <a:latin typeface="Arial"/>
            </a:endParaRPr>
          </a:p>
          <a:p>
            <a:pPr>
              <a:lnSpc>
                <a:spcPct val="100000"/>
              </a:lnSpc>
              <a:spcBef>
                <a:spcPts val="1001"/>
              </a:spcBef>
              <a:tabLst>
                <a:tab pos="0" algn="l"/>
              </a:tabLst>
            </a:pPr>
            <a:r>
              <a:rPr lang="ru" sz="1300" b="0" strike="noStrike" spc="-1">
                <a:solidFill>
                  <a:schemeClr val="dk2"/>
                </a:solidFill>
                <a:latin typeface="Arial"/>
                <a:ea typeface="Arial"/>
              </a:rPr>
              <a:t>Circulates exclusively in human populations.</a:t>
            </a:r>
            <a:endParaRPr lang="ru-RU" sz="1300" b="0" strike="noStrike" spc="-1">
              <a:solidFill>
                <a:srgbClr val="000000"/>
              </a:solidFill>
              <a:latin typeface="Arial"/>
            </a:endParaRPr>
          </a:p>
          <a:p>
            <a:pPr>
              <a:lnSpc>
                <a:spcPct val="100000"/>
              </a:lnSpc>
              <a:spcBef>
                <a:spcPts val="1001"/>
              </a:spcBef>
              <a:tabLst>
                <a:tab pos="0" algn="l"/>
              </a:tabLst>
            </a:pPr>
            <a:r>
              <a:rPr lang="ru" sz="1300" b="0" strike="noStrike" spc="-1">
                <a:solidFill>
                  <a:schemeClr val="dk2"/>
                </a:solidFill>
                <a:latin typeface="Arial"/>
                <a:ea typeface="Arial"/>
              </a:rPr>
              <a:t>HSV-1 causes pneumonia, keratitis, encephalitis, or orofacial blisters.</a:t>
            </a:r>
            <a:endParaRPr lang="ru-RU" sz="1300" b="0" strike="noStrike" spc="-1">
              <a:solidFill>
                <a:srgbClr val="000000"/>
              </a:solidFill>
              <a:latin typeface="Arial"/>
            </a:endParaRPr>
          </a:p>
          <a:p>
            <a:pPr>
              <a:lnSpc>
                <a:spcPct val="100000"/>
              </a:lnSpc>
              <a:spcBef>
                <a:spcPts val="1001"/>
              </a:spcBef>
              <a:tabLst>
                <a:tab pos="0" algn="l"/>
              </a:tabLst>
            </a:pPr>
            <a:r>
              <a:rPr lang="ru" sz="1300" b="0" strike="noStrike" spc="-1">
                <a:solidFill>
                  <a:schemeClr val="dk2"/>
                </a:solidFill>
                <a:latin typeface="Arial"/>
                <a:ea typeface="Arial"/>
              </a:rPr>
              <a:t>HSV-2 typically causes meningitis or genital lesions.</a:t>
            </a:r>
            <a:endParaRPr lang="ru-RU" sz="1300" b="0" strike="noStrike" spc="-1">
              <a:solidFill>
                <a:srgbClr val="000000"/>
              </a:solidFill>
              <a:latin typeface="Arial"/>
            </a:endParaRPr>
          </a:p>
          <a:p>
            <a:pPr>
              <a:lnSpc>
                <a:spcPct val="100000"/>
              </a:lnSpc>
              <a:spcBef>
                <a:spcPts val="1001"/>
              </a:spcBef>
              <a:spcAft>
                <a:spcPts val="1001"/>
              </a:spcAft>
              <a:tabLst>
                <a:tab pos="0" algn="l"/>
              </a:tabLst>
            </a:pPr>
            <a:r>
              <a:rPr lang="ru" sz="1300" b="0" strike="noStrike" spc="-1">
                <a:solidFill>
                  <a:schemeClr val="dk2"/>
                </a:solidFill>
                <a:latin typeface="Arial"/>
                <a:ea typeface="Arial"/>
              </a:rPr>
              <a:t>According to the WHO global health survey, in 2012, 140 million and 417 million people between 15 and 49 years of age lived with HSV-1 and HSV-2, respectively.</a:t>
            </a:r>
            <a:endParaRPr lang="ru-RU" sz="13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3333"/>
          </a:bodyPr>
          <a:lstStyle/>
          <a:p>
            <a:pPr indent="0">
              <a:lnSpc>
                <a:spcPct val="100000"/>
              </a:lnSpc>
              <a:buNone/>
              <a:tabLst>
                <a:tab pos="0" algn="l"/>
              </a:tabLst>
            </a:pPr>
            <a:r>
              <a:rPr lang="en-US" sz="2800" b="0" strike="noStrike" spc="-1">
                <a:solidFill>
                  <a:schemeClr val="dk1"/>
                </a:solidFill>
                <a:latin typeface="Arial"/>
                <a:ea typeface="Arial"/>
              </a:rPr>
              <a:t>Outline</a:t>
            </a:r>
            <a:endParaRPr lang="ru-RU" sz="2800" b="0" strike="noStrike" spc="-1">
              <a:solidFill>
                <a:srgbClr val="000000"/>
              </a:solidFill>
              <a:latin typeface="Arial"/>
            </a:endParaRPr>
          </a:p>
        </p:txBody>
      </p:sp>
      <p:sp>
        <p:nvSpPr>
          <p:cNvPr id="39" name="PlaceHolder 2"/>
          <p:cNvSpPr>
            <a:spLocks noGrp="1"/>
          </p:cNvSpPr>
          <p:nvPr>
            <p:ph/>
          </p:nvPr>
        </p:nvSpPr>
        <p:spPr>
          <a:xfrm>
            <a:off x="311760" y="1152360"/>
            <a:ext cx="8519760" cy="3415680"/>
          </a:xfrm>
          <a:prstGeom prst="rect">
            <a:avLst/>
          </a:prstGeom>
          <a:noFill/>
          <a:ln w="0">
            <a:noFill/>
          </a:ln>
        </p:spPr>
        <p:txBody>
          <a:bodyPr lIns="91440" tIns="91440" rIns="91440" bIns="91440" anchor="t">
            <a:normAutofit/>
          </a:bodyPr>
          <a:lstStyle/>
          <a:p>
            <a:pPr marL="457200" indent="-343080">
              <a:lnSpc>
                <a:spcPct val="115000"/>
              </a:lnSpc>
              <a:buClr>
                <a:srgbClr val="595959"/>
              </a:buClr>
              <a:buFont typeface="Arial"/>
              <a:buAutoNum type="arabicPeriod"/>
            </a:pPr>
            <a:r>
              <a:rPr lang="en-US" sz="1800" b="0" strike="noStrike" spc="-1">
                <a:solidFill>
                  <a:schemeClr val="dk2"/>
                </a:solidFill>
                <a:latin typeface="Arial"/>
                <a:ea typeface="Arial"/>
              </a:rPr>
              <a:t>Drugs for the treatment of viral hepatitis B and C</a:t>
            </a:r>
            <a:endParaRPr lang="ru-RU" sz="1800" b="0" strike="noStrike" spc="-1">
              <a:solidFill>
                <a:srgbClr val="000000"/>
              </a:solidFill>
              <a:latin typeface="Arial"/>
            </a:endParaRPr>
          </a:p>
          <a:p>
            <a:pPr marL="914400" lvl="1" indent="-317520">
              <a:lnSpc>
                <a:spcPct val="115000"/>
              </a:lnSpc>
              <a:buClr>
                <a:srgbClr val="595959"/>
              </a:buClr>
              <a:buFont typeface="Arial"/>
              <a:buAutoNum type="alphaLcPeriod"/>
            </a:pPr>
            <a:r>
              <a:rPr lang="en-US" sz="1400" b="0" strike="noStrike" spc="-1">
                <a:solidFill>
                  <a:schemeClr val="dk2"/>
                </a:solidFill>
                <a:latin typeface="Arial"/>
                <a:ea typeface="Arial"/>
              </a:rPr>
              <a:t>Life cycle of hepatitis B and C viruses</a:t>
            </a:r>
            <a:endParaRPr lang="ru-RU" sz="1400" b="0" strike="noStrike" spc="-1">
              <a:solidFill>
                <a:srgbClr val="000000"/>
              </a:solidFill>
              <a:latin typeface="Arial"/>
            </a:endParaRPr>
          </a:p>
          <a:p>
            <a:pPr marL="914400" lvl="1" indent="-317520">
              <a:lnSpc>
                <a:spcPct val="115000"/>
              </a:lnSpc>
              <a:buClr>
                <a:srgbClr val="595959"/>
              </a:buClr>
              <a:buFont typeface="Arial"/>
              <a:buAutoNum type="alphaLcPeriod"/>
            </a:pPr>
            <a:r>
              <a:rPr lang="en-US" sz="1400" b="0" strike="noStrike" spc="-1">
                <a:solidFill>
                  <a:schemeClr val="dk2"/>
                </a:solidFill>
                <a:latin typeface="Arial"/>
                <a:ea typeface="Arial"/>
              </a:rPr>
              <a:t>Current drugs</a:t>
            </a:r>
            <a:endParaRPr lang="ru-RU" sz="1400" b="0" strike="noStrike" spc="-1">
              <a:solidFill>
                <a:srgbClr val="000000"/>
              </a:solidFill>
              <a:latin typeface="Arial"/>
            </a:endParaRPr>
          </a:p>
          <a:p>
            <a:pPr marL="914400" lvl="1" indent="-317520">
              <a:lnSpc>
                <a:spcPct val="115000"/>
              </a:lnSpc>
              <a:buClr>
                <a:srgbClr val="595959"/>
              </a:buClr>
              <a:buFont typeface="Arial"/>
              <a:buAutoNum type="alphaLcPeriod"/>
            </a:pPr>
            <a:r>
              <a:rPr lang="en-US" sz="1400" b="0" strike="noStrike" spc="-1">
                <a:solidFill>
                  <a:schemeClr val="dk2"/>
                </a:solidFill>
                <a:latin typeface="Arial"/>
                <a:ea typeface="Arial"/>
              </a:rPr>
              <a:t>New areas of development</a:t>
            </a:r>
            <a:endParaRPr lang="ru-RU" sz="1400" b="0" strike="noStrike" spc="-1">
              <a:solidFill>
                <a:srgbClr val="000000"/>
              </a:solidFill>
              <a:latin typeface="Arial"/>
            </a:endParaRPr>
          </a:p>
          <a:p>
            <a:pPr marL="457200" indent="-343080">
              <a:lnSpc>
                <a:spcPct val="115000"/>
              </a:lnSpc>
              <a:buClr>
                <a:srgbClr val="595959"/>
              </a:buClr>
              <a:buFont typeface="Arial"/>
              <a:buAutoNum type="arabicPeriod"/>
            </a:pPr>
            <a:r>
              <a:rPr lang="en-US" sz="1800" b="0" strike="noStrike" spc="-1">
                <a:solidFill>
                  <a:schemeClr val="dk2"/>
                </a:solidFill>
                <a:latin typeface="Arial"/>
                <a:ea typeface="Arial"/>
              </a:rPr>
              <a:t>Anti-herpes agents</a:t>
            </a:r>
            <a:endParaRPr lang="ru-RU" sz="1800" b="0" strike="noStrike" spc="-1">
              <a:solidFill>
                <a:srgbClr val="000000"/>
              </a:solidFill>
              <a:latin typeface="Arial"/>
            </a:endParaRPr>
          </a:p>
          <a:p>
            <a:pPr marL="914400" lvl="1" indent="-317520">
              <a:lnSpc>
                <a:spcPct val="115000"/>
              </a:lnSpc>
              <a:buClr>
                <a:srgbClr val="595959"/>
              </a:buClr>
              <a:buFont typeface="Arial"/>
              <a:buAutoNum type="alphaLcPeriod"/>
            </a:pPr>
            <a:r>
              <a:rPr lang="en-US" sz="1400" b="0" strike="noStrike" spc="-1">
                <a:solidFill>
                  <a:schemeClr val="dk2"/>
                </a:solidFill>
                <a:latin typeface="Arial"/>
                <a:ea typeface="Arial"/>
              </a:rPr>
              <a:t>Life cycle of herpes viruses</a:t>
            </a:r>
            <a:endParaRPr lang="ru-RU" sz="1400" b="0" strike="noStrike" spc="-1">
              <a:solidFill>
                <a:srgbClr val="000000"/>
              </a:solidFill>
              <a:latin typeface="Arial"/>
            </a:endParaRPr>
          </a:p>
          <a:p>
            <a:pPr marL="914400" lvl="1" indent="-317520">
              <a:lnSpc>
                <a:spcPct val="115000"/>
              </a:lnSpc>
              <a:buClr>
                <a:srgbClr val="595959"/>
              </a:buClr>
              <a:buFont typeface="Arial"/>
              <a:buAutoNum type="alphaLcPeriod"/>
            </a:pPr>
            <a:r>
              <a:rPr lang="en-US" sz="1400" b="0" strike="noStrike" spc="-1">
                <a:solidFill>
                  <a:schemeClr val="dk2"/>
                </a:solidFill>
                <a:latin typeface="Arial"/>
                <a:ea typeface="Arial"/>
              </a:rPr>
              <a:t>Current drugs</a:t>
            </a:r>
            <a:endParaRPr lang="ru-RU" sz="1400" b="0" strike="noStrike" spc="-1">
              <a:solidFill>
                <a:srgbClr val="000000"/>
              </a:solidFill>
              <a:latin typeface="Arial"/>
            </a:endParaRPr>
          </a:p>
          <a:p>
            <a:pPr marL="457200" indent="-343080">
              <a:lnSpc>
                <a:spcPct val="100000"/>
              </a:lnSpc>
              <a:spcBef>
                <a:spcPts val="1417"/>
              </a:spcBef>
              <a:buClr>
                <a:srgbClr val="595959"/>
              </a:buClr>
              <a:buFont typeface="Arial"/>
              <a:buAutoNum type="arabicPeriod"/>
            </a:pPr>
            <a:r>
              <a:rPr lang="en-US" sz="1800" b="0" strike="noStrike" spc="-1">
                <a:solidFill>
                  <a:schemeClr val="dk2"/>
                </a:solidFill>
                <a:latin typeface="Arial"/>
                <a:ea typeface="Arial"/>
              </a:rPr>
              <a:t>Anti-HCMV agents</a:t>
            </a:r>
            <a:endParaRPr lang="ru-RU" sz="1800" b="0" strike="noStrike" spc="-1">
              <a:solidFill>
                <a:srgbClr val="000000"/>
              </a:solidFill>
              <a:latin typeface="Arial"/>
            </a:endParaRPr>
          </a:p>
          <a:p>
            <a:pPr marL="457200" indent="-343080">
              <a:lnSpc>
                <a:spcPct val="100000"/>
              </a:lnSpc>
              <a:spcBef>
                <a:spcPts val="1417"/>
              </a:spcBef>
              <a:buClr>
                <a:srgbClr val="595959"/>
              </a:buClr>
              <a:buFont typeface="Arial"/>
              <a:buAutoNum type="arabicPeriod"/>
            </a:pPr>
            <a:r>
              <a:rPr lang="en-US" sz="1800" b="0" strike="noStrike" spc="-1">
                <a:solidFill>
                  <a:schemeClr val="dk2"/>
                </a:solidFill>
                <a:latin typeface="Arial"/>
                <a:ea typeface="Arial"/>
              </a:rPr>
              <a:t>Papillomavirus infection and its treatment</a:t>
            </a:r>
            <a:endParaRPr lang="ru-RU" sz="1800" b="0" strike="noStrike" spc="-1">
              <a:solidFill>
                <a:srgbClr val="000000"/>
              </a:solidFill>
              <a:latin typeface="Arial"/>
            </a:endParaRPr>
          </a:p>
        </p:txBody>
      </p:sp>
      <p:sp>
        <p:nvSpPr>
          <p:cNvPr id="40" name="PlaceHolder 3"/>
          <p:cNvSpPr>
            <a:spLocks noGrp="1"/>
          </p:cNvSpPr>
          <p:nvPr>
            <p:ph type="sldNum" idx="12"/>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408E6CC1-7BA2-4F79-9CFC-2FD9ADCD1311}" type="slidenum">
              <a:rPr lang="ru" sz="1000" b="0" strike="noStrike" spc="-1">
                <a:solidFill>
                  <a:schemeClr val="dk2"/>
                </a:solidFill>
                <a:latin typeface="Arial"/>
                <a:ea typeface="Arial"/>
              </a:rPr>
              <a:pPr indent="0" algn="r">
                <a:lnSpc>
                  <a:spcPct val="100000"/>
                </a:lnSpc>
                <a:buNone/>
                <a:tabLst>
                  <a:tab pos="0" algn="l"/>
                </a:tabLst>
              </a:pPr>
              <a:t>2</a:t>
            </a:fld>
            <a:endParaRPr lang="ru-RU" sz="1000" b="0" strike="noStrike" spc="-1">
              <a:solidFill>
                <a:srgbClr val="000000"/>
              </a:solidFill>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89999"/>
          </a:bodyPr>
          <a:lstStyle/>
          <a:p>
            <a:pPr indent="0">
              <a:lnSpc>
                <a:spcPct val="100000"/>
              </a:lnSpc>
              <a:buNone/>
              <a:tabLst>
                <a:tab pos="0" algn="l"/>
              </a:tabLst>
            </a:pPr>
            <a:r>
              <a:rPr lang="ru" sz="2800" b="0" strike="noStrike" spc="-1">
                <a:solidFill>
                  <a:schemeClr val="dk1"/>
                </a:solidFill>
                <a:latin typeface="Arial"/>
                <a:ea typeface="Arial"/>
              </a:rPr>
              <a:t>Acyclovir inhibits DNA synthesis by HSV DNA polymerase</a:t>
            </a:r>
            <a:endParaRPr lang="ru-RU" sz="2800" b="0" strike="noStrike" spc="-1">
              <a:solidFill>
                <a:srgbClr val="000000"/>
              </a:solidFill>
              <a:latin typeface="Arial"/>
            </a:endParaRPr>
          </a:p>
        </p:txBody>
      </p:sp>
      <p:sp>
        <p:nvSpPr>
          <p:cNvPr id="124" name="PlaceHolder 2"/>
          <p:cNvSpPr>
            <a:spLocks noGrp="1"/>
          </p:cNvSpPr>
          <p:nvPr>
            <p:ph type="sldNum" idx="30"/>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8FF7CB6D-49DD-4F0F-81F0-679F4DB95DEB}" type="slidenum">
              <a:rPr lang="ru" sz="1000" b="0" strike="noStrike" spc="-1">
                <a:solidFill>
                  <a:schemeClr val="dk2"/>
                </a:solidFill>
                <a:latin typeface="Arial"/>
                <a:ea typeface="Arial"/>
              </a:rPr>
              <a:pPr indent="0" algn="r">
                <a:lnSpc>
                  <a:spcPct val="100000"/>
                </a:lnSpc>
                <a:buNone/>
                <a:tabLst>
                  <a:tab pos="0" algn="l"/>
                </a:tabLst>
              </a:pPr>
              <a:t>20</a:t>
            </a:fld>
            <a:endParaRPr lang="ru-RU" sz="1000" b="0" strike="noStrike" spc="-1">
              <a:solidFill>
                <a:srgbClr val="000000"/>
              </a:solidFill>
              <a:latin typeface="Times New Roman"/>
            </a:endParaRPr>
          </a:p>
        </p:txBody>
      </p:sp>
      <p:pic>
        <p:nvPicPr>
          <p:cNvPr id="125" name="Google Shape;435;p59"/>
          <p:cNvPicPr/>
          <p:nvPr/>
        </p:nvPicPr>
        <p:blipFill>
          <a:blip r:embed="rId2" cstate="print"/>
          <a:stretch/>
        </p:blipFill>
        <p:spPr>
          <a:xfrm>
            <a:off x="152280" y="1170000"/>
            <a:ext cx="4936320" cy="3820320"/>
          </a:xfrm>
          <a:prstGeom prst="rect">
            <a:avLst/>
          </a:prstGeom>
          <a:ln w="0">
            <a:noFill/>
          </a:ln>
        </p:spPr>
      </p:pic>
      <p:sp>
        <p:nvSpPr>
          <p:cNvPr id="126" name="Google Shape;436;p59"/>
          <p:cNvSpPr/>
          <p:nvPr/>
        </p:nvSpPr>
        <p:spPr>
          <a:xfrm>
            <a:off x="5472360" y="1170000"/>
            <a:ext cx="3218760" cy="33408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ru" sz="1300" b="0" strike="noStrike" spc="-1">
                <a:solidFill>
                  <a:schemeClr val="dk2"/>
                </a:solidFill>
                <a:latin typeface="Arial"/>
                <a:ea typeface="Arial"/>
              </a:rPr>
              <a:t>In the presence of acyclovir, human DNA synthesis proceeds normally.</a:t>
            </a:r>
            <a:endParaRPr lang="ru-RU" sz="1300" b="0" strike="noStrike" spc="-1">
              <a:solidFill>
                <a:srgbClr val="000000"/>
              </a:solidFill>
              <a:latin typeface="Arial"/>
            </a:endParaRPr>
          </a:p>
          <a:p>
            <a:pPr>
              <a:lnSpc>
                <a:spcPct val="100000"/>
              </a:lnSpc>
              <a:spcBef>
                <a:spcPts val="1001"/>
              </a:spcBef>
              <a:tabLst>
                <a:tab pos="0" algn="l"/>
              </a:tabLst>
            </a:pPr>
            <a:r>
              <a:rPr lang="ru" sz="1300" b="0" strike="noStrike" spc="-1">
                <a:solidFill>
                  <a:schemeClr val="dk2"/>
                </a:solidFill>
                <a:latin typeface="Arial"/>
                <a:ea typeface="Arial"/>
              </a:rPr>
              <a:t>Acyclovir inhibits viral DNA polymerase by acting as a terminal substrate. After phosphorylation with HSV TK and host cell enzymes acyclovir triphosphate competes for endogenous dGTP.</a:t>
            </a:r>
            <a:endParaRPr lang="ru-RU" sz="1300" b="0" strike="noStrike" spc="-1">
              <a:solidFill>
                <a:srgbClr val="000000"/>
              </a:solidFill>
              <a:latin typeface="Arial"/>
            </a:endParaRPr>
          </a:p>
          <a:p>
            <a:pPr>
              <a:lnSpc>
                <a:spcPct val="100000"/>
              </a:lnSpc>
              <a:spcBef>
                <a:spcPts val="1001"/>
              </a:spcBef>
              <a:tabLst>
                <a:tab pos="0" algn="l"/>
              </a:tabLst>
            </a:pPr>
            <a:r>
              <a:rPr lang="ru" sz="1300" b="0" strike="noStrike" spc="-1">
                <a:solidFill>
                  <a:schemeClr val="dk2"/>
                </a:solidFill>
                <a:latin typeface="Arial"/>
                <a:ea typeface="Arial"/>
              </a:rPr>
              <a:t>HSV DNA polymerase adds acyclovir monophosphate to the 3′ end of the growing DNA strand.</a:t>
            </a:r>
            <a:endParaRPr lang="ru-RU" sz="1300" b="0" strike="noStrike" spc="-1">
              <a:solidFill>
                <a:srgbClr val="000000"/>
              </a:solidFill>
              <a:latin typeface="Arial"/>
            </a:endParaRPr>
          </a:p>
          <a:p>
            <a:pPr>
              <a:lnSpc>
                <a:spcPct val="100000"/>
              </a:lnSpc>
              <a:spcBef>
                <a:spcPts val="1001"/>
              </a:spcBef>
              <a:spcAft>
                <a:spcPts val="1001"/>
              </a:spcAft>
              <a:tabLst>
                <a:tab pos="0" algn="l"/>
              </a:tabLst>
            </a:pPr>
            <a:r>
              <a:rPr lang="ru" sz="1300" b="0" strike="noStrike" spc="-1">
                <a:solidFill>
                  <a:schemeClr val="dk2"/>
                </a:solidFill>
                <a:latin typeface="Arial"/>
                <a:ea typeface="Arial"/>
              </a:rPr>
              <a:t>Acyclovir lacks a hydroxyl group in the 3′ position and further addition to the polymer by HSV DNA polymerase is not possible.</a:t>
            </a:r>
            <a:endParaRPr lang="ru-RU" sz="13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3333"/>
          </a:bodyPr>
          <a:lstStyle/>
          <a:p>
            <a:pPr indent="0">
              <a:lnSpc>
                <a:spcPct val="100000"/>
              </a:lnSpc>
              <a:buNone/>
              <a:tabLst>
                <a:tab pos="0" algn="l"/>
              </a:tabLst>
            </a:pPr>
            <a:r>
              <a:rPr lang="ru" sz="2800" b="0" strike="noStrike" spc="-1">
                <a:solidFill>
                  <a:schemeClr val="dk1"/>
                </a:solidFill>
                <a:latin typeface="Arial"/>
                <a:ea typeface="Arial"/>
              </a:rPr>
              <a:t>Current anti-herpes drugs</a:t>
            </a:r>
            <a:endParaRPr lang="ru-RU" sz="2800" b="0" strike="noStrike" spc="-1">
              <a:solidFill>
                <a:srgbClr val="000000"/>
              </a:solidFill>
              <a:latin typeface="Arial"/>
            </a:endParaRPr>
          </a:p>
        </p:txBody>
      </p:sp>
      <p:sp>
        <p:nvSpPr>
          <p:cNvPr id="128" name="PlaceHolder 2"/>
          <p:cNvSpPr>
            <a:spLocks noGrp="1"/>
          </p:cNvSpPr>
          <p:nvPr>
            <p:ph/>
          </p:nvPr>
        </p:nvSpPr>
        <p:spPr>
          <a:xfrm>
            <a:off x="311760" y="1152360"/>
            <a:ext cx="5083200" cy="3646080"/>
          </a:xfrm>
          <a:prstGeom prst="rect">
            <a:avLst/>
          </a:prstGeom>
          <a:noFill/>
          <a:ln w="0">
            <a:noFill/>
          </a:ln>
        </p:spPr>
        <p:txBody>
          <a:bodyPr lIns="91440" tIns="91440" rIns="91440" bIns="91440" anchor="t">
            <a:normAutofit fontScale="62222"/>
          </a:bodyPr>
          <a:lstStyle/>
          <a:p>
            <a:pPr indent="0">
              <a:lnSpc>
                <a:spcPct val="115000"/>
              </a:lnSpc>
              <a:buNone/>
              <a:tabLst>
                <a:tab pos="0" algn="l"/>
              </a:tabLst>
            </a:pPr>
            <a:r>
              <a:rPr lang="ru" sz="1800" b="1" strike="noStrike" spc="-1">
                <a:solidFill>
                  <a:schemeClr val="dk2"/>
                </a:solidFill>
                <a:latin typeface="Arial"/>
                <a:ea typeface="Arial"/>
              </a:rPr>
              <a:t>Nucleoside analogues</a:t>
            </a:r>
            <a:endParaRPr lang="ru-RU" sz="1800" b="0" strike="noStrike" spc="-1">
              <a:solidFill>
                <a:srgbClr val="000000"/>
              </a:solidFill>
              <a:latin typeface="Arial"/>
            </a:endParaRPr>
          </a:p>
          <a:p>
            <a:pPr indent="0">
              <a:lnSpc>
                <a:spcPct val="115000"/>
              </a:lnSpc>
              <a:spcBef>
                <a:spcPts val="1199"/>
              </a:spcBef>
              <a:buNone/>
              <a:tabLst>
                <a:tab pos="0" algn="l"/>
              </a:tabLst>
            </a:pPr>
            <a:r>
              <a:rPr lang="ru" sz="1800" b="1" strike="noStrike" spc="-1">
                <a:solidFill>
                  <a:schemeClr val="dk2"/>
                </a:solidFill>
                <a:latin typeface="Arial"/>
                <a:ea typeface="Arial"/>
              </a:rPr>
              <a:t>Acyclovir</a:t>
            </a:r>
            <a:r>
              <a:rPr lang="ru" sz="1800" b="0" strike="noStrike" spc="-1">
                <a:solidFill>
                  <a:schemeClr val="dk2"/>
                </a:solidFill>
                <a:latin typeface="Arial"/>
                <a:ea typeface="Arial"/>
              </a:rPr>
              <a:t> is a gold standard for the treatment of HSV infection. Well tolerated. Despite the high efficacy, the mortality rate of patients with herpes simplex encephalitis who received acyclovir is 14 to 19%.</a:t>
            </a:r>
            <a:endParaRPr lang="ru-RU" sz="1800" b="0" strike="noStrike" spc="-1">
              <a:solidFill>
                <a:srgbClr val="000000"/>
              </a:solidFill>
              <a:latin typeface="Arial"/>
            </a:endParaRPr>
          </a:p>
          <a:p>
            <a:pPr indent="0">
              <a:lnSpc>
                <a:spcPct val="115000"/>
              </a:lnSpc>
              <a:spcBef>
                <a:spcPts val="1199"/>
              </a:spcBef>
              <a:buNone/>
              <a:tabLst>
                <a:tab pos="0" algn="l"/>
              </a:tabLst>
            </a:pPr>
            <a:r>
              <a:rPr lang="ru" sz="1800" b="1" strike="noStrike" spc="-1">
                <a:solidFill>
                  <a:schemeClr val="dk2"/>
                </a:solidFill>
                <a:latin typeface="Arial"/>
                <a:ea typeface="Arial"/>
              </a:rPr>
              <a:t>Cidofovir</a:t>
            </a:r>
            <a:r>
              <a:rPr lang="ru" sz="1800" b="0" strike="noStrike" spc="-1">
                <a:solidFill>
                  <a:schemeClr val="dk2"/>
                </a:solidFill>
                <a:latin typeface="Arial"/>
                <a:ea typeface="Arial"/>
              </a:rPr>
              <a:t> is used i.v. for acyclovir-resistant HSV, including HIV patients. Nephrotoxicity is the principal dose-limiting side effect.</a:t>
            </a:r>
            <a:endParaRPr lang="ru-RU" sz="1800" b="0" strike="noStrike" spc="-1">
              <a:solidFill>
                <a:srgbClr val="000000"/>
              </a:solidFill>
              <a:latin typeface="Arial"/>
            </a:endParaRPr>
          </a:p>
          <a:p>
            <a:pPr indent="0">
              <a:lnSpc>
                <a:spcPct val="115000"/>
              </a:lnSpc>
              <a:spcBef>
                <a:spcPts val="1199"/>
              </a:spcBef>
              <a:buNone/>
              <a:tabLst>
                <a:tab pos="0" algn="l"/>
              </a:tabLst>
            </a:pPr>
            <a:r>
              <a:rPr lang="ru" sz="1800" b="1" strike="noStrike" spc="-1">
                <a:solidFill>
                  <a:schemeClr val="dk2"/>
                </a:solidFill>
                <a:latin typeface="Arial"/>
                <a:ea typeface="Arial"/>
              </a:rPr>
              <a:t>Trifluridine</a:t>
            </a:r>
            <a:r>
              <a:rPr lang="ru" sz="1800" b="0" strike="noStrike" spc="-1">
                <a:solidFill>
                  <a:schemeClr val="dk2"/>
                </a:solidFill>
                <a:latin typeface="Arial"/>
                <a:ea typeface="Arial"/>
              </a:rPr>
              <a:t> is used for the topical treatment (eye drops or eye ointment) of HSV keratitis.</a:t>
            </a:r>
            <a:endParaRPr lang="ru-RU" sz="1800" b="0" strike="noStrike" spc="-1">
              <a:solidFill>
                <a:srgbClr val="000000"/>
              </a:solidFill>
              <a:latin typeface="Arial"/>
            </a:endParaRPr>
          </a:p>
          <a:p>
            <a:pPr indent="0">
              <a:lnSpc>
                <a:spcPct val="115000"/>
              </a:lnSpc>
              <a:spcBef>
                <a:spcPts val="1199"/>
              </a:spcBef>
              <a:buNone/>
              <a:tabLst>
                <a:tab pos="0" algn="l"/>
              </a:tabLst>
            </a:pPr>
            <a:r>
              <a:rPr lang="ru" sz="1800" b="1" strike="noStrike" spc="-1">
                <a:solidFill>
                  <a:schemeClr val="dk2"/>
                </a:solidFill>
                <a:latin typeface="Arial"/>
                <a:ea typeface="Arial"/>
              </a:rPr>
              <a:t>Pyrophosphate analogues - Foscarnet</a:t>
            </a:r>
            <a:endParaRPr lang="ru-RU" sz="1800" b="0" strike="noStrike" spc="-1">
              <a:solidFill>
                <a:srgbClr val="000000"/>
              </a:solidFill>
              <a:latin typeface="Arial"/>
            </a:endParaRPr>
          </a:p>
          <a:p>
            <a:pPr indent="0">
              <a:lnSpc>
                <a:spcPct val="115000"/>
              </a:lnSpc>
              <a:spcBef>
                <a:spcPts val="1199"/>
              </a:spcBef>
              <a:spcAft>
                <a:spcPts val="1199"/>
              </a:spcAft>
              <a:buNone/>
              <a:tabLst>
                <a:tab pos="0" algn="l"/>
              </a:tabLst>
            </a:pPr>
            <a:r>
              <a:rPr lang="ru" sz="1800" b="0" strike="noStrike" spc="-1">
                <a:solidFill>
                  <a:schemeClr val="dk2"/>
                </a:solidFill>
                <a:latin typeface="Arial"/>
                <a:ea typeface="Arial"/>
              </a:rPr>
              <a:t>Broad-spectrum activity against HSV-1, HSV-2, VZV, HCMV, EBV, HIV, and HBV by targeting viral DNA polymerases. Used exclusively in the treatment of HCMVs or HSVs that have become resistant to nucleoside analogues. Side effects: nausea, diarrhea, vomiting, headache, renal impairment, hypocalcemia.</a:t>
            </a:r>
            <a:endParaRPr lang="ru-RU" sz="1800" b="0" strike="noStrike" spc="-1">
              <a:solidFill>
                <a:srgbClr val="000000"/>
              </a:solidFill>
              <a:latin typeface="Arial"/>
            </a:endParaRPr>
          </a:p>
        </p:txBody>
      </p:sp>
      <p:sp>
        <p:nvSpPr>
          <p:cNvPr id="129" name="PlaceHolder 3"/>
          <p:cNvSpPr>
            <a:spLocks noGrp="1"/>
          </p:cNvSpPr>
          <p:nvPr>
            <p:ph type="sldNum" idx="31"/>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4AB6739A-9B33-4F35-9415-373C2E45AF0E}" type="slidenum">
              <a:rPr lang="ru" sz="1000" b="0" strike="noStrike" spc="-1">
                <a:solidFill>
                  <a:schemeClr val="dk2"/>
                </a:solidFill>
                <a:latin typeface="Arial"/>
                <a:ea typeface="Arial"/>
              </a:rPr>
              <a:pPr indent="0" algn="r">
                <a:lnSpc>
                  <a:spcPct val="100000"/>
                </a:lnSpc>
                <a:buNone/>
                <a:tabLst>
                  <a:tab pos="0" algn="l"/>
                </a:tabLst>
              </a:pPr>
              <a:t>21</a:t>
            </a:fld>
            <a:endParaRPr lang="ru-RU" sz="1000" b="0" strike="noStrike" spc="-1">
              <a:solidFill>
                <a:srgbClr val="000000"/>
              </a:solidFill>
              <a:latin typeface="Times New Roman"/>
            </a:endParaRPr>
          </a:p>
        </p:txBody>
      </p:sp>
      <p:pic>
        <p:nvPicPr>
          <p:cNvPr id="130" name="Google Shape;444;p60"/>
          <p:cNvPicPr/>
          <p:nvPr/>
        </p:nvPicPr>
        <p:blipFill>
          <a:blip r:embed="rId2" cstate="print"/>
          <a:stretch/>
        </p:blipFill>
        <p:spPr>
          <a:xfrm>
            <a:off x="5755680" y="1170000"/>
            <a:ext cx="3159360" cy="1742400"/>
          </a:xfrm>
          <a:prstGeom prst="rect">
            <a:avLst/>
          </a:prstGeom>
          <a:ln w="0">
            <a:noFill/>
          </a:ln>
        </p:spPr>
      </p:pic>
      <p:pic>
        <p:nvPicPr>
          <p:cNvPr id="131" name="Google Shape;445;p60"/>
          <p:cNvPicPr/>
          <p:nvPr/>
        </p:nvPicPr>
        <p:blipFill>
          <a:blip r:embed="rId3" cstate="print"/>
          <a:stretch/>
        </p:blipFill>
        <p:spPr>
          <a:xfrm>
            <a:off x="6091560" y="3065400"/>
            <a:ext cx="2487600" cy="17330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311760" y="2151000"/>
            <a:ext cx="8519760" cy="84096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US" sz="3600" b="0" strike="noStrike" spc="-1">
                <a:solidFill>
                  <a:schemeClr val="dk1"/>
                </a:solidFill>
                <a:latin typeface="Arial"/>
                <a:ea typeface="Arial"/>
              </a:rPr>
              <a:t>Anti-HCMV drugs</a:t>
            </a:r>
            <a:endParaRPr lang="ru-RU" sz="3600" b="0" strike="noStrike" spc="-1">
              <a:solidFill>
                <a:srgbClr val="000000"/>
              </a:solidFill>
              <a:latin typeface="Arial"/>
            </a:endParaRPr>
          </a:p>
        </p:txBody>
      </p:sp>
      <p:sp>
        <p:nvSpPr>
          <p:cNvPr id="133" name="PlaceHolder 2"/>
          <p:cNvSpPr>
            <a:spLocks noGrp="1"/>
          </p:cNvSpPr>
          <p:nvPr>
            <p:ph type="sldNum" idx="32"/>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9D6FB745-7EEC-40C7-B785-25541BDEC0FC}" type="slidenum">
              <a:rPr lang="ru" sz="1000" b="0" strike="noStrike" spc="-1">
                <a:solidFill>
                  <a:schemeClr val="dk2"/>
                </a:solidFill>
                <a:latin typeface="Arial"/>
                <a:ea typeface="Arial"/>
              </a:rPr>
              <a:pPr indent="0" algn="r">
                <a:lnSpc>
                  <a:spcPct val="100000"/>
                </a:lnSpc>
                <a:buNone/>
                <a:tabLst>
                  <a:tab pos="0" algn="l"/>
                </a:tabLst>
              </a:pPr>
              <a:t>22</a:t>
            </a:fld>
            <a:endParaRPr lang="ru-RU" sz="1000" b="0" strike="noStrike" spc="-1">
              <a:solidFill>
                <a:srgbClr val="000000"/>
              </a:solidFill>
              <a:latin typeface="Times New Roman"/>
            </a:endParaRPr>
          </a:p>
        </p:txBody>
      </p:sp>
      <p:pic>
        <p:nvPicPr>
          <p:cNvPr id="134" name="Google Shape;420;p 2"/>
          <p:cNvPicPr/>
          <p:nvPr/>
        </p:nvPicPr>
        <p:blipFill>
          <a:blip r:embed="rId2" cstate="print"/>
          <a:stretch/>
        </p:blipFill>
        <p:spPr>
          <a:xfrm>
            <a:off x="152280" y="152280"/>
            <a:ext cx="1845360" cy="18453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3333"/>
          </a:bodyPr>
          <a:lstStyle/>
          <a:p>
            <a:pPr indent="0">
              <a:lnSpc>
                <a:spcPct val="100000"/>
              </a:lnSpc>
              <a:buNone/>
              <a:tabLst>
                <a:tab pos="0" algn="l"/>
              </a:tabLst>
            </a:pPr>
            <a:r>
              <a:rPr lang="ru" sz="2800" b="0" strike="noStrike" spc="-1">
                <a:solidFill>
                  <a:schemeClr val="dk1"/>
                </a:solidFill>
                <a:latin typeface="Arial"/>
                <a:ea typeface="Arial"/>
              </a:rPr>
              <a:t>Replicative cycle of human cytomegalovirus (HCMV)</a:t>
            </a:r>
            <a:endParaRPr lang="ru-RU" sz="2800" b="0" strike="noStrike" spc="-1">
              <a:solidFill>
                <a:srgbClr val="000000"/>
              </a:solidFill>
              <a:latin typeface="Arial"/>
            </a:endParaRPr>
          </a:p>
        </p:txBody>
      </p:sp>
      <p:sp>
        <p:nvSpPr>
          <p:cNvPr id="136" name="PlaceHolder 2"/>
          <p:cNvSpPr>
            <a:spLocks noGrp="1"/>
          </p:cNvSpPr>
          <p:nvPr>
            <p:ph type="sldNum" idx="33"/>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6CA3DAE7-30DD-4EFE-8339-8F33A38812C8}" type="slidenum">
              <a:rPr lang="ru" sz="1000" b="0" strike="noStrike" spc="-1">
                <a:solidFill>
                  <a:schemeClr val="dk2"/>
                </a:solidFill>
                <a:latin typeface="Arial"/>
                <a:ea typeface="Arial"/>
              </a:rPr>
              <a:pPr indent="0" algn="r">
                <a:lnSpc>
                  <a:spcPct val="100000"/>
                </a:lnSpc>
                <a:buNone/>
                <a:tabLst>
                  <a:tab pos="0" algn="l"/>
                </a:tabLst>
              </a:pPr>
              <a:t>23</a:t>
            </a:fld>
            <a:endParaRPr lang="ru-RU" sz="1000" b="0" strike="noStrike" spc="-1">
              <a:solidFill>
                <a:srgbClr val="000000"/>
              </a:solidFill>
              <a:latin typeface="Times New Roman"/>
            </a:endParaRPr>
          </a:p>
        </p:txBody>
      </p:sp>
      <p:sp>
        <p:nvSpPr>
          <p:cNvPr id="137" name="Google Shape;428;p 3"/>
          <p:cNvSpPr/>
          <p:nvPr/>
        </p:nvSpPr>
        <p:spPr>
          <a:xfrm>
            <a:off x="5825880" y="1620000"/>
            <a:ext cx="2813760" cy="29595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ru" sz="1300" b="0" strike="noStrike" spc="-1">
                <a:solidFill>
                  <a:schemeClr val="dk2"/>
                </a:solidFill>
                <a:latin typeface="Arial"/>
                <a:ea typeface="Arial"/>
              </a:rPr>
              <a:t>HCMV has two distinct life cycles: lytic and latent, with lytic replication associated with clinical manifestations. The virus exhibits a protracted replication cycle, posing challenges for characterization. Key stages include entry, replication, assembly and maturation, and egress. HCMV genes are classified into immediate early (IE), early (E), and late (L) genes, with major IE genes playing critical roles in viral gene expression and replication efficiency</a:t>
            </a:r>
            <a:endParaRPr lang="ru-RU" sz="1300" b="0" strike="noStrike" spc="-1">
              <a:solidFill>
                <a:srgbClr val="000000"/>
              </a:solidFill>
              <a:latin typeface="Arial"/>
            </a:endParaRPr>
          </a:p>
        </p:txBody>
      </p:sp>
      <p:pic>
        <p:nvPicPr>
          <p:cNvPr id="138" name="Рисунок 137"/>
          <p:cNvPicPr/>
          <p:nvPr/>
        </p:nvPicPr>
        <p:blipFill>
          <a:blip r:embed="rId2" cstate="print"/>
          <a:stretch/>
        </p:blipFill>
        <p:spPr>
          <a:xfrm>
            <a:off x="540000" y="1649880"/>
            <a:ext cx="5132520" cy="28497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3333"/>
          </a:bodyPr>
          <a:lstStyle/>
          <a:p>
            <a:pPr indent="0">
              <a:lnSpc>
                <a:spcPct val="100000"/>
              </a:lnSpc>
              <a:buNone/>
              <a:tabLst>
                <a:tab pos="0" algn="l"/>
              </a:tabLst>
            </a:pPr>
            <a:r>
              <a:rPr lang="ru" sz="2800" b="0" strike="noStrike" spc="-1">
                <a:solidFill>
                  <a:schemeClr val="dk1"/>
                </a:solidFill>
                <a:latin typeface="Arial"/>
                <a:ea typeface="Arial"/>
              </a:rPr>
              <a:t>Current anti-HCMV drugs</a:t>
            </a:r>
            <a:endParaRPr lang="ru-RU" sz="2800" b="0" strike="noStrike" spc="-1">
              <a:solidFill>
                <a:srgbClr val="000000"/>
              </a:solidFill>
              <a:latin typeface="Arial"/>
            </a:endParaRPr>
          </a:p>
        </p:txBody>
      </p:sp>
      <p:sp>
        <p:nvSpPr>
          <p:cNvPr id="140" name="PlaceHolder 2"/>
          <p:cNvSpPr>
            <a:spLocks noGrp="1"/>
          </p:cNvSpPr>
          <p:nvPr>
            <p:ph/>
          </p:nvPr>
        </p:nvSpPr>
        <p:spPr>
          <a:xfrm>
            <a:off x="311760" y="1152360"/>
            <a:ext cx="5083200" cy="3646080"/>
          </a:xfrm>
          <a:prstGeom prst="rect">
            <a:avLst/>
          </a:prstGeom>
          <a:noFill/>
          <a:ln w="0">
            <a:noFill/>
          </a:ln>
        </p:spPr>
        <p:txBody>
          <a:bodyPr lIns="91440" tIns="91440" rIns="91440" bIns="91440" anchor="t">
            <a:normAutofit fontScale="96666" lnSpcReduction="10000"/>
          </a:bodyPr>
          <a:lstStyle/>
          <a:p>
            <a:pPr indent="0">
              <a:lnSpc>
                <a:spcPct val="100000"/>
              </a:lnSpc>
              <a:spcBef>
                <a:spcPts val="1417"/>
              </a:spcBef>
              <a:buNone/>
              <a:tabLst>
                <a:tab pos="0" algn="l"/>
              </a:tabLst>
            </a:pPr>
            <a:r>
              <a:rPr lang="ru-RU" sz="1400" b="0" strike="noStrike" spc="-1">
                <a:solidFill>
                  <a:srgbClr val="000000"/>
                </a:solidFill>
                <a:latin typeface="Arial"/>
              </a:rPr>
              <a:t>The treatment of HCMV infection involves antiviral drugs like </a:t>
            </a:r>
            <a:r>
              <a:rPr lang="ru-RU" sz="1400" b="1" strike="noStrike" spc="-1">
                <a:solidFill>
                  <a:srgbClr val="000000"/>
                </a:solidFill>
                <a:latin typeface="Arial"/>
              </a:rPr>
              <a:t>ganciclovir</a:t>
            </a:r>
            <a:r>
              <a:rPr lang="ru-RU" sz="1400" b="0" strike="noStrike" spc="-1">
                <a:solidFill>
                  <a:srgbClr val="000000"/>
                </a:solidFill>
                <a:latin typeface="Arial"/>
              </a:rPr>
              <a:t>, </a:t>
            </a:r>
            <a:r>
              <a:rPr lang="ru-RU" sz="1400" b="1" strike="noStrike" spc="-1">
                <a:solidFill>
                  <a:srgbClr val="000000"/>
                </a:solidFill>
                <a:latin typeface="Arial"/>
              </a:rPr>
              <a:t>valganciclovir</a:t>
            </a:r>
            <a:r>
              <a:rPr lang="ru-RU" sz="1400" b="0" strike="noStrike" spc="-1">
                <a:solidFill>
                  <a:srgbClr val="000000"/>
                </a:solidFill>
                <a:latin typeface="Arial"/>
              </a:rPr>
              <a:t>, and </a:t>
            </a:r>
            <a:r>
              <a:rPr lang="ru-RU" sz="1400" b="1" strike="noStrike" spc="-1">
                <a:solidFill>
                  <a:srgbClr val="000000"/>
                </a:solidFill>
                <a:latin typeface="Arial"/>
              </a:rPr>
              <a:t>letermovir</a:t>
            </a:r>
            <a:r>
              <a:rPr lang="ru-RU" sz="1400" b="0" strike="noStrike" spc="-1">
                <a:solidFill>
                  <a:srgbClr val="000000"/>
                </a:solidFill>
                <a:latin typeface="Arial"/>
              </a:rPr>
              <a:t>.</a:t>
            </a:r>
          </a:p>
          <a:p>
            <a:pPr indent="0">
              <a:lnSpc>
                <a:spcPct val="100000"/>
              </a:lnSpc>
              <a:spcBef>
                <a:spcPts val="1417"/>
              </a:spcBef>
              <a:buNone/>
              <a:tabLst>
                <a:tab pos="0" algn="l"/>
              </a:tabLst>
            </a:pPr>
            <a:r>
              <a:rPr lang="ru-RU" sz="1400" b="1" strike="noStrike" spc="-1">
                <a:solidFill>
                  <a:srgbClr val="000000"/>
                </a:solidFill>
                <a:latin typeface="Arial"/>
              </a:rPr>
              <a:t>Ganciclovir</a:t>
            </a:r>
            <a:r>
              <a:rPr lang="ru-RU" sz="1400" b="0" strike="noStrike" spc="-1">
                <a:solidFill>
                  <a:srgbClr val="000000"/>
                </a:solidFill>
                <a:latin typeface="Arial"/>
              </a:rPr>
              <a:t> is the drug of choice for CMV disease, inhibiting DNA synthesis.</a:t>
            </a:r>
          </a:p>
          <a:p>
            <a:pPr indent="0">
              <a:lnSpc>
                <a:spcPct val="100000"/>
              </a:lnSpc>
              <a:spcBef>
                <a:spcPts val="1417"/>
              </a:spcBef>
              <a:buNone/>
              <a:tabLst>
                <a:tab pos="0" algn="l"/>
              </a:tabLst>
            </a:pPr>
            <a:r>
              <a:rPr lang="ru-RU" sz="1400" b="1" strike="noStrike" spc="-1">
                <a:solidFill>
                  <a:srgbClr val="000000"/>
                </a:solidFill>
                <a:latin typeface="Arial"/>
              </a:rPr>
              <a:t>Letermovir</a:t>
            </a:r>
            <a:r>
              <a:rPr lang="ru-RU" sz="1400" b="0" strike="noStrike" spc="-1">
                <a:solidFill>
                  <a:srgbClr val="000000"/>
                </a:solidFill>
                <a:latin typeface="Arial"/>
              </a:rPr>
              <a:t>, a terminase inhibitor, is used for primary prevention in certain transplant recipients.</a:t>
            </a:r>
          </a:p>
          <a:p>
            <a:pPr indent="0">
              <a:lnSpc>
                <a:spcPct val="100000"/>
              </a:lnSpc>
              <a:spcBef>
                <a:spcPts val="1417"/>
              </a:spcBef>
              <a:buNone/>
              <a:tabLst>
                <a:tab pos="0" algn="l"/>
              </a:tabLst>
            </a:pPr>
            <a:r>
              <a:rPr lang="ru-RU" sz="1400" b="1" strike="noStrike" spc="-1">
                <a:solidFill>
                  <a:srgbClr val="000000"/>
                </a:solidFill>
                <a:latin typeface="Arial"/>
              </a:rPr>
              <a:t>Foscarnet</a:t>
            </a:r>
            <a:r>
              <a:rPr lang="ru-RU" sz="1400" b="0" strike="noStrike" spc="-1">
                <a:solidFill>
                  <a:srgbClr val="000000"/>
                </a:solidFill>
                <a:latin typeface="Arial"/>
              </a:rPr>
              <a:t> is an alternative for resistant cases.</a:t>
            </a:r>
          </a:p>
          <a:p>
            <a:pPr indent="0">
              <a:lnSpc>
                <a:spcPct val="100000"/>
              </a:lnSpc>
              <a:spcBef>
                <a:spcPts val="1417"/>
              </a:spcBef>
              <a:buNone/>
              <a:tabLst>
                <a:tab pos="0" algn="l"/>
              </a:tabLst>
            </a:pPr>
            <a:r>
              <a:rPr lang="ru-RU" sz="1400" b="0" strike="noStrike" spc="-1">
                <a:solidFill>
                  <a:srgbClr val="000000"/>
                </a:solidFill>
                <a:latin typeface="Arial"/>
              </a:rPr>
              <a:t>Prophylactic therapy with ganciclovir or valacyclovir can reduce CMV infection in high-risk patients.</a:t>
            </a:r>
          </a:p>
          <a:p>
            <a:pPr indent="0">
              <a:lnSpc>
                <a:spcPct val="100000"/>
              </a:lnSpc>
              <a:spcBef>
                <a:spcPts val="1417"/>
              </a:spcBef>
              <a:buNone/>
              <a:tabLst>
                <a:tab pos="0" algn="l"/>
              </a:tabLst>
            </a:pPr>
            <a:r>
              <a:rPr lang="ru-RU" sz="1400" b="1" strike="noStrike" spc="-1">
                <a:solidFill>
                  <a:srgbClr val="000000"/>
                </a:solidFill>
                <a:latin typeface="Arial"/>
              </a:rPr>
              <a:t>Maribavir</a:t>
            </a:r>
            <a:r>
              <a:rPr lang="ru-RU" sz="1400" b="0" strike="noStrike" spc="-1">
                <a:solidFill>
                  <a:srgbClr val="000000"/>
                </a:solidFill>
                <a:latin typeface="Arial"/>
              </a:rPr>
              <a:t> is approved for post-transplant HCMV infections.</a:t>
            </a:r>
          </a:p>
          <a:p>
            <a:pPr indent="0">
              <a:lnSpc>
                <a:spcPct val="100000"/>
              </a:lnSpc>
              <a:spcBef>
                <a:spcPts val="1417"/>
              </a:spcBef>
              <a:buNone/>
              <a:tabLst>
                <a:tab pos="0" algn="l"/>
              </a:tabLst>
            </a:pPr>
            <a:r>
              <a:rPr lang="ru-RU" sz="1400" b="0" strike="noStrike" spc="-1">
                <a:solidFill>
                  <a:srgbClr val="000000"/>
                </a:solidFill>
                <a:latin typeface="Arial"/>
              </a:rPr>
              <a:t>Treatment strategies include antiviral drugs, cell therapy, and gene-targeting approaches to manage acute and latent HCMV infections</a:t>
            </a:r>
          </a:p>
        </p:txBody>
      </p:sp>
      <p:sp>
        <p:nvSpPr>
          <p:cNvPr id="141" name="PlaceHolder 3"/>
          <p:cNvSpPr>
            <a:spLocks noGrp="1"/>
          </p:cNvSpPr>
          <p:nvPr>
            <p:ph type="sldNum" idx="34"/>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011E26D7-F764-4D7F-9418-AA0432AC7A79}" type="slidenum">
              <a:rPr lang="ru" sz="1000" b="0" strike="noStrike" spc="-1">
                <a:solidFill>
                  <a:schemeClr val="dk2"/>
                </a:solidFill>
                <a:latin typeface="Arial"/>
                <a:ea typeface="Arial"/>
              </a:rPr>
              <a:pPr indent="0" algn="r">
                <a:lnSpc>
                  <a:spcPct val="100000"/>
                </a:lnSpc>
                <a:buNone/>
                <a:tabLst>
                  <a:tab pos="0" algn="l"/>
                </a:tabLst>
              </a:pPr>
              <a:t>24</a:t>
            </a:fld>
            <a:endParaRPr lang="ru-RU" sz="1000" b="0" strike="noStrike" spc="-1">
              <a:solidFill>
                <a:srgbClr val="000000"/>
              </a:solidFill>
              <a:latin typeface="Times New Roman"/>
            </a:endParaRPr>
          </a:p>
        </p:txBody>
      </p:sp>
      <p:sp>
        <p:nvSpPr>
          <p:cNvPr id="142" name="Прямоугольник 141"/>
          <p:cNvSpPr/>
          <p:nvPr/>
        </p:nvSpPr>
        <p:spPr>
          <a:xfrm>
            <a:off x="6719760" y="2248560"/>
            <a:ext cx="180360" cy="23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ru-RU" sz="1000" b="0" strike="noStrike" spc="-1">
              <a:solidFill>
                <a:srgbClr val="000000"/>
              </a:solidFill>
              <a:latin typeface="Arial"/>
            </a:endParaRPr>
          </a:p>
        </p:txBody>
      </p:sp>
      <p:pic>
        <p:nvPicPr>
          <p:cNvPr id="143" name="Рисунок 142"/>
          <p:cNvPicPr/>
          <p:nvPr/>
        </p:nvPicPr>
        <p:blipFill>
          <a:blip r:embed="rId2" cstate="print"/>
          <a:stretch/>
        </p:blipFill>
        <p:spPr>
          <a:xfrm>
            <a:off x="6660000" y="1080000"/>
            <a:ext cx="1619640" cy="1728720"/>
          </a:xfrm>
          <a:prstGeom prst="rect">
            <a:avLst/>
          </a:prstGeom>
          <a:ln w="0">
            <a:noFill/>
          </a:ln>
        </p:spPr>
      </p:pic>
      <p:pic>
        <p:nvPicPr>
          <p:cNvPr id="144" name="Рисунок 143"/>
          <p:cNvPicPr/>
          <p:nvPr/>
        </p:nvPicPr>
        <p:blipFill>
          <a:blip r:embed="rId3" cstate="print"/>
          <a:stretch/>
        </p:blipFill>
        <p:spPr>
          <a:xfrm>
            <a:off x="6706440" y="3240000"/>
            <a:ext cx="1573200" cy="1259640"/>
          </a:xfrm>
          <a:prstGeom prst="rect">
            <a:avLst/>
          </a:prstGeom>
          <a:ln w="0">
            <a:noFill/>
          </a:ln>
        </p:spPr>
      </p:pic>
      <p:sp>
        <p:nvSpPr>
          <p:cNvPr id="145" name="Прямоугольник 144"/>
          <p:cNvSpPr/>
          <p:nvPr/>
        </p:nvSpPr>
        <p:spPr>
          <a:xfrm>
            <a:off x="6918120" y="2809080"/>
            <a:ext cx="1361520" cy="34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ru-RU" sz="1400" b="1" strike="noStrike" spc="-1">
                <a:solidFill>
                  <a:srgbClr val="000000"/>
                </a:solidFill>
                <a:latin typeface="Arial"/>
              </a:rPr>
              <a:t>Letermovir</a:t>
            </a:r>
            <a:endParaRPr lang="ru-RU" sz="1400" b="0" strike="noStrike" spc="-1">
              <a:solidFill>
                <a:srgbClr val="000000"/>
              </a:solidFill>
              <a:latin typeface="Arial"/>
            </a:endParaRPr>
          </a:p>
        </p:txBody>
      </p:sp>
      <p:sp>
        <p:nvSpPr>
          <p:cNvPr id="146" name="Прямоугольник 145"/>
          <p:cNvSpPr/>
          <p:nvPr/>
        </p:nvSpPr>
        <p:spPr>
          <a:xfrm>
            <a:off x="7020000" y="4500000"/>
            <a:ext cx="1195200" cy="34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ru-RU" sz="1400" b="1" strike="noStrike" spc="-1">
                <a:solidFill>
                  <a:srgbClr val="000000"/>
                </a:solidFill>
                <a:latin typeface="Arial"/>
              </a:rPr>
              <a:t>Maribavir</a:t>
            </a:r>
            <a:endParaRPr lang="ru-RU" sz="14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311760" y="2151000"/>
            <a:ext cx="8519760" cy="84096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US" sz="3600" b="0" strike="noStrike" spc="-1">
                <a:solidFill>
                  <a:schemeClr val="dk1"/>
                </a:solidFill>
                <a:latin typeface="Arial"/>
                <a:ea typeface="Arial"/>
              </a:rPr>
              <a:t>Anti-HPV drugs</a:t>
            </a:r>
            <a:endParaRPr lang="ru-RU" sz="3600" b="0" strike="noStrike" spc="-1">
              <a:solidFill>
                <a:srgbClr val="000000"/>
              </a:solidFill>
              <a:latin typeface="Arial"/>
            </a:endParaRPr>
          </a:p>
        </p:txBody>
      </p:sp>
      <p:sp>
        <p:nvSpPr>
          <p:cNvPr id="148" name="PlaceHolder 2"/>
          <p:cNvSpPr>
            <a:spLocks noGrp="1"/>
          </p:cNvSpPr>
          <p:nvPr>
            <p:ph type="sldNum" idx="35"/>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919840EC-D15C-4292-A4D9-8B7027E7D500}" type="slidenum">
              <a:rPr lang="ru" sz="1000" b="0" strike="noStrike" spc="-1">
                <a:solidFill>
                  <a:schemeClr val="dk2"/>
                </a:solidFill>
                <a:latin typeface="Arial"/>
                <a:ea typeface="Arial"/>
              </a:rPr>
              <a:pPr indent="0" algn="r">
                <a:lnSpc>
                  <a:spcPct val="100000"/>
                </a:lnSpc>
                <a:buNone/>
                <a:tabLst>
                  <a:tab pos="0" algn="l"/>
                </a:tabLst>
              </a:pPr>
              <a:t>25</a:t>
            </a:fld>
            <a:endParaRPr lang="ru-RU" sz="1000" b="0" strike="noStrike" spc="-1">
              <a:solidFill>
                <a:srgbClr val="000000"/>
              </a:solidFill>
              <a:latin typeface="Times New Roman"/>
            </a:endParaRPr>
          </a:p>
        </p:txBody>
      </p:sp>
      <p:pic>
        <p:nvPicPr>
          <p:cNvPr id="149" name="Рисунок 148"/>
          <p:cNvPicPr/>
          <p:nvPr/>
        </p:nvPicPr>
        <p:blipFill>
          <a:blip r:embed="rId2" cstate="print"/>
          <a:stretch/>
        </p:blipFill>
        <p:spPr>
          <a:xfrm>
            <a:off x="360000" y="360000"/>
            <a:ext cx="1439640" cy="11516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3333"/>
          </a:bodyPr>
          <a:lstStyle/>
          <a:p>
            <a:pPr indent="0">
              <a:lnSpc>
                <a:spcPct val="100000"/>
              </a:lnSpc>
              <a:buNone/>
              <a:tabLst>
                <a:tab pos="0" algn="l"/>
              </a:tabLst>
            </a:pPr>
            <a:r>
              <a:rPr lang="ru" sz="2800" b="0" strike="noStrike" spc="-1">
                <a:solidFill>
                  <a:schemeClr val="dk1"/>
                </a:solidFill>
                <a:latin typeface="Arial"/>
                <a:ea typeface="Arial"/>
              </a:rPr>
              <a:t>Replicative cycle of human papillomavirus (HPV)</a:t>
            </a:r>
            <a:endParaRPr lang="ru-RU" sz="2800" b="0" strike="noStrike" spc="-1">
              <a:solidFill>
                <a:srgbClr val="000000"/>
              </a:solidFill>
              <a:latin typeface="Arial"/>
            </a:endParaRPr>
          </a:p>
        </p:txBody>
      </p:sp>
      <p:sp>
        <p:nvSpPr>
          <p:cNvPr id="151" name="PlaceHolder 2"/>
          <p:cNvSpPr>
            <a:spLocks noGrp="1"/>
          </p:cNvSpPr>
          <p:nvPr>
            <p:ph type="sldNum" idx="36"/>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06E6F02F-7CF0-4CC4-A151-C2EF9ADBC181}" type="slidenum">
              <a:rPr lang="ru" sz="1000" b="0" strike="noStrike" spc="-1">
                <a:solidFill>
                  <a:schemeClr val="dk2"/>
                </a:solidFill>
                <a:latin typeface="Arial"/>
                <a:ea typeface="Arial"/>
              </a:rPr>
              <a:pPr indent="0" algn="r">
                <a:lnSpc>
                  <a:spcPct val="100000"/>
                </a:lnSpc>
                <a:buNone/>
                <a:tabLst>
                  <a:tab pos="0" algn="l"/>
                </a:tabLst>
              </a:pPr>
              <a:t>26</a:t>
            </a:fld>
            <a:endParaRPr lang="ru-RU" sz="1000" b="0" strike="noStrike" spc="-1">
              <a:solidFill>
                <a:srgbClr val="000000"/>
              </a:solidFill>
              <a:latin typeface="Times New Roman"/>
            </a:endParaRPr>
          </a:p>
        </p:txBody>
      </p:sp>
      <p:sp>
        <p:nvSpPr>
          <p:cNvPr id="152" name="Google Shape;428;p 2"/>
          <p:cNvSpPr/>
          <p:nvPr/>
        </p:nvSpPr>
        <p:spPr>
          <a:xfrm>
            <a:off x="5400000" y="1440000"/>
            <a:ext cx="3202920" cy="31395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spcAft>
                <a:spcPts val="709"/>
              </a:spcAft>
              <a:tabLst>
                <a:tab pos="0" algn="l"/>
              </a:tabLst>
            </a:pPr>
            <a:r>
              <a:rPr lang="ru" sz="1300" b="0" strike="noStrike" spc="-1">
                <a:solidFill>
                  <a:schemeClr val="dk2"/>
                </a:solidFill>
                <a:latin typeface="Arial"/>
                <a:ea typeface="Arial"/>
              </a:rPr>
              <a:t>The replicative cycle of papillomavirus involves infecting basal epithelial cells with its dsDNA episomal genome. Upon cell division, infected daughter cells trigger keratinocyte differentiation.</a:t>
            </a:r>
            <a:endParaRPr lang="ru-RU" sz="1300" b="0" strike="noStrike" spc="-1">
              <a:solidFill>
                <a:srgbClr val="000000"/>
              </a:solidFill>
              <a:latin typeface="Arial"/>
            </a:endParaRPr>
          </a:p>
          <a:p>
            <a:pPr>
              <a:lnSpc>
                <a:spcPct val="100000"/>
              </a:lnSpc>
              <a:spcAft>
                <a:spcPts val="709"/>
              </a:spcAft>
              <a:tabLst>
                <a:tab pos="0" algn="l"/>
              </a:tabLst>
            </a:pPr>
            <a:r>
              <a:rPr lang="ru" sz="1300" b="0" strike="noStrike" spc="-1">
                <a:solidFill>
                  <a:schemeClr val="dk2"/>
                </a:solidFill>
                <a:latin typeface="Arial"/>
                <a:ea typeface="Arial"/>
              </a:rPr>
              <a:t>High-risk HPV genotypes like HPV16 can lead to cancer by expressing oncoproteins E6 and E7, which activate the cell cycle and inhibit apoptosis.</a:t>
            </a:r>
            <a:endParaRPr lang="ru-RU" sz="1300" b="0" strike="noStrike" spc="-1">
              <a:solidFill>
                <a:srgbClr val="000000"/>
              </a:solidFill>
              <a:latin typeface="Arial"/>
            </a:endParaRPr>
          </a:p>
          <a:p>
            <a:pPr>
              <a:lnSpc>
                <a:spcPct val="100000"/>
              </a:lnSpc>
              <a:spcAft>
                <a:spcPts val="709"/>
              </a:spcAft>
              <a:tabLst>
                <a:tab pos="0" algn="l"/>
              </a:tabLst>
            </a:pPr>
            <a:r>
              <a:rPr lang="ru" sz="1300" b="0" strike="noStrike" spc="-1">
                <a:solidFill>
                  <a:schemeClr val="dk2"/>
                </a:solidFill>
                <a:latin typeface="Arial"/>
                <a:ea typeface="Arial"/>
              </a:rPr>
              <a:t>The virus replicates in concert with epithelial differentiation over at least 3 weeks, with E6 and E7 playing crucial roles in maintaining the episomal genome and driving viral replication.</a:t>
            </a:r>
            <a:endParaRPr lang="ru-RU" sz="1300" b="0" strike="noStrike" spc="-1">
              <a:solidFill>
                <a:srgbClr val="000000"/>
              </a:solidFill>
              <a:latin typeface="Arial"/>
            </a:endParaRPr>
          </a:p>
        </p:txBody>
      </p:sp>
      <p:pic>
        <p:nvPicPr>
          <p:cNvPr id="153" name="Рисунок 152"/>
          <p:cNvPicPr/>
          <p:nvPr/>
        </p:nvPicPr>
        <p:blipFill>
          <a:blip r:embed="rId2" cstate="print"/>
          <a:stretch/>
        </p:blipFill>
        <p:spPr>
          <a:xfrm>
            <a:off x="540000" y="1212480"/>
            <a:ext cx="4499640" cy="36633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3333"/>
          </a:bodyPr>
          <a:lstStyle/>
          <a:p>
            <a:pPr indent="0">
              <a:lnSpc>
                <a:spcPct val="100000"/>
              </a:lnSpc>
              <a:buNone/>
              <a:tabLst>
                <a:tab pos="0" algn="l"/>
              </a:tabLst>
            </a:pPr>
            <a:r>
              <a:rPr lang="ru" sz="2800" b="0" strike="noStrike" spc="-1">
                <a:solidFill>
                  <a:schemeClr val="dk1"/>
                </a:solidFill>
                <a:latin typeface="Arial"/>
                <a:ea typeface="Arial"/>
              </a:rPr>
              <a:t>Current anti-HPV treatment</a:t>
            </a:r>
            <a:endParaRPr lang="ru-RU" sz="2800" b="0" strike="noStrike" spc="-1">
              <a:solidFill>
                <a:srgbClr val="000000"/>
              </a:solidFill>
              <a:latin typeface="Arial"/>
            </a:endParaRPr>
          </a:p>
        </p:txBody>
      </p:sp>
      <p:sp>
        <p:nvSpPr>
          <p:cNvPr id="155" name="PlaceHolder 2"/>
          <p:cNvSpPr>
            <a:spLocks noGrp="1"/>
          </p:cNvSpPr>
          <p:nvPr>
            <p:ph/>
          </p:nvPr>
        </p:nvSpPr>
        <p:spPr>
          <a:xfrm>
            <a:off x="311760" y="1152360"/>
            <a:ext cx="3611520" cy="3646080"/>
          </a:xfrm>
          <a:prstGeom prst="rect">
            <a:avLst/>
          </a:prstGeom>
          <a:noFill/>
          <a:ln w="0">
            <a:noFill/>
          </a:ln>
        </p:spPr>
        <p:txBody>
          <a:bodyPr lIns="91440" tIns="91440" rIns="91440" bIns="91440" anchor="t">
            <a:normAutofit fontScale="96666" lnSpcReduction="10000"/>
          </a:bodyPr>
          <a:lstStyle/>
          <a:p>
            <a:pPr indent="0">
              <a:lnSpc>
                <a:spcPct val="100000"/>
              </a:lnSpc>
              <a:spcBef>
                <a:spcPts val="1417"/>
              </a:spcBef>
              <a:buNone/>
              <a:tabLst>
                <a:tab pos="0" algn="l"/>
              </a:tabLst>
            </a:pPr>
            <a:r>
              <a:rPr lang="ru-RU" sz="1400" b="0" strike="noStrike" spc="-1">
                <a:solidFill>
                  <a:srgbClr val="000000"/>
                </a:solidFill>
                <a:latin typeface="Arial"/>
              </a:rPr>
              <a:t>The current treatment for HPV infection involves managing complications like genital warts, cervical precancers, and cervical cancer. There is no direct treatment for the HPV infection itself.</a:t>
            </a:r>
          </a:p>
          <a:p>
            <a:pPr indent="0">
              <a:lnSpc>
                <a:spcPct val="100000"/>
              </a:lnSpc>
              <a:spcBef>
                <a:spcPts val="1417"/>
              </a:spcBef>
              <a:buNone/>
              <a:tabLst>
                <a:tab pos="0" algn="l"/>
              </a:tabLst>
            </a:pPr>
            <a:r>
              <a:rPr lang="ru-RU" sz="1400" b="0" strike="noStrike" spc="-1">
                <a:solidFill>
                  <a:srgbClr val="000000"/>
                </a:solidFill>
                <a:latin typeface="Arial"/>
              </a:rPr>
              <a:t>Treatments for genital warts and precancers include removal or treatment by ablation (freezing or heating) or surgery.</a:t>
            </a:r>
          </a:p>
          <a:p>
            <a:pPr indent="0">
              <a:lnSpc>
                <a:spcPct val="100000"/>
              </a:lnSpc>
              <a:spcBef>
                <a:spcPts val="1417"/>
              </a:spcBef>
              <a:buNone/>
              <a:tabLst>
                <a:tab pos="0" algn="l"/>
              </a:tabLst>
            </a:pPr>
            <a:r>
              <a:rPr lang="ru-RU" sz="1400" b="0" strike="noStrike" spc="-1">
                <a:solidFill>
                  <a:srgbClr val="000000"/>
                </a:solidFill>
                <a:latin typeface="Arial"/>
              </a:rPr>
              <a:t>HPV vaccines are recommended for girls aged 9–14 before sexual activity begins, with options for 1 or 2 doses. Regular screening for cervical cancer through HPV testing is advised every 5–10 years starting at age 30. Early detection is key for effective treatment of HPV-related cancers like cervical cancer.</a:t>
            </a:r>
          </a:p>
        </p:txBody>
      </p:sp>
      <p:sp>
        <p:nvSpPr>
          <p:cNvPr id="156" name="PlaceHolder 3"/>
          <p:cNvSpPr>
            <a:spLocks noGrp="1"/>
          </p:cNvSpPr>
          <p:nvPr>
            <p:ph type="sldNum" idx="37"/>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A1976244-DB9A-465C-BEC1-3D9F5EC38AC3}" type="slidenum">
              <a:rPr lang="ru" sz="1000" b="0" strike="noStrike" spc="-1">
                <a:solidFill>
                  <a:schemeClr val="dk2"/>
                </a:solidFill>
                <a:latin typeface="Arial"/>
                <a:ea typeface="Arial"/>
              </a:rPr>
              <a:pPr indent="0" algn="r">
                <a:lnSpc>
                  <a:spcPct val="100000"/>
                </a:lnSpc>
                <a:buNone/>
                <a:tabLst>
                  <a:tab pos="0" algn="l"/>
                </a:tabLst>
              </a:pPr>
              <a:t>27</a:t>
            </a:fld>
            <a:endParaRPr lang="ru-RU" sz="1000" b="0" strike="noStrike" spc="-1">
              <a:solidFill>
                <a:srgbClr val="000000"/>
              </a:solidFill>
              <a:latin typeface="Times New Roman"/>
            </a:endParaRPr>
          </a:p>
        </p:txBody>
      </p:sp>
      <p:sp>
        <p:nvSpPr>
          <p:cNvPr id="157" name="Прямоугольник 156"/>
          <p:cNvSpPr/>
          <p:nvPr/>
        </p:nvSpPr>
        <p:spPr>
          <a:xfrm>
            <a:off x="2827440" y="2484000"/>
            <a:ext cx="180360" cy="23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ru-RU" sz="1000" b="0" strike="noStrike" spc="-1">
              <a:solidFill>
                <a:srgbClr val="000000"/>
              </a:solidFill>
              <a:latin typeface="Arial"/>
            </a:endParaRPr>
          </a:p>
        </p:txBody>
      </p:sp>
      <p:pic>
        <p:nvPicPr>
          <p:cNvPr id="158" name="Рисунок 157"/>
          <p:cNvPicPr/>
          <p:nvPr/>
        </p:nvPicPr>
        <p:blipFill>
          <a:blip r:embed="rId2" cstate="print"/>
          <a:stretch/>
        </p:blipFill>
        <p:spPr>
          <a:xfrm>
            <a:off x="3923640" y="1017360"/>
            <a:ext cx="4716000" cy="37314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3333"/>
          </a:bodyPr>
          <a:lstStyle/>
          <a:p>
            <a:pPr indent="0">
              <a:lnSpc>
                <a:spcPct val="100000"/>
              </a:lnSpc>
              <a:buNone/>
              <a:tabLst>
                <a:tab pos="0" algn="l"/>
              </a:tabLst>
            </a:pPr>
            <a:r>
              <a:rPr lang="ru" sz="2800" b="0" strike="noStrike" spc="-1">
                <a:solidFill>
                  <a:schemeClr val="dk1"/>
                </a:solidFill>
                <a:latin typeface="Arial"/>
                <a:ea typeface="Arial"/>
              </a:rPr>
              <a:t>Conclusions and future perspectives</a:t>
            </a:r>
            <a:endParaRPr lang="ru-RU" sz="2800" b="0" strike="noStrike" spc="-1">
              <a:solidFill>
                <a:srgbClr val="000000"/>
              </a:solidFill>
              <a:latin typeface="Arial"/>
            </a:endParaRPr>
          </a:p>
        </p:txBody>
      </p:sp>
      <p:sp>
        <p:nvSpPr>
          <p:cNvPr id="160" name="PlaceHolder 2"/>
          <p:cNvSpPr>
            <a:spLocks noGrp="1"/>
          </p:cNvSpPr>
          <p:nvPr>
            <p:ph/>
          </p:nvPr>
        </p:nvSpPr>
        <p:spPr>
          <a:xfrm>
            <a:off x="311760" y="1152360"/>
            <a:ext cx="8519760" cy="3557160"/>
          </a:xfrm>
          <a:prstGeom prst="rect">
            <a:avLst/>
          </a:prstGeom>
          <a:noFill/>
          <a:ln w="0">
            <a:noFill/>
          </a:ln>
        </p:spPr>
        <p:txBody>
          <a:bodyPr lIns="91440" tIns="91440" rIns="91440" bIns="91440" anchor="t">
            <a:normAutofit fontScale="71666" lnSpcReduction="10000"/>
          </a:bodyPr>
          <a:lstStyle/>
          <a:p>
            <a:pPr indent="0">
              <a:lnSpc>
                <a:spcPct val="115000"/>
              </a:lnSpc>
              <a:buNone/>
              <a:tabLst>
                <a:tab pos="0" algn="l"/>
              </a:tabLst>
            </a:pPr>
            <a:r>
              <a:rPr lang="ru" sz="1800" b="0" strike="noStrike" spc="-1">
                <a:solidFill>
                  <a:schemeClr val="dk2"/>
                </a:solidFill>
                <a:latin typeface="Arial"/>
                <a:ea typeface="Arial"/>
              </a:rPr>
              <a:t>Various antiviral drugs offer promising activities against HCV infections, but a definitive cure for HIV, HBV, HCMV, HPV, HSV, RSV, VZV, or influenza virus is yet to be discovered.</a:t>
            </a:r>
            <a:endParaRPr lang="ru-RU" sz="1800" b="0" strike="noStrike" spc="-1">
              <a:solidFill>
                <a:srgbClr val="000000"/>
              </a:solidFill>
              <a:latin typeface="Arial"/>
            </a:endParaRPr>
          </a:p>
          <a:p>
            <a:pPr indent="0">
              <a:lnSpc>
                <a:spcPct val="115000"/>
              </a:lnSpc>
              <a:spcBef>
                <a:spcPts val="1199"/>
              </a:spcBef>
              <a:buNone/>
              <a:tabLst>
                <a:tab pos="0" algn="l"/>
              </a:tabLst>
            </a:pPr>
            <a:r>
              <a:rPr lang="ru" sz="1800" b="0" strike="noStrike" spc="-1">
                <a:solidFill>
                  <a:schemeClr val="dk2"/>
                </a:solidFill>
                <a:latin typeface="Arial"/>
                <a:ea typeface="Arial"/>
              </a:rPr>
              <a:t>Development of successful antiviral treatments remains a challenge:</a:t>
            </a:r>
            <a:endParaRPr lang="ru-RU" sz="1800" b="0" strike="noStrike" spc="-1">
              <a:solidFill>
                <a:srgbClr val="000000"/>
              </a:solidFill>
              <a:latin typeface="Arial"/>
            </a:endParaRPr>
          </a:p>
          <a:p>
            <a:pPr marL="457200" indent="-317160">
              <a:lnSpc>
                <a:spcPct val="115000"/>
              </a:lnSpc>
              <a:spcBef>
                <a:spcPts val="1199"/>
              </a:spcBef>
              <a:buClr>
                <a:srgbClr val="595959"/>
              </a:buClr>
              <a:buFont typeface="Arial"/>
              <a:buAutoNum type="arabicPeriod"/>
              <a:tabLst>
                <a:tab pos="0" algn="l"/>
              </a:tabLst>
            </a:pPr>
            <a:r>
              <a:rPr lang="ru" sz="1800" b="0" strike="noStrike" spc="-1">
                <a:solidFill>
                  <a:schemeClr val="dk2"/>
                </a:solidFill>
                <a:latin typeface="Arial"/>
                <a:ea typeface="Arial"/>
              </a:rPr>
              <a:t>Potent antiviral drugs that counteract the highly variable nature of virus genomes are still required, because emerging drug resistance mutations remain a major cause of treatment failure.</a:t>
            </a:r>
            <a:endParaRPr lang="ru-RU" sz="1800" b="0" strike="noStrike" spc="-1">
              <a:solidFill>
                <a:srgbClr val="000000"/>
              </a:solidFill>
              <a:latin typeface="Arial"/>
            </a:endParaRPr>
          </a:p>
          <a:p>
            <a:pPr marL="457200" indent="-317160">
              <a:lnSpc>
                <a:spcPct val="115000"/>
              </a:lnSpc>
              <a:buClr>
                <a:srgbClr val="595959"/>
              </a:buClr>
              <a:buFont typeface="Arial"/>
              <a:buAutoNum type="arabicPeriod"/>
              <a:tabLst>
                <a:tab pos="0" algn="l"/>
              </a:tabLst>
            </a:pPr>
            <a:r>
              <a:rPr lang="ru" sz="1800" b="0" strike="noStrike" spc="-1">
                <a:solidFill>
                  <a:schemeClr val="dk2"/>
                </a:solidFill>
                <a:latin typeface="Arial"/>
                <a:ea typeface="Arial"/>
              </a:rPr>
              <a:t>It is difficult to eradicate viral reservoirs using antiviral agents, because DNA viruses and retroviruses can integrate their genomes into human genomes.</a:t>
            </a:r>
            <a:endParaRPr lang="ru-RU" sz="1800" b="0" strike="noStrike" spc="-1">
              <a:solidFill>
                <a:srgbClr val="000000"/>
              </a:solidFill>
              <a:latin typeface="Arial"/>
            </a:endParaRPr>
          </a:p>
          <a:p>
            <a:pPr marL="457200" indent="-317160">
              <a:lnSpc>
                <a:spcPct val="115000"/>
              </a:lnSpc>
              <a:buClr>
                <a:srgbClr val="595959"/>
              </a:buClr>
              <a:buFont typeface="Arial"/>
              <a:buAutoNum type="arabicPeriod"/>
              <a:tabLst>
                <a:tab pos="0" algn="l"/>
              </a:tabLst>
            </a:pPr>
            <a:r>
              <a:rPr lang="ru" sz="1800" b="0" strike="noStrike" spc="-1">
                <a:solidFill>
                  <a:schemeClr val="dk2"/>
                </a:solidFill>
                <a:latin typeface="Arial"/>
                <a:ea typeface="Arial"/>
              </a:rPr>
              <a:t>It remains a challenge to rapidly develop antiviral drugs and vaccines against emerging infectious diseases, calling for a joint effort between scientific and industrial partners.</a:t>
            </a:r>
            <a:endParaRPr lang="ru-RU" sz="1800" b="0" strike="noStrike" spc="-1">
              <a:solidFill>
                <a:srgbClr val="000000"/>
              </a:solidFill>
              <a:latin typeface="Arial"/>
            </a:endParaRPr>
          </a:p>
          <a:p>
            <a:pPr marL="457200" indent="-317160">
              <a:lnSpc>
                <a:spcPct val="115000"/>
              </a:lnSpc>
              <a:buClr>
                <a:srgbClr val="595959"/>
              </a:buClr>
              <a:buFont typeface="Arial"/>
              <a:buAutoNum type="arabicPeriod"/>
              <a:tabLst>
                <a:tab pos="0" algn="l"/>
              </a:tabLst>
            </a:pPr>
            <a:r>
              <a:rPr lang="ru" sz="1800" b="0" strike="noStrike" spc="-1">
                <a:solidFill>
                  <a:schemeClr val="dk2"/>
                </a:solidFill>
                <a:latin typeface="Arial"/>
                <a:ea typeface="Arial"/>
              </a:rPr>
              <a:t>It is a challenge to pursue effective, low-toxicity, and well-tolerated drugs that enhance patient compliance and drug administration.</a:t>
            </a:r>
            <a:endParaRPr lang="ru-RU" sz="1800" b="0" strike="noStrike" spc="-1">
              <a:solidFill>
                <a:srgbClr val="000000"/>
              </a:solidFill>
              <a:latin typeface="Arial"/>
            </a:endParaRPr>
          </a:p>
          <a:p>
            <a:pPr marL="457200" indent="-317160">
              <a:lnSpc>
                <a:spcPct val="115000"/>
              </a:lnSpc>
              <a:buClr>
                <a:srgbClr val="595959"/>
              </a:buClr>
              <a:buFont typeface="Arial"/>
              <a:buAutoNum type="arabicPeriod"/>
              <a:tabLst>
                <a:tab pos="0" algn="l"/>
              </a:tabLst>
            </a:pPr>
            <a:r>
              <a:rPr lang="ru" sz="1800" b="0" strike="noStrike" spc="-1">
                <a:solidFill>
                  <a:schemeClr val="dk2"/>
                </a:solidFill>
                <a:latin typeface="Arial"/>
                <a:ea typeface="Arial"/>
              </a:rPr>
              <a:t>Efficient antiviral treatments against viral coinfections (e.g., HIV/HBV coinfections) require further investigations.</a:t>
            </a:r>
            <a:endParaRPr lang="ru-RU" sz="1800" b="0" strike="noStrike" spc="-1">
              <a:solidFill>
                <a:srgbClr val="000000"/>
              </a:solidFill>
              <a:latin typeface="Arial"/>
            </a:endParaRPr>
          </a:p>
          <a:p>
            <a:pPr marL="457200" indent="-317160">
              <a:lnSpc>
                <a:spcPct val="115000"/>
              </a:lnSpc>
              <a:buClr>
                <a:srgbClr val="595959"/>
              </a:buClr>
              <a:buFont typeface="Arial"/>
              <a:buAutoNum type="arabicPeriod"/>
              <a:tabLst>
                <a:tab pos="0" algn="l"/>
              </a:tabLst>
            </a:pPr>
            <a:r>
              <a:rPr lang="ru" sz="1800" b="0" strike="noStrike" spc="-1">
                <a:solidFill>
                  <a:schemeClr val="dk2"/>
                </a:solidFill>
                <a:latin typeface="Arial"/>
                <a:ea typeface="Arial"/>
              </a:rPr>
              <a:t>Access to and delivery of costly new therapies are becoming increasingly problematic in resource-limited settings.</a:t>
            </a:r>
            <a:endParaRPr lang="ru-RU" sz="1800" b="0" strike="noStrike" spc="-1">
              <a:solidFill>
                <a:srgbClr val="000000"/>
              </a:solidFill>
              <a:latin typeface="Arial"/>
            </a:endParaRPr>
          </a:p>
        </p:txBody>
      </p:sp>
      <p:sp>
        <p:nvSpPr>
          <p:cNvPr id="161" name="PlaceHolder 3"/>
          <p:cNvSpPr>
            <a:spLocks noGrp="1"/>
          </p:cNvSpPr>
          <p:nvPr>
            <p:ph type="sldNum" idx="38"/>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9BB06FBC-7A57-4499-8C22-9C4BBDF4F827}" type="slidenum">
              <a:rPr lang="ru" sz="1000" b="0" strike="noStrike" spc="-1">
                <a:solidFill>
                  <a:schemeClr val="dk2"/>
                </a:solidFill>
                <a:latin typeface="Arial"/>
                <a:ea typeface="Arial"/>
              </a:rPr>
              <a:pPr indent="0" algn="r">
                <a:lnSpc>
                  <a:spcPct val="100000"/>
                </a:lnSpc>
                <a:buNone/>
                <a:tabLst>
                  <a:tab pos="0" algn="l"/>
                </a:tabLst>
              </a:pPr>
              <a:t>28</a:t>
            </a:fld>
            <a:endParaRPr lang="ru-RU" sz="1000" b="0" strike="noStrike" spc="-1">
              <a:solidFill>
                <a:srgbClr val="000000"/>
              </a:solidFill>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311760" y="2151000"/>
            <a:ext cx="8519760" cy="84096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US" sz="3600" b="0" strike="noStrike" spc="-1">
                <a:solidFill>
                  <a:schemeClr val="dk1"/>
                </a:solidFill>
                <a:latin typeface="Arial"/>
                <a:ea typeface="Arial"/>
              </a:rPr>
              <a:t>Drugs for viral hepatitis</a:t>
            </a:r>
            <a:endParaRPr lang="ru-RU" sz="3600" b="0" strike="noStrike" spc="-1">
              <a:solidFill>
                <a:srgbClr val="000000"/>
              </a:solidFill>
              <a:latin typeface="Arial"/>
            </a:endParaRPr>
          </a:p>
        </p:txBody>
      </p:sp>
      <p:sp>
        <p:nvSpPr>
          <p:cNvPr id="42" name="PlaceHolder 2"/>
          <p:cNvSpPr>
            <a:spLocks noGrp="1"/>
          </p:cNvSpPr>
          <p:nvPr>
            <p:ph type="sldNum" idx="13"/>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884C842A-F395-4CDB-A373-030485221B0F}" type="slidenum">
              <a:rPr lang="ru" sz="1000" b="0" strike="noStrike" spc="-1">
                <a:solidFill>
                  <a:schemeClr val="dk2"/>
                </a:solidFill>
                <a:latin typeface="Arial"/>
                <a:ea typeface="Arial"/>
              </a:rPr>
              <a:pPr indent="0" algn="r">
                <a:lnSpc>
                  <a:spcPct val="100000"/>
                </a:lnSpc>
                <a:buNone/>
                <a:tabLst>
                  <a:tab pos="0" algn="l"/>
                </a:tabLst>
              </a:pPr>
              <a:t>3</a:t>
            </a:fld>
            <a:endParaRPr lang="ru-RU" sz="1000" b="0" strike="noStrike" spc="-1">
              <a:solidFill>
                <a:srgbClr val="000000"/>
              </a:solidFill>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311760" y="555480"/>
            <a:ext cx="2807280" cy="754920"/>
          </a:xfrm>
          <a:prstGeom prst="rect">
            <a:avLst/>
          </a:prstGeom>
          <a:noFill/>
          <a:ln w="0">
            <a:noFill/>
          </a:ln>
        </p:spPr>
        <p:txBody>
          <a:bodyPr lIns="91440" tIns="91440" rIns="91440" bIns="91440" anchor="b">
            <a:normAutofit fontScale="98333" lnSpcReduction="20000"/>
          </a:bodyPr>
          <a:lstStyle/>
          <a:p>
            <a:pPr indent="0">
              <a:lnSpc>
                <a:spcPct val="100000"/>
              </a:lnSpc>
              <a:buNone/>
              <a:tabLst>
                <a:tab pos="0" algn="l"/>
              </a:tabLst>
            </a:pPr>
            <a:r>
              <a:rPr lang="ru" sz="2400" b="0" strike="noStrike" spc="-1">
                <a:solidFill>
                  <a:schemeClr val="dk1"/>
                </a:solidFill>
                <a:latin typeface="Arial"/>
                <a:ea typeface="Arial"/>
              </a:rPr>
              <a:t>Hepatitis B life cycle</a:t>
            </a:r>
            <a:endParaRPr lang="ru-RU" sz="2400" b="0" strike="noStrike" spc="-1">
              <a:solidFill>
                <a:srgbClr val="000000"/>
              </a:solidFill>
              <a:latin typeface="Arial"/>
            </a:endParaRPr>
          </a:p>
        </p:txBody>
      </p:sp>
      <p:sp>
        <p:nvSpPr>
          <p:cNvPr id="44" name="PlaceHolder 2"/>
          <p:cNvSpPr>
            <a:spLocks noGrp="1"/>
          </p:cNvSpPr>
          <p:nvPr>
            <p:ph/>
          </p:nvPr>
        </p:nvSpPr>
        <p:spPr>
          <a:xfrm>
            <a:off x="311760" y="1389600"/>
            <a:ext cx="2807280" cy="3178800"/>
          </a:xfrm>
          <a:prstGeom prst="rect">
            <a:avLst/>
          </a:prstGeom>
          <a:noFill/>
          <a:ln w="0">
            <a:noFill/>
          </a:ln>
        </p:spPr>
        <p:txBody>
          <a:bodyPr lIns="91440" tIns="91440" rIns="91440" bIns="91440" anchor="t">
            <a:normAutofit fontScale="96666" lnSpcReduction="10000"/>
          </a:bodyPr>
          <a:lstStyle/>
          <a:p>
            <a:pPr indent="0">
              <a:lnSpc>
                <a:spcPct val="115000"/>
              </a:lnSpc>
              <a:buNone/>
              <a:tabLst>
                <a:tab pos="0" algn="l"/>
              </a:tabLst>
            </a:pPr>
            <a:r>
              <a:rPr lang="ru" sz="1200" b="0" strike="noStrike" spc="-1">
                <a:solidFill>
                  <a:schemeClr val="dk2"/>
                </a:solidFill>
                <a:latin typeface="Arial"/>
                <a:ea typeface="Arial"/>
              </a:rPr>
              <a:t>Worldwide, an estimated 2 billion people have been infected with HBV and approximately 240 million have chronic disease.</a:t>
            </a:r>
            <a:endParaRPr lang="ru-RU" sz="1200" b="0" strike="noStrike" spc="-1">
              <a:solidFill>
                <a:srgbClr val="000000"/>
              </a:solidFill>
              <a:latin typeface="Arial"/>
            </a:endParaRPr>
          </a:p>
          <a:p>
            <a:pPr indent="0">
              <a:lnSpc>
                <a:spcPct val="115000"/>
              </a:lnSpc>
              <a:spcBef>
                <a:spcPts val="1199"/>
              </a:spcBef>
              <a:buNone/>
              <a:tabLst>
                <a:tab pos="0" algn="l"/>
              </a:tabLst>
            </a:pPr>
            <a:r>
              <a:rPr lang="ru" sz="1200" b="0" strike="noStrike" spc="-1">
                <a:solidFill>
                  <a:schemeClr val="dk2"/>
                </a:solidFill>
                <a:latin typeface="Arial"/>
                <a:ea typeface="Arial"/>
              </a:rPr>
              <a:t>Hepatitis B virus is a small, enveloped, relaxed circular DNA virus. The viral nucleocapsid contains the hepatitis B core antigen (HBcAg), viral polymerase, and the viral DNA surrounded by an outer lipoprotein envelope containing the HBV surface antigen (HBsAg).</a:t>
            </a:r>
            <a:endParaRPr lang="ru-RU" sz="1200" b="0" strike="noStrike" spc="-1">
              <a:solidFill>
                <a:srgbClr val="000000"/>
              </a:solidFill>
              <a:latin typeface="Arial"/>
            </a:endParaRPr>
          </a:p>
          <a:p>
            <a:pPr indent="0">
              <a:lnSpc>
                <a:spcPct val="115000"/>
              </a:lnSpc>
              <a:spcBef>
                <a:spcPts val="1199"/>
              </a:spcBef>
              <a:spcAft>
                <a:spcPts val="1199"/>
              </a:spcAft>
              <a:buNone/>
              <a:tabLst>
                <a:tab pos="0" algn="l"/>
              </a:tabLst>
            </a:pPr>
            <a:r>
              <a:rPr lang="ru" sz="1200" b="0" strike="noStrike" spc="-1">
                <a:solidFill>
                  <a:schemeClr val="dk2"/>
                </a:solidFill>
                <a:latin typeface="Arial"/>
                <a:ea typeface="Arial"/>
              </a:rPr>
              <a:t>The HBV life cycle is not fully defined.</a:t>
            </a:r>
            <a:endParaRPr lang="ru-RU" sz="1200" b="0" strike="noStrike" spc="-1">
              <a:solidFill>
                <a:srgbClr val="000000"/>
              </a:solidFill>
              <a:latin typeface="Arial"/>
            </a:endParaRPr>
          </a:p>
        </p:txBody>
      </p:sp>
      <p:sp>
        <p:nvSpPr>
          <p:cNvPr id="45" name="PlaceHolder 3"/>
          <p:cNvSpPr>
            <a:spLocks noGrp="1"/>
          </p:cNvSpPr>
          <p:nvPr>
            <p:ph type="sldNum" idx="14"/>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E3F00527-D77D-4ECA-B9DF-0BD25E9A1CEE}" type="slidenum">
              <a:rPr lang="ru" sz="1000" b="0" strike="noStrike" spc="-1">
                <a:solidFill>
                  <a:schemeClr val="dk2"/>
                </a:solidFill>
                <a:latin typeface="Arial"/>
                <a:ea typeface="Arial"/>
              </a:rPr>
              <a:pPr indent="0" algn="r">
                <a:lnSpc>
                  <a:spcPct val="100000"/>
                </a:lnSpc>
                <a:buNone/>
                <a:tabLst>
                  <a:tab pos="0" algn="l"/>
                </a:tabLst>
              </a:pPr>
              <a:t>4</a:t>
            </a:fld>
            <a:endParaRPr lang="ru-RU" sz="1000" b="0" strike="noStrike" spc="-1">
              <a:solidFill>
                <a:srgbClr val="000000"/>
              </a:solidFill>
              <a:latin typeface="Times New Roman"/>
            </a:endParaRPr>
          </a:p>
        </p:txBody>
      </p:sp>
      <p:pic>
        <p:nvPicPr>
          <p:cNvPr id="46" name="Google Shape;292;p43"/>
          <p:cNvPicPr/>
          <p:nvPr/>
        </p:nvPicPr>
        <p:blipFill>
          <a:blip r:embed="rId2" cstate="print"/>
          <a:stretch/>
        </p:blipFill>
        <p:spPr>
          <a:xfrm>
            <a:off x="3404880" y="322560"/>
            <a:ext cx="5028480" cy="43578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3333"/>
          </a:bodyPr>
          <a:lstStyle/>
          <a:p>
            <a:pPr indent="0">
              <a:lnSpc>
                <a:spcPct val="100000"/>
              </a:lnSpc>
              <a:buNone/>
              <a:tabLst>
                <a:tab pos="0" algn="l"/>
              </a:tabLst>
            </a:pPr>
            <a:r>
              <a:rPr lang="ru" sz="2800" b="0" strike="noStrike" spc="-1">
                <a:solidFill>
                  <a:schemeClr val="dk1"/>
                </a:solidFill>
                <a:latin typeface="Arial"/>
                <a:ea typeface="Arial"/>
              </a:rPr>
              <a:t>HBV Drug Targets and Treatment Approach</a:t>
            </a:r>
            <a:endParaRPr lang="ru-RU" sz="2800" b="0" strike="noStrike" spc="-1">
              <a:solidFill>
                <a:srgbClr val="000000"/>
              </a:solidFill>
              <a:latin typeface="Arial"/>
            </a:endParaRPr>
          </a:p>
        </p:txBody>
      </p:sp>
      <p:sp>
        <p:nvSpPr>
          <p:cNvPr id="48" name="PlaceHolder 2"/>
          <p:cNvSpPr>
            <a:spLocks noGrp="1"/>
          </p:cNvSpPr>
          <p:nvPr>
            <p:ph/>
          </p:nvPr>
        </p:nvSpPr>
        <p:spPr>
          <a:xfrm>
            <a:off x="311760" y="1152360"/>
            <a:ext cx="8519760" cy="3415680"/>
          </a:xfrm>
          <a:prstGeom prst="rect">
            <a:avLst/>
          </a:prstGeom>
          <a:noFill/>
          <a:ln w="0">
            <a:noFill/>
          </a:ln>
        </p:spPr>
        <p:txBody>
          <a:bodyPr lIns="91440" tIns="91440" rIns="91440" bIns="91440" anchor="t">
            <a:normAutofit fontScale="93333" lnSpcReduction="10000"/>
          </a:bodyPr>
          <a:lstStyle/>
          <a:p>
            <a:pPr marL="457200" indent="-343080">
              <a:lnSpc>
                <a:spcPct val="115000"/>
              </a:lnSpc>
              <a:buClr>
                <a:srgbClr val="595959"/>
              </a:buClr>
              <a:buFont typeface="Arial"/>
              <a:buChar char="●"/>
            </a:pPr>
            <a:r>
              <a:rPr lang="ru" sz="1800" b="0" strike="noStrike" spc="-1">
                <a:solidFill>
                  <a:schemeClr val="dk2"/>
                </a:solidFill>
                <a:latin typeface="Arial"/>
                <a:ea typeface="Arial"/>
              </a:rPr>
              <a:t>Individuals with chronic infection can pass through several phases of disease throughout their lifetimes.</a:t>
            </a:r>
            <a:endParaRPr lang="ru-RU" sz="1800" b="0" strike="noStrike" spc="-1">
              <a:solidFill>
                <a:srgbClr val="000000"/>
              </a:solidFill>
              <a:latin typeface="Arial"/>
            </a:endParaRPr>
          </a:p>
          <a:p>
            <a:pPr marL="457200" indent="-343080">
              <a:lnSpc>
                <a:spcPct val="115000"/>
              </a:lnSpc>
              <a:buClr>
                <a:srgbClr val="595959"/>
              </a:buClr>
              <a:buFont typeface="Arial"/>
              <a:buChar char="●"/>
            </a:pPr>
            <a:r>
              <a:rPr lang="ru" sz="1800" b="0" strike="noStrike" spc="-1">
                <a:solidFill>
                  <a:schemeClr val="dk2"/>
                </a:solidFill>
                <a:latin typeface="Arial"/>
                <a:ea typeface="Arial"/>
              </a:rPr>
              <a:t>At present, treatment is typically reserved for individuals with high levels of circulating HBV DNA and alanine aminotransferase elevations, those with cirrhosis, or for prevention of reactivation of disease in those receiving immunosuppressive therapies</a:t>
            </a:r>
            <a:endParaRPr lang="ru-RU" sz="1800" b="0" strike="noStrike" spc="-1">
              <a:solidFill>
                <a:srgbClr val="000000"/>
              </a:solidFill>
              <a:latin typeface="Arial"/>
            </a:endParaRPr>
          </a:p>
          <a:p>
            <a:pPr marL="457200" indent="-343080">
              <a:lnSpc>
                <a:spcPct val="115000"/>
              </a:lnSpc>
              <a:buClr>
                <a:srgbClr val="595959"/>
              </a:buClr>
              <a:buFont typeface="Arial"/>
              <a:buChar char="●"/>
            </a:pPr>
            <a:r>
              <a:rPr lang="ru" sz="1800" b="0" strike="noStrike" spc="-1">
                <a:solidFill>
                  <a:schemeClr val="dk2"/>
                </a:solidFill>
                <a:latin typeface="Arial"/>
                <a:ea typeface="Arial"/>
              </a:rPr>
              <a:t>Current HBV therapies cannot achieve a complete cure, and only a small proportion (~10%) of patients achieve a functional cure.</a:t>
            </a:r>
            <a:endParaRPr lang="ru-RU" sz="1800" b="0" strike="noStrike" spc="-1">
              <a:solidFill>
                <a:srgbClr val="000000"/>
              </a:solidFill>
              <a:latin typeface="Arial"/>
            </a:endParaRPr>
          </a:p>
          <a:p>
            <a:pPr marL="457200" indent="-343080">
              <a:lnSpc>
                <a:spcPct val="115000"/>
              </a:lnSpc>
              <a:buClr>
                <a:srgbClr val="595959"/>
              </a:buClr>
              <a:buFont typeface="Arial"/>
              <a:buChar char="●"/>
            </a:pPr>
            <a:r>
              <a:rPr lang="ru" sz="1800" b="0" strike="noStrike" spc="-1">
                <a:solidFill>
                  <a:schemeClr val="dk2"/>
                </a:solidFill>
                <a:latin typeface="Arial"/>
                <a:ea typeface="Arial"/>
              </a:rPr>
              <a:t>Existing treatment options include pegIFN-α, which has nonspecific antiviral and immunomodulatory effects, or the nucleoside/-tide analogues adefovir, entecavir, lamivudine, telbivudine, and tenofovir, which inhibit the HBV polymerase.</a:t>
            </a:r>
            <a:endParaRPr lang="ru-RU" sz="1800" b="0" strike="noStrike" spc="-1">
              <a:solidFill>
                <a:srgbClr val="000000"/>
              </a:solidFill>
              <a:latin typeface="Arial"/>
            </a:endParaRPr>
          </a:p>
        </p:txBody>
      </p:sp>
      <p:sp>
        <p:nvSpPr>
          <p:cNvPr id="49" name="PlaceHolder 3"/>
          <p:cNvSpPr>
            <a:spLocks noGrp="1"/>
          </p:cNvSpPr>
          <p:nvPr>
            <p:ph type="sldNum" idx="15"/>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DC366DB0-25D1-4D48-ABF2-12E44A80CC2C}" type="slidenum">
              <a:rPr lang="ru" sz="1000" b="0" strike="noStrike" spc="-1">
                <a:solidFill>
                  <a:schemeClr val="dk2"/>
                </a:solidFill>
                <a:latin typeface="Arial"/>
                <a:ea typeface="Arial"/>
              </a:rPr>
              <a:pPr indent="0" algn="r">
                <a:lnSpc>
                  <a:spcPct val="100000"/>
                </a:lnSpc>
                <a:buNone/>
                <a:tabLst>
                  <a:tab pos="0" algn="l"/>
                </a:tabLst>
              </a:pPr>
              <a:t>5</a:t>
            </a:fld>
            <a:endParaRPr lang="ru-RU" sz="1000" b="0" strike="noStrike" spc="-1">
              <a:solidFill>
                <a:srgbClr val="000000"/>
              </a:solidFill>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laceHolder 1"/>
          <p:cNvSpPr>
            <a:spLocks noGrp="1"/>
          </p:cNvSpPr>
          <p:nvPr>
            <p:ph type="title"/>
          </p:nvPr>
        </p:nvSpPr>
        <p:spPr>
          <a:xfrm>
            <a:off x="311760" y="555480"/>
            <a:ext cx="2807280" cy="754920"/>
          </a:xfrm>
          <a:prstGeom prst="rect">
            <a:avLst/>
          </a:prstGeom>
          <a:noFill/>
          <a:ln w="0">
            <a:noFill/>
          </a:ln>
        </p:spPr>
        <p:txBody>
          <a:bodyPr lIns="91440" tIns="91440" rIns="91440" bIns="91440" anchor="b">
            <a:normAutofit fontScale="81111"/>
          </a:bodyPr>
          <a:lstStyle/>
          <a:p>
            <a:pPr indent="0">
              <a:lnSpc>
                <a:spcPct val="100000"/>
              </a:lnSpc>
              <a:buNone/>
              <a:tabLst>
                <a:tab pos="0" algn="l"/>
              </a:tabLst>
            </a:pPr>
            <a:r>
              <a:rPr lang="ru" sz="2400" b="0" strike="noStrike" spc="-1">
                <a:solidFill>
                  <a:schemeClr val="dk1"/>
                </a:solidFill>
                <a:latin typeface="Arial"/>
                <a:ea typeface="Arial"/>
              </a:rPr>
              <a:t>HBV polymerase inhibitors</a:t>
            </a:r>
            <a:endParaRPr lang="ru-RU" sz="2400" b="0" strike="noStrike" spc="-1">
              <a:solidFill>
                <a:srgbClr val="000000"/>
              </a:solidFill>
              <a:latin typeface="Arial"/>
            </a:endParaRPr>
          </a:p>
        </p:txBody>
      </p:sp>
      <p:sp>
        <p:nvSpPr>
          <p:cNvPr id="51" name="PlaceHolder 2"/>
          <p:cNvSpPr>
            <a:spLocks noGrp="1"/>
          </p:cNvSpPr>
          <p:nvPr>
            <p:ph/>
          </p:nvPr>
        </p:nvSpPr>
        <p:spPr>
          <a:xfrm>
            <a:off x="311760" y="1389600"/>
            <a:ext cx="2807280" cy="3178800"/>
          </a:xfrm>
          <a:prstGeom prst="rect">
            <a:avLst/>
          </a:prstGeom>
          <a:noFill/>
          <a:ln w="0">
            <a:noFill/>
          </a:ln>
        </p:spPr>
        <p:txBody>
          <a:bodyPr lIns="91440" tIns="91440" rIns="91440" bIns="91440" anchor="t">
            <a:normAutofit/>
          </a:bodyPr>
          <a:lstStyle/>
          <a:p>
            <a:pPr indent="0">
              <a:lnSpc>
                <a:spcPct val="115000"/>
              </a:lnSpc>
              <a:buNone/>
              <a:tabLst>
                <a:tab pos="0" algn="l"/>
              </a:tabLst>
            </a:pPr>
            <a:r>
              <a:rPr lang="ru" sz="1200" b="0" strike="noStrike" spc="-1">
                <a:solidFill>
                  <a:schemeClr val="dk2"/>
                </a:solidFill>
                <a:latin typeface="Arial"/>
                <a:ea typeface="Arial"/>
              </a:rPr>
              <a:t>Entecavir and tenofovir (tenofovir disoproxil fumarate [TDF] or tenofovir alafenamide fumarate [TAF]) are the preferred nucleoside/-tide therapies due to their potency, good tolerability, and low potential for the development of resistance.</a:t>
            </a:r>
            <a:endParaRPr lang="ru-RU" sz="1200" b="0" strike="noStrike" spc="-1">
              <a:solidFill>
                <a:srgbClr val="000000"/>
              </a:solidFill>
              <a:latin typeface="Arial"/>
            </a:endParaRPr>
          </a:p>
          <a:p>
            <a:pPr indent="0">
              <a:lnSpc>
                <a:spcPct val="115000"/>
              </a:lnSpc>
              <a:spcBef>
                <a:spcPts val="1199"/>
              </a:spcBef>
              <a:spcAft>
                <a:spcPts val="1199"/>
              </a:spcAft>
              <a:buNone/>
              <a:tabLst>
                <a:tab pos="0" algn="l"/>
              </a:tabLst>
            </a:pPr>
            <a:r>
              <a:rPr lang="ru" sz="1200" b="0" strike="noStrike" spc="-1">
                <a:solidFill>
                  <a:schemeClr val="dk2"/>
                </a:solidFill>
                <a:latin typeface="Arial"/>
                <a:ea typeface="Arial"/>
              </a:rPr>
              <a:t>Current therapies provide a functional cure (i.e., a cure that mimics naturally acquired immunity off therapy) in only a minority of patients, and none provides a complete cure because cccDNA persists in cells.</a:t>
            </a:r>
            <a:endParaRPr lang="ru-RU" sz="1200" b="0" strike="noStrike" spc="-1">
              <a:solidFill>
                <a:srgbClr val="000000"/>
              </a:solidFill>
              <a:latin typeface="Arial"/>
            </a:endParaRPr>
          </a:p>
        </p:txBody>
      </p:sp>
      <p:sp>
        <p:nvSpPr>
          <p:cNvPr id="52" name="PlaceHolder 3"/>
          <p:cNvSpPr>
            <a:spLocks noGrp="1"/>
          </p:cNvSpPr>
          <p:nvPr>
            <p:ph type="sldNum" idx="16"/>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4DA6A35D-DEA0-4C39-A0C5-5C9445C8719B}" type="slidenum">
              <a:rPr lang="ru" sz="1000" b="0" strike="noStrike" spc="-1">
                <a:solidFill>
                  <a:schemeClr val="dk2"/>
                </a:solidFill>
                <a:latin typeface="Arial"/>
                <a:ea typeface="Arial"/>
              </a:rPr>
              <a:pPr indent="0" algn="r">
                <a:lnSpc>
                  <a:spcPct val="100000"/>
                </a:lnSpc>
                <a:buNone/>
                <a:tabLst>
                  <a:tab pos="0" algn="l"/>
                </a:tabLst>
              </a:pPr>
              <a:t>6</a:t>
            </a:fld>
            <a:endParaRPr lang="ru-RU" sz="1000" b="0" strike="noStrike" spc="-1">
              <a:solidFill>
                <a:srgbClr val="000000"/>
              </a:solidFill>
              <a:latin typeface="Times New Roman"/>
            </a:endParaRPr>
          </a:p>
        </p:txBody>
      </p:sp>
      <p:pic>
        <p:nvPicPr>
          <p:cNvPr id="53" name="Google Shape;307;p45"/>
          <p:cNvPicPr/>
          <p:nvPr/>
        </p:nvPicPr>
        <p:blipFill>
          <a:blip r:embed="rId2" cstate="print"/>
          <a:stretch/>
        </p:blipFill>
        <p:spPr>
          <a:xfrm>
            <a:off x="3250440" y="775800"/>
            <a:ext cx="5718960" cy="35913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311760" y="555480"/>
            <a:ext cx="2807280" cy="754920"/>
          </a:xfrm>
          <a:prstGeom prst="rect">
            <a:avLst/>
          </a:prstGeom>
          <a:noFill/>
          <a:ln w="0">
            <a:noFill/>
          </a:ln>
        </p:spPr>
        <p:txBody>
          <a:bodyPr lIns="91440" tIns="91440" rIns="91440" bIns="91440" anchor="b">
            <a:normAutofit fontScale="81111"/>
          </a:bodyPr>
          <a:lstStyle/>
          <a:p>
            <a:pPr indent="0">
              <a:lnSpc>
                <a:spcPct val="100000"/>
              </a:lnSpc>
              <a:buNone/>
              <a:tabLst>
                <a:tab pos="0" algn="l"/>
              </a:tabLst>
            </a:pPr>
            <a:r>
              <a:rPr lang="ru" sz="2400" b="0" strike="noStrike" spc="-1">
                <a:solidFill>
                  <a:schemeClr val="dk1"/>
                </a:solidFill>
                <a:latin typeface="Arial"/>
                <a:ea typeface="Arial"/>
              </a:rPr>
              <a:t>Potential therapeutic targets</a:t>
            </a:r>
            <a:endParaRPr lang="ru-RU" sz="2400" b="0" strike="noStrike" spc="-1">
              <a:solidFill>
                <a:srgbClr val="000000"/>
              </a:solidFill>
              <a:latin typeface="Arial"/>
            </a:endParaRPr>
          </a:p>
        </p:txBody>
      </p:sp>
      <p:sp>
        <p:nvSpPr>
          <p:cNvPr id="55" name="PlaceHolder 2"/>
          <p:cNvSpPr>
            <a:spLocks noGrp="1"/>
          </p:cNvSpPr>
          <p:nvPr>
            <p:ph/>
          </p:nvPr>
        </p:nvSpPr>
        <p:spPr>
          <a:xfrm>
            <a:off x="311760" y="1389600"/>
            <a:ext cx="2807280" cy="3595680"/>
          </a:xfrm>
          <a:prstGeom prst="rect">
            <a:avLst/>
          </a:prstGeom>
          <a:noFill/>
          <a:ln w="0">
            <a:noFill/>
          </a:ln>
        </p:spPr>
        <p:txBody>
          <a:bodyPr lIns="91440" tIns="91440" rIns="91440" bIns="91440" anchor="t">
            <a:normAutofit fontScale="75000"/>
          </a:bodyPr>
          <a:lstStyle/>
          <a:p>
            <a:pPr marL="457200" indent="-293400">
              <a:lnSpc>
                <a:spcPct val="115000"/>
              </a:lnSpc>
              <a:buClr>
                <a:srgbClr val="595959"/>
              </a:buClr>
              <a:buFont typeface="Arial"/>
              <a:buAutoNum type="arabicPeriod"/>
            </a:pPr>
            <a:r>
              <a:rPr lang="ru" sz="1200" b="0" strike="noStrike" spc="-1">
                <a:solidFill>
                  <a:schemeClr val="dk2"/>
                </a:solidFill>
                <a:latin typeface="Arial"/>
                <a:ea typeface="Arial"/>
              </a:rPr>
              <a:t>HBV entry inhibitors. Lipopeptides mimicking the pre-S1 region of HBV, monoclonal antibodies, and other small molecules under evaluation</a:t>
            </a:r>
            <a:endParaRPr lang="ru-RU" sz="1200" b="0" strike="noStrike" spc="-1">
              <a:solidFill>
                <a:srgbClr val="000000"/>
              </a:solidFill>
              <a:latin typeface="Arial"/>
            </a:endParaRPr>
          </a:p>
          <a:p>
            <a:pPr marL="457200" indent="-293400">
              <a:lnSpc>
                <a:spcPct val="115000"/>
              </a:lnSpc>
              <a:buClr>
                <a:srgbClr val="595959"/>
              </a:buClr>
              <a:buFont typeface="Arial"/>
              <a:buAutoNum type="arabicPeriod"/>
            </a:pPr>
            <a:r>
              <a:rPr lang="ru" sz="1200" b="0" strike="noStrike" spc="-1">
                <a:solidFill>
                  <a:schemeClr val="dk2"/>
                </a:solidFill>
                <a:latin typeface="Arial"/>
                <a:ea typeface="Arial"/>
              </a:rPr>
              <a:t>Targeting cccDNA. Damage and destruction of cccDNA via sequence-specific nucleases. Direct targeting of the HBx protein.</a:t>
            </a:r>
            <a:endParaRPr lang="ru-RU" sz="1200" b="0" strike="noStrike" spc="-1">
              <a:solidFill>
                <a:srgbClr val="000000"/>
              </a:solidFill>
              <a:latin typeface="Arial"/>
            </a:endParaRPr>
          </a:p>
          <a:p>
            <a:pPr marL="457200" indent="-293400">
              <a:lnSpc>
                <a:spcPct val="115000"/>
              </a:lnSpc>
              <a:buClr>
                <a:srgbClr val="595959"/>
              </a:buClr>
              <a:buFont typeface="Arial"/>
              <a:buAutoNum type="arabicPeriod"/>
            </a:pPr>
            <a:r>
              <a:rPr lang="ru" sz="1200" b="0" strike="noStrike" spc="-1">
                <a:solidFill>
                  <a:schemeClr val="dk2"/>
                </a:solidFill>
                <a:latin typeface="Arial"/>
                <a:ea typeface="Arial"/>
              </a:rPr>
              <a:t>RNA interference. Small interfering RNAs (siRNAs), antisense oligonucleotides (ASOs). </a:t>
            </a:r>
            <a:endParaRPr lang="ru-RU" sz="1200" b="0" strike="noStrike" spc="-1">
              <a:solidFill>
                <a:srgbClr val="000000"/>
              </a:solidFill>
              <a:latin typeface="Arial"/>
            </a:endParaRPr>
          </a:p>
          <a:p>
            <a:pPr marL="457200" indent="-293400">
              <a:lnSpc>
                <a:spcPct val="115000"/>
              </a:lnSpc>
              <a:buClr>
                <a:srgbClr val="595959"/>
              </a:buClr>
              <a:buFont typeface="Arial"/>
              <a:buAutoNum type="arabicPeriod"/>
            </a:pPr>
            <a:r>
              <a:rPr lang="ru" sz="1200" b="0" strike="noStrike" spc="-1">
                <a:solidFill>
                  <a:schemeClr val="dk2"/>
                </a:solidFill>
                <a:latin typeface="Arial"/>
                <a:ea typeface="Arial"/>
              </a:rPr>
              <a:t>HBV polymerase inhibitors. Reverse transcriptase inhibitors (nucleos(t)ide analogues) are part of the current treatment. RNaseH inhibitors are in preclinical evaluation.</a:t>
            </a:r>
            <a:endParaRPr lang="ru-RU" sz="1200" b="0" strike="noStrike" spc="-1">
              <a:solidFill>
                <a:srgbClr val="000000"/>
              </a:solidFill>
              <a:latin typeface="Arial"/>
            </a:endParaRPr>
          </a:p>
          <a:p>
            <a:pPr marL="457200" indent="-293400">
              <a:lnSpc>
                <a:spcPct val="115000"/>
              </a:lnSpc>
              <a:buClr>
                <a:srgbClr val="595959"/>
              </a:buClr>
              <a:buFont typeface="Arial"/>
              <a:buAutoNum type="arabicPeriod"/>
            </a:pPr>
            <a:r>
              <a:rPr lang="ru" sz="1200" b="0" strike="noStrike" spc="-1">
                <a:solidFill>
                  <a:schemeClr val="dk2"/>
                </a:solidFill>
                <a:latin typeface="Arial"/>
                <a:ea typeface="Arial"/>
              </a:rPr>
              <a:t>Nucleocapsid assembly inhibitors or modulators can affect HBV capsid formation, reverse transcription, and pgRNA encapsidation.</a:t>
            </a:r>
            <a:endParaRPr lang="ru-RU" sz="1200" b="0" strike="noStrike" spc="-1">
              <a:solidFill>
                <a:srgbClr val="000000"/>
              </a:solidFill>
              <a:latin typeface="Arial"/>
            </a:endParaRPr>
          </a:p>
        </p:txBody>
      </p:sp>
      <p:sp>
        <p:nvSpPr>
          <p:cNvPr id="56" name="PlaceHolder 3"/>
          <p:cNvSpPr>
            <a:spLocks noGrp="1"/>
          </p:cNvSpPr>
          <p:nvPr>
            <p:ph type="sldNum" idx="17"/>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31143946-7128-4E31-92DC-0E5F4BF558AA}" type="slidenum">
              <a:rPr lang="ru" sz="1000" b="0" strike="noStrike" spc="-1">
                <a:solidFill>
                  <a:schemeClr val="dk2"/>
                </a:solidFill>
                <a:latin typeface="Arial"/>
                <a:ea typeface="Arial"/>
              </a:rPr>
              <a:pPr indent="0" algn="r">
                <a:lnSpc>
                  <a:spcPct val="100000"/>
                </a:lnSpc>
                <a:buNone/>
                <a:tabLst>
                  <a:tab pos="0" algn="l"/>
                </a:tabLst>
              </a:pPr>
              <a:t>7</a:t>
            </a:fld>
            <a:endParaRPr lang="ru-RU" sz="1000" b="0" strike="noStrike" spc="-1">
              <a:solidFill>
                <a:srgbClr val="000000"/>
              </a:solidFill>
              <a:latin typeface="Times New Roman"/>
            </a:endParaRPr>
          </a:p>
        </p:txBody>
      </p:sp>
      <p:pic>
        <p:nvPicPr>
          <p:cNvPr id="57" name="Google Shape;315;p46"/>
          <p:cNvPicPr/>
          <p:nvPr/>
        </p:nvPicPr>
        <p:blipFill>
          <a:blip r:embed="rId2" cstate="print"/>
          <a:stretch/>
        </p:blipFill>
        <p:spPr>
          <a:xfrm>
            <a:off x="3272040" y="152280"/>
            <a:ext cx="5047200" cy="4482720"/>
          </a:xfrm>
          <a:prstGeom prst="rect">
            <a:avLst/>
          </a:prstGeom>
          <a:ln w="0">
            <a:noFill/>
          </a:ln>
        </p:spPr>
      </p:pic>
      <p:sp>
        <p:nvSpPr>
          <p:cNvPr id="58" name="Google Shape;316;p46"/>
          <p:cNvSpPr/>
          <p:nvPr/>
        </p:nvSpPr>
        <p:spPr>
          <a:xfrm>
            <a:off x="3272040" y="4647240"/>
            <a:ext cx="5047560" cy="3380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100000"/>
              </a:lnSpc>
              <a:tabLst>
                <a:tab pos="0" algn="l"/>
              </a:tabLst>
            </a:pPr>
            <a:r>
              <a:rPr lang="ru" sz="1000" b="0" strike="noStrike" spc="-1">
                <a:solidFill>
                  <a:srgbClr val="000000"/>
                </a:solidFill>
                <a:latin typeface="Arial"/>
                <a:ea typeface="Arial"/>
              </a:rPr>
              <a:t>Prifti G. M. et al. Pharmaceuticals. – 2021. – Т. 14. – №. 5. – С. 417.</a:t>
            </a:r>
            <a:endParaRPr lang="ru-RU" sz="10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89999"/>
          </a:bodyPr>
          <a:lstStyle/>
          <a:p>
            <a:pPr indent="0">
              <a:lnSpc>
                <a:spcPct val="100000"/>
              </a:lnSpc>
              <a:buNone/>
              <a:tabLst>
                <a:tab pos="0" algn="l"/>
              </a:tabLst>
            </a:pPr>
            <a:r>
              <a:rPr lang="ru" sz="2800" b="0" strike="noStrike" spc="-1">
                <a:solidFill>
                  <a:schemeClr val="dk1"/>
                </a:solidFill>
                <a:latin typeface="Arial"/>
                <a:ea typeface="Arial"/>
              </a:rPr>
              <a:t>Investigational Agents and the Future for Treatment of HBV</a:t>
            </a:r>
            <a:endParaRPr lang="ru-RU" sz="2800" b="0" strike="noStrike" spc="-1">
              <a:solidFill>
                <a:srgbClr val="000000"/>
              </a:solidFill>
              <a:latin typeface="Arial"/>
            </a:endParaRPr>
          </a:p>
          <a:p>
            <a:pPr indent="0">
              <a:lnSpc>
                <a:spcPct val="100000"/>
              </a:lnSpc>
              <a:buNone/>
              <a:tabLst>
                <a:tab pos="0" algn="l"/>
              </a:tabLst>
            </a:pPr>
            <a:endParaRPr lang="ru-RU" sz="2800" b="0" strike="noStrike" spc="-1">
              <a:solidFill>
                <a:srgbClr val="000000"/>
              </a:solidFill>
              <a:latin typeface="Arial"/>
            </a:endParaRPr>
          </a:p>
        </p:txBody>
      </p:sp>
      <p:sp>
        <p:nvSpPr>
          <p:cNvPr id="60" name="PlaceHolder 2"/>
          <p:cNvSpPr>
            <a:spLocks noGrp="1"/>
          </p:cNvSpPr>
          <p:nvPr>
            <p:ph/>
          </p:nvPr>
        </p:nvSpPr>
        <p:spPr>
          <a:xfrm>
            <a:off x="311760" y="1152360"/>
            <a:ext cx="3999240" cy="392760"/>
          </a:xfrm>
          <a:prstGeom prst="rect">
            <a:avLst/>
          </a:prstGeom>
          <a:noFill/>
          <a:ln w="0">
            <a:noFill/>
          </a:ln>
        </p:spPr>
        <p:txBody>
          <a:bodyPr lIns="91440" tIns="91440" rIns="91440" bIns="91440" anchor="t">
            <a:normAutofit fontScale="93333"/>
          </a:bodyPr>
          <a:lstStyle/>
          <a:p>
            <a:pPr indent="0">
              <a:lnSpc>
                <a:spcPct val="115000"/>
              </a:lnSpc>
              <a:spcAft>
                <a:spcPts val="1199"/>
              </a:spcAft>
              <a:buNone/>
              <a:tabLst>
                <a:tab pos="0" algn="l"/>
              </a:tabLst>
            </a:pPr>
            <a:r>
              <a:rPr lang="ru" sz="1400" b="0" strike="noStrike" spc="-1">
                <a:solidFill>
                  <a:schemeClr val="dk2"/>
                </a:solidFill>
                <a:latin typeface="Arial"/>
                <a:ea typeface="Arial"/>
              </a:rPr>
              <a:t>Directly Targeting cccDNA</a:t>
            </a:r>
            <a:endParaRPr lang="ru-RU" sz="1400" b="0" strike="noStrike" spc="-1">
              <a:solidFill>
                <a:srgbClr val="000000"/>
              </a:solidFill>
              <a:latin typeface="Arial"/>
            </a:endParaRPr>
          </a:p>
        </p:txBody>
      </p:sp>
      <p:sp>
        <p:nvSpPr>
          <p:cNvPr id="61" name="PlaceHolder 3"/>
          <p:cNvSpPr>
            <a:spLocks noGrp="1"/>
          </p:cNvSpPr>
          <p:nvPr>
            <p:ph/>
          </p:nvPr>
        </p:nvSpPr>
        <p:spPr>
          <a:xfrm>
            <a:off x="4832280" y="1152360"/>
            <a:ext cx="3999240" cy="392760"/>
          </a:xfrm>
          <a:prstGeom prst="rect">
            <a:avLst/>
          </a:prstGeom>
          <a:noFill/>
          <a:ln w="0">
            <a:noFill/>
          </a:ln>
        </p:spPr>
        <p:txBody>
          <a:bodyPr lIns="91440" tIns="91440" rIns="91440" bIns="91440" anchor="t">
            <a:normAutofit fontScale="93333"/>
          </a:bodyPr>
          <a:lstStyle/>
          <a:p>
            <a:pPr indent="0">
              <a:lnSpc>
                <a:spcPct val="115000"/>
              </a:lnSpc>
              <a:spcAft>
                <a:spcPts val="1199"/>
              </a:spcAft>
              <a:buNone/>
              <a:tabLst>
                <a:tab pos="0" algn="l"/>
              </a:tabLst>
            </a:pPr>
            <a:r>
              <a:rPr lang="ru" sz="1400" b="0" strike="noStrike" spc="-1">
                <a:solidFill>
                  <a:schemeClr val="dk2"/>
                </a:solidFill>
                <a:latin typeface="Arial"/>
                <a:ea typeface="Arial"/>
              </a:rPr>
              <a:t>Targeting Innate Immunity - TLR7/8 agonists</a:t>
            </a:r>
            <a:endParaRPr lang="ru-RU" sz="1400" b="0" strike="noStrike" spc="-1">
              <a:solidFill>
                <a:srgbClr val="000000"/>
              </a:solidFill>
              <a:latin typeface="Arial"/>
            </a:endParaRPr>
          </a:p>
        </p:txBody>
      </p:sp>
      <p:sp>
        <p:nvSpPr>
          <p:cNvPr id="62" name="PlaceHolder 4"/>
          <p:cNvSpPr>
            <a:spLocks noGrp="1"/>
          </p:cNvSpPr>
          <p:nvPr>
            <p:ph type="sldNum" idx="18"/>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AA76CE39-402D-4A55-BCB3-B6168CCFC345}" type="slidenum">
              <a:rPr lang="ru" sz="1000" b="0" strike="noStrike" spc="-1">
                <a:solidFill>
                  <a:schemeClr val="dk2"/>
                </a:solidFill>
                <a:latin typeface="Arial"/>
                <a:ea typeface="Arial"/>
              </a:rPr>
              <a:pPr indent="0" algn="r">
                <a:lnSpc>
                  <a:spcPct val="100000"/>
                </a:lnSpc>
                <a:buNone/>
                <a:tabLst>
                  <a:tab pos="0" algn="l"/>
                </a:tabLst>
              </a:pPr>
              <a:t>8</a:t>
            </a:fld>
            <a:endParaRPr lang="ru-RU" sz="1000" b="0" strike="noStrike" spc="-1">
              <a:solidFill>
                <a:srgbClr val="000000"/>
              </a:solidFill>
              <a:latin typeface="Times New Roman"/>
            </a:endParaRPr>
          </a:p>
        </p:txBody>
      </p:sp>
      <p:pic>
        <p:nvPicPr>
          <p:cNvPr id="63" name="Google Shape;325;p47"/>
          <p:cNvPicPr/>
          <p:nvPr/>
        </p:nvPicPr>
        <p:blipFill>
          <a:blip r:embed="rId2" cstate="print"/>
          <a:stretch/>
        </p:blipFill>
        <p:spPr>
          <a:xfrm>
            <a:off x="311760" y="1575360"/>
            <a:ext cx="3521880" cy="1270440"/>
          </a:xfrm>
          <a:prstGeom prst="rect">
            <a:avLst/>
          </a:prstGeom>
          <a:ln w="0">
            <a:noFill/>
          </a:ln>
        </p:spPr>
      </p:pic>
      <p:pic>
        <p:nvPicPr>
          <p:cNvPr id="64" name="Google Shape;326;p47"/>
          <p:cNvPicPr/>
          <p:nvPr/>
        </p:nvPicPr>
        <p:blipFill>
          <a:blip r:embed="rId3" cstate="print"/>
          <a:stretch/>
        </p:blipFill>
        <p:spPr>
          <a:xfrm>
            <a:off x="4832280" y="1560960"/>
            <a:ext cx="3696840" cy="1299240"/>
          </a:xfrm>
          <a:prstGeom prst="rect">
            <a:avLst/>
          </a:prstGeom>
          <a:ln w="0">
            <a:noFill/>
          </a:ln>
        </p:spPr>
      </p:pic>
      <p:pic>
        <p:nvPicPr>
          <p:cNvPr id="65" name="Google Shape;327;p47"/>
          <p:cNvPicPr/>
          <p:nvPr/>
        </p:nvPicPr>
        <p:blipFill>
          <a:blip r:embed="rId4" cstate="print"/>
          <a:stretch/>
        </p:blipFill>
        <p:spPr>
          <a:xfrm>
            <a:off x="1169640" y="3485160"/>
            <a:ext cx="1806120" cy="1364760"/>
          </a:xfrm>
          <a:prstGeom prst="rect">
            <a:avLst/>
          </a:prstGeom>
          <a:ln w="0">
            <a:noFill/>
          </a:ln>
        </p:spPr>
      </p:pic>
      <p:sp>
        <p:nvSpPr>
          <p:cNvPr id="66" name="PlaceHolder 5"/>
          <p:cNvSpPr>
            <a:spLocks noGrp="1"/>
          </p:cNvSpPr>
          <p:nvPr>
            <p:ph/>
          </p:nvPr>
        </p:nvSpPr>
        <p:spPr>
          <a:xfrm>
            <a:off x="311760" y="3091680"/>
            <a:ext cx="3999240" cy="392760"/>
          </a:xfrm>
          <a:prstGeom prst="rect">
            <a:avLst/>
          </a:prstGeom>
          <a:noFill/>
          <a:ln w="0">
            <a:noFill/>
          </a:ln>
        </p:spPr>
        <p:txBody>
          <a:bodyPr lIns="91440" tIns="91440" rIns="91440" bIns="91440" anchor="t">
            <a:normAutofit fontScale="93333"/>
          </a:bodyPr>
          <a:lstStyle/>
          <a:p>
            <a:pPr indent="0">
              <a:lnSpc>
                <a:spcPct val="115000"/>
              </a:lnSpc>
              <a:spcAft>
                <a:spcPts val="1199"/>
              </a:spcAft>
              <a:buNone/>
              <a:tabLst>
                <a:tab pos="0" algn="l"/>
              </a:tabLst>
            </a:pPr>
            <a:r>
              <a:rPr lang="ru" sz="1400" b="0" strike="noStrike" spc="-1">
                <a:solidFill>
                  <a:schemeClr val="dk2"/>
                </a:solidFill>
                <a:latin typeface="Arial"/>
                <a:ea typeface="Arial"/>
              </a:rPr>
              <a:t>HBV transcription inhibitor</a:t>
            </a:r>
            <a:endParaRPr lang="ru-RU" sz="1400" b="0" strike="noStrike" spc="-1">
              <a:solidFill>
                <a:srgbClr val="000000"/>
              </a:solidFill>
              <a:latin typeface="Arial"/>
            </a:endParaRPr>
          </a:p>
        </p:txBody>
      </p:sp>
      <p:sp>
        <p:nvSpPr>
          <p:cNvPr id="67" name="PlaceHolder 6"/>
          <p:cNvSpPr>
            <a:spLocks noGrp="1"/>
          </p:cNvSpPr>
          <p:nvPr>
            <p:ph/>
          </p:nvPr>
        </p:nvSpPr>
        <p:spPr>
          <a:xfrm>
            <a:off x="4832280" y="3091680"/>
            <a:ext cx="3999240" cy="392760"/>
          </a:xfrm>
          <a:prstGeom prst="rect">
            <a:avLst/>
          </a:prstGeom>
          <a:noFill/>
          <a:ln w="0">
            <a:noFill/>
          </a:ln>
        </p:spPr>
        <p:txBody>
          <a:bodyPr lIns="91440" tIns="91440" rIns="91440" bIns="91440" anchor="t">
            <a:normAutofit fontScale="93333"/>
          </a:bodyPr>
          <a:lstStyle/>
          <a:p>
            <a:pPr indent="0">
              <a:lnSpc>
                <a:spcPct val="115000"/>
              </a:lnSpc>
              <a:spcAft>
                <a:spcPts val="1199"/>
              </a:spcAft>
              <a:buNone/>
              <a:tabLst>
                <a:tab pos="0" algn="l"/>
              </a:tabLst>
            </a:pPr>
            <a:r>
              <a:rPr lang="ru" sz="1400" b="0" strike="noStrike" spc="-1">
                <a:solidFill>
                  <a:schemeClr val="dk2"/>
                </a:solidFill>
                <a:latin typeface="Arial"/>
                <a:ea typeface="Arial"/>
              </a:rPr>
              <a:t>Ribonuclease H Inhibitors</a:t>
            </a:r>
            <a:endParaRPr lang="ru-RU" sz="1400" b="0" strike="noStrike" spc="-1">
              <a:solidFill>
                <a:srgbClr val="000000"/>
              </a:solidFill>
              <a:latin typeface="Arial"/>
            </a:endParaRPr>
          </a:p>
        </p:txBody>
      </p:sp>
      <p:pic>
        <p:nvPicPr>
          <p:cNvPr id="68" name="Google Shape;330;p47"/>
          <p:cNvPicPr/>
          <p:nvPr/>
        </p:nvPicPr>
        <p:blipFill>
          <a:blip r:embed="rId5" cstate="print"/>
          <a:stretch/>
        </p:blipFill>
        <p:spPr>
          <a:xfrm>
            <a:off x="5009400" y="3465720"/>
            <a:ext cx="1286640" cy="1497240"/>
          </a:xfrm>
          <a:prstGeom prst="rect">
            <a:avLst/>
          </a:prstGeom>
          <a:ln w="0">
            <a:noFill/>
          </a:ln>
        </p:spPr>
      </p:pic>
      <p:pic>
        <p:nvPicPr>
          <p:cNvPr id="69" name="Google Shape;331;p47"/>
          <p:cNvPicPr/>
          <p:nvPr/>
        </p:nvPicPr>
        <p:blipFill>
          <a:blip r:embed="rId6" cstate="print"/>
          <a:stretch/>
        </p:blipFill>
        <p:spPr>
          <a:xfrm>
            <a:off x="6591960" y="3495600"/>
            <a:ext cx="1713240" cy="14684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89999"/>
          </a:bodyPr>
          <a:lstStyle/>
          <a:p>
            <a:pPr indent="0">
              <a:lnSpc>
                <a:spcPct val="100000"/>
              </a:lnSpc>
              <a:buNone/>
              <a:tabLst>
                <a:tab pos="0" algn="l"/>
              </a:tabLst>
            </a:pPr>
            <a:r>
              <a:rPr lang="ru" sz="2800" b="0" strike="noStrike" spc="-1">
                <a:solidFill>
                  <a:schemeClr val="dk1"/>
                </a:solidFill>
                <a:latin typeface="Arial"/>
                <a:ea typeface="Arial"/>
              </a:rPr>
              <a:t>Investigational Agents and the Future for Treatment of HBV</a:t>
            </a:r>
            <a:endParaRPr lang="ru-RU" sz="2800" b="0" strike="noStrike" spc="-1">
              <a:solidFill>
                <a:srgbClr val="000000"/>
              </a:solidFill>
              <a:latin typeface="Arial"/>
            </a:endParaRPr>
          </a:p>
        </p:txBody>
      </p:sp>
      <p:sp>
        <p:nvSpPr>
          <p:cNvPr id="71" name="PlaceHolder 2"/>
          <p:cNvSpPr>
            <a:spLocks noGrp="1"/>
          </p:cNvSpPr>
          <p:nvPr>
            <p:ph/>
          </p:nvPr>
        </p:nvSpPr>
        <p:spPr>
          <a:xfrm>
            <a:off x="311760" y="1152360"/>
            <a:ext cx="5037120" cy="3415680"/>
          </a:xfrm>
          <a:prstGeom prst="rect">
            <a:avLst/>
          </a:prstGeom>
          <a:noFill/>
          <a:ln w="0">
            <a:noFill/>
          </a:ln>
        </p:spPr>
        <p:txBody>
          <a:bodyPr lIns="91440" tIns="91440" rIns="91440" bIns="91440" anchor="t">
            <a:normAutofit fontScale="68333"/>
          </a:bodyPr>
          <a:lstStyle/>
          <a:p>
            <a:pPr indent="0">
              <a:lnSpc>
                <a:spcPct val="115000"/>
              </a:lnSpc>
              <a:buNone/>
              <a:tabLst>
                <a:tab pos="0" algn="l"/>
              </a:tabLst>
            </a:pPr>
            <a:r>
              <a:rPr lang="ru" sz="1800" b="0" strike="noStrike" spc="-1">
                <a:solidFill>
                  <a:schemeClr val="dk2"/>
                </a:solidFill>
                <a:latin typeface="Arial"/>
                <a:ea typeface="Arial"/>
              </a:rPr>
              <a:t>Antivirals in more advanced stages of clinical development include bulevirtide, JNJ-6379, ABI-H0731, ARO-HBV, and REP-2139.</a:t>
            </a:r>
            <a:endParaRPr lang="ru-RU" sz="1800" b="0" strike="noStrike" spc="-1">
              <a:solidFill>
                <a:srgbClr val="000000"/>
              </a:solidFill>
              <a:latin typeface="Arial"/>
            </a:endParaRPr>
          </a:p>
          <a:p>
            <a:pPr marL="457200" indent="-308520">
              <a:lnSpc>
                <a:spcPct val="115000"/>
              </a:lnSpc>
              <a:spcBef>
                <a:spcPts val="1199"/>
              </a:spcBef>
              <a:buClr>
                <a:srgbClr val="595959"/>
              </a:buClr>
              <a:buFont typeface="Arial"/>
              <a:buChar char="●"/>
              <a:tabLst>
                <a:tab pos="0" algn="l"/>
              </a:tabLst>
            </a:pPr>
            <a:r>
              <a:rPr lang="ru" sz="1800" b="0" strike="noStrike" spc="-1">
                <a:solidFill>
                  <a:schemeClr val="dk2"/>
                </a:solidFill>
                <a:latin typeface="Arial"/>
                <a:ea typeface="Arial"/>
              </a:rPr>
              <a:t>Bulevirtide, a lipopeptide entry inhibitor, irreversibly binds to NTCP. It is given as a daily subcutaneous injection and recently received regulatory approval in Europe for treatment of hepatitis D. It is moving into phase III development for treatment of HBV.</a:t>
            </a:r>
            <a:endParaRPr lang="ru-RU" sz="1800" b="0" strike="noStrike" spc="-1">
              <a:solidFill>
                <a:srgbClr val="000000"/>
              </a:solidFill>
              <a:latin typeface="Arial"/>
            </a:endParaRPr>
          </a:p>
          <a:p>
            <a:pPr marL="457200" indent="-308520">
              <a:lnSpc>
                <a:spcPct val="115000"/>
              </a:lnSpc>
              <a:buClr>
                <a:srgbClr val="595959"/>
              </a:buClr>
              <a:buFont typeface="Arial"/>
              <a:buChar char="●"/>
              <a:tabLst>
                <a:tab pos="0" algn="l"/>
              </a:tabLst>
            </a:pPr>
            <a:r>
              <a:rPr lang="ru" sz="1800" b="0" strike="noStrike" spc="-1">
                <a:solidFill>
                  <a:schemeClr val="dk2"/>
                </a:solidFill>
                <a:latin typeface="Arial"/>
                <a:ea typeface="Arial"/>
              </a:rPr>
              <a:t>Capsid inhibitors, such as JNJ-6379 (bersacapavir) and ABI-H0731, destabilize HBcAg assembly, leading to aberrant capsids or capsids devoid of genetic material.</a:t>
            </a:r>
            <a:endParaRPr lang="ru-RU" sz="1800" b="0" strike="noStrike" spc="-1">
              <a:solidFill>
                <a:srgbClr val="000000"/>
              </a:solidFill>
              <a:latin typeface="Arial"/>
            </a:endParaRPr>
          </a:p>
          <a:p>
            <a:pPr marL="457200" indent="-308520">
              <a:lnSpc>
                <a:spcPct val="115000"/>
              </a:lnSpc>
              <a:buClr>
                <a:srgbClr val="595959"/>
              </a:buClr>
              <a:buFont typeface="Arial"/>
              <a:buChar char="●"/>
              <a:tabLst>
                <a:tab pos="0" algn="l"/>
              </a:tabLst>
            </a:pPr>
            <a:r>
              <a:rPr lang="ru" sz="1800" b="0" strike="noStrike" spc="-1">
                <a:solidFill>
                  <a:schemeClr val="dk2"/>
                </a:solidFill>
                <a:latin typeface="Arial"/>
                <a:ea typeface="Arial"/>
              </a:rPr>
              <a:t>ARO-HBV contains two RNA interference compounds that silence mRNA produced by cccDNA or viral DNA integrated into host.</a:t>
            </a:r>
            <a:endParaRPr lang="ru-RU" sz="1800" b="0" strike="noStrike" spc="-1">
              <a:solidFill>
                <a:srgbClr val="000000"/>
              </a:solidFill>
              <a:latin typeface="Arial"/>
            </a:endParaRPr>
          </a:p>
          <a:p>
            <a:pPr marL="457200" indent="-308520">
              <a:lnSpc>
                <a:spcPct val="115000"/>
              </a:lnSpc>
              <a:buClr>
                <a:srgbClr val="595959"/>
              </a:buClr>
              <a:buFont typeface="Arial"/>
              <a:buChar char="●"/>
              <a:tabLst>
                <a:tab pos="0" algn="l"/>
              </a:tabLst>
            </a:pPr>
            <a:r>
              <a:rPr lang="ru" sz="1800" b="0" strike="noStrike" spc="-1">
                <a:solidFill>
                  <a:schemeClr val="dk2"/>
                </a:solidFill>
                <a:latin typeface="Arial"/>
                <a:ea typeface="Arial"/>
              </a:rPr>
              <a:t>REP-2139 reduces HBsAg subparticle release, preventing these particles from exhausting adaptive immune responses.</a:t>
            </a:r>
            <a:endParaRPr lang="ru-RU" sz="1800" b="0" strike="noStrike" spc="-1">
              <a:solidFill>
                <a:srgbClr val="000000"/>
              </a:solidFill>
              <a:latin typeface="Arial"/>
            </a:endParaRPr>
          </a:p>
        </p:txBody>
      </p:sp>
      <p:sp>
        <p:nvSpPr>
          <p:cNvPr id="72" name="PlaceHolder 3"/>
          <p:cNvSpPr>
            <a:spLocks noGrp="1"/>
          </p:cNvSpPr>
          <p:nvPr>
            <p:ph type="sldNum" idx="19"/>
          </p:nvPr>
        </p:nvSpPr>
        <p:spPr>
          <a:xfrm>
            <a:off x="8472600" y="4663080"/>
            <a:ext cx="547920" cy="39276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ru" sz="1000" b="0" strike="noStrike" spc="-1">
                <a:solidFill>
                  <a:schemeClr val="dk2"/>
                </a:solidFill>
                <a:latin typeface="Arial"/>
                <a:ea typeface="Arial"/>
              </a:defRPr>
            </a:lvl1pPr>
          </a:lstStyle>
          <a:p>
            <a:pPr indent="0" algn="r">
              <a:lnSpc>
                <a:spcPct val="100000"/>
              </a:lnSpc>
              <a:buNone/>
              <a:tabLst>
                <a:tab pos="0" algn="l"/>
              </a:tabLst>
            </a:pPr>
            <a:fld id="{1A7FE16D-287D-4CF4-95D4-BBE6EC943FF8}" type="slidenum">
              <a:rPr lang="ru" sz="1000" b="0" strike="noStrike" spc="-1">
                <a:solidFill>
                  <a:schemeClr val="dk2"/>
                </a:solidFill>
                <a:latin typeface="Arial"/>
                <a:ea typeface="Arial"/>
              </a:rPr>
              <a:pPr indent="0" algn="r">
                <a:lnSpc>
                  <a:spcPct val="100000"/>
                </a:lnSpc>
                <a:buNone/>
                <a:tabLst>
                  <a:tab pos="0" algn="l"/>
                </a:tabLst>
              </a:pPr>
              <a:t>9</a:t>
            </a:fld>
            <a:endParaRPr lang="ru-RU" sz="1000" b="0" strike="noStrike" spc="-1">
              <a:solidFill>
                <a:srgbClr val="000000"/>
              </a:solidFill>
              <a:latin typeface="Times New Roman"/>
            </a:endParaRPr>
          </a:p>
        </p:txBody>
      </p:sp>
      <p:pic>
        <p:nvPicPr>
          <p:cNvPr id="73" name="Google Shape;339;p48"/>
          <p:cNvPicPr/>
          <p:nvPr/>
        </p:nvPicPr>
        <p:blipFill>
          <a:blip r:embed="rId2" cstate="print"/>
          <a:stretch/>
        </p:blipFill>
        <p:spPr>
          <a:xfrm>
            <a:off x="6073200" y="1152360"/>
            <a:ext cx="2039760" cy="2039760"/>
          </a:xfrm>
          <a:prstGeom prst="rect">
            <a:avLst/>
          </a:prstGeom>
          <a:ln w="0">
            <a:noFill/>
          </a:ln>
        </p:spPr>
      </p:pic>
      <p:pic>
        <p:nvPicPr>
          <p:cNvPr id="74" name="Google Shape;340;p48"/>
          <p:cNvPicPr/>
          <p:nvPr/>
        </p:nvPicPr>
        <p:blipFill>
          <a:blip r:embed="rId3" cstate="print"/>
          <a:stretch/>
        </p:blipFill>
        <p:spPr>
          <a:xfrm>
            <a:off x="6073200" y="2712960"/>
            <a:ext cx="2039760" cy="2039760"/>
          </a:xfrm>
          <a:prstGeom prst="rect">
            <a:avLst/>
          </a:prstGeom>
          <a:ln w="0">
            <a:noFill/>
          </a:ln>
        </p:spPr>
      </p:pic>
      <p:sp>
        <p:nvSpPr>
          <p:cNvPr id="75" name="Google Shape;341;p48"/>
          <p:cNvSpPr/>
          <p:nvPr/>
        </p:nvSpPr>
        <p:spPr>
          <a:xfrm>
            <a:off x="6595920" y="2604960"/>
            <a:ext cx="994320" cy="3960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ru" sz="1400" b="0" strike="noStrike" spc="-1">
                <a:solidFill>
                  <a:srgbClr val="000000"/>
                </a:solidFill>
                <a:latin typeface="Arial"/>
                <a:ea typeface="Arial"/>
              </a:rPr>
              <a:t>JNJ-6379</a:t>
            </a:r>
            <a:endParaRPr lang="ru-RU" sz="1400" b="0" strike="noStrike" spc="-1">
              <a:solidFill>
                <a:srgbClr val="000000"/>
              </a:solidFill>
              <a:latin typeface="Arial"/>
            </a:endParaRPr>
          </a:p>
        </p:txBody>
      </p:sp>
      <p:sp>
        <p:nvSpPr>
          <p:cNvPr id="76" name="Google Shape;342;p48"/>
          <p:cNvSpPr/>
          <p:nvPr/>
        </p:nvSpPr>
        <p:spPr>
          <a:xfrm>
            <a:off x="6562800" y="4168800"/>
            <a:ext cx="1060560" cy="3960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ru" sz="1400" b="0" strike="noStrike" spc="-1">
                <a:solidFill>
                  <a:srgbClr val="000000"/>
                </a:solidFill>
                <a:latin typeface="Arial"/>
                <a:ea typeface="Arial"/>
              </a:rPr>
              <a:t>ABI-H0731</a:t>
            </a:r>
            <a:endParaRPr lang="ru-RU" sz="14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2444</Words>
  <Application>Microsoft Office PowerPoint</Application>
  <PresentationFormat>Экран (16:9)</PresentationFormat>
  <Paragraphs>203</Paragraphs>
  <Slides>28</Slides>
  <Notes>0</Notes>
  <HiddenSlides>0</HiddenSlides>
  <MMClips>0</MMClips>
  <ScaleCrop>false</ScaleCrop>
  <HeadingPairs>
    <vt:vector size="4" baseType="variant">
      <vt:variant>
        <vt:lpstr>Тема</vt:lpstr>
      </vt:variant>
      <vt:variant>
        <vt:i4>11</vt:i4>
      </vt:variant>
      <vt:variant>
        <vt:lpstr>Заголовки слайдов</vt:lpstr>
      </vt:variant>
      <vt:variant>
        <vt:i4>28</vt:i4>
      </vt:variant>
    </vt:vector>
  </HeadingPairs>
  <TitlesOfParts>
    <vt:vector size="39" baseType="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New directions of search and development of antiviral drugs for treatment of hepatitis, herpes, HCMV infection, papillomavirus infection.</vt:lpstr>
      <vt:lpstr>Outline</vt:lpstr>
      <vt:lpstr>Drugs for viral hepatitis</vt:lpstr>
      <vt:lpstr>Hepatitis B life cycle</vt:lpstr>
      <vt:lpstr>HBV Drug Targets and Treatment Approach</vt:lpstr>
      <vt:lpstr>HBV polymerase inhibitors</vt:lpstr>
      <vt:lpstr>Potential therapeutic targets</vt:lpstr>
      <vt:lpstr>Investigational Agents and the Future for Treatment of HBV </vt:lpstr>
      <vt:lpstr>Investigational Agents and the Future for Treatment of HBV</vt:lpstr>
      <vt:lpstr>Perspectives</vt:lpstr>
      <vt:lpstr>Hepatitis C life cycle</vt:lpstr>
      <vt:lpstr>Milestones in HCV functional and antiviral research</vt:lpstr>
      <vt:lpstr>The previous standard-of-care for HCV</vt:lpstr>
      <vt:lpstr>Current HCV treatment regimens</vt:lpstr>
      <vt:lpstr>Cellular pharmacology of sofosbuvir</vt:lpstr>
      <vt:lpstr>The HCV life cycle and points of intervention</vt:lpstr>
      <vt:lpstr>Investigational Agents and the Future for Treatment of HCV</vt:lpstr>
      <vt:lpstr>Anti-herpes drugs</vt:lpstr>
      <vt:lpstr>Replicative cycles of herpes viruses (HSV)</vt:lpstr>
      <vt:lpstr>Acyclovir inhibits DNA synthesis by HSV DNA polymerase</vt:lpstr>
      <vt:lpstr>Current anti-herpes drugs</vt:lpstr>
      <vt:lpstr>Anti-HCMV drugs</vt:lpstr>
      <vt:lpstr>Replicative cycle of human cytomegalovirus (HCMV)</vt:lpstr>
      <vt:lpstr>Current anti-HCMV drugs</vt:lpstr>
      <vt:lpstr>Anti-HPV drugs</vt:lpstr>
      <vt:lpstr>Replicative cycle of human papillomavirus (HPV)</vt:lpstr>
      <vt:lpstr>Current anti-HPV treatment</vt:lpstr>
      <vt:lpstr>Conclusions and future perspectives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directions of search and technology for the creation of antiviral drugs for the treatment of HIV infection, hepatitis, herpes infections</dc:title>
  <dc:creator>user</dc:creator>
  <cp:lastModifiedBy>kfib</cp:lastModifiedBy>
  <cp:revision>12</cp:revision>
  <dcterms:modified xsi:type="dcterms:W3CDTF">2024-03-18T09:03:24Z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22</vt:i4>
  </property>
  <property fmtid="{D5CDD505-2E9C-101B-9397-08002B2CF9AE}" pid="3" name="PresentationFormat">
    <vt:lpwstr>Экран (16:9)</vt:lpwstr>
  </property>
  <property fmtid="{D5CDD505-2E9C-101B-9397-08002B2CF9AE}" pid="4" name="Slides">
    <vt:i4>22</vt:i4>
  </property>
</Properties>
</file>