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78" r:id="rId2"/>
    <p:sldId id="260" r:id="rId3"/>
    <p:sldId id="317" r:id="rId4"/>
    <p:sldId id="316" r:id="rId5"/>
    <p:sldId id="314" r:id="rId6"/>
    <p:sldId id="315" r:id="rId7"/>
    <p:sldId id="282" r:id="rId8"/>
    <p:sldId id="283" r:id="rId9"/>
    <p:sldId id="331" r:id="rId10"/>
    <p:sldId id="319" r:id="rId11"/>
    <p:sldId id="320" r:id="rId12"/>
    <p:sldId id="321" r:id="rId13"/>
    <p:sldId id="318" r:id="rId14"/>
    <p:sldId id="322" r:id="rId15"/>
    <p:sldId id="286" r:id="rId16"/>
    <p:sldId id="284" r:id="rId17"/>
    <p:sldId id="281" r:id="rId18"/>
    <p:sldId id="285" r:id="rId19"/>
    <p:sldId id="323" r:id="rId20"/>
    <p:sldId id="288" r:id="rId21"/>
    <p:sldId id="289" r:id="rId22"/>
    <p:sldId id="292" r:id="rId23"/>
    <p:sldId id="293" r:id="rId24"/>
    <p:sldId id="294" r:id="rId25"/>
    <p:sldId id="296" r:id="rId26"/>
    <p:sldId id="299" r:id="rId27"/>
    <p:sldId id="300" r:id="rId28"/>
    <p:sldId id="301" r:id="rId29"/>
    <p:sldId id="302" r:id="rId30"/>
    <p:sldId id="327" r:id="rId31"/>
    <p:sldId id="324" r:id="rId32"/>
    <p:sldId id="303" r:id="rId33"/>
    <p:sldId id="304" r:id="rId34"/>
    <p:sldId id="305" r:id="rId35"/>
    <p:sldId id="306" r:id="rId36"/>
    <p:sldId id="307" r:id="rId37"/>
    <p:sldId id="308" r:id="rId38"/>
    <p:sldId id="325" r:id="rId39"/>
    <p:sldId id="309" r:id="rId40"/>
    <p:sldId id="310" r:id="rId41"/>
    <p:sldId id="311" r:id="rId42"/>
    <p:sldId id="312" r:id="rId43"/>
    <p:sldId id="328" r:id="rId44"/>
    <p:sldId id="313" r:id="rId45"/>
    <p:sldId id="329" r:id="rId46"/>
    <p:sldId id="330" r:id="rId47"/>
    <p:sldId id="326" r:id="rId4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877"/>
    <a:srgbClr val="007366"/>
    <a:srgbClr val="E5C78C"/>
    <a:srgbClr val="947848"/>
    <a:srgbClr val="8C7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2" autoAdjust="0"/>
    <p:restoredTop sz="94660" autoAdjust="0"/>
  </p:normalViewPr>
  <p:slideViewPr>
    <p:cSldViewPr snapToGrid="0">
      <p:cViewPr varScale="1">
        <p:scale>
          <a:sx n="59" d="100"/>
          <a:sy n="59" d="100"/>
        </p:scale>
        <p:origin x="78" y="168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80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08383-F9AA-4E99-97B4-7EF035C4772A}" type="doc">
      <dgm:prSet loTypeId="urn:microsoft.com/office/officeart/2005/8/layout/orgChart1" loCatId="hierarchy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4553394-7BF8-47B2-8823-162763B965CE}">
      <dgm:prSet phldrT="[Текст]" custT="1"/>
      <dgm:spPr/>
      <dgm:t>
        <a:bodyPr/>
        <a:lstStyle/>
        <a:p>
          <a:r>
            <a:rPr lang="ru-RU" sz="1600" dirty="0" smtClean="0"/>
            <a:t>По агрегатному состоянию</a:t>
          </a:r>
          <a:endParaRPr lang="ru-RU" sz="1600" dirty="0"/>
        </a:p>
      </dgm:t>
    </dgm:pt>
    <dgm:pt modelId="{E6EC47F0-F685-4EA3-87D9-651B0E8C1F93}" type="parTrans" cxnId="{DC047784-5550-42C1-9D8E-B4DE1A897A5F}">
      <dgm:prSet/>
      <dgm:spPr/>
      <dgm:t>
        <a:bodyPr/>
        <a:lstStyle/>
        <a:p>
          <a:endParaRPr lang="ru-RU"/>
        </a:p>
      </dgm:t>
    </dgm:pt>
    <dgm:pt modelId="{AD3473D5-26E9-453A-A4AB-2C1602A91FCC}" type="sibTrans" cxnId="{DC047784-5550-42C1-9D8E-B4DE1A897A5F}">
      <dgm:prSet/>
      <dgm:spPr/>
      <dgm:t>
        <a:bodyPr/>
        <a:lstStyle/>
        <a:p>
          <a:endParaRPr lang="ru-RU"/>
        </a:p>
      </dgm:t>
    </dgm:pt>
    <dgm:pt modelId="{958EFD15-07BB-495B-B14A-F27D16F5F87A}">
      <dgm:prSet phldrT="[Текст]"/>
      <dgm:spPr/>
      <dgm:t>
        <a:bodyPr/>
        <a:lstStyle/>
        <a:p>
          <a:r>
            <a:rPr lang="ru-RU" dirty="0" smtClean="0"/>
            <a:t>Твердые</a:t>
          </a:r>
          <a:endParaRPr lang="ru-RU" dirty="0"/>
        </a:p>
      </dgm:t>
    </dgm:pt>
    <dgm:pt modelId="{51AD61EA-9084-438E-86DD-5450808EF442}" type="parTrans" cxnId="{C2DC8647-373A-4A12-83F0-AA53891E26D4}">
      <dgm:prSet/>
      <dgm:spPr/>
      <dgm:t>
        <a:bodyPr/>
        <a:lstStyle/>
        <a:p>
          <a:endParaRPr lang="ru-RU"/>
        </a:p>
      </dgm:t>
    </dgm:pt>
    <dgm:pt modelId="{4F5C3447-68F2-4479-AD50-666B5D93139B}" type="sibTrans" cxnId="{C2DC8647-373A-4A12-83F0-AA53891E26D4}">
      <dgm:prSet/>
      <dgm:spPr/>
      <dgm:t>
        <a:bodyPr/>
        <a:lstStyle/>
        <a:p>
          <a:endParaRPr lang="ru-RU"/>
        </a:p>
      </dgm:t>
    </dgm:pt>
    <dgm:pt modelId="{912420E2-7310-4D6C-83D2-79849D9F7799}">
      <dgm:prSet phldrT="[Текст]"/>
      <dgm:spPr/>
      <dgm:t>
        <a:bodyPr/>
        <a:lstStyle/>
        <a:p>
          <a:r>
            <a:rPr lang="ru-RU" dirty="0" smtClean="0"/>
            <a:t>Мягкие</a:t>
          </a:r>
          <a:endParaRPr lang="ru-RU" dirty="0"/>
        </a:p>
      </dgm:t>
    </dgm:pt>
    <dgm:pt modelId="{9304D1BB-A317-42B0-B772-47D3F25C2E4F}" type="parTrans" cxnId="{1D92434D-40BE-4058-AC75-1F976EA95839}">
      <dgm:prSet/>
      <dgm:spPr/>
      <dgm:t>
        <a:bodyPr/>
        <a:lstStyle/>
        <a:p>
          <a:endParaRPr lang="ru-RU"/>
        </a:p>
      </dgm:t>
    </dgm:pt>
    <dgm:pt modelId="{359D2F32-EDAA-4552-BB4E-1AD090D4E6A0}" type="sibTrans" cxnId="{1D92434D-40BE-4058-AC75-1F976EA95839}">
      <dgm:prSet/>
      <dgm:spPr/>
      <dgm:t>
        <a:bodyPr/>
        <a:lstStyle/>
        <a:p>
          <a:endParaRPr lang="ru-RU"/>
        </a:p>
      </dgm:t>
    </dgm:pt>
    <dgm:pt modelId="{5BF98186-623B-4C45-814D-F80791DE12D6}">
      <dgm:prSet phldrT="[Текст]"/>
      <dgm:spPr/>
      <dgm:t>
        <a:bodyPr/>
        <a:lstStyle/>
        <a:p>
          <a:r>
            <a:rPr lang="ru-RU" dirty="0" smtClean="0"/>
            <a:t>Жидкие</a:t>
          </a:r>
          <a:endParaRPr lang="ru-RU" dirty="0"/>
        </a:p>
      </dgm:t>
    </dgm:pt>
    <dgm:pt modelId="{5D47904C-EC84-4DFB-8D93-4EF175E64CE0}" type="parTrans" cxnId="{7CFF4017-DB88-489B-90BB-85B85A3FF10E}">
      <dgm:prSet/>
      <dgm:spPr/>
      <dgm:t>
        <a:bodyPr/>
        <a:lstStyle/>
        <a:p>
          <a:endParaRPr lang="ru-RU"/>
        </a:p>
      </dgm:t>
    </dgm:pt>
    <dgm:pt modelId="{833B02B5-BCF5-4A29-BD68-BB12FE703DEA}" type="sibTrans" cxnId="{7CFF4017-DB88-489B-90BB-85B85A3FF10E}">
      <dgm:prSet/>
      <dgm:spPr/>
      <dgm:t>
        <a:bodyPr/>
        <a:lstStyle/>
        <a:p>
          <a:endParaRPr lang="ru-RU"/>
        </a:p>
      </dgm:t>
    </dgm:pt>
    <dgm:pt modelId="{26E7EBE5-D3DC-40F4-ACF9-51B8DF57EAB9}">
      <dgm:prSet/>
      <dgm:spPr/>
      <dgm:t>
        <a:bodyPr/>
        <a:lstStyle/>
        <a:p>
          <a:r>
            <a:rPr lang="ru-RU" dirty="0" smtClean="0"/>
            <a:t>Газообразные</a:t>
          </a:r>
          <a:endParaRPr lang="ru-RU" dirty="0"/>
        </a:p>
      </dgm:t>
    </dgm:pt>
    <dgm:pt modelId="{5AEC4F6F-B78F-4F27-BC78-6FAD9597B6F6}" type="parTrans" cxnId="{1DA4DA40-A812-4786-B26C-8A0B10A7F103}">
      <dgm:prSet/>
      <dgm:spPr/>
      <dgm:t>
        <a:bodyPr/>
        <a:lstStyle/>
        <a:p>
          <a:endParaRPr lang="ru-RU"/>
        </a:p>
      </dgm:t>
    </dgm:pt>
    <dgm:pt modelId="{0192BF03-A340-4E73-AAF8-425386760369}" type="sibTrans" cxnId="{1DA4DA40-A812-4786-B26C-8A0B10A7F103}">
      <dgm:prSet/>
      <dgm:spPr/>
      <dgm:t>
        <a:bodyPr/>
        <a:lstStyle/>
        <a:p>
          <a:endParaRPr lang="ru-RU"/>
        </a:p>
      </dgm:t>
    </dgm:pt>
    <dgm:pt modelId="{94716A97-2DBA-4361-875C-2EA1E69FE5AB}">
      <dgm:prSet/>
      <dgm:spPr/>
      <dgm:t>
        <a:bodyPr/>
        <a:lstStyle/>
        <a:p>
          <a:r>
            <a:rPr lang="ru-RU" dirty="0" smtClean="0"/>
            <a:t>Порошки, таблетки, капсулы, драже…</a:t>
          </a:r>
          <a:endParaRPr lang="ru-RU" dirty="0"/>
        </a:p>
      </dgm:t>
    </dgm:pt>
    <dgm:pt modelId="{971A45E0-C2D4-45C8-B884-7AADC907B31E}" type="parTrans" cxnId="{9955B60D-82B5-4B92-A524-DD2CF4B4FC91}">
      <dgm:prSet/>
      <dgm:spPr/>
      <dgm:t>
        <a:bodyPr/>
        <a:lstStyle/>
        <a:p>
          <a:endParaRPr lang="ru-RU"/>
        </a:p>
      </dgm:t>
    </dgm:pt>
    <dgm:pt modelId="{589812CB-83ED-49B6-9534-CBCFBB5566CB}" type="sibTrans" cxnId="{9955B60D-82B5-4B92-A524-DD2CF4B4FC91}">
      <dgm:prSet/>
      <dgm:spPr/>
      <dgm:t>
        <a:bodyPr/>
        <a:lstStyle/>
        <a:p>
          <a:endParaRPr lang="ru-RU"/>
        </a:p>
      </dgm:t>
    </dgm:pt>
    <dgm:pt modelId="{19E1DC36-6A62-45F5-A3E5-4AB022F95807}">
      <dgm:prSet/>
      <dgm:spPr/>
      <dgm:t>
        <a:bodyPr/>
        <a:lstStyle/>
        <a:p>
          <a:r>
            <a:rPr lang="ru-RU" dirty="0" smtClean="0"/>
            <a:t>Мази, кремы, пасты, гели, суппозитории, пластыри, </a:t>
          </a:r>
          <a:r>
            <a:rPr lang="ru-RU" dirty="0" err="1" smtClean="0"/>
            <a:t>трансдермальные</a:t>
          </a:r>
          <a:r>
            <a:rPr lang="ru-RU" dirty="0" smtClean="0"/>
            <a:t> терапевтические системы…  </a:t>
          </a:r>
          <a:endParaRPr lang="ru-RU" dirty="0"/>
        </a:p>
      </dgm:t>
    </dgm:pt>
    <dgm:pt modelId="{E84D8B8A-0D58-4D88-B6B4-613F888F3DC8}" type="parTrans" cxnId="{72D5A03C-1686-4E9A-A7BF-55AE2A55DE52}">
      <dgm:prSet/>
      <dgm:spPr/>
      <dgm:t>
        <a:bodyPr/>
        <a:lstStyle/>
        <a:p>
          <a:endParaRPr lang="ru-RU"/>
        </a:p>
      </dgm:t>
    </dgm:pt>
    <dgm:pt modelId="{2871DBF4-1DCD-431B-9B62-46173DA58B92}" type="sibTrans" cxnId="{72D5A03C-1686-4E9A-A7BF-55AE2A55DE52}">
      <dgm:prSet/>
      <dgm:spPr/>
      <dgm:t>
        <a:bodyPr/>
        <a:lstStyle/>
        <a:p>
          <a:endParaRPr lang="ru-RU"/>
        </a:p>
      </dgm:t>
    </dgm:pt>
    <dgm:pt modelId="{2AAB9492-E92D-42C6-9319-EB37CE8FE523}">
      <dgm:prSet/>
      <dgm:spPr/>
      <dgm:t>
        <a:bodyPr/>
        <a:lstStyle/>
        <a:p>
          <a:r>
            <a:rPr lang="ru-RU" dirty="0" smtClean="0"/>
            <a:t>Растворы, суспензии, эмульсии, настои, отвары, настойки, микстуры, экстракты…</a:t>
          </a:r>
          <a:endParaRPr lang="ru-RU" dirty="0"/>
        </a:p>
      </dgm:t>
    </dgm:pt>
    <dgm:pt modelId="{C571501A-C242-4AF7-AD57-B72F7E7318D5}" type="parTrans" cxnId="{E57A7742-290A-4D0E-AA4B-CB3D80E6E5A6}">
      <dgm:prSet/>
      <dgm:spPr/>
      <dgm:t>
        <a:bodyPr/>
        <a:lstStyle/>
        <a:p>
          <a:endParaRPr lang="ru-RU"/>
        </a:p>
      </dgm:t>
    </dgm:pt>
    <dgm:pt modelId="{D22BEC08-96D7-4940-BC10-87945EA96BDD}" type="sibTrans" cxnId="{E57A7742-290A-4D0E-AA4B-CB3D80E6E5A6}">
      <dgm:prSet/>
      <dgm:spPr/>
      <dgm:t>
        <a:bodyPr/>
        <a:lstStyle/>
        <a:p>
          <a:endParaRPr lang="ru-RU"/>
        </a:p>
      </dgm:t>
    </dgm:pt>
    <dgm:pt modelId="{FE55F3C4-E151-4206-BE19-E0C8F0CC2F87}">
      <dgm:prSet/>
      <dgm:spPr/>
      <dgm:t>
        <a:bodyPr/>
        <a:lstStyle/>
        <a:p>
          <a:r>
            <a:rPr lang="ru-RU" dirty="0" err="1" smtClean="0"/>
            <a:t>Фэрозоли</a:t>
          </a:r>
          <a:r>
            <a:rPr lang="ru-RU" dirty="0" smtClean="0"/>
            <a:t>, спреи, газы медицинские …</a:t>
          </a:r>
          <a:endParaRPr lang="ru-RU" dirty="0"/>
        </a:p>
      </dgm:t>
    </dgm:pt>
    <dgm:pt modelId="{3147010A-4974-432C-8EDD-0FE99CBE10FF}" type="parTrans" cxnId="{D288369A-35DB-45B8-9399-C150DA770A18}">
      <dgm:prSet/>
      <dgm:spPr/>
      <dgm:t>
        <a:bodyPr/>
        <a:lstStyle/>
        <a:p>
          <a:endParaRPr lang="ru-RU"/>
        </a:p>
      </dgm:t>
    </dgm:pt>
    <dgm:pt modelId="{1144B46A-B8AB-4A42-A3D3-4761197F3CFA}" type="sibTrans" cxnId="{D288369A-35DB-45B8-9399-C150DA770A18}">
      <dgm:prSet/>
      <dgm:spPr/>
      <dgm:t>
        <a:bodyPr/>
        <a:lstStyle/>
        <a:p>
          <a:endParaRPr lang="ru-RU"/>
        </a:p>
      </dgm:t>
    </dgm:pt>
    <dgm:pt modelId="{537133C2-EA6E-4919-ACC1-5BCF5DF37993}" type="pres">
      <dgm:prSet presAssocID="{26808383-F9AA-4E99-97B4-7EF035C477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1EF323-4CFC-43AC-A9A5-E88921916370}" type="pres">
      <dgm:prSet presAssocID="{64553394-7BF8-47B2-8823-162763B965CE}" presName="hierRoot1" presStyleCnt="0">
        <dgm:presLayoutVars>
          <dgm:hierBranch val="init"/>
        </dgm:presLayoutVars>
      </dgm:prSet>
      <dgm:spPr/>
    </dgm:pt>
    <dgm:pt modelId="{ACA404FC-6AAA-4825-968E-9C15E02821E6}" type="pres">
      <dgm:prSet presAssocID="{64553394-7BF8-47B2-8823-162763B965CE}" presName="rootComposite1" presStyleCnt="0"/>
      <dgm:spPr/>
    </dgm:pt>
    <dgm:pt modelId="{7F823CF4-90DF-46B4-B614-8AD35A3D6ABD}" type="pres">
      <dgm:prSet presAssocID="{64553394-7BF8-47B2-8823-162763B965CE}" presName="rootText1" presStyleLbl="node0" presStyleIdx="0" presStyleCnt="1" custAng="0" custScaleX="183018" custScaleY="41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7EF0C6-FE66-4475-8F7E-7E060E5E8935}" type="pres">
      <dgm:prSet presAssocID="{64553394-7BF8-47B2-8823-162763B965C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BC06B03-85D5-4C74-8A59-71D9C3203AFA}" type="pres">
      <dgm:prSet presAssocID="{64553394-7BF8-47B2-8823-162763B965CE}" presName="hierChild2" presStyleCnt="0"/>
      <dgm:spPr/>
    </dgm:pt>
    <dgm:pt modelId="{72F98E1D-A38D-4750-B42A-61239548C876}" type="pres">
      <dgm:prSet presAssocID="{51AD61EA-9084-438E-86DD-5450808EF44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004CB95-FBD0-438E-83B6-D5105502C060}" type="pres">
      <dgm:prSet presAssocID="{958EFD15-07BB-495B-B14A-F27D16F5F87A}" presName="hierRoot2" presStyleCnt="0">
        <dgm:presLayoutVars>
          <dgm:hierBranch val="init"/>
        </dgm:presLayoutVars>
      </dgm:prSet>
      <dgm:spPr/>
    </dgm:pt>
    <dgm:pt modelId="{6CB1B891-0B67-462F-895C-4A2B92F14826}" type="pres">
      <dgm:prSet presAssocID="{958EFD15-07BB-495B-B14A-F27D16F5F87A}" presName="rootComposite" presStyleCnt="0"/>
      <dgm:spPr/>
    </dgm:pt>
    <dgm:pt modelId="{601E54E4-97DD-48D7-9E79-CE95D7B45CD0}" type="pres">
      <dgm:prSet presAssocID="{958EFD15-07BB-495B-B14A-F27D16F5F87A}" presName="rootText" presStyleLbl="node2" presStyleIdx="0" presStyleCnt="4" custScaleY="47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FBD369-4A8C-466A-A99E-BEB79777DDD0}" type="pres">
      <dgm:prSet presAssocID="{958EFD15-07BB-495B-B14A-F27D16F5F87A}" presName="rootConnector" presStyleLbl="node2" presStyleIdx="0" presStyleCnt="4"/>
      <dgm:spPr/>
      <dgm:t>
        <a:bodyPr/>
        <a:lstStyle/>
        <a:p>
          <a:endParaRPr lang="ru-RU"/>
        </a:p>
      </dgm:t>
    </dgm:pt>
    <dgm:pt modelId="{D0313D8A-15EA-4A6C-95FA-9E320E88B114}" type="pres">
      <dgm:prSet presAssocID="{958EFD15-07BB-495B-B14A-F27D16F5F87A}" presName="hierChild4" presStyleCnt="0"/>
      <dgm:spPr/>
    </dgm:pt>
    <dgm:pt modelId="{51866B22-A1FC-43BA-9CBA-7E2BF8BD6722}" type="pres">
      <dgm:prSet presAssocID="{971A45E0-C2D4-45C8-B884-7AADC907B31E}" presName="Name37" presStyleLbl="parChTrans1D3" presStyleIdx="0" presStyleCnt="4"/>
      <dgm:spPr/>
      <dgm:t>
        <a:bodyPr/>
        <a:lstStyle/>
        <a:p>
          <a:endParaRPr lang="ru-RU"/>
        </a:p>
      </dgm:t>
    </dgm:pt>
    <dgm:pt modelId="{C20B4DF1-30E8-4111-9967-B4A005314083}" type="pres">
      <dgm:prSet presAssocID="{94716A97-2DBA-4361-875C-2EA1E69FE5AB}" presName="hierRoot2" presStyleCnt="0">
        <dgm:presLayoutVars>
          <dgm:hierBranch val="init"/>
        </dgm:presLayoutVars>
      </dgm:prSet>
      <dgm:spPr/>
    </dgm:pt>
    <dgm:pt modelId="{10C55A76-5289-451A-8CC5-A8927DFAFBE0}" type="pres">
      <dgm:prSet presAssocID="{94716A97-2DBA-4361-875C-2EA1E69FE5AB}" presName="rootComposite" presStyleCnt="0"/>
      <dgm:spPr/>
    </dgm:pt>
    <dgm:pt modelId="{299A3D7E-3133-4CF4-9C0B-87346E30DECD}" type="pres">
      <dgm:prSet presAssocID="{94716A97-2DBA-4361-875C-2EA1E69FE5A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1E299F-2F55-43A5-B0C7-CBC9B43501B0}" type="pres">
      <dgm:prSet presAssocID="{94716A97-2DBA-4361-875C-2EA1E69FE5AB}" presName="rootConnector" presStyleLbl="node3" presStyleIdx="0" presStyleCnt="4"/>
      <dgm:spPr/>
      <dgm:t>
        <a:bodyPr/>
        <a:lstStyle/>
        <a:p>
          <a:endParaRPr lang="ru-RU"/>
        </a:p>
      </dgm:t>
    </dgm:pt>
    <dgm:pt modelId="{5435B7FB-3E3B-4575-A558-3050896D3858}" type="pres">
      <dgm:prSet presAssocID="{94716A97-2DBA-4361-875C-2EA1E69FE5AB}" presName="hierChild4" presStyleCnt="0"/>
      <dgm:spPr/>
    </dgm:pt>
    <dgm:pt modelId="{F1420764-B7E7-4466-89E9-263F4776ABC1}" type="pres">
      <dgm:prSet presAssocID="{94716A97-2DBA-4361-875C-2EA1E69FE5AB}" presName="hierChild5" presStyleCnt="0"/>
      <dgm:spPr/>
    </dgm:pt>
    <dgm:pt modelId="{1A5CA793-B49C-43BC-8BFD-9E089E050524}" type="pres">
      <dgm:prSet presAssocID="{958EFD15-07BB-495B-B14A-F27D16F5F87A}" presName="hierChild5" presStyleCnt="0"/>
      <dgm:spPr/>
    </dgm:pt>
    <dgm:pt modelId="{B0090C86-13A7-41BC-BEFB-AD6E16A6B943}" type="pres">
      <dgm:prSet presAssocID="{9304D1BB-A317-42B0-B772-47D3F25C2E4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9B52560-DDCF-4AB7-A5F9-02FD8CAD4015}" type="pres">
      <dgm:prSet presAssocID="{912420E2-7310-4D6C-83D2-79849D9F7799}" presName="hierRoot2" presStyleCnt="0">
        <dgm:presLayoutVars>
          <dgm:hierBranch val="init"/>
        </dgm:presLayoutVars>
      </dgm:prSet>
      <dgm:spPr/>
    </dgm:pt>
    <dgm:pt modelId="{4BDDF0B5-73AC-4BB5-8094-5B00B9D9A91B}" type="pres">
      <dgm:prSet presAssocID="{912420E2-7310-4D6C-83D2-79849D9F7799}" presName="rootComposite" presStyleCnt="0"/>
      <dgm:spPr/>
    </dgm:pt>
    <dgm:pt modelId="{8B9D2369-2B6F-4955-831F-97D570ABF0D4}" type="pres">
      <dgm:prSet presAssocID="{912420E2-7310-4D6C-83D2-79849D9F7799}" presName="rootText" presStyleLbl="node2" presStyleIdx="1" presStyleCnt="4" custScaleY="45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DA8F3C-A8B7-41DD-BC0D-65E8C1646FFE}" type="pres">
      <dgm:prSet presAssocID="{912420E2-7310-4D6C-83D2-79849D9F7799}" presName="rootConnector" presStyleLbl="node2" presStyleIdx="1" presStyleCnt="4"/>
      <dgm:spPr/>
      <dgm:t>
        <a:bodyPr/>
        <a:lstStyle/>
        <a:p>
          <a:endParaRPr lang="ru-RU"/>
        </a:p>
      </dgm:t>
    </dgm:pt>
    <dgm:pt modelId="{26EE6217-932C-4AD1-8EB2-486901B8C75F}" type="pres">
      <dgm:prSet presAssocID="{912420E2-7310-4D6C-83D2-79849D9F7799}" presName="hierChild4" presStyleCnt="0"/>
      <dgm:spPr/>
    </dgm:pt>
    <dgm:pt modelId="{4AC185E2-440C-4391-869D-223FD7A25868}" type="pres">
      <dgm:prSet presAssocID="{E84D8B8A-0D58-4D88-B6B4-613F888F3DC8}" presName="Name37" presStyleLbl="parChTrans1D3" presStyleIdx="1" presStyleCnt="4"/>
      <dgm:spPr/>
      <dgm:t>
        <a:bodyPr/>
        <a:lstStyle/>
        <a:p>
          <a:endParaRPr lang="ru-RU"/>
        </a:p>
      </dgm:t>
    </dgm:pt>
    <dgm:pt modelId="{E7229F0D-5D3B-4D90-9E87-2DE4502E2D53}" type="pres">
      <dgm:prSet presAssocID="{19E1DC36-6A62-45F5-A3E5-4AB022F95807}" presName="hierRoot2" presStyleCnt="0">
        <dgm:presLayoutVars>
          <dgm:hierBranch val="init"/>
        </dgm:presLayoutVars>
      </dgm:prSet>
      <dgm:spPr/>
    </dgm:pt>
    <dgm:pt modelId="{5A5B93E2-EB64-4A1F-AAD9-DA9E38A9B14A}" type="pres">
      <dgm:prSet presAssocID="{19E1DC36-6A62-45F5-A3E5-4AB022F95807}" presName="rootComposite" presStyleCnt="0"/>
      <dgm:spPr/>
    </dgm:pt>
    <dgm:pt modelId="{1D8A8220-4EDA-4474-8B5E-BB6C9B12A1B8}" type="pres">
      <dgm:prSet presAssocID="{19E1DC36-6A62-45F5-A3E5-4AB022F9580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DB4ECC-D30E-407D-BB46-319974CDF534}" type="pres">
      <dgm:prSet presAssocID="{19E1DC36-6A62-45F5-A3E5-4AB022F95807}" presName="rootConnector" presStyleLbl="node3" presStyleIdx="1" presStyleCnt="4"/>
      <dgm:spPr/>
      <dgm:t>
        <a:bodyPr/>
        <a:lstStyle/>
        <a:p>
          <a:endParaRPr lang="ru-RU"/>
        </a:p>
      </dgm:t>
    </dgm:pt>
    <dgm:pt modelId="{27305D69-0ACB-46C1-B688-F17995388541}" type="pres">
      <dgm:prSet presAssocID="{19E1DC36-6A62-45F5-A3E5-4AB022F95807}" presName="hierChild4" presStyleCnt="0"/>
      <dgm:spPr/>
    </dgm:pt>
    <dgm:pt modelId="{A4FB45EE-9848-4FB6-9516-EF86C7DB958B}" type="pres">
      <dgm:prSet presAssocID="{19E1DC36-6A62-45F5-A3E5-4AB022F95807}" presName="hierChild5" presStyleCnt="0"/>
      <dgm:spPr/>
    </dgm:pt>
    <dgm:pt modelId="{8A98A5F4-99A1-41CF-BE57-856959276A04}" type="pres">
      <dgm:prSet presAssocID="{912420E2-7310-4D6C-83D2-79849D9F7799}" presName="hierChild5" presStyleCnt="0"/>
      <dgm:spPr/>
    </dgm:pt>
    <dgm:pt modelId="{FE5B1206-1A6C-4BC0-8A08-330621BD058F}" type="pres">
      <dgm:prSet presAssocID="{5D47904C-EC84-4DFB-8D93-4EF175E64CE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60FAA75-C6B4-4868-A0CA-278F5F9D6929}" type="pres">
      <dgm:prSet presAssocID="{5BF98186-623B-4C45-814D-F80791DE12D6}" presName="hierRoot2" presStyleCnt="0">
        <dgm:presLayoutVars>
          <dgm:hierBranch val="init"/>
        </dgm:presLayoutVars>
      </dgm:prSet>
      <dgm:spPr/>
    </dgm:pt>
    <dgm:pt modelId="{6CC573FE-7DE9-48BD-B4C1-7C56764C0A3F}" type="pres">
      <dgm:prSet presAssocID="{5BF98186-623B-4C45-814D-F80791DE12D6}" presName="rootComposite" presStyleCnt="0"/>
      <dgm:spPr/>
    </dgm:pt>
    <dgm:pt modelId="{B931D831-4C4D-47C9-BC5E-C15A1E8B6063}" type="pres">
      <dgm:prSet presAssocID="{5BF98186-623B-4C45-814D-F80791DE12D6}" presName="rootText" presStyleLbl="node2" presStyleIdx="2" presStyleCnt="4" custScaleY="45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DA2834-F595-485C-BE7A-214037851487}" type="pres">
      <dgm:prSet presAssocID="{5BF98186-623B-4C45-814D-F80791DE12D6}" presName="rootConnector" presStyleLbl="node2" presStyleIdx="2" presStyleCnt="4"/>
      <dgm:spPr/>
      <dgm:t>
        <a:bodyPr/>
        <a:lstStyle/>
        <a:p>
          <a:endParaRPr lang="ru-RU"/>
        </a:p>
      </dgm:t>
    </dgm:pt>
    <dgm:pt modelId="{5AB1AE33-7E82-4E85-9942-4758B66F5474}" type="pres">
      <dgm:prSet presAssocID="{5BF98186-623B-4C45-814D-F80791DE12D6}" presName="hierChild4" presStyleCnt="0"/>
      <dgm:spPr/>
    </dgm:pt>
    <dgm:pt modelId="{2897CBD1-CF02-4075-B215-1990EF0CD5B3}" type="pres">
      <dgm:prSet presAssocID="{C571501A-C242-4AF7-AD57-B72F7E7318D5}" presName="Name37" presStyleLbl="parChTrans1D3" presStyleIdx="2" presStyleCnt="4"/>
      <dgm:spPr/>
      <dgm:t>
        <a:bodyPr/>
        <a:lstStyle/>
        <a:p>
          <a:endParaRPr lang="ru-RU"/>
        </a:p>
      </dgm:t>
    </dgm:pt>
    <dgm:pt modelId="{82161FDE-DCA7-4C59-8862-16F87E3CACE8}" type="pres">
      <dgm:prSet presAssocID="{2AAB9492-E92D-42C6-9319-EB37CE8FE523}" presName="hierRoot2" presStyleCnt="0">
        <dgm:presLayoutVars>
          <dgm:hierBranch val="init"/>
        </dgm:presLayoutVars>
      </dgm:prSet>
      <dgm:spPr/>
    </dgm:pt>
    <dgm:pt modelId="{625F54C0-D496-4990-8071-C0CDBF6128E8}" type="pres">
      <dgm:prSet presAssocID="{2AAB9492-E92D-42C6-9319-EB37CE8FE523}" presName="rootComposite" presStyleCnt="0"/>
      <dgm:spPr/>
    </dgm:pt>
    <dgm:pt modelId="{CAE0FE92-1557-4905-90BF-43ABD72EB83B}" type="pres">
      <dgm:prSet presAssocID="{2AAB9492-E92D-42C6-9319-EB37CE8FE523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BEA705-AB72-4706-A336-544CBDFC5914}" type="pres">
      <dgm:prSet presAssocID="{2AAB9492-E92D-42C6-9319-EB37CE8FE523}" presName="rootConnector" presStyleLbl="node3" presStyleIdx="2" presStyleCnt="4"/>
      <dgm:spPr/>
      <dgm:t>
        <a:bodyPr/>
        <a:lstStyle/>
        <a:p>
          <a:endParaRPr lang="ru-RU"/>
        </a:p>
      </dgm:t>
    </dgm:pt>
    <dgm:pt modelId="{970C2F29-AB32-40AA-9A12-17018166B41B}" type="pres">
      <dgm:prSet presAssocID="{2AAB9492-E92D-42C6-9319-EB37CE8FE523}" presName="hierChild4" presStyleCnt="0"/>
      <dgm:spPr/>
    </dgm:pt>
    <dgm:pt modelId="{C6492A1D-B940-4426-9C65-755076642F36}" type="pres">
      <dgm:prSet presAssocID="{2AAB9492-E92D-42C6-9319-EB37CE8FE523}" presName="hierChild5" presStyleCnt="0"/>
      <dgm:spPr/>
    </dgm:pt>
    <dgm:pt modelId="{A26F144F-6CE1-4E03-A480-9F1BC089E21A}" type="pres">
      <dgm:prSet presAssocID="{5BF98186-623B-4C45-814D-F80791DE12D6}" presName="hierChild5" presStyleCnt="0"/>
      <dgm:spPr/>
    </dgm:pt>
    <dgm:pt modelId="{8FE2D4D0-8810-4E5E-90AB-2F4C3AA8486C}" type="pres">
      <dgm:prSet presAssocID="{5AEC4F6F-B78F-4F27-BC78-6FAD9597B6F6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A19FCBB-2302-46AD-8183-5DEB58168D51}" type="pres">
      <dgm:prSet presAssocID="{26E7EBE5-D3DC-40F4-ACF9-51B8DF57EAB9}" presName="hierRoot2" presStyleCnt="0">
        <dgm:presLayoutVars>
          <dgm:hierBranch val="init"/>
        </dgm:presLayoutVars>
      </dgm:prSet>
      <dgm:spPr/>
    </dgm:pt>
    <dgm:pt modelId="{DB73FD45-D668-4F4C-A245-FB5D5FDCCBE4}" type="pres">
      <dgm:prSet presAssocID="{26E7EBE5-D3DC-40F4-ACF9-51B8DF57EAB9}" presName="rootComposite" presStyleCnt="0"/>
      <dgm:spPr/>
    </dgm:pt>
    <dgm:pt modelId="{F0D4E0B5-A1A2-481A-9D5A-142CDECCD20D}" type="pres">
      <dgm:prSet presAssocID="{26E7EBE5-D3DC-40F4-ACF9-51B8DF57EAB9}" presName="rootText" presStyleLbl="node2" presStyleIdx="3" presStyleCnt="4" custScaleY="45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CF62D5-E695-419E-AF41-D60360BA98D2}" type="pres">
      <dgm:prSet presAssocID="{26E7EBE5-D3DC-40F4-ACF9-51B8DF57EAB9}" presName="rootConnector" presStyleLbl="node2" presStyleIdx="3" presStyleCnt="4"/>
      <dgm:spPr/>
      <dgm:t>
        <a:bodyPr/>
        <a:lstStyle/>
        <a:p>
          <a:endParaRPr lang="ru-RU"/>
        </a:p>
      </dgm:t>
    </dgm:pt>
    <dgm:pt modelId="{9C457C47-DB53-445B-9969-DAE3EBAD30EA}" type="pres">
      <dgm:prSet presAssocID="{26E7EBE5-D3DC-40F4-ACF9-51B8DF57EAB9}" presName="hierChild4" presStyleCnt="0"/>
      <dgm:spPr/>
    </dgm:pt>
    <dgm:pt modelId="{3AB5D1C5-B7A9-4B87-AA14-2277A6E1F0AB}" type="pres">
      <dgm:prSet presAssocID="{3147010A-4974-432C-8EDD-0FE99CBE10FF}" presName="Name37" presStyleLbl="parChTrans1D3" presStyleIdx="3" presStyleCnt="4"/>
      <dgm:spPr/>
      <dgm:t>
        <a:bodyPr/>
        <a:lstStyle/>
        <a:p>
          <a:endParaRPr lang="ru-RU"/>
        </a:p>
      </dgm:t>
    </dgm:pt>
    <dgm:pt modelId="{0BC9C8B2-68F6-44EA-8446-A0892A645588}" type="pres">
      <dgm:prSet presAssocID="{FE55F3C4-E151-4206-BE19-E0C8F0CC2F87}" presName="hierRoot2" presStyleCnt="0">
        <dgm:presLayoutVars>
          <dgm:hierBranch val="init"/>
        </dgm:presLayoutVars>
      </dgm:prSet>
      <dgm:spPr/>
    </dgm:pt>
    <dgm:pt modelId="{B88E0759-CACF-499B-806D-59EE72738B83}" type="pres">
      <dgm:prSet presAssocID="{FE55F3C4-E151-4206-BE19-E0C8F0CC2F87}" presName="rootComposite" presStyleCnt="0"/>
      <dgm:spPr/>
    </dgm:pt>
    <dgm:pt modelId="{AA402B30-4CBA-4594-9164-5E798BFB815D}" type="pres">
      <dgm:prSet presAssocID="{FE55F3C4-E151-4206-BE19-E0C8F0CC2F87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C0085D-8749-40CE-A8B2-8D5DC1ED69C8}" type="pres">
      <dgm:prSet presAssocID="{FE55F3C4-E151-4206-BE19-E0C8F0CC2F87}" presName="rootConnector" presStyleLbl="node3" presStyleIdx="3" presStyleCnt="4"/>
      <dgm:spPr/>
      <dgm:t>
        <a:bodyPr/>
        <a:lstStyle/>
        <a:p>
          <a:endParaRPr lang="ru-RU"/>
        </a:p>
      </dgm:t>
    </dgm:pt>
    <dgm:pt modelId="{95CFB634-522C-48CA-AC74-BC299ED44979}" type="pres">
      <dgm:prSet presAssocID="{FE55F3C4-E151-4206-BE19-E0C8F0CC2F87}" presName="hierChild4" presStyleCnt="0"/>
      <dgm:spPr/>
    </dgm:pt>
    <dgm:pt modelId="{E7AA100E-754B-4B6D-9B9C-E47E1741DACF}" type="pres">
      <dgm:prSet presAssocID="{FE55F3C4-E151-4206-BE19-E0C8F0CC2F87}" presName="hierChild5" presStyleCnt="0"/>
      <dgm:spPr/>
    </dgm:pt>
    <dgm:pt modelId="{5FA9CB56-D06C-41AA-B4B4-3B7CC730B3BA}" type="pres">
      <dgm:prSet presAssocID="{26E7EBE5-D3DC-40F4-ACF9-51B8DF57EAB9}" presName="hierChild5" presStyleCnt="0"/>
      <dgm:spPr/>
    </dgm:pt>
    <dgm:pt modelId="{A57DC64D-2313-488F-9914-6E71CAE06D1C}" type="pres">
      <dgm:prSet presAssocID="{64553394-7BF8-47B2-8823-162763B965CE}" presName="hierChild3" presStyleCnt="0"/>
      <dgm:spPr/>
    </dgm:pt>
  </dgm:ptLst>
  <dgm:cxnLst>
    <dgm:cxn modelId="{98A1DEE4-651A-49F9-879A-9A0344931638}" type="presOf" srcId="{94716A97-2DBA-4361-875C-2EA1E69FE5AB}" destId="{299A3D7E-3133-4CF4-9C0B-87346E30DECD}" srcOrd="0" destOrd="0" presId="urn:microsoft.com/office/officeart/2005/8/layout/orgChart1"/>
    <dgm:cxn modelId="{25C1F4F3-BA9D-4F29-8D7B-2A373B4A894B}" type="presOf" srcId="{19E1DC36-6A62-45F5-A3E5-4AB022F95807}" destId="{1D8A8220-4EDA-4474-8B5E-BB6C9B12A1B8}" srcOrd="0" destOrd="0" presId="urn:microsoft.com/office/officeart/2005/8/layout/orgChart1"/>
    <dgm:cxn modelId="{0EF89233-33D0-4280-819A-F3265DC481D7}" type="presOf" srcId="{94716A97-2DBA-4361-875C-2EA1E69FE5AB}" destId="{6D1E299F-2F55-43A5-B0C7-CBC9B43501B0}" srcOrd="1" destOrd="0" presId="urn:microsoft.com/office/officeart/2005/8/layout/orgChart1"/>
    <dgm:cxn modelId="{D288369A-35DB-45B8-9399-C150DA770A18}" srcId="{26E7EBE5-D3DC-40F4-ACF9-51B8DF57EAB9}" destId="{FE55F3C4-E151-4206-BE19-E0C8F0CC2F87}" srcOrd="0" destOrd="0" parTransId="{3147010A-4974-432C-8EDD-0FE99CBE10FF}" sibTransId="{1144B46A-B8AB-4A42-A3D3-4761197F3CFA}"/>
    <dgm:cxn modelId="{A548D685-C962-4585-B041-A6DDCF4A19D7}" type="presOf" srcId="{64553394-7BF8-47B2-8823-162763B965CE}" destId="{7F823CF4-90DF-46B4-B614-8AD35A3D6ABD}" srcOrd="0" destOrd="0" presId="urn:microsoft.com/office/officeart/2005/8/layout/orgChart1"/>
    <dgm:cxn modelId="{A569079D-DAFF-434A-BF7C-DC3998265CDB}" type="presOf" srcId="{958EFD15-07BB-495B-B14A-F27D16F5F87A}" destId="{B3FBD369-4A8C-466A-A99E-BEB79777DDD0}" srcOrd="1" destOrd="0" presId="urn:microsoft.com/office/officeart/2005/8/layout/orgChart1"/>
    <dgm:cxn modelId="{E9453642-1B9D-49D7-9AAC-A5A80598A698}" type="presOf" srcId="{5D47904C-EC84-4DFB-8D93-4EF175E64CE0}" destId="{FE5B1206-1A6C-4BC0-8A08-330621BD058F}" srcOrd="0" destOrd="0" presId="urn:microsoft.com/office/officeart/2005/8/layout/orgChart1"/>
    <dgm:cxn modelId="{8397A653-F4CD-49FA-BC51-F13D6F509157}" type="presOf" srcId="{51AD61EA-9084-438E-86DD-5450808EF442}" destId="{72F98E1D-A38D-4750-B42A-61239548C876}" srcOrd="0" destOrd="0" presId="urn:microsoft.com/office/officeart/2005/8/layout/orgChart1"/>
    <dgm:cxn modelId="{7CFF4017-DB88-489B-90BB-85B85A3FF10E}" srcId="{64553394-7BF8-47B2-8823-162763B965CE}" destId="{5BF98186-623B-4C45-814D-F80791DE12D6}" srcOrd="2" destOrd="0" parTransId="{5D47904C-EC84-4DFB-8D93-4EF175E64CE0}" sibTransId="{833B02B5-BCF5-4A29-BD68-BB12FE703DEA}"/>
    <dgm:cxn modelId="{855FCCFA-753D-48D3-BE99-581705073010}" type="presOf" srcId="{9304D1BB-A317-42B0-B772-47D3F25C2E4F}" destId="{B0090C86-13A7-41BC-BEFB-AD6E16A6B943}" srcOrd="0" destOrd="0" presId="urn:microsoft.com/office/officeart/2005/8/layout/orgChart1"/>
    <dgm:cxn modelId="{25C2C8F7-B623-4813-9690-CAC1A5DF70D7}" type="presOf" srcId="{2AAB9492-E92D-42C6-9319-EB37CE8FE523}" destId="{36BEA705-AB72-4706-A336-544CBDFC5914}" srcOrd="1" destOrd="0" presId="urn:microsoft.com/office/officeart/2005/8/layout/orgChart1"/>
    <dgm:cxn modelId="{CBBDD3EB-88BD-40A0-AF3F-D5B49AC828B5}" type="presOf" srcId="{2AAB9492-E92D-42C6-9319-EB37CE8FE523}" destId="{CAE0FE92-1557-4905-90BF-43ABD72EB83B}" srcOrd="0" destOrd="0" presId="urn:microsoft.com/office/officeart/2005/8/layout/orgChart1"/>
    <dgm:cxn modelId="{DC047784-5550-42C1-9D8E-B4DE1A897A5F}" srcId="{26808383-F9AA-4E99-97B4-7EF035C4772A}" destId="{64553394-7BF8-47B2-8823-162763B965CE}" srcOrd="0" destOrd="0" parTransId="{E6EC47F0-F685-4EA3-87D9-651B0E8C1F93}" sibTransId="{AD3473D5-26E9-453A-A4AB-2C1602A91FCC}"/>
    <dgm:cxn modelId="{5D9AF150-734C-4A68-9F33-A81E47EF6399}" type="presOf" srcId="{5AEC4F6F-B78F-4F27-BC78-6FAD9597B6F6}" destId="{8FE2D4D0-8810-4E5E-90AB-2F4C3AA8486C}" srcOrd="0" destOrd="0" presId="urn:microsoft.com/office/officeart/2005/8/layout/orgChart1"/>
    <dgm:cxn modelId="{950C1A7A-805C-407C-A1F1-C7476C1C9AEE}" type="presOf" srcId="{26E7EBE5-D3DC-40F4-ACF9-51B8DF57EAB9}" destId="{F0D4E0B5-A1A2-481A-9D5A-142CDECCD20D}" srcOrd="0" destOrd="0" presId="urn:microsoft.com/office/officeart/2005/8/layout/orgChart1"/>
    <dgm:cxn modelId="{303AA83E-914D-4A3D-AFA3-3A3C45407597}" type="presOf" srcId="{FE55F3C4-E151-4206-BE19-E0C8F0CC2F87}" destId="{F2C0085D-8749-40CE-A8B2-8D5DC1ED69C8}" srcOrd="1" destOrd="0" presId="urn:microsoft.com/office/officeart/2005/8/layout/orgChart1"/>
    <dgm:cxn modelId="{452BA240-4480-4FAA-9C02-5EF49B7C0921}" type="presOf" srcId="{19E1DC36-6A62-45F5-A3E5-4AB022F95807}" destId="{A4DB4ECC-D30E-407D-BB46-319974CDF534}" srcOrd="1" destOrd="0" presId="urn:microsoft.com/office/officeart/2005/8/layout/orgChart1"/>
    <dgm:cxn modelId="{3F461A23-2CEF-46CE-BF83-0D5B607441BB}" type="presOf" srcId="{5BF98186-623B-4C45-814D-F80791DE12D6}" destId="{48DA2834-F595-485C-BE7A-214037851487}" srcOrd="1" destOrd="0" presId="urn:microsoft.com/office/officeart/2005/8/layout/orgChart1"/>
    <dgm:cxn modelId="{0D69456D-38A4-4895-97A8-D13FD1B85E0E}" type="presOf" srcId="{958EFD15-07BB-495B-B14A-F27D16F5F87A}" destId="{601E54E4-97DD-48D7-9E79-CE95D7B45CD0}" srcOrd="0" destOrd="0" presId="urn:microsoft.com/office/officeart/2005/8/layout/orgChart1"/>
    <dgm:cxn modelId="{0DA0C6BC-CA6C-479B-A685-D81407A75ECF}" type="presOf" srcId="{E84D8B8A-0D58-4D88-B6B4-613F888F3DC8}" destId="{4AC185E2-440C-4391-869D-223FD7A25868}" srcOrd="0" destOrd="0" presId="urn:microsoft.com/office/officeart/2005/8/layout/orgChart1"/>
    <dgm:cxn modelId="{9C9893CC-CCE2-4B08-9617-36764F7A55C1}" type="presOf" srcId="{912420E2-7310-4D6C-83D2-79849D9F7799}" destId="{23DA8F3C-A8B7-41DD-BC0D-65E8C1646FFE}" srcOrd="1" destOrd="0" presId="urn:microsoft.com/office/officeart/2005/8/layout/orgChart1"/>
    <dgm:cxn modelId="{1B132696-8817-4399-87F6-FDF57C0C29CC}" type="presOf" srcId="{26E7EBE5-D3DC-40F4-ACF9-51B8DF57EAB9}" destId="{2BCF62D5-E695-419E-AF41-D60360BA98D2}" srcOrd="1" destOrd="0" presId="urn:microsoft.com/office/officeart/2005/8/layout/orgChart1"/>
    <dgm:cxn modelId="{4BA64790-333B-4C8F-AEBD-9F51B3AE78C7}" type="presOf" srcId="{912420E2-7310-4D6C-83D2-79849D9F7799}" destId="{8B9D2369-2B6F-4955-831F-97D570ABF0D4}" srcOrd="0" destOrd="0" presId="urn:microsoft.com/office/officeart/2005/8/layout/orgChart1"/>
    <dgm:cxn modelId="{72D5A03C-1686-4E9A-A7BF-55AE2A55DE52}" srcId="{912420E2-7310-4D6C-83D2-79849D9F7799}" destId="{19E1DC36-6A62-45F5-A3E5-4AB022F95807}" srcOrd="0" destOrd="0" parTransId="{E84D8B8A-0D58-4D88-B6B4-613F888F3DC8}" sibTransId="{2871DBF4-1DCD-431B-9B62-46173DA58B92}"/>
    <dgm:cxn modelId="{E57A7742-290A-4D0E-AA4B-CB3D80E6E5A6}" srcId="{5BF98186-623B-4C45-814D-F80791DE12D6}" destId="{2AAB9492-E92D-42C6-9319-EB37CE8FE523}" srcOrd="0" destOrd="0" parTransId="{C571501A-C242-4AF7-AD57-B72F7E7318D5}" sibTransId="{D22BEC08-96D7-4940-BC10-87945EA96BDD}"/>
    <dgm:cxn modelId="{9955B60D-82B5-4B92-A524-DD2CF4B4FC91}" srcId="{958EFD15-07BB-495B-B14A-F27D16F5F87A}" destId="{94716A97-2DBA-4361-875C-2EA1E69FE5AB}" srcOrd="0" destOrd="0" parTransId="{971A45E0-C2D4-45C8-B884-7AADC907B31E}" sibTransId="{589812CB-83ED-49B6-9534-CBCFBB5566CB}"/>
    <dgm:cxn modelId="{938C149C-2598-49B1-B18A-85F2DB12EACA}" type="presOf" srcId="{64553394-7BF8-47B2-8823-162763B965CE}" destId="{C97EF0C6-FE66-4475-8F7E-7E060E5E8935}" srcOrd="1" destOrd="0" presId="urn:microsoft.com/office/officeart/2005/8/layout/orgChart1"/>
    <dgm:cxn modelId="{1DA4DA40-A812-4786-B26C-8A0B10A7F103}" srcId="{64553394-7BF8-47B2-8823-162763B965CE}" destId="{26E7EBE5-D3DC-40F4-ACF9-51B8DF57EAB9}" srcOrd="3" destOrd="0" parTransId="{5AEC4F6F-B78F-4F27-BC78-6FAD9597B6F6}" sibTransId="{0192BF03-A340-4E73-AAF8-425386760369}"/>
    <dgm:cxn modelId="{16A1BB77-9788-4CAB-BD88-658E174645FC}" type="presOf" srcId="{5BF98186-623B-4C45-814D-F80791DE12D6}" destId="{B931D831-4C4D-47C9-BC5E-C15A1E8B6063}" srcOrd="0" destOrd="0" presId="urn:microsoft.com/office/officeart/2005/8/layout/orgChart1"/>
    <dgm:cxn modelId="{41C42D7E-9D88-461A-AE41-C2F07AA68A50}" type="presOf" srcId="{3147010A-4974-432C-8EDD-0FE99CBE10FF}" destId="{3AB5D1C5-B7A9-4B87-AA14-2277A6E1F0AB}" srcOrd="0" destOrd="0" presId="urn:microsoft.com/office/officeart/2005/8/layout/orgChart1"/>
    <dgm:cxn modelId="{B5FFD922-8E81-4E9E-9FD3-F7D94E68DB26}" type="presOf" srcId="{FE55F3C4-E151-4206-BE19-E0C8F0CC2F87}" destId="{AA402B30-4CBA-4594-9164-5E798BFB815D}" srcOrd="0" destOrd="0" presId="urn:microsoft.com/office/officeart/2005/8/layout/orgChart1"/>
    <dgm:cxn modelId="{1433AC90-C3EF-4DA3-AF49-8987B597F80E}" type="presOf" srcId="{C571501A-C242-4AF7-AD57-B72F7E7318D5}" destId="{2897CBD1-CF02-4075-B215-1990EF0CD5B3}" srcOrd="0" destOrd="0" presId="urn:microsoft.com/office/officeart/2005/8/layout/orgChart1"/>
    <dgm:cxn modelId="{1D92434D-40BE-4058-AC75-1F976EA95839}" srcId="{64553394-7BF8-47B2-8823-162763B965CE}" destId="{912420E2-7310-4D6C-83D2-79849D9F7799}" srcOrd="1" destOrd="0" parTransId="{9304D1BB-A317-42B0-B772-47D3F25C2E4F}" sibTransId="{359D2F32-EDAA-4552-BB4E-1AD090D4E6A0}"/>
    <dgm:cxn modelId="{3FD29AA0-DE48-4669-9EF9-912E974C9CBD}" type="presOf" srcId="{26808383-F9AA-4E99-97B4-7EF035C4772A}" destId="{537133C2-EA6E-4919-ACC1-5BCF5DF37993}" srcOrd="0" destOrd="0" presId="urn:microsoft.com/office/officeart/2005/8/layout/orgChart1"/>
    <dgm:cxn modelId="{10B85251-9FCA-4AF9-8C6B-6848D48DD87C}" type="presOf" srcId="{971A45E0-C2D4-45C8-B884-7AADC907B31E}" destId="{51866B22-A1FC-43BA-9CBA-7E2BF8BD6722}" srcOrd="0" destOrd="0" presId="urn:microsoft.com/office/officeart/2005/8/layout/orgChart1"/>
    <dgm:cxn modelId="{C2DC8647-373A-4A12-83F0-AA53891E26D4}" srcId="{64553394-7BF8-47B2-8823-162763B965CE}" destId="{958EFD15-07BB-495B-B14A-F27D16F5F87A}" srcOrd="0" destOrd="0" parTransId="{51AD61EA-9084-438E-86DD-5450808EF442}" sibTransId="{4F5C3447-68F2-4479-AD50-666B5D93139B}"/>
    <dgm:cxn modelId="{804BA978-7303-4D00-8403-31FECB9A96DA}" type="presParOf" srcId="{537133C2-EA6E-4919-ACC1-5BCF5DF37993}" destId="{DB1EF323-4CFC-43AC-A9A5-E88921916370}" srcOrd="0" destOrd="0" presId="urn:microsoft.com/office/officeart/2005/8/layout/orgChart1"/>
    <dgm:cxn modelId="{D307093F-28F8-4AD2-999E-39AB499FA83B}" type="presParOf" srcId="{DB1EF323-4CFC-43AC-A9A5-E88921916370}" destId="{ACA404FC-6AAA-4825-968E-9C15E02821E6}" srcOrd="0" destOrd="0" presId="urn:microsoft.com/office/officeart/2005/8/layout/orgChart1"/>
    <dgm:cxn modelId="{B6A70046-15D0-4FF2-A39D-C1A9FD699474}" type="presParOf" srcId="{ACA404FC-6AAA-4825-968E-9C15E02821E6}" destId="{7F823CF4-90DF-46B4-B614-8AD35A3D6ABD}" srcOrd="0" destOrd="0" presId="urn:microsoft.com/office/officeart/2005/8/layout/orgChart1"/>
    <dgm:cxn modelId="{22D3439F-85F8-4F46-919D-E21E23274590}" type="presParOf" srcId="{ACA404FC-6AAA-4825-968E-9C15E02821E6}" destId="{C97EF0C6-FE66-4475-8F7E-7E060E5E8935}" srcOrd="1" destOrd="0" presId="urn:microsoft.com/office/officeart/2005/8/layout/orgChart1"/>
    <dgm:cxn modelId="{E7EA8F7B-BB96-4D74-BECD-647F9D6E3EED}" type="presParOf" srcId="{DB1EF323-4CFC-43AC-A9A5-E88921916370}" destId="{EBC06B03-85D5-4C74-8A59-71D9C3203AFA}" srcOrd="1" destOrd="0" presId="urn:microsoft.com/office/officeart/2005/8/layout/orgChart1"/>
    <dgm:cxn modelId="{E8EE7F32-6936-46B2-84D5-6E4A609B757C}" type="presParOf" srcId="{EBC06B03-85D5-4C74-8A59-71D9C3203AFA}" destId="{72F98E1D-A38D-4750-B42A-61239548C876}" srcOrd="0" destOrd="0" presId="urn:microsoft.com/office/officeart/2005/8/layout/orgChart1"/>
    <dgm:cxn modelId="{B44D085E-8E8D-4D84-B726-8859B3DCE856}" type="presParOf" srcId="{EBC06B03-85D5-4C74-8A59-71D9C3203AFA}" destId="{0004CB95-FBD0-438E-83B6-D5105502C060}" srcOrd="1" destOrd="0" presId="urn:microsoft.com/office/officeart/2005/8/layout/orgChart1"/>
    <dgm:cxn modelId="{5C77E30B-9EA6-4114-A268-0D70779564F3}" type="presParOf" srcId="{0004CB95-FBD0-438E-83B6-D5105502C060}" destId="{6CB1B891-0B67-462F-895C-4A2B92F14826}" srcOrd="0" destOrd="0" presId="urn:microsoft.com/office/officeart/2005/8/layout/orgChart1"/>
    <dgm:cxn modelId="{43BCC189-1040-4CF9-B506-2D351FC1A5C9}" type="presParOf" srcId="{6CB1B891-0B67-462F-895C-4A2B92F14826}" destId="{601E54E4-97DD-48D7-9E79-CE95D7B45CD0}" srcOrd="0" destOrd="0" presId="urn:microsoft.com/office/officeart/2005/8/layout/orgChart1"/>
    <dgm:cxn modelId="{DEBFA49F-C91B-41ED-98AE-377E8E50F726}" type="presParOf" srcId="{6CB1B891-0B67-462F-895C-4A2B92F14826}" destId="{B3FBD369-4A8C-466A-A99E-BEB79777DDD0}" srcOrd="1" destOrd="0" presId="urn:microsoft.com/office/officeart/2005/8/layout/orgChart1"/>
    <dgm:cxn modelId="{ACB330B8-2383-40C6-8ADC-9F7EF1568CAE}" type="presParOf" srcId="{0004CB95-FBD0-438E-83B6-D5105502C060}" destId="{D0313D8A-15EA-4A6C-95FA-9E320E88B114}" srcOrd="1" destOrd="0" presId="urn:microsoft.com/office/officeart/2005/8/layout/orgChart1"/>
    <dgm:cxn modelId="{33A4F699-77CC-41FC-94E5-D896E5CF0345}" type="presParOf" srcId="{D0313D8A-15EA-4A6C-95FA-9E320E88B114}" destId="{51866B22-A1FC-43BA-9CBA-7E2BF8BD6722}" srcOrd="0" destOrd="0" presId="urn:microsoft.com/office/officeart/2005/8/layout/orgChart1"/>
    <dgm:cxn modelId="{50B722A6-7C15-4FE7-9C68-32578EAA8590}" type="presParOf" srcId="{D0313D8A-15EA-4A6C-95FA-9E320E88B114}" destId="{C20B4DF1-30E8-4111-9967-B4A005314083}" srcOrd="1" destOrd="0" presId="urn:microsoft.com/office/officeart/2005/8/layout/orgChart1"/>
    <dgm:cxn modelId="{BE53F907-7810-4C64-B8F4-550EBD849AB8}" type="presParOf" srcId="{C20B4DF1-30E8-4111-9967-B4A005314083}" destId="{10C55A76-5289-451A-8CC5-A8927DFAFBE0}" srcOrd="0" destOrd="0" presId="urn:microsoft.com/office/officeart/2005/8/layout/orgChart1"/>
    <dgm:cxn modelId="{A29A64BA-804C-4D7A-8FD6-92E156989C85}" type="presParOf" srcId="{10C55A76-5289-451A-8CC5-A8927DFAFBE0}" destId="{299A3D7E-3133-4CF4-9C0B-87346E30DECD}" srcOrd="0" destOrd="0" presId="urn:microsoft.com/office/officeart/2005/8/layout/orgChart1"/>
    <dgm:cxn modelId="{28443D2C-142A-4185-A173-58A3B10E9B9A}" type="presParOf" srcId="{10C55A76-5289-451A-8CC5-A8927DFAFBE0}" destId="{6D1E299F-2F55-43A5-B0C7-CBC9B43501B0}" srcOrd="1" destOrd="0" presId="urn:microsoft.com/office/officeart/2005/8/layout/orgChart1"/>
    <dgm:cxn modelId="{322C9829-F2A3-456F-9A3E-6F3DF8FE5CD0}" type="presParOf" srcId="{C20B4DF1-30E8-4111-9967-B4A005314083}" destId="{5435B7FB-3E3B-4575-A558-3050896D3858}" srcOrd="1" destOrd="0" presId="urn:microsoft.com/office/officeart/2005/8/layout/orgChart1"/>
    <dgm:cxn modelId="{58CBD85A-F1B5-4707-8C0A-EA687EFACA32}" type="presParOf" srcId="{C20B4DF1-30E8-4111-9967-B4A005314083}" destId="{F1420764-B7E7-4466-89E9-263F4776ABC1}" srcOrd="2" destOrd="0" presId="urn:microsoft.com/office/officeart/2005/8/layout/orgChart1"/>
    <dgm:cxn modelId="{277D4B88-89C2-4DC8-9863-CF0ED912B67F}" type="presParOf" srcId="{0004CB95-FBD0-438E-83B6-D5105502C060}" destId="{1A5CA793-B49C-43BC-8BFD-9E089E050524}" srcOrd="2" destOrd="0" presId="urn:microsoft.com/office/officeart/2005/8/layout/orgChart1"/>
    <dgm:cxn modelId="{E911F70C-E7FD-4B4C-B3C4-F12703E2DD9C}" type="presParOf" srcId="{EBC06B03-85D5-4C74-8A59-71D9C3203AFA}" destId="{B0090C86-13A7-41BC-BEFB-AD6E16A6B943}" srcOrd="2" destOrd="0" presId="urn:microsoft.com/office/officeart/2005/8/layout/orgChart1"/>
    <dgm:cxn modelId="{5C86D335-25B1-43D6-B3C6-61ABC4879334}" type="presParOf" srcId="{EBC06B03-85D5-4C74-8A59-71D9C3203AFA}" destId="{69B52560-DDCF-4AB7-A5F9-02FD8CAD4015}" srcOrd="3" destOrd="0" presId="urn:microsoft.com/office/officeart/2005/8/layout/orgChart1"/>
    <dgm:cxn modelId="{A74F3C13-5C55-4816-9731-52F124240A68}" type="presParOf" srcId="{69B52560-DDCF-4AB7-A5F9-02FD8CAD4015}" destId="{4BDDF0B5-73AC-4BB5-8094-5B00B9D9A91B}" srcOrd="0" destOrd="0" presId="urn:microsoft.com/office/officeart/2005/8/layout/orgChart1"/>
    <dgm:cxn modelId="{87869C3D-4EEF-4C20-AA85-2DC48AAC134A}" type="presParOf" srcId="{4BDDF0B5-73AC-4BB5-8094-5B00B9D9A91B}" destId="{8B9D2369-2B6F-4955-831F-97D570ABF0D4}" srcOrd="0" destOrd="0" presId="urn:microsoft.com/office/officeart/2005/8/layout/orgChart1"/>
    <dgm:cxn modelId="{29118F25-C5C9-4AB8-BFCF-683E815D1E0C}" type="presParOf" srcId="{4BDDF0B5-73AC-4BB5-8094-5B00B9D9A91B}" destId="{23DA8F3C-A8B7-41DD-BC0D-65E8C1646FFE}" srcOrd="1" destOrd="0" presId="urn:microsoft.com/office/officeart/2005/8/layout/orgChart1"/>
    <dgm:cxn modelId="{348C1D1F-05FA-4ADF-98B3-48DA11F118C9}" type="presParOf" srcId="{69B52560-DDCF-4AB7-A5F9-02FD8CAD4015}" destId="{26EE6217-932C-4AD1-8EB2-486901B8C75F}" srcOrd="1" destOrd="0" presId="urn:microsoft.com/office/officeart/2005/8/layout/orgChart1"/>
    <dgm:cxn modelId="{03C15EC3-D800-4B1E-8C8D-6586F14C3ABC}" type="presParOf" srcId="{26EE6217-932C-4AD1-8EB2-486901B8C75F}" destId="{4AC185E2-440C-4391-869D-223FD7A25868}" srcOrd="0" destOrd="0" presId="urn:microsoft.com/office/officeart/2005/8/layout/orgChart1"/>
    <dgm:cxn modelId="{CA1BD036-88F4-4FD3-8B8E-701C67067660}" type="presParOf" srcId="{26EE6217-932C-4AD1-8EB2-486901B8C75F}" destId="{E7229F0D-5D3B-4D90-9E87-2DE4502E2D53}" srcOrd="1" destOrd="0" presId="urn:microsoft.com/office/officeart/2005/8/layout/orgChart1"/>
    <dgm:cxn modelId="{946E1579-81D8-4245-B504-9E1799744E10}" type="presParOf" srcId="{E7229F0D-5D3B-4D90-9E87-2DE4502E2D53}" destId="{5A5B93E2-EB64-4A1F-AAD9-DA9E38A9B14A}" srcOrd="0" destOrd="0" presId="urn:microsoft.com/office/officeart/2005/8/layout/orgChart1"/>
    <dgm:cxn modelId="{6203CDDE-F44C-4D35-91D3-96AE7F89A3CB}" type="presParOf" srcId="{5A5B93E2-EB64-4A1F-AAD9-DA9E38A9B14A}" destId="{1D8A8220-4EDA-4474-8B5E-BB6C9B12A1B8}" srcOrd="0" destOrd="0" presId="urn:microsoft.com/office/officeart/2005/8/layout/orgChart1"/>
    <dgm:cxn modelId="{D6F52741-DB9F-4345-AD79-D37A60D830C7}" type="presParOf" srcId="{5A5B93E2-EB64-4A1F-AAD9-DA9E38A9B14A}" destId="{A4DB4ECC-D30E-407D-BB46-319974CDF534}" srcOrd="1" destOrd="0" presId="urn:microsoft.com/office/officeart/2005/8/layout/orgChart1"/>
    <dgm:cxn modelId="{8EE0444E-B789-4881-9378-D870A6954C48}" type="presParOf" srcId="{E7229F0D-5D3B-4D90-9E87-2DE4502E2D53}" destId="{27305D69-0ACB-46C1-B688-F17995388541}" srcOrd="1" destOrd="0" presId="urn:microsoft.com/office/officeart/2005/8/layout/orgChart1"/>
    <dgm:cxn modelId="{83C85D48-3873-4E0D-A46F-88BBF4FD1552}" type="presParOf" srcId="{E7229F0D-5D3B-4D90-9E87-2DE4502E2D53}" destId="{A4FB45EE-9848-4FB6-9516-EF86C7DB958B}" srcOrd="2" destOrd="0" presId="urn:microsoft.com/office/officeart/2005/8/layout/orgChart1"/>
    <dgm:cxn modelId="{11201E44-CF8E-4374-82B5-9EDEB7A76ACB}" type="presParOf" srcId="{69B52560-DDCF-4AB7-A5F9-02FD8CAD4015}" destId="{8A98A5F4-99A1-41CF-BE57-856959276A04}" srcOrd="2" destOrd="0" presId="urn:microsoft.com/office/officeart/2005/8/layout/orgChart1"/>
    <dgm:cxn modelId="{24AA5D09-DFE4-4AD7-AAC7-805F0FBE4088}" type="presParOf" srcId="{EBC06B03-85D5-4C74-8A59-71D9C3203AFA}" destId="{FE5B1206-1A6C-4BC0-8A08-330621BD058F}" srcOrd="4" destOrd="0" presId="urn:microsoft.com/office/officeart/2005/8/layout/orgChart1"/>
    <dgm:cxn modelId="{C11888B2-A334-415C-AE65-1152C5ACA67C}" type="presParOf" srcId="{EBC06B03-85D5-4C74-8A59-71D9C3203AFA}" destId="{D60FAA75-C6B4-4868-A0CA-278F5F9D6929}" srcOrd="5" destOrd="0" presId="urn:microsoft.com/office/officeart/2005/8/layout/orgChart1"/>
    <dgm:cxn modelId="{FD967838-EDB7-44DA-8B7A-53161A080FDD}" type="presParOf" srcId="{D60FAA75-C6B4-4868-A0CA-278F5F9D6929}" destId="{6CC573FE-7DE9-48BD-B4C1-7C56764C0A3F}" srcOrd="0" destOrd="0" presId="urn:microsoft.com/office/officeart/2005/8/layout/orgChart1"/>
    <dgm:cxn modelId="{BB5417A6-0153-49C2-8766-D4A10FF3073F}" type="presParOf" srcId="{6CC573FE-7DE9-48BD-B4C1-7C56764C0A3F}" destId="{B931D831-4C4D-47C9-BC5E-C15A1E8B6063}" srcOrd="0" destOrd="0" presId="urn:microsoft.com/office/officeart/2005/8/layout/orgChart1"/>
    <dgm:cxn modelId="{639F1F20-EDAA-4EC4-899D-8170BD459E69}" type="presParOf" srcId="{6CC573FE-7DE9-48BD-B4C1-7C56764C0A3F}" destId="{48DA2834-F595-485C-BE7A-214037851487}" srcOrd="1" destOrd="0" presId="urn:microsoft.com/office/officeart/2005/8/layout/orgChart1"/>
    <dgm:cxn modelId="{2E7E24F8-D870-4756-8E9F-B7D13223350E}" type="presParOf" srcId="{D60FAA75-C6B4-4868-A0CA-278F5F9D6929}" destId="{5AB1AE33-7E82-4E85-9942-4758B66F5474}" srcOrd="1" destOrd="0" presId="urn:microsoft.com/office/officeart/2005/8/layout/orgChart1"/>
    <dgm:cxn modelId="{043185F2-3896-473A-8633-51CFBFFCF8C8}" type="presParOf" srcId="{5AB1AE33-7E82-4E85-9942-4758B66F5474}" destId="{2897CBD1-CF02-4075-B215-1990EF0CD5B3}" srcOrd="0" destOrd="0" presId="urn:microsoft.com/office/officeart/2005/8/layout/orgChart1"/>
    <dgm:cxn modelId="{7DB624A6-F610-4571-B908-146F19F0FEFD}" type="presParOf" srcId="{5AB1AE33-7E82-4E85-9942-4758B66F5474}" destId="{82161FDE-DCA7-4C59-8862-16F87E3CACE8}" srcOrd="1" destOrd="0" presId="urn:microsoft.com/office/officeart/2005/8/layout/orgChart1"/>
    <dgm:cxn modelId="{FE430973-D458-4079-A634-B6ADC2700A01}" type="presParOf" srcId="{82161FDE-DCA7-4C59-8862-16F87E3CACE8}" destId="{625F54C0-D496-4990-8071-C0CDBF6128E8}" srcOrd="0" destOrd="0" presId="urn:microsoft.com/office/officeart/2005/8/layout/orgChart1"/>
    <dgm:cxn modelId="{EAFA1175-5A80-49BE-82C1-BDBFE9451B24}" type="presParOf" srcId="{625F54C0-D496-4990-8071-C0CDBF6128E8}" destId="{CAE0FE92-1557-4905-90BF-43ABD72EB83B}" srcOrd="0" destOrd="0" presId="urn:microsoft.com/office/officeart/2005/8/layout/orgChart1"/>
    <dgm:cxn modelId="{7374014A-6B11-4528-A22F-F1C2804A1725}" type="presParOf" srcId="{625F54C0-D496-4990-8071-C0CDBF6128E8}" destId="{36BEA705-AB72-4706-A336-544CBDFC5914}" srcOrd="1" destOrd="0" presId="urn:microsoft.com/office/officeart/2005/8/layout/orgChart1"/>
    <dgm:cxn modelId="{2E16B3AE-182C-45E1-A9BA-1156C174E7A3}" type="presParOf" srcId="{82161FDE-DCA7-4C59-8862-16F87E3CACE8}" destId="{970C2F29-AB32-40AA-9A12-17018166B41B}" srcOrd="1" destOrd="0" presId="urn:microsoft.com/office/officeart/2005/8/layout/orgChart1"/>
    <dgm:cxn modelId="{A467017A-FC42-49F0-919E-4A5EF4455AA2}" type="presParOf" srcId="{82161FDE-DCA7-4C59-8862-16F87E3CACE8}" destId="{C6492A1D-B940-4426-9C65-755076642F36}" srcOrd="2" destOrd="0" presId="urn:microsoft.com/office/officeart/2005/8/layout/orgChart1"/>
    <dgm:cxn modelId="{E056A623-D9AD-4B69-8A01-F8A0A559FA28}" type="presParOf" srcId="{D60FAA75-C6B4-4868-A0CA-278F5F9D6929}" destId="{A26F144F-6CE1-4E03-A480-9F1BC089E21A}" srcOrd="2" destOrd="0" presId="urn:microsoft.com/office/officeart/2005/8/layout/orgChart1"/>
    <dgm:cxn modelId="{30C9BD52-8997-40AB-B838-8967A5399738}" type="presParOf" srcId="{EBC06B03-85D5-4C74-8A59-71D9C3203AFA}" destId="{8FE2D4D0-8810-4E5E-90AB-2F4C3AA8486C}" srcOrd="6" destOrd="0" presId="urn:microsoft.com/office/officeart/2005/8/layout/orgChart1"/>
    <dgm:cxn modelId="{567398C7-A08F-4143-887B-F78403C7D095}" type="presParOf" srcId="{EBC06B03-85D5-4C74-8A59-71D9C3203AFA}" destId="{CA19FCBB-2302-46AD-8183-5DEB58168D51}" srcOrd="7" destOrd="0" presId="urn:microsoft.com/office/officeart/2005/8/layout/orgChart1"/>
    <dgm:cxn modelId="{BE03402A-34CF-41ED-8767-102F7F412404}" type="presParOf" srcId="{CA19FCBB-2302-46AD-8183-5DEB58168D51}" destId="{DB73FD45-D668-4F4C-A245-FB5D5FDCCBE4}" srcOrd="0" destOrd="0" presId="urn:microsoft.com/office/officeart/2005/8/layout/orgChart1"/>
    <dgm:cxn modelId="{76E7DC2D-6C86-41A6-B3AE-3A26B39D9824}" type="presParOf" srcId="{DB73FD45-D668-4F4C-A245-FB5D5FDCCBE4}" destId="{F0D4E0B5-A1A2-481A-9D5A-142CDECCD20D}" srcOrd="0" destOrd="0" presId="urn:microsoft.com/office/officeart/2005/8/layout/orgChart1"/>
    <dgm:cxn modelId="{D70F0E51-01E5-48D9-9374-99EDA55DC310}" type="presParOf" srcId="{DB73FD45-D668-4F4C-A245-FB5D5FDCCBE4}" destId="{2BCF62D5-E695-419E-AF41-D60360BA98D2}" srcOrd="1" destOrd="0" presId="urn:microsoft.com/office/officeart/2005/8/layout/orgChart1"/>
    <dgm:cxn modelId="{5C6028B0-79DD-4D9F-B4A1-CDEA9B4243E8}" type="presParOf" srcId="{CA19FCBB-2302-46AD-8183-5DEB58168D51}" destId="{9C457C47-DB53-445B-9969-DAE3EBAD30EA}" srcOrd="1" destOrd="0" presId="urn:microsoft.com/office/officeart/2005/8/layout/orgChart1"/>
    <dgm:cxn modelId="{306EA728-CE52-4852-8BFC-E7583C1AE726}" type="presParOf" srcId="{9C457C47-DB53-445B-9969-DAE3EBAD30EA}" destId="{3AB5D1C5-B7A9-4B87-AA14-2277A6E1F0AB}" srcOrd="0" destOrd="0" presId="urn:microsoft.com/office/officeart/2005/8/layout/orgChart1"/>
    <dgm:cxn modelId="{42DE1B74-094A-45C5-8FD4-4AFEA86B521A}" type="presParOf" srcId="{9C457C47-DB53-445B-9969-DAE3EBAD30EA}" destId="{0BC9C8B2-68F6-44EA-8446-A0892A645588}" srcOrd="1" destOrd="0" presId="urn:microsoft.com/office/officeart/2005/8/layout/orgChart1"/>
    <dgm:cxn modelId="{1F2A3893-3209-4810-8F71-890F4C8988D7}" type="presParOf" srcId="{0BC9C8B2-68F6-44EA-8446-A0892A645588}" destId="{B88E0759-CACF-499B-806D-59EE72738B83}" srcOrd="0" destOrd="0" presId="urn:microsoft.com/office/officeart/2005/8/layout/orgChart1"/>
    <dgm:cxn modelId="{8D1AD77F-856F-45C2-9C82-D43CEEE4BC44}" type="presParOf" srcId="{B88E0759-CACF-499B-806D-59EE72738B83}" destId="{AA402B30-4CBA-4594-9164-5E798BFB815D}" srcOrd="0" destOrd="0" presId="urn:microsoft.com/office/officeart/2005/8/layout/orgChart1"/>
    <dgm:cxn modelId="{F370FEFB-530D-4478-AE45-80D6162DFBDB}" type="presParOf" srcId="{B88E0759-CACF-499B-806D-59EE72738B83}" destId="{F2C0085D-8749-40CE-A8B2-8D5DC1ED69C8}" srcOrd="1" destOrd="0" presId="urn:microsoft.com/office/officeart/2005/8/layout/orgChart1"/>
    <dgm:cxn modelId="{724FB250-60A4-4D21-95B3-BF48EA57CCA0}" type="presParOf" srcId="{0BC9C8B2-68F6-44EA-8446-A0892A645588}" destId="{95CFB634-522C-48CA-AC74-BC299ED44979}" srcOrd="1" destOrd="0" presId="urn:microsoft.com/office/officeart/2005/8/layout/orgChart1"/>
    <dgm:cxn modelId="{B2814DF9-6E32-4A40-9C42-274BCF49FF1B}" type="presParOf" srcId="{0BC9C8B2-68F6-44EA-8446-A0892A645588}" destId="{E7AA100E-754B-4B6D-9B9C-E47E1741DACF}" srcOrd="2" destOrd="0" presId="urn:microsoft.com/office/officeart/2005/8/layout/orgChart1"/>
    <dgm:cxn modelId="{4C9D9013-9981-4B29-9297-5C22732DDA33}" type="presParOf" srcId="{CA19FCBB-2302-46AD-8183-5DEB58168D51}" destId="{5FA9CB56-D06C-41AA-B4B4-3B7CC730B3BA}" srcOrd="2" destOrd="0" presId="urn:microsoft.com/office/officeart/2005/8/layout/orgChart1"/>
    <dgm:cxn modelId="{D9F39B8F-1C3A-4462-BE81-F89D9B18178F}" type="presParOf" srcId="{DB1EF323-4CFC-43AC-A9A5-E88921916370}" destId="{A57DC64D-2313-488F-9914-6E71CAE06D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808383-F9AA-4E99-97B4-7EF035C4772A}" type="doc">
      <dgm:prSet loTypeId="urn:microsoft.com/office/officeart/2005/8/layout/orgChart1" loCatId="hierarchy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4553394-7BF8-47B2-8823-162763B965CE}">
      <dgm:prSet phldrT="[Текст]" custT="1"/>
      <dgm:spPr/>
      <dgm:t>
        <a:bodyPr/>
        <a:lstStyle/>
        <a:p>
          <a:r>
            <a:rPr lang="ru-RU" sz="1600" dirty="0" smtClean="0"/>
            <a:t>По типу дисперсионной системы</a:t>
          </a:r>
          <a:endParaRPr lang="ru-RU" sz="1600" dirty="0"/>
        </a:p>
      </dgm:t>
    </dgm:pt>
    <dgm:pt modelId="{E6EC47F0-F685-4EA3-87D9-651B0E8C1F93}" type="parTrans" cxnId="{DC047784-5550-42C1-9D8E-B4DE1A897A5F}">
      <dgm:prSet/>
      <dgm:spPr/>
      <dgm:t>
        <a:bodyPr/>
        <a:lstStyle/>
        <a:p>
          <a:endParaRPr lang="ru-RU"/>
        </a:p>
      </dgm:t>
    </dgm:pt>
    <dgm:pt modelId="{AD3473D5-26E9-453A-A4AB-2C1602A91FCC}" type="sibTrans" cxnId="{DC047784-5550-42C1-9D8E-B4DE1A897A5F}">
      <dgm:prSet/>
      <dgm:spPr/>
      <dgm:t>
        <a:bodyPr/>
        <a:lstStyle/>
        <a:p>
          <a:endParaRPr lang="ru-RU"/>
        </a:p>
      </dgm:t>
    </dgm:pt>
    <dgm:pt modelId="{958EFD15-07BB-495B-B14A-F27D16F5F87A}">
      <dgm:prSet phldrT="[Текст]"/>
      <dgm:spPr/>
      <dgm:t>
        <a:bodyPr/>
        <a:lstStyle/>
        <a:p>
          <a:r>
            <a:rPr lang="ru-RU" dirty="0" smtClean="0"/>
            <a:t>Гомогенные</a:t>
          </a:r>
          <a:endParaRPr lang="ru-RU" dirty="0"/>
        </a:p>
      </dgm:t>
    </dgm:pt>
    <dgm:pt modelId="{51AD61EA-9084-438E-86DD-5450808EF442}" type="parTrans" cxnId="{C2DC8647-373A-4A12-83F0-AA53891E26D4}">
      <dgm:prSet/>
      <dgm:spPr/>
      <dgm:t>
        <a:bodyPr/>
        <a:lstStyle/>
        <a:p>
          <a:endParaRPr lang="ru-RU"/>
        </a:p>
      </dgm:t>
    </dgm:pt>
    <dgm:pt modelId="{4F5C3447-68F2-4479-AD50-666B5D93139B}" type="sibTrans" cxnId="{C2DC8647-373A-4A12-83F0-AA53891E26D4}">
      <dgm:prSet/>
      <dgm:spPr/>
      <dgm:t>
        <a:bodyPr/>
        <a:lstStyle/>
        <a:p>
          <a:endParaRPr lang="ru-RU"/>
        </a:p>
      </dgm:t>
    </dgm:pt>
    <dgm:pt modelId="{912420E2-7310-4D6C-83D2-79849D9F7799}">
      <dgm:prSet phldrT="[Текст]"/>
      <dgm:spPr/>
      <dgm:t>
        <a:bodyPr/>
        <a:lstStyle/>
        <a:p>
          <a:r>
            <a:rPr lang="ru-RU" dirty="0" smtClean="0"/>
            <a:t>Гетерогенные</a:t>
          </a:r>
          <a:endParaRPr lang="ru-RU" dirty="0"/>
        </a:p>
      </dgm:t>
    </dgm:pt>
    <dgm:pt modelId="{9304D1BB-A317-42B0-B772-47D3F25C2E4F}" type="parTrans" cxnId="{1D92434D-40BE-4058-AC75-1F976EA95839}">
      <dgm:prSet/>
      <dgm:spPr/>
      <dgm:t>
        <a:bodyPr/>
        <a:lstStyle/>
        <a:p>
          <a:endParaRPr lang="ru-RU"/>
        </a:p>
      </dgm:t>
    </dgm:pt>
    <dgm:pt modelId="{359D2F32-EDAA-4552-BB4E-1AD090D4E6A0}" type="sibTrans" cxnId="{1D92434D-40BE-4058-AC75-1F976EA95839}">
      <dgm:prSet/>
      <dgm:spPr/>
      <dgm:t>
        <a:bodyPr/>
        <a:lstStyle/>
        <a:p>
          <a:endParaRPr lang="ru-RU"/>
        </a:p>
      </dgm:t>
    </dgm:pt>
    <dgm:pt modelId="{5BF98186-623B-4C45-814D-F80791DE12D6}">
      <dgm:prSet phldrT="[Текст]"/>
      <dgm:spPr/>
      <dgm:t>
        <a:bodyPr/>
        <a:lstStyle/>
        <a:p>
          <a:r>
            <a:rPr lang="ru-RU" dirty="0" smtClean="0"/>
            <a:t>Комбинированные</a:t>
          </a:r>
          <a:endParaRPr lang="ru-RU" dirty="0"/>
        </a:p>
      </dgm:t>
    </dgm:pt>
    <dgm:pt modelId="{5D47904C-EC84-4DFB-8D93-4EF175E64CE0}" type="parTrans" cxnId="{7CFF4017-DB88-489B-90BB-85B85A3FF10E}">
      <dgm:prSet/>
      <dgm:spPr/>
      <dgm:t>
        <a:bodyPr/>
        <a:lstStyle/>
        <a:p>
          <a:endParaRPr lang="ru-RU"/>
        </a:p>
      </dgm:t>
    </dgm:pt>
    <dgm:pt modelId="{833B02B5-BCF5-4A29-BD68-BB12FE703DEA}" type="sibTrans" cxnId="{7CFF4017-DB88-489B-90BB-85B85A3FF10E}">
      <dgm:prSet/>
      <dgm:spPr/>
      <dgm:t>
        <a:bodyPr/>
        <a:lstStyle/>
        <a:p>
          <a:endParaRPr lang="ru-RU"/>
        </a:p>
      </dgm:t>
    </dgm:pt>
    <dgm:pt modelId="{26E7EBE5-D3DC-40F4-ACF9-51B8DF57EAB9}">
      <dgm:prSet/>
      <dgm:spPr/>
      <dgm:t>
        <a:bodyPr/>
        <a:lstStyle/>
        <a:p>
          <a:r>
            <a:rPr lang="ru-RU" dirty="0" smtClean="0"/>
            <a:t>Газообразные</a:t>
          </a:r>
          <a:endParaRPr lang="ru-RU" dirty="0"/>
        </a:p>
      </dgm:t>
    </dgm:pt>
    <dgm:pt modelId="{5AEC4F6F-B78F-4F27-BC78-6FAD9597B6F6}" type="parTrans" cxnId="{1DA4DA40-A812-4786-B26C-8A0B10A7F103}">
      <dgm:prSet/>
      <dgm:spPr/>
      <dgm:t>
        <a:bodyPr/>
        <a:lstStyle/>
        <a:p>
          <a:endParaRPr lang="ru-RU"/>
        </a:p>
      </dgm:t>
    </dgm:pt>
    <dgm:pt modelId="{0192BF03-A340-4E73-AAF8-425386760369}" type="sibTrans" cxnId="{1DA4DA40-A812-4786-B26C-8A0B10A7F103}">
      <dgm:prSet/>
      <dgm:spPr/>
      <dgm:t>
        <a:bodyPr/>
        <a:lstStyle/>
        <a:p>
          <a:endParaRPr lang="ru-RU"/>
        </a:p>
      </dgm:t>
    </dgm:pt>
    <dgm:pt modelId="{537133C2-EA6E-4919-ACC1-5BCF5DF37993}" type="pres">
      <dgm:prSet presAssocID="{26808383-F9AA-4E99-97B4-7EF035C477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1EF323-4CFC-43AC-A9A5-E88921916370}" type="pres">
      <dgm:prSet presAssocID="{64553394-7BF8-47B2-8823-162763B965CE}" presName="hierRoot1" presStyleCnt="0">
        <dgm:presLayoutVars>
          <dgm:hierBranch val="init"/>
        </dgm:presLayoutVars>
      </dgm:prSet>
      <dgm:spPr/>
    </dgm:pt>
    <dgm:pt modelId="{ACA404FC-6AAA-4825-968E-9C15E02821E6}" type="pres">
      <dgm:prSet presAssocID="{64553394-7BF8-47B2-8823-162763B965CE}" presName="rootComposite1" presStyleCnt="0"/>
      <dgm:spPr/>
    </dgm:pt>
    <dgm:pt modelId="{7F823CF4-90DF-46B4-B614-8AD35A3D6ABD}" type="pres">
      <dgm:prSet presAssocID="{64553394-7BF8-47B2-8823-162763B965CE}" presName="rootText1" presStyleLbl="node0" presStyleIdx="0" presStyleCnt="1" custAng="0" custScaleX="183018" custScaleY="41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7EF0C6-FE66-4475-8F7E-7E060E5E8935}" type="pres">
      <dgm:prSet presAssocID="{64553394-7BF8-47B2-8823-162763B965C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BC06B03-85D5-4C74-8A59-71D9C3203AFA}" type="pres">
      <dgm:prSet presAssocID="{64553394-7BF8-47B2-8823-162763B965CE}" presName="hierChild2" presStyleCnt="0"/>
      <dgm:spPr/>
    </dgm:pt>
    <dgm:pt modelId="{72F98E1D-A38D-4750-B42A-61239548C876}" type="pres">
      <dgm:prSet presAssocID="{51AD61EA-9084-438E-86DD-5450808EF44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004CB95-FBD0-438E-83B6-D5105502C060}" type="pres">
      <dgm:prSet presAssocID="{958EFD15-07BB-495B-B14A-F27D16F5F87A}" presName="hierRoot2" presStyleCnt="0">
        <dgm:presLayoutVars>
          <dgm:hierBranch val="init"/>
        </dgm:presLayoutVars>
      </dgm:prSet>
      <dgm:spPr/>
    </dgm:pt>
    <dgm:pt modelId="{6CB1B891-0B67-462F-895C-4A2B92F14826}" type="pres">
      <dgm:prSet presAssocID="{958EFD15-07BB-495B-B14A-F27D16F5F87A}" presName="rootComposite" presStyleCnt="0"/>
      <dgm:spPr/>
    </dgm:pt>
    <dgm:pt modelId="{601E54E4-97DD-48D7-9E79-CE95D7B45CD0}" type="pres">
      <dgm:prSet presAssocID="{958EFD15-07BB-495B-B14A-F27D16F5F87A}" presName="rootText" presStyleLbl="node2" presStyleIdx="0" presStyleCnt="4" custScaleY="47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FBD369-4A8C-466A-A99E-BEB79777DDD0}" type="pres">
      <dgm:prSet presAssocID="{958EFD15-07BB-495B-B14A-F27D16F5F87A}" presName="rootConnector" presStyleLbl="node2" presStyleIdx="0" presStyleCnt="4"/>
      <dgm:spPr/>
      <dgm:t>
        <a:bodyPr/>
        <a:lstStyle/>
        <a:p>
          <a:endParaRPr lang="ru-RU"/>
        </a:p>
      </dgm:t>
    </dgm:pt>
    <dgm:pt modelId="{D0313D8A-15EA-4A6C-95FA-9E320E88B114}" type="pres">
      <dgm:prSet presAssocID="{958EFD15-07BB-495B-B14A-F27D16F5F87A}" presName="hierChild4" presStyleCnt="0"/>
      <dgm:spPr/>
    </dgm:pt>
    <dgm:pt modelId="{1A5CA793-B49C-43BC-8BFD-9E089E050524}" type="pres">
      <dgm:prSet presAssocID="{958EFD15-07BB-495B-B14A-F27D16F5F87A}" presName="hierChild5" presStyleCnt="0"/>
      <dgm:spPr/>
    </dgm:pt>
    <dgm:pt modelId="{B0090C86-13A7-41BC-BEFB-AD6E16A6B943}" type="pres">
      <dgm:prSet presAssocID="{9304D1BB-A317-42B0-B772-47D3F25C2E4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9B52560-DDCF-4AB7-A5F9-02FD8CAD4015}" type="pres">
      <dgm:prSet presAssocID="{912420E2-7310-4D6C-83D2-79849D9F7799}" presName="hierRoot2" presStyleCnt="0">
        <dgm:presLayoutVars>
          <dgm:hierBranch val="init"/>
        </dgm:presLayoutVars>
      </dgm:prSet>
      <dgm:spPr/>
    </dgm:pt>
    <dgm:pt modelId="{4BDDF0B5-73AC-4BB5-8094-5B00B9D9A91B}" type="pres">
      <dgm:prSet presAssocID="{912420E2-7310-4D6C-83D2-79849D9F7799}" presName="rootComposite" presStyleCnt="0"/>
      <dgm:spPr/>
    </dgm:pt>
    <dgm:pt modelId="{8B9D2369-2B6F-4955-831F-97D570ABF0D4}" type="pres">
      <dgm:prSet presAssocID="{912420E2-7310-4D6C-83D2-79849D9F7799}" presName="rootText" presStyleLbl="node2" presStyleIdx="1" presStyleCnt="4" custScaleY="45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DA8F3C-A8B7-41DD-BC0D-65E8C1646FFE}" type="pres">
      <dgm:prSet presAssocID="{912420E2-7310-4D6C-83D2-79849D9F7799}" presName="rootConnector" presStyleLbl="node2" presStyleIdx="1" presStyleCnt="4"/>
      <dgm:spPr/>
      <dgm:t>
        <a:bodyPr/>
        <a:lstStyle/>
        <a:p>
          <a:endParaRPr lang="ru-RU"/>
        </a:p>
      </dgm:t>
    </dgm:pt>
    <dgm:pt modelId="{26EE6217-932C-4AD1-8EB2-486901B8C75F}" type="pres">
      <dgm:prSet presAssocID="{912420E2-7310-4D6C-83D2-79849D9F7799}" presName="hierChild4" presStyleCnt="0"/>
      <dgm:spPr/>
    </dgm:pt>
    <dgm:pt modelId="{8A98A5F4-99A1-41CF-BE57-856959276A04}" type="pres">
      <dgm:prSet presAssocID="{912420E2-7310-4D6C-83D2-79849D9F7799}" presName="hierChild5" presStyleCnt="0"/>
      <dgm:spPr/>
    </dgm:pt>
    <dgm:pt modelId="{FE5B1206-1A6C-4BC0-8A08-330621BD058F}" type="pres">
      <dgm:prSet presAssocID="{5D47904C-EC84-4DFB-8D93-4EF175E64CE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60FAA75-C6B4-4868-A0CA-278F5F9D6929}" type="pres">
      <dgm:prSet presAssocID="{5BF98186-623B-4C45-814D-F80791DE12D6}" presName="hierRoot2" presStyleCnt="0">
        <dgm:presLayoutVars>
          <dgm:hierBranch val="init"/>
        </dgm:presLayoutVars>
      </dgm:prSet>
      <dgm:spPr/>
    </dgm:pt>
    <dgm:pt modelId="{6CC573FE-7DE9-48BD-B4C1-7C56764C0A3F}" type="pres">
      <dgm:prSet presAssocID="{5BF98186-623B-4C45-814D-F80791DE12D6}" presName="rootComposite" presStyleCnt="0"/>
      <dgm:spPr/>
    </dgm:pt>
    <dgm:pt modelId="{B931D831-4C4D-47C9-BC5E-C15A1E8B6063}" type="pres">
      <dgm:prSet presAssocID="{5BF98186-623B-4C45-814D-F80791DE12D6}" presName="rootText" presStyleLbl="node2" presStyleIdx="2" presStyleCnt="4" custScaleY="45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DA2834-F595-485C-BE7A-214037851487}" type="pres">
      <dgm:prSet presAssocID="{5BF98186-623B-4C45-814D-F80791DE12D6}" presName="rootConnector" presStyleLbl="node2" presStyleIdx="2" presStyleCnt="4"/>
      <dgm:spPr/>
      <dgm:t>
        <a:bodyPr/>
        <a:lstStyle/>
        <a:p>
          <a:endParaRPr lang="ru-RU"/>
        </a:p>
      </dgm:t>
    </dgm:pt>
    <dgm:pt modelId="{5AB1AE33-7E82-4E85-9942-4758B66F5474}" type="pres">
      <dgm:prSet presAssocID="{5BF98186-623B-4C45-814D-F80791DE12D6}" presName="hierChild4" presStyleCnt="0"/>
      <dgm:spPr/>
    </dgm:pt>
    <dgm:pt modelId="{A26F144F-6CE1-4E03-A480-9F1BC089E21A}" type="pres">
      <dgm:prSet presAssocID="{5BF98186-623B-4C45-814D-F80791DE12D6}" presName="hierChild5" presStyleCnt="0"/>
      <dgm:spPr/>
    </dgm:pt>
    <dgm:pt modelId="{8FE2D4D0-8810-4E5E-90AB-2F4C3AA8486C}" type="pres">
      <dgm:prSet presAssocID="{5AEC4F6F-B78F-4F27-BC78-6FAD9597B6F6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A19FCBB-2302-46AD-8183-5DEB58168D51}" type="pres">
      <dgm:prSet presAssocID="{26E7EBE5-D3DC-40F4-ACF9-51B8DF57EAB9}" presName="hierRoot2" presStyleCnt="0">
        <dgm:presLayoutVars>
          <dgm:hierBranch val="init"/>
        </dgm:presLayoutVars>
      </dgm:prSet>
      <dgm:spPr/>
    </dgm:pt>
    <dgm:pt modelId="{DB73FD45-D668-4F4C-A245-FB5D5FDCCBE4}" type="pres">
      <dgm:prSet presAssocID="{26E7EBE5-D3DC-40F4-ACF9-51B8DF57EAB9}" presName="rootComposite" presStyleCnt="0"/>
      <dgm:spPr/>
    </dgm:pt>
    <dgm:pt modelId="{F0D4E0B5-A1A2-481A-9D5A-142CDECCD20D}" type="pres">
      <dgm:prSet presAssocID="{26E7EBE5-D3DC-40F4-ACF9-51B8DF57EAB9}" presName="rootText" presStyleLbl="node2" presStyleIdx="3" presStyleCnt="4" custScaleY="45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CF62D5-E695-419E-AF41-D60360BA98D2}" type="pres">
      <dgm:prSet presAssocID="{26E7EBE5-D3DC-40F4-ACF9-51B8DF57EAB9}" presName="rootConnector" presStyleLbl="node2" presStyleIdx="3" presStyleCnt="4"/>
      <dgm:spPr/>
      <dgm:t>
        <a:bodyPr/>
        <a:lstStyle/>
        <a:p>
          <a:endParaRPr lang="ru-RU"/>
        </a:p>
      </dgm:t>
    </dgm:pt>
    <dgm:pt modelId="{9C457C47-DB53-445B-9969-DAE3EBAD30EA}" type="pres">
      <dgm:prSet presAssocID="{26E7EBE5-D3DC-40F4-ACF9-51B8DF57EAB9}" presName="hierChild4" presStyleCnt="0"/>
      <dgm:spPr/>
    </dgm:pt>
    <dgm:pt modelId="{5FA9CB56-D06C-41AA-B4B4-3B7CC730B3BA}" type="pres">
      <dgm:prSet presAssocID="{26E7EBE5-D3DC-40F4-ACF9-51B8DF57EAB9}" presName="hierChild5" presStyleCnt="0"/>
      <dgm:spPr/>
    </dgm:pt>
    <dgm:pt modelId="{A57DC64D-2313-488F-9914-6E71CAE06D1C}" type="pres">
      <dgm:prSet presAssocID="{64553394-7BF8-47B2-8823-162763B965CE}" presName="hierChild3" presStyleCnt="0"/>
      <dgm:spPr/>
    </dgm:pt>
  </dgm:ptLst>
  <dgm:cxnLst>
    <dgm:cxn modelId="{C2DC8647-373A-4A12-83F0-AA53891E26D4}" srcId="{64553394-7BF8-47B2-8823-162763B965CE}" destId="{958EFD15-07BB-495B-B14A-F27D16F5F87A}" srcOrd="0" destOrd="0" parTransId="{51AD61EA-9084-438E-86DD-5450808EF442}" sibTransId="{4F5C3447-68F2-4479-AD50-666B5D93139B}"/>
    <dgm:cxn modelId="{1B132696-8817-4399-87F6-FDF57C0C29CC}" type="presOf" srcId="{26E7EBE5-D3DC-40F4-ACF9-51B8DF57EAB9}" destId="{2BCF62D5-E695-419E-AF41-D60360BA98D2}" srcOrd="1" destOrd="0" presId="urn:microsoft.com/office/officeart/2005/8/layout/orgChart1"/>
    <dgm:cxn modelId="{1D92434D-40BE-4058-AC75-1F976EA95839}" srcId="{64553394-7BF8-47B2-8823-162763B965CE}" destId="{912420E2-7310-4D6C-83D2-79849D9F7799}" srcOrd="1" destOrd="0" parTransId="{9304D1BB-A317-42B0-B772-47D3F25C2E4F}" sibTransId="{359D2F32-EDAA-4552-BB4E-1AD090D4E6A0}"/>
    <dgm:cxn modelId="{4BA64790-333B-4C8F-AEBD-9F51B3AE78C7}" type="presOf" srcId="{912420E2-7310-4D6C-83D2-79849D9F7799}" destId="{8B9D2369-2B6F-4955-831F-97D570ABF0D4}" srcOrd="0" destOrd="0" presId="urn:microsoft.com/office/officeart/2005/8/layout/orgChart1"/>
    <dgm:cxn modelId="{5D9AF150-734C-4A68-9F33-A81E47EF6399}" type="presOf" srcId="{5AEC4F6F-B78F-4F27-BC78-6FAD9597B6F6}" destId="{8FE2D4D0-8810-4E5E-90AB-2F4C3AA8486C}" srcOrd="0" destOrd="0" presId="urn:microsoft.com/office/officeart/2005/8/layout/orgChart1"/>
    <dgm:cxn modelId="{950C1A7A-805C-407C-A1F1-C7476C1C9AEE}" type="presOf" srcId="{26E7EBE5-D3DC-40F4-ACF9-51B8DF57EAB9}" destId="{F0D4E0B5-A1A2-481A-9D5A-142CDECCD20D}" srcOrd="0" destOrd="0" presId="urn:microsoft.com/office/officeart/2005/8/layout/orgChart1"/>
    <dgm:cxn modelId="{A569079D-DAFF-434A-BF7C-DC3998265CDB}" type="presOf" srcId="{958EFD15-07BB-495B-B14A-F27D16F5F87A}" destId="{B3FBD369-4A8C-466A-A99E-BEB79777DDD0}" srcOrd="1" destOrd="0" presId="urn:microsoft.com/office/officeart/2005/8/layout/orgChart1"/>
    <dgm:cxn modelId="{16A1BB77-9788-4CAB-BD88-658E174645FC}" type="presOf" srcId="{5BF98186-623B-4C45-814D-F80791DE12D6}" destId="{B931D831-4C4D-47C9-BC5E-C15A1E8B6063}" srcOrd="0" destOrd="0" presId="urn:microsoft.com/office/officeart/2005/8/layout/orgChart1"/>
    <dgm:cxn modelId="{3F461A23-2CEF-46CE-BF83-0D5B607441BB}" type="presOf" srcId="{5BF98186-623B-4C45-814D-F80791DE12D6}" destId="{48DA2834-F595-485C-BE7A-214037851487}" srcOrd="1" destOrd="0" presId="urn:microsoft.com/office/officeart/2005/8/layout/orgChart1"/>
    <dgm:cxn modelId="{0D69456D-38A4-4895-97A8-D13FD1B85E0E}" type="presOf" srcId="{958EFD15-07BB-495B-B14A-F27D16F5F87A}" destId="{601E54E4-97DD-48D7-9E79-CE95D7B45CD0}" srcOrd="0" destOrd="0" presId="urn:microsoft.com/office/officeart/2005/8/layout/orgChart1"/>
    <dgm:cxn modelId="{938C149C-2598-49B1-B18A-85F2DB12EACA}" type="presOf" srcId="{64553394-7BF8-47B2-8823-162763B965CE}" destId="{C97EF0C6-FE66-4475-8F7E-7E060E5E8935}" srcOrd="1" destOrd="0" presId="urn:microsoft.com/office/officeart/2005/8/layout/orgChart1"/>
    <dgm:cxn modelId="{3FD29AA0-DE48-4669-9EF9-912E974C9CBD}" type="presOf" srcId="{26808383-F9AA-4E99-97B4-7EF035C4772A}" destId="{537133C2-EA6E-4919-ACC1-5BCF5DF37993}" srcOrd="0" destOrd="0" presId="urn:microsoft.com/office/officeart/2005/8/layout/orgChart1"/>
    <dgm:cxn modelId="{1DA4DA40-A812-4786-B26C-8A0B10A7F103}" srcId="{64553394-7BF8-47B2-8823-162763B965CE}" destId="{26E7EBE5-D3DC-40F4-ACF9-51B8DF57EAB9}" srcOrd="3" destOrd="0" parTransId="{5AEC4F6F-B78F-4F27-BC78-6FAD9597B6F6}" sibTransId="{0192BF03-A340-4E73-AAF8-425386760369}"/>
    <dgm:cxn modelId="{DC047784-5550-42C1-9D8E-B4DE1A897A5F}" srcId="{26808383-F9AA-4E99-97B4-7EF035C4772A}" destId="{64553394-7BF8-47B2-8823-162763B965CE}" srcOrd="0" destOrd="0" parTransId="{E6EC47F0-F685-4EA3-87D9-651B0E8C1F93}" sibTransId="{AD3473D5-26E9-453A-A4AB-2C1602A91FCC}"/>
    <dgm:cxn modelId="{8397A653-F4CD-49FA-BC51-F13D6F509157}" type="presOf" srcId="{51AD61EA-9084-438E-86DD-5450808EF442}" destId="{72F98E1D-A38D-4750-B42A-61239548C876}" srcOrd="0" destOrd="0" presId="urn:microsoft.com/office/officeart/2005/8/layout/orgChart1"/>
    <dgm:cxn modelId="{855FCCFA-753D-48D3-BE99-581705073010}" type="presOf" srcId="{9304D1BB-A317-42B0-B772-47D3F25C2E4F}" destId="{B0090C86-13A7-41BC-BEFB-AD6E16A6B943}" srcOrd="0" destOrd="0" presId="urn:microsoft.com/office/officeart/2005/8/layout/orgChart1"/>
    <dgm:cxn modelId="{E9453642-1B9D-49D7-9AAC-A5A80598A698}" type="presOf" srcId="{5D47904C-EC84-4DFB-8D93-4EF175E64CE0}" destId="{FE5B1206-1A6C-4BC0-8A08-330621BD058F}" srcOrd="0" destOrd="0" presId="urn:microsoft.com/office/officeart/2005/8/layout/orgChart1"/>
    <dgm:cxn modelId="{9C9893CC-CCE2-4B08-9617-36764F7A55C1}" type="presOf" srcId="{912420E2-7310-4D6C-83D2-79849D9F7799}" destId="{23DA8F3C-A8B7-41DD-BC0D-65E8C1646FFE}" srcOrd="1" destOrd="0" presId="urn:microsoft.com/office/officeart/2005/8/layout/orgChart1"/>
    <dgm:cxn modelId="{A548D685-C962-4585-B041-A6DDCF4A19D7}" type="presOf" srcId="{64553394-7BF8-47B2-8823-162763B965CE}" destId="{7F823CF4-90DF-46B4-B614-8AD35A3D6ABD}" srcOrd="0" destOrd="0" presId="urn:microsoft.com/office/officeart/2005/8/layout/orgChart1"/>
    <dgm:cxn modelId="{7CFF4017-DB88-489B-90BB-85B85A3FF10E}" srcId="{64553394-7BF8-47B2-8823-162763B965CE}" destId="{5BF98186-623B-4C45-814D-F80791DE12D6}" srcOrd="2" destOrd="0" parTransId="{5D47904C-EC84-4DFB-8D93-4EF175E64CE0}" sibTransId="{833B02B5-BCF5-4A29-BD68-BB12FE703DEA}"/>
    <dgm:cxn modelId="{804BA978-7303-4D00-8403-31FECB9A96DA}" type="presParOf" srcId="{537133C2-EA6E-4919-ACC1-5BCF5DF37993}" destId="{DB1EF323-4CFC-43AC-A9A5-E88921916370}" srcOrd="0" destOrd="0" presId="urn:microsoft.com/office/officeart/2005/8/layout/orgChart1"/>
    <dgm:cxn modelId="{D307093F-28F8-4AD2-999E-39AB499FA83B}" type="presParOf" srcId="{DB1EF323-4CFC-43AC-A9A5-E88921916370}" destId="{ACA404FC-6AAA-4825-968E-9C15E02821E6}" srcOrd="0" destOrd="0" presId="urn:microsoft.com/office/officeart/2005/8/layout/orgChart1"/>
    <dgm:cxn modelId="{B6A70046-15D0-4FF2-A39D-C1A9FD699474}" type="presParOf" srcId="{ACA404FC-6AAA-4825-968E-9C15E02821E6}" destId="{7F823CF4-90DF-46B4-B614-8AD35A3D6ABD}" srcOrd="0" destOrd="0" presId="urn:microsoft.com/office/officeart/2005/8/layout/orgChart1"/>
    <dgm:cxn modelId="{22D3439F-85F8-4F46-919D-E21E23274590}" type="presParOf" srcId="{ACA404FC-6AAA-4825-968E-9C15E02821E6}" destId="{C97EF0C6-FE66-4475-8F7E-7E060E5E8935}" srcOrd="1" destOrd="0" presId="urn:microsoft.com/office/officeart/2005/8/layout/orgChart1"/>
    <dgm:cxn modelId="{E7EA8F7B-BB96-4D74-BECD-647F9D6E3EED}" type="presParOf" srcId="{DB1EF323-4CFC-43AC-A9A5-E88921916370}" destId="{EBC06B03-85D5-4C74-8A59-71D9C3203AFA}" srcOrd="1" destOrd="0" presId="urn:microsoft.com/office/officeart/2005/8/layout/orgChart1"/>
    <dgm:cxn modelId="{E8EE7F32-6936-46B2-84D5-6E4A609B757C}" type="presParOf" srcId="{EBC06B03-85D5-4C74-8A59-71D9C3203AFA}" destId="{72F98E1D-A38D-4750-B42A-61239548C876}" srcOrd="0" destOrd="0" presId="urn:microsoft.com/office/officeart/2005/8/layout/orgChart1"/>
    <dgm:cxn modelId="{B44D085E-8E8D-4D84-B726-8859B3DCE856}" type="presParOf" srcId="{EBC06B03-85D5-4C74-8A59-71D9C3203AFA}" destId="{0004CB95-FBD0-438E-83B6-D5105502C060}" srcOrd="1" destOrd="0" presId="urn:microsoft.com/office/officeart/2005/8/layout/orgChart1"/>
    <dgm:cxn modelId="{5C77E30B-9EA6-4114-A268-0D70779564F3}" type="presParOf" srcId="{0004CB95-FBD0-438E-83B6-D5105502C060}" destId="{6CB1B891-0B67-462F-895C-4A2B92F14826}" srcOrd="0" destOrd="0" presId="urn:microsoft.com/office/officeart/2005/8/layout/orgChart1"/>
    <dgm:cxn modelId="{43BCC189-1040-4CF9-B506-2D351FC1A5C9}" type="presParOf" srcId="{6CB1B891-0B67-462F-895C-4A2B92F14826}" destId="{601E54E4-97DD-48D7-9E79-CE95D7B45CD0}" srcOrd="0" destOrd="0" presId="urn:microsoft.com/office/officeart/2005/8/layout/orgChart1"/>
    <dgm:cxn modelId="{DEBFA49F-C91B-41ED-98AE-377E8E50F726}" type="presParOf" srcId="{6CB1B891-0B67-462F-895C-4A2B92F14826}" destId="{B3FBD369-4A8C-466A-A99E-BEB79777DDD0}" srcOrd="1" destOrd="0" presId="urn:microsoft.com/office/officeart/2005/8/layout/orgChart1"/>
    <dgm:cxn modelId="{ACB330B8-2383-40C6-8ADC-9F7EF1568CAE}" type="presParOf" srcId="{0004CB95-FBD0-438E-83B6-D5105502C060}" destId="{D0313D8A-15EA-4A6C-95FA-9E320E88B114}" srcOrd="1" destOrd="0" presId="urn:microsoft.com/office/officeart/2005/8/layout/orgChart1"/>
    <dgm:cxn modelId="{277D4B88-89C2-4DC8-9863-CF0ED912B67F}" type="presParOf" srcId="{0004CB95-FBD0-438E-83B6-D5105502C060}" destId="{1A5CA793-B49C-43BC-8BFD-9E089E050524}" srcOrd="2" destOrd="0" presId="urn:microsoft.com/office/officeart/2005/8/layout/orgChart1"/>
    <dgm:cxn modelId="{E911F70C-E7FD-4B4C-B3C4-F12703E2DD9C}" type="presParOf" srcId="{EBC06B03-85D5-4C74-8A59-71D9C3203AFA}" destId="{B0090C86-13A7-41BC-BEFB-AD6E16A6B943}" srcOrd="2" destOrd="0" presId="urn:microsoft.com/office/officeart/2005/8/layout/orgChart1"/>
    <dgm:cxn modelId="{5C86D335-25B1-43D6-B3C6-61ABC4879334}" type="presParOf" srcId="{EBC06B03-85D5-4C74-8A59-71D9C3203AFA}" destId="{69B52560-DDCF-4AB7-A5F9-02FD8CAD4015}" srcOrd="3" destOrd="0" presId="urn:microsoft.com/office/officeart/2005/8/layout/orgChart1"/>
    <dgm:cxn modelId="{A74F3C13-5C55-4816-9731-52F124240A68}" type="presParOf" srcId="{69B52560-DDCF-4AB7-A5F9-02FD8CAD4015}" destId="{4BDDF0B5-73AC-4BB5-8094-5B00B9D9A91B}" srcOrd="0" destOrd="0" presId="urn:microsoft.com/office/officeart/2005/8/layout/orgChart1"/>
    <dgm:cxn modelId="{87869C3D-4EEF-4C20-AA85-2DC48AAC134A}" type="presParOf" srcId="{4BDDF0B5-73AC-4BB5-8094-5B00B9D9A91B}" destId="{8B9D2369-2B6F-4955-831F-97D570ABF0D4}" srcOrd="0" destOrd="0" presId="urn:microsoft.com/office/officeart/2005/8/layout/orgChart1"/>
    <dgm:cxn modelId="{29118F25-C5C9-4AB8-BFCF-683E815D1E0C}" type="presParOf" srcId="{4BDDF0B5-73AC-4BB5-8094-5B00B9D9A91B}" destId="{23DA8F3C-A8B7-41DD-BC0D-65E8C1646FFE}" srcOrd="1" destOrd="0" presId="urn:microsoft.com/office/officeart/2005/8/layout/orgChart1"/>
    <dgm:cxn modelId="{348C1D1F-05FA-4ADF-98B3-48DA11F118C9}" type="presParOf" srcId="{69B52560-DDCF-4AB7-A5F9-02FD8CAD4015}" destId="{26EE6217-932C-4AD1-8EB2-486901B8C75F}" srcOrd="1" destOrd="0" presId="urn:microsoft.com/office/officeart/2005/8/layout/orgChart1"/>
    <dgm:cxn modelId="{11201E44-CF8E-4374-82B5-9EDEB7A76ACB}" type="presParOf" srcId="{69B52560-DDCF-4AB7-A5F9-02FD8CAD4015}" destId="{8A98A5F4-99A1-41CF-BE57-856959276A04}" srcOrd="2" destOrd="0" presId="urn:microsoft.com/office/officeart/2005/8/layout/orgChart1"/>
    <dgm:cxn modelId="{24AA5D09-DFE4-4AD7-AAC7-805F0FBE4088}" type="presParOf" srcId="{EBC06B03-85D5-4C74-8A59-71D9C3203AFA}" destId="{FE5B1206-1A6C-4BC0-8A08-330621BD058F}" srcOrd="4" destOrd="0" presId="urn:microsoft.com/office/officeart/2005/8/layout/orgChart1"/>
    <dgm:cxn modelId="{C11888B2-A334-415C-AE65-1152C5ACA67C}" type="presParOf" srcId="{EBC06B03-85D5-4C74-8A59-71D9C3203AFA}" destId="{D60FAA75-C6B4-4868-A0CA-278F5F9D6929}" srcOrd="5" destOrd="0" presId="urn:microsoft.com/office/officeart/2005/8/layout/orgChart1"/>
    <dgm:cxn modelId="{FD967838-EDB7-44DA-8B7A-53161A080FDD}" type="presParOf" srcId="{D60FAA75-C6B4-4868-A0CA-278F5F9D6929}" destId="{6CC573FE-7DE9-48BD-B4C1-7C56764C0A3F}" srcOrd="0" destOrd="0" presId="urn:microsoft.com/office/officeart/2005/8/layout/orgChart1"/>
    <dgm:cxn modelId="{BB5417A6-0153-49C2-8766-D4A10FF3073F}" type="presParOf" srcId="{6CC573FE-7DE9-48BD-B4C1-7C56764C0A3F}" destId="{B931D831-4C4D-47C9-BC5E-C15A1E8B6063}" srcOrd="0" destOrd="0" presId="urn:microsoft.com/office/officeart/2005/8/layout/orgChart1"/>
    <dgm:cxn modelId="{639F1F20-EDAA-4EC4-899D-8170BD459E69}" type="presParOf" srcId="{6CC573FE-7DE9-48BD-B4C1-7C56764C0A3F}" destId="{48DA2834-F595-485C-BE7A-214037851487}" srcOrd="1" destOrd="0" presId="urn:microsoft.com/office/officeart/2005/8/layout/orgChart1"/>
    <dgm:cxn modelId="{2E7E24F8-D870-4756-8E9F-B7D13223350E}" type="presParOf" srcId="{D60FAA75-C6B4-4868-A0CA-278F5F9D6929}" destId="{5AB1AE33-7E82-4E85-9942-4758B66F5474}" srcOrd="1" destOrd="0" presId="urn:microsoft.com/office/officeart/2005/8/layout/orgChart1"/>
    <dgm:cxn modelId="{E056A623-D9AD-4B69-8A01-F8A0A559FA28}" type="presParOf" srcId="{D60FAA75-C6B4-4868-A0CA-278F5F9D6929}" destId="{A26F144F-6CE1-4E03-A480-9F1BC089E21A}" srcOrd="2" destOrd="0" presId="urn:microsoft.com/office/officeart/2005/8/layout/orgChart1"/>
    <dgm:cxn modelId="{30C9BD52-8997-40AB-B838-8967A5399738}" type="presParOf" srcId="{EBC06B03-85D5-4C74-8A59-71D9C3203AFA}" destId="{8FE2D4D0-8810-4E5E-90AB-2F4C3AA8486C}" srcOrd="6" destOrd="0" presId="urn:microsoft.com/office/officeart/2005/8/layout/orgChart1"/>
    <dgm:cxn modelId="{567398C7-A08F-4143-887B-F78403C7D095}" type="presParOf" srcId="{EBC06B03-85D5-4C74-8A59-71D9C3203AFA}" destId="{CA19FCBB-2302-46AD-8183-5DEB58168D51}" srcOrd="7" destOrd="0" presId="urn:microsoft.com/office/officeart/2005/8/layout/orgChart1"/>
    <dgm:cxn modelId="{BE03402A-34CF-41ED-8767-102F7F412404}" type="presParOf" srcId="{CA19FCBB-2302-46AD-8183-5DEB58168D51}" destId="{DB73FD45-D668-4F4C-A245-FB5D5FDCCBE4}" srcOrd="0" destOrd="0" presId="urn:microsoft.com/office/officeart/2005/8/layout/orgChart1"/>
    <dgm:cxn modelId="{76E7DC2D-6C86-41A6-B3AE-3A26B39D9824}" type="presParOf" srcId="{DB73FD45-D668-4F4C-A245-FB5D5FDCCBE4}" destId="{F0D4E0B5-A1A2-481A-9D5A-142CDECCD20D}" srcOrd="0" destOrd="0" presId="urn:microsoft.com/office/officeart/2005/8/layout/orgChart1"/>
    <dgm:cxn modelId="{D70F0E51-01E5-48D9-9374-99EDA55DC310}" type="presParOf" srcId="{DB73FD45-D668-4F4C-A245-FB5D5FDCCBE4}" destId="{2BCF62D5-E695-419E-AF41-D60360BA98D2}" srcOrd="1" destOrd="0" presId="urn:microsoft.com/office/officeart/2005/8/layout/orgChart1"/>
    <dgm:cxn modelId="{5C6028B0-79DD-4D9F-B4A1-CDEA9B4243E8}" type="presParOf" srcId="{CA19FCBB-2302-46AD-8183-5DEB58168D51}" destId="{9C457C47-DB53-445B-9969-DAE3EBAD30EA}" srcOrd="1" destOrd="0" presId="urn:microsoft.com/office/officeart/2005/8/layout/orgChart1"/>
    <dgm:cxn modelId="{4C9D9013-9981-4B29-9297-5C22732DDA33}" type="presParOf" srcId="{CA19FCBB-2302-46AD-8183-5DEB58168D51}" destId="{5FA9CB56-D06C-41AA-B4B4-3B7CC730B3BA}" srcOrd="2" destOrd="0" presId="urn:microsoft.com/office/officeart/2005/8/layout/orgChart1"/>
    <dgm:cxn modelId="{D9F39B8F-1C3A-4462-BE81-F89D9B18178F}" type="presParOf" srcId="{DB1EF323-4CFC-43AC-A9A5-E88921916370}" destId="{A57DC64D-2313-488F-9914-6E71CAE06D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808383-F9AA-4E99-97B4-7EF035C4772A}" type="doc">
      <dgm:prSet loTypeId="urn:microsoft.com/office/officeart/2005/8/layout/orgChart1" loCatId="hierarchy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4553394-7BF8-47B2-8823-162763B965CE}">
      <dgm:prSet phldrT="[Текст]" custT="1"/>
      <dgm:spPr/>
      <dgm:t>
        <a:bodyPr/>
        <a:lstStyle/>
        <a:p>
          <a:r>
            <a:rPr lang="ru-RU" sz="1600" dirty="0" smtClean="0"/>
            <a:t>По применению</a:t>
          </a:r>
          <a:endParaRPr lang="ru-RU" sz="1600" dirty="0"/>
        </a:p>
      </dgm:t>
    </dgm:pt>
    <dgm:pt modelId="{E6EC47F0-F685-4EA3-87D9-651B0E8C1F93}" type="parTrans" cxnId="{DC047784-5550-42C1-9D8E-B4DE1A897A5F}">
      <dgm:prSet/>
      <dgm:spPr/>
      <dgm:t>
        <a:bodyPr/>
        <a:lstStyle/>
        <a:p>
          <a:endParaRPr lang="ru-RU"/>
        </a:p>
      </dgm:t>
    </dgm:pt>
    <dgm:pt modelId="{AD3473D5-26E9-453A-A4AB-2C1602A91FCC}" type="sibTrans" cxnId="{DC047784-5550-42C1-9D8E-B4DE1A897A5F}">
      <dgm:prSet/>
      <dgm:spPr/>
      <dgm:t>
        <a:bodyPr/>
        <a:lstStyle/>
        <a:p>
          <a:endParaRPr lang="ru-RU"/>
        </a:p>
      </dgm:t>
    </dgm:pt>
    <dgm:pt modelId="{958EFD15-07BB-495B-B14A-F27D16F5F87A}">
      <dgm:prSet phldrT="[Текст]"/>
      <dgm:spPr/>
      <dgm:t>
        <a:bodyPr/>
        <a:lstStyle/>
        <a:p>
          <a:r>
            <a:rPr lang="ru-RU" dirty="0" smtClean="0"/>
            <a:t>Для приема внутрь</a:t>
          </a:r>
          <a:endParaRPr lang="ru-RU" dirty="0"/>
        </a:p>
      </dgm:t>
    </dgm:pt>
    <dgm:pt modelId="{51AD61EA-9084-438E-86DD-5450808EF442}" type="parTrans" cxnId="{C2DC8647-373A-4A12-83F0-AA53891E26D4}">
      <dgm:prSet/>
      <dgm:spPr/>
      <dgm:t>
        <a:bodyPr/>
        <a:lstStyle/>
        <a:p>
          <a:endParaRPr lang="ru-RU"/>
        </a:p>
      </dgm:t>
    </dgm:pt>
    <dgm:pt modelId="{4F5C3447-68F2-4479-AD50-666B5D93139B}" type="sibTrans" cxnId="{C2DC8647-373A-4A12-83F0-AA53891E26D4}">
      <dgm:prSet/>
      <dgm:spPr/>
      <dgm:t>
        <a:bodyPr/>
        <a:lstStyle/>
        <a:p>
          <a:endParaRPr lang="ru-RU"/>
        </a:p>
      </dgm:t>
    </dgm:pt>
    <dgm:pt modelId="{912420E2-7310-4D6C-83D2-79849D9F7799}">
      <dgm:prSet phldrT="[Текст]"/>
      <dgm:spPr/>
      <dgm:t>
        <a:bodyPr/>
        <a:lstStyle/>
        <a:p>
          <a:r>
            <a:rPr lang="ru-RU" dirty="0" smtClean="0"/>
            <a:t>Для наружного применения</a:t>
          </a:r>
          <a:endParaRPr lang="ru-RU" dirty="0"/>
        </a:p>
      </dgm:t>
    </dgm:pt>
    <dgm:pt modelId="{9304D1BB-A317-42B0-B772-47D3F25C2E4F}" type="parTrans" cxnId="{1D92434D-40BE-4058-AC75-1F976EA95839}">
      <dgm:prSet/>
      <dgm:spPr/>
      <dgm:t>
        <a:bodyPr/>
        <a:lstStyle/>
        <a:p>
          <a:endParaRPr lang="ru-RU"/>
        </a:p>
      </dgm:t>
    </dgm:pt>
    <dgm:pt modelId="{359D2F32-EDAA-4552-BB4E-1AD090D4E6A0}" type="sibTrans" cxnId="{1D92434D-40BE-4058-AC75-1F976EA95839}">
      <dgm:prSet/>
      <dgm:spPr/>
      <dgm:t>
        <a:bodyPr/>
        <a:lstStyle/>
        <a:p>
          <a:endParaRPr lang="ru-RU"/>
        </a:p>
      </dgm:t>
    </dgm:pt>
    <dgm:pt modelId="{5BF98186-623B-4C45-814D-F80791DE12D6}">
      <dgm:prSet phldrT="[Текст]"/>
      <dgm:spPr/>
      <dgm:t>
        <a:bodyPr/>
        <a:lstStyle/>
        <a:p>
          <a:r>
            <a:rPr lang="ru-RU" dirty="0" smtClean="0"/>
            <a:t>Для местного применения</a:t>
          </a:r>
          <a:endParaRPr lang="ru-RU" dirty="0"/>
        </a:p>
      </dgm:t>
    </dgm:pt>
    <dgm:pt modelId="{5D47904C-EC84-4DFB-8D93-4EF175E64CE0}" type="parTrans" cxnId="{7CFF4017-DB88-489B-90BB-85B85A3FF10E}">
      <dgm:prSet/>
      <dgm:spPr/>
      <dgm:t>
        <a:bodyPr/>
        <a:lstStyle/>
        <a:p>
          <a:endParaRPr lang="ru-RU"/>
        </a:p>
      </dgm:t>
    </dgm:pt>
    <dgm:pt modelId="{833B02B5-BCF5-4A29-BD68-BB12FE703DEA}" type="sibTrans" cxnId="{7CFF4017-DB88-489B-90BB-85B85A3FF10E}">
      <dgm:prSet/>
      <dgm:spPr/>
      <dgm:t>
        <a:bodyPr/>
        <a:lstStyle/>
        <a:p>
          <a:endParaRPr lang="ru-RU"/>
        </a:p>
      </dgm:t>
    </dgm:pt>
    <dgm:pt modelId="{26E7EBE5-D3DC-40F4-ACF9-51B8DF57EAB9}">
      <dgm:prSet/>
      <dgm:spPr/>
      <dgm:t>
        <a:bodyPr/>
        <a:lstStyle/>
        <a:p>
          <a:r>
            <a:rPr lang="ru-RU" dirty="0" smtClean="0"/>
            <a:t>Для парентерального применения</a:t>
          </a:r>
          <a:endParaRPr lang="ru-RU" dirty="0"/>
        </a:p>
      </dgm:t>
    </dgm:pt>
    <dgm:pt modelId="{5AEC4F6F-B78F-4F27-BC78-6FAD9597B6F6}" type="parTrans" cxnId="{1DA4DA40-A812-4786-B26C-8A0B10A7F103}">
      <dgm:prSet/>
      <dgm:spPr/>
      <dgm:t>
        <a:bodyPr/>
        <a:lstStyle/>
        <a:p>
          <a:endParaRPr lang="ru-RU"/>
        </a:p>
      </dgm:t>
    </dgm:pt>
    <dgm:pt modelId="{0192BF03-A340-4E73-AAF8-425386760369}" type="sibTrans" cxnId="{1DA4DA40-A812-4786-B26C-8A0B10A7F103}">
      <dgm:prSet/>
      <dgm:spPr/>
      <dgm:t>
        <a:bodyPr/>
        <a:lstStyle/>
        <a:p>
          <a:endParaRPr lang="ru-RU"/>
        </a:p>
      </dgm:t>
    </dgm:pt>
    <dgm:pt modelId="{EF777838-38B0-40DC-A0C9-43479D2BF9DD}">
      <dgm:prSet/>
      <dgm:spPr/>
      <dgm:t>
        <a:bodyPr/>
        <a:lstStyle/>
        <a:p>
          <a:r>
            <a:rPr lang="ru-RU" dirty="0" smtClean="0"/>
            <a:t>Для ингаляционного применения</a:t>
          </a:r>
          <a:endParaRPr lang="ru-RU" dirty="0"/>
        </a:p>
      </dgm:t>
    </dgm:pt>
    <dgm:pt modelId="{246209DC-F55A-49A3-AD1C-CF1AC2E9C8AD}" type="parTrans" cxnId="{B9D2B475-8ED4-4AD3-A6F0-952D57309E82}">
      <dgm:prSet/>
      <dgm:spPr/>
      <dgm:t>
        <a:bodyPr/>
        <a:lstStyle/>
        <a:p>
          <a:endParaRPr lang="ru-RU"/>
        </a:p>
      </dgm:t>
    </dgm:pt>
    <dgm:pt modelId="{28D7EE8F-DE8F-4E63-8335-43489A9D998B}" type="sibTrans" cxnId="{B9D2B475-8ED4-4AD3-A6F0-952D57309E82}">
      <dgm:prSet/>
      <dgm:spPr/>
      <dgm:t>
        <a:bodyPr/>
        <a:lstStyle/>
        <a:p>
          <a:endParaRPr lang="ru-RU"/>
        </a:p>
      </dgm:t>
    </dgm:pt>
    <dgm:pt modelId="{537133C2-EA6E-4919-ACC1-5BCF5DF37993}" type="pres">
      <dgm:prSet presAssocID="{26808383-F9AA-4E99-97B4-7EF035C477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1EF323-4CFC-43AC-A9A5-E88921916370}" type="pres">
      <dgm:prSet presAssocID="{64553394-7BF8-47B2-8823-162763B965CE}" presName="hierRoot1" presStyleCnt="0">
        <dgm:presLayoutVars>
          <dgm:hierBranch val="init"/>
        </dgm:presLayoutVars>
      </dgm:prSet>
      <dgm:spPr/>
    </dgm:pt>
    <dgm:pt modelId="{ACA404FC-6AAA-4825-968E-9C15E02821E6}" type="pres">
      <dgm:prSet presAssocID="{64553394-7BF8-47B2-8823-162763B965CE}" presName="rootComposite1" presStyleCnt="0"/>
      <dgm:spPr/>
    </dgm:pt>
    <dgm:pt modelId="{7F823CF4-90DF-46B4-B614-8AD35A3D6ABD}" type="pres">
      <dgm:prSet presAssocID="{64553394-7BF8-47B2-8823-162763B965CE}" presName="rootText1" presStyleLbl="node0" presStyleIdx="0" presStyleCnt="1" custAng="0" custScaleX="183018" custScaleY="41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7EF0C6-FE66-4475-8F7E-7E060E5E8935}" type="pres">
      <dgm:prSet presAssocID="{64553394-7BF8-47B2-8823-162763B965C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BC06B03-85D5-4C74-8A59-71D9C3203AFA}" type="pres">
      <dgm:prSet presAssocID="{64553394-7BF8-47B2-8823-162763B965CE}" presName="hierChild2" presStyleCnt="0"/>
      <dgm:spPr/>
    </dgm:pt>
    <dgm:pt modelId="{72F98E1D-A38D-4750-B42A-61239548C876}" type="pres">
      <dgm:prSet presAssocID="{51AD61EA-9084-438E-86DD-5450808EF44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0004CB95-FBD0-438E-83B6-D5105502C060}" type="pres">
      <dgm:prSet presAssocID="{958EFD15-07BB-495B-B14A-F27D16F5F87A}" presName="hierRoot2" presStyleCnt="0">
        <dgm:presLayoutVars>
          <dgm:hierBranch val="init"/>
        </dgm:presLayoutVars>
      </dgm:prSet>
      <dgm:spPr/>
    </dgm:pt>
    <dgm:pt modelId="{6CB1B891-0B67-462F-895C-4A2B92F14826}" type="pres">
      <dgm:prSet presAssocID="{958EFD15-07BB-495B-B14A-F27D16F5F87A}" presName="rootComposite" presStyleCnt="0"/>
      <dgm:spPr/>
    </dgm:pt>
    <dgm:pt modelId="{601E54E4-97DD-48D7-9E79-CE95D7B45CD0}" type="pres">
      <dgm:prSet presAssocID="{958EFD15-07BB-495B-B14A-F27D16F5F87A}" presName="rootText" presStyleLbl="node2" presStyleIdx="0" presStyleCnt="5" custScaleY="47793" custLinFactNeighborX="-44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FBD369-4A8C-466A-A99E-BEB79777DDD0}" type="pres">
      <dgm:prSet presAssocID="{958EFD15-07BB-495B-B14A-F27D16F5F87A}" presName="rootConnector" presStyleLbl="node2" presStyleIdx="0" presStyleCnt="5"/>
      <dgm:spPr/>
      <dgm:t>
        <a:bodyPr/>
        <a:lstStyle/>
        <a:p>
          <a:endParaRPr lang="ru-RU"/>
        </a:p>
      </dgm:t>
    </dgm:pt>
    <dgm:pt modelId="{D0313D8A-15EA-4A6C-95FA-9E320E88B114}" type="pres">
      <dgm:prSet presAssocID="{958EFD15-07BB-495B-B14A-F27D16F5F87A}" presName="hierChild4" presStyleCnt="0"/>
      <dgm:spPr/>
    </dgm:pt>
    <dgm:pt modelId="{1A5CA793-B49C-43BC-8BFD-9E089E050524}" type="pres">
      <dgm:prSet presAssocID="{958EFD15-07BB-495B-B14A-F27D16F5F87A}" presName="hierChild5" presStyleCnt="0"/>
      <dgm:spPr/>
    </dgm:pt>
    <dgm:pt modelId="{B0090C86-13A7-41BC-BEFB-AD6E16A6B943}" type="pres">
      <dgm:prSet presAssocID="{9304D1BB-A317-42B0-B772-47D3F25C2E4F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9B52560-DDCF-4AB7-A5F9-02FD8CAD4015}" type="pres">
      <dgm:prSet presAssocID="{912420E2-7310-4D6C-83D2-79849D9F7799}" presName="hierRoot2" presStyleCnt="0">
        <dgm:presLayoutVars>
          <dgm:hierBranch val="init"/>
        </dgm:presLayoutVars>
      </dgm:prSet>
      <dgm:spPr/>
    </dgm:pt>
    <dgm:pt modelId="{4BDDF0B5-73AC-4BB5-8094-5B00B9D9A91B}" type="pres">
      <dgm:prSet presAssocID="{912420E2-7310-4D6C-83D2-79849D9F7799}" presName="rootComposite" presStyleCnt="0"/>
      <dgm:spPr/>
    </dgm:pt>
    <dgm:pt modelId="{8B9D2369-2B6F-4955-831F-97D570ABF0D4}" type="pres">
      <dgm:prSet presAssocID="{912420E2-7310-4D6C-83D2-79849D9F7799}" presName="rootText" presStyleLbl="node2" presStyleIdx="1" presStyleCnt="5" custScaleY="45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DA8F3C-A8B7-41DD-BC0D-65E8C1646FFE}" type="pres">
      <dgm:prSet presAssocID="{912420E2-7310-4D6C-83D2-79849D9F7799}" presName="rootConnector" presStyleLbl="node2" presStyleIdx="1" presStyleCnt="5"/>
      <dgm:spPr/>
      <dgm:t>
        <a:bodyPr/>
        <a:lstStyle/>
        <a:p>
          <a:endParaRPr lang="ru-RU"/>
        </a:p>
      </dgm:t>
    </dgm:pt>
    <dgm:pt modelId="{26EE6217-932C-4AD1-8EB2-486901B8C75F}" type="pres">
      <dgm:prSet presAssocID="{912420E2-7310-4D6C-83D2-79849D9F7799}" presName="hierChild4" presStyleCnt="0"/>
      <dgm:spPr/>
    </dgm:pt>
    <dgm:pt modelId="{8A98A5F4-99A1-41CF-BE57-856959276A04}" type="pres">
      <dgm:prSet presAssocID="{912420E2-7310-4D6C-83D2-79849D9F7799}" presName="hierChild5" presStyleCnt="0"/>
      <dgm:spPr/>
    </dgm:pt>
    <dgm:pt modelId="{FE5B1206-1A6C-4BC0-8A08-330621BD058F}" type="pres">
      <dgm:prSet presAssocID="{5D47904C-EC84-4DFB-8D93-4EF175E64CE0}" presName="Name37" presStyleLbl="parChTrans1D2" presStyleIdx="2" presStyleCnt="5"/>
      <dgm:spPr/>
      <dgm:t>
        <a:bodyPr/>
        <a:lstStyle/>
        <a:p>
          <a:endParaRPr lang="ru-RU"/>
        </a:p>
      </dgm:t>
    </dgm:pt>
    <dgm:pt modelId="{D60FAA75-C6B4-4868-A0CA-278F5F9D6929}" type="pres">
      <dgm:prSet presAssocID="{5BF98186-623B-4C45-814D-F80791DE12D6}" presName="hierRoot2" presStyleCnt="0">
        <dgm:presLayoutVars>
          <dgm:hierBranch val="init"/>
        </dgm:presLayoutVars>
      </dgm:prSet>
      <dgm:spPr/>
    </dgm:pt>
    <dgm:pt modelId="{6CC573FE-7DE9-48BD-B4C1-7C56764C0A3F}" type="pres">
      <dgm:prSet presAssocID="{5BF98186-623B-4C45-814D-F80791DE12D6}" presName="rootComposite" presStyleCnt="0"/>
      <dgm:spPr/>
    </dgm:pt>
    <dgm:pt modelId="{B931D831-4C4D-47C9-BC5E-C15A1E8B6063}" type="pres">
      <dgm:prSet presAssocID="{5BF98186-623B-4C45-814D-F80791DE12D6}" presName="rootText" presStyleLbl="node2" presStyleIdx="2" presStyleCnt="5" custScaleY="45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DA2834-F595-485C-BE7A-214037851487}" type="pres">
      <dgm:prSet presAssocID="{5BF98186-623B-4C45-814D-F80791DE12D6}" presName="rootConnector" presStyleLbl="node2" presStyleIdx="2" presStyleCnt="5"/>
      <dgm:spPr/>
      <dgm:t>
        <a:bodyPr/>
        <a:lstStyle/>
        <a:p>
          <a:endParaRPr lang="ru-RU"/>
        </a:p>
      </dgm:t>
    </dgm:pt>
    <dgm:pt modelId="{5AB1AE33-7E82-4E85-9942-4758B66F5474}" type="pres">
      <dgm:prSet presAssocID="{5BF98186-623B-4C45-814D-F80791DE12D6}" presName="hierChild4" presStyleCnt="0"/>
      <dgm:spPr/>
    </dgm:pt>
    <dgm:pt modelId="{A26F144F-6CE1-4E03-A480-9F1BC089E21A}" type="pres">
      <dgm:prSet presAssocID="{5BF98186-623B-4C45-814D-F80791DE12D6}" presName="hierChild5" presStyleCnt="0"/>
      <dgm:spPr/>
    </dgm:pt>
    <dgm:pt modelId="{8FE2D4D0-8810-4E5E-90AB-2F4C3AA8486C}" type="pres">
      <dgm:prSet presAssocID="{5AEC4F6F-B78F-4F27-BC78-6FAD9597B6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CA19FCBB-2302-46AD-8183-5DEB58168D51}" type="pres">
      <dgm:prSet presAssocID="{26E7EBE5-D3DC-40F4-ACF9-51B8DF57EAB9}" presName="hierRoot2" presStyleCnt="0">
        <dgm:presLayoutVars>
          <dgm:hierBranch val="init"/>
        </dgm:presLayoutVars>
      </dgm:prSet>
      <dgm:spPr/>
    </dgm:pt>
    <dgm:pt modelId="{DB73FD45-D668-4F4C-A245-FB5D5FDCCBE4}" type="pres">
      <dgm:prSet presAssocID="{26E7EBE5-D3DC-40F4-ACF9-51B8DF57EAB9}" presName="rootComposite" presStyleCnt="0"/>
      <dgm:spPr/>
    </dgm:pt>
    <dgm:pt modelId="{F0D4E0B5-A1A2-481A-9D5A-142CDECCD20D}" type="pres">
      <dgm:prSet presAssocID="{26E7EBE5-D3DC-40F4-ACF9-51B8DF57EAB9}" presName="rootText" presStyleLbl="node2" presStyleIdx="3" presStyleCnt="5" custScaleY="45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CF62D5-E695-419E-AF41-D60360BA98D2}" type="pres">
      <dgm:prSet presAssocID="{26E7EBE5-D3DC-40F4-ACF9-51B8DF57EAB9}" presName="rootConnector" presStyleLbl="node2" presStyleIdx="3" presStyleCnt="5"/>
      <dgm:spPr/>
      <dgm:t>
        <a:bodyPr/>
        <a:lstStyle/>
        <a:p>
          <a:endParaRPr lang="ru-RU"/>
        </a:p>
      </dgm:t>
    </dgm:pt>
    <dgm:pt modelId="{9C457C47-DB53-445B-9969-DAE3EBAD30EA}" type="pres">
      <dgm:prSet presAssocID="{26E7EBE5-D3DC-40F4-ACF9-51B8DF57EAB9}" presName="hierChild4" presStyleCnt="0"/>
      <dgm:spPr/>
    </dgm:pt>
    <dgm:pt modelId="{5FA9CB56-D06C-41AA-B4B4-3B7CC730B3BA}" type="pres">
      <dgm:prSet presAssocID="{26E7EBE5-D3DC-40F4-ACF9-51B8DF57EAB9}" presName="hierChild5" presStyleCnt="0"/>
      <dgm:spPr/>
    </dgm:pt>
    <dgm:pt modelId="{190F7768-7AF9-48E5-BCBA-663419B881AB}" type="pres">
      <dgm:prSet presAssocID="{246209DC-F55A-49A3-AD1C-CF1AC2E9C8AD}" presName="Name37" presStyleLbl="parChTrans1D2" presStyleIdx="4" presStyleCnt="5"/>
      <dgm:spPr/>
      <dgm:t>
        <a:bodyPr/>
        <a:lstStyle/>
        <a:p>
          <a:endParaRPr lang="ru-RU"/>
        </a:p>
      </dgm:t>
    </dgm:pt>
    <dgm:pt modelId="{7DB5EC1A-C2A5-454E-ADE4-89C7A5EFDFE8}" type="pres">
      <dgm:prSet presAssocID="{EF777838-38B0-40DC-A0C9-43479D2BF9DD}" presName="hierRoot2" presStyleCnt="0">
        <dgm:presLayoutVars>
          <dgm:hierBranch val="init"/>
        </dgm:presLayoutVars>
      </dgm:prSet>
      <dgm:spPr/>
    </dgm:pt>
    <dgm:pt modelId="{F807D9E5-9479-43BF-B349-7D4C5F3C32AE}" type="pres">
      <dgm:prSet presAssocID="{EF777838-38B0-40DC-A0C9-43479D2BF9DD}" presName="rootComposite" presStyleCnt="0"/>
      <dgm:spPr/>
    </dgm:pt>
    <dgm:pt modelId="{5132E5D5-FB49-41AF-A8BD-84554CDE7B8A}" type="pres">
      <dgm:prSet presAssocID="{EF777838-38B0-40DC-A0C9-43479D2BF9D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9D4724-73CB-4E61-806F-2FFF85B3FBE9}" type="pres">
      <dgm:prSet presAssocID="{EF777838-38B0-40DC-A0C9-43479D2BF9DD}" presName="rootConnector" presStyleLbl="node2" presStyleIdx="4" presStyleCnt="5"/>
      <dgm:spPr/>
      <dgm:t>
        <a:bodyPr/>
        <a:lstStyle/>
        <a:p>
          <a:endParaRPr lang="ru-RU"/>
        </a:p>
      </dgm:t>
    </dgm:pt>
    <dgm:pt modelId="{3C9ECC13-5421-4B9B-9EE6-14D3CB0AF535}" type="pres">
      <dgm:prSet presAssocID="{EF777838-38B0-40DC-A0C9-43479D2BF9DD}" presName="hierChild4" presStyleCnt="0"/>
      <dgm:spPr/>
    </dgm:pt>
    <dgm:pt modelId="{E9F6A87D-C699-47A7-83B8-E982D128823F}" type="pres">
      <dgm:prSet presAssocID="{EF777838-38B0-40DC-A0C9-43479D2BF9DD}" presName="hierChild5" presStyleCnt="0"/>
      <dgm:spPr/>
    </dgm:pt>
    <dgm:pt modelId="{A57DC64D-2313-488F-9914-6E71CAE06D1C}" type="pres">
      <dgm:prSet presAssocID="{64553394-7BF8-47B2-8823-162763B965CE}" presName="hierChild3" presStyleCnt="0"/>
      <dgm:spPr/>
    </dgm:pt>
  </dgm:ptLst>
  <dgm:cxnLst>
    <dgm:cxn modelId="{C2DC8647-373A-4A12-83F0-AA53891E26D4}" srcId="{64553394-7BF8-47B2-8823-162763B965CE}" destId="{958EFD15-07BB-495B-B14A-F27D16F5F87A}" srcOrd="0" destOrd="0" parTransId="{51AD61EA-9084-438E-86DD-5450808EF442}" sibTransId="{4F5C3447-68F2-4479-AD50-666B5D93139B}"/>
    <dgm:cxn modelId="{1B132696-8817-4399-87F6-FDF57C0C29CC}" type="presOf" srcId="{26E7EBE5-D3DC-40F4-ACF9-51B8DF57EAB9}" destId="{2BCF62D5-E695-419E-AF41-D60360BA98D2}" srcOrd="1" destOrd="0" presId="urn:microsoft.com/office/officeart/2005/8/layout/orgChart1"/>
    <dgm:cxn modelId="{1D92434D-40BE-4058-AC75-1F976EA95839}" srcId="{64553394-7BF8-47B2-8823-162763B965CE}" destId="{912420E2-7310-4D6C-83D2-79849D9F7799}" srcOrd="1" destOrd="0" parTransId="{9304D1BB-A317-42B0-B772-47D3F25C2E4F}" sibTransId="{359D2F32-EDAA-4552-BB4E-1AD090D4E6A0}"/>
    <dgm:cxn modelId="{4BA64790-333B-4C8F-AEBD-9F51B3AE78C7}" type="presOf" srcId="{912420E2-7310-4D6C-83D2-79849D9F7799}" destId="{8B9D2369-2B6F-4955-831F-97D570ABF0D4}" srcOrd="0" destOrd="0" presId="urn:microsoft.com/office/officeart/2005/8/layout/orgChart1"/>
    <dgm:cxn modelId="{5D9AF150-734C-4A68-9F33-A81E47EF6399}" type="presOf" srcId="{5AEC4F6F-B78F-4F27-BC78-6FAD9597B6F6}" destId="{8FE2D4D0-8810-4E5E-90AB-2F4C3AA8486C}" srcOrd="0" destOrd="0" presId="urn:microsoft.com/office/officeart/2005/8/layout/orgChart1"/>
    <dgm:cxn modelId="{FD31224D-A229-43CB-896B-BAC3C332B327}" type="presOf" srcId="{EF777838-38B0-40DC-A0C9-43479D2BF9DD}" destId="{5132E5D5-FB49-41AF-A8BD-84554CDE7B8A}" srcOrd="0" destOrd="0" presId="urn:microsoft.com/office/officeart/2005/8/layout/orgChart1"/>
    <dgm:cxn modelId="{950C1A7A-805C-407C-A1F1-C7476C1C9AEE}" type="presOf" srcId="{26E7EBE5-D3DC-40F4-ACF9-51B8DF57EAB9}" destId="{F0D4E0B5-A1A2-481A-9D5A-142CDECCD20D}" srcOrd="0" destOrd="0" presId="urn:microsoft.com/office/officeart/2005/8/layout/orgChart1"/>
    <dgm:cxn modelId="{A569079D-DAFF-434A-BF7C-DC3998265CDB}" type="presOf" srcId="{958EFD15-07BB-495B-B14A-F27D16F5F87A}" destId="{B3FBD369-4A8C-466A-A99E-BEB79777DDD0}" srcOrd="1" destOrd="0" presId="urn:microsoft.com/office/officeart/2005/8/layout/orgChart1"/>
    <dgm:cxn modelId="{16A1BB77-9788-4CAB-BD88-658E174645FC}" type="presOf" srcId="{5BF98186-623B-4C45-814D-F80791DE12D6}" destId="{B931D831-4C4D-47C9-BC5E-C15A1E8B6063}" srcOrd="0" destOrd="0" presId="urn:microsoft.com/office/officeart/2005/8/layout/orgChart1"/>
    <dgm:cxn modelId="{3F461A23-2CEF-46CE-BF83-0D5B607441BB}" type="presOf" srcId="{5BF98186-623B-4C45-814D-F80791DE12D6}" destId="{48DA2834-F595-485C-BE7A-214037851487}" srcOrd="1" destOrd="0" presId="urn:microsoft.com/office/officeart/2005/8/layout/orgChart1"/>
    <dgm:cxn modelId="{0D69456D-38A4-4895-97A8-D13FD1B85E0E}" type="presOf" srcId="{958EFD15-07BB-495B-B14A-F27D16F5F87A}" destId="{601E54E4-97DD-48D7-9E79-CE95D7B45CD0}" srcOrd="0" destOrd="0" presId="urn:microsoft.com/office/officeart/2005/8/layout/orgChart1"/>
    <dgm:cxn modelId="{938C149C-2598-49B1-B18A-85F2DB12EACA}" type="presOf" srcId="{64553394-7BF8-47B2-8823-162763B965CE}" destId="{C97EF0C6-FE66-4475-8F7E-7E060E5E8935}" srcOrd="1" destOrd="0" presId="urn:microsoft.com/office/officeart/2005/8/layout/orgChart1"/>
    <dgm:cxn modelId="{3FD29AA0-DE48-4669-9EF9-912E974C9CBD}" type="presOf" srcId="{26808383-F9AA-4E99-97B4-7EF035C4772A}" destId="{537133C2-EA6E-4919-ACC1-5BCF5DF37993}" srcOrd="0" destOrd="0" presId="urn:microsoft.com/office/officeart/2005/8/layout/orgChart1"/>
    <dgm:cxn modelId="{1DA4DA40-A812-4786-B26C-8A0B10A7F103}" srcId="{64553394-7BF8-47B2-8823-162763B965CE}" destId="{26E7EBE5-D3DC-40F4-ACF9-51B8DF57EAB9}" srcOrd="3" destOrd="0" parTransId="{5AEC4F6F-B78F-4F27-BC78-6FAD9597B6F6}" sibTransId="{0192BF03-A340-4E73-AAF8-425386760369}"/>
    <dgm:cxn modelId="{DC047784-5550-42C1-9D8E-B4DE1A897A5F}" srcId="{26808383-F9AA-4E99-97B4-7EF035C4772A}" destId="{64553394-7BF8-47B2-8823-162763B965CE}" srcOrd="0" destOrd="0" parTransId="{E6EC47F0-F685-4EA3-87D9-651B0E8C1F93}" sibTransId="{AD3473D5-26E9-453A-A4AB-2C1602A91FCC}"/>
    <dgm:cxn modelId="{B9D2B475-8ED4-4AD3-A6F0-952D57309E82}" srcId="{64553394-7BF8-47B2-8823-162763B965CE}" destId="{EF777838-38B0-40DC-A0C9-43479D2BF9DD}" srcOrd="4" destOrd="0" parTransId="{246209DC-F55A-49A3-AD1C-CF1AC2E9C8AD}" sibTransId="{28D7EE8F-DE8F-4E63-8335-43489A9D998B}"/>
    <dgm:cxn modelId="{774502E9-67F7-4F15-9CD9-CECE7ECAA49C}" type="presOf" srcId="{EF777838-38B0-40DC-A0C9-43479D2BF9DD}" destId="{279D4724-73CB-4E61-806F-2FFF85B3FBE9}" srcOrd="1" destOrd="0" presId="urn:microsoft.com/office/officeart/2005/8/layout/orgChart1"/>
    <dgm:cxn modelId="{8397A653-F4CD-49FA-BC51-F13D6F509157}" type="presOf" srcId="{51AD61EA-9084-438E-86DD-5450808EF442}" destId="{72F98E1D-A38D-4750-B42A-61239548C876}" srcOrd="0" destOrd="0" presId="urn:microsoft.com/office/officeart/2005/8/layout/orgChart1"/>
    <dgm:cxn modelId="{855FCCFA-753D-48D3-BE99-581705073010}" type="presOf" srcId="{9304D1BB-A317-42B0-B772-47D3F25C2E4F}" destId="{B0090C86-13A7-41BC-BEFB-AD6E16A6B943}" srcOrd="0" destOrd="0" presId="urn:microsoft.com/office/officeart/2005/8/layout/orgChart1"/>
    <dgm:cxn modelId="{E9453642-1B9D-49D7-9AAC-A5A80598A698}" type="presOf" srcId="{5D47904C-EC84-4DFB-8D93-4EF175E64CE0}" destId="{FE5B1206-1A6C-4BC0-8A08-330621BD058F}" srcOrd="0" destOrd="0" presId="urn:microsoft.com/office/officeart/2005/8/layout/orgChart1"/>
    <dgm:cxn modelId="{9C9893CC-CCE2-4B08-9617-36764F7A55C1}" type="presOf" srcId="{912420E2-7310-4D6C-83D2-79849D9F7799}" destId="{23DA8F3C-A8B7-41DD-BC0D-65E8C1646FFE}" srcOrd="1" destOrd="0" presId="urn:microsoft.com/office/officeart/2005/8/layout/orgChart1"/>
    <dgm:cxn modelId="{A548D685-C962-4585-B041-A6DDCF4A19D7}" type="presOf" srcId="{64553394-7BF8-47B2-8823-162763B965CE}" destId="{7F823CF4-90DF-46B4-B614-8AD35A3D6ABD}" srcOrd="0" destOrd="0" presId="urn:microsoft.com/office/officeart/2005/8/layout/orgChart1"/>
    <dgm:cxn modelId="{7CFF4017-DB88-489B-90BB-85B85A3FF10E}" srcId="{64553394-7BF8-47B2-8823-162763B965CE}" destId="{5BF98186-623B-4C45-814D-F80791DE12D6}" srcOrd="2" destOrd="0" parTransId="{5D47904C-EC84-4DFB-8D93-4EF175E64CE0}" sibTransId="{833B02B5-BCF5-4A29-BD68-BB12FE703DEA}"/>
    <dgm:cxn modelId="{DB643642-528B-4BFB-BA15-F634FB3076CE}" type="presOf" srcId="{246209DC-F55A-49A3-AD1C-CF1AC2E9C8AD}" destId="{190F7768-7AF9-48E5-BCBA-663419B881AB}" srcOrd="0" destOrd="0" presId="urn:microsoft.com/office/officeart/2005/8/layout/orgChart1"/>
    <dgm:cxn modelId="{804BA978-7303-4D00-8403-31FECB9A96DA}" type="presParOf" srcId="{537133C2-EA6E-4919-ACC1-5BCF5DF37993}" destId="{DB1EF323-4CFC-43AC-A9A5-E88921916370}" srcOrd="0" destOrd="0" presId="urn:microsoft.com/office/officeart/2005/8/layout/orgChart1"/>
    <dgm:cxn modelId="{D307093F-28F8-4AD2-999E-39AB499FA83B}" type="presParOf" srcId="{DB1EF323-4CFC-43AC-A9A5-E88921916370}" destId="{ACA404FC-6AAA-4825-968E-9C15E02821E6}" srcOrd="0" destOrd="0" presId="urn:microsoft.com/office/officeart/2005/8/layout/orgChart1"/>
    <dgm:cxn modelId="{B6A70046-15D0-4FF2-A39D-C1A9FD699474}" type="presParOf" srcId="{ACA404FC-6AAA-4825-968E-9C15E02821E6}" destId="{7F823CF4-90DF-46B4-B614-8AD35A3D6ABD}" srcOrd="0" destOrd="0" presId="urn:microsoft.com/office/officeart/2005/8/layout/orgChart1"/>
    <dgm:cxn modelId="{22D3439F-85F8-4F46-919D-E21E23274590}" type="presParOf" srcId="{ACA404FC-6AAA-4825-968E-9C15E02821E6}" destId="{C97EF0C6-FE66-4475-8F7E-7E060E5E8935}" srcOrd="1" destOrd="0" presId="urn:microsoft.com/office/officeart/2005/8/layout/orgChart1"/>
    <dgm:cxn modelId="{E7EA8F7B-BB96-4D74-BECD-647F9D6E3EED}" type="presParOf" srcId="{DB1EF323-4CFC-43AC-A9A5-E88921916370}" destId="{EBC06B03-85D5-4C74-8A59-71D9C3203AFA}" srcOrd="1" destOrd="0" presId="urn:microsoft.com/office/officeart/2005/8/layout/orgChart1"/>
    <dgm:cxn modelId="{E8EE7F32-6936-46B2-84D5-6E4A609B757C}" type="presParOf" srcId="{EBC06B03-85D5-4C74-8A59-71D9C3203AFA}" destId="{72F98E1D-A38D-4750-B42A-61239548C876}" srcOrd="0" destOrd="0" presId="urn:microsoft.com/office/officeart/2005/8/layout/orgChart1"/>
    <dgm:cxn modelId="{B44D085E-8E8D-4D84-B726-8859B3DCE856}" type="presParOf" srcId="{EBC06B03-85D5-4C74-8A59-71D9C3203AFA}" destId="{0004CB95-FBD0-438E-83B6-D5105502C060}" srcOrd="1" destOrd="0" presId="urn:microsoft.com/office/officeart/2005/8/layout/orgChart1"/>
    <dgm:cxn modelId="{5C77E30B-9EA6-4114-A268-0D70779564F3}" type="presParOf" srcId="{0004CB95-FBD0-438E-83B6-D5105502C060}" destId="{6CB1B891-0B67-462F-895C-4A2B92F14826}" srcOrd="0" destOrd="0" presId="urn:microsoft.com/office/officeart/2005/8/layout/orgChart1"/>
    <dgm:cxn modelId="{43BCC189-1040-4CF9-B506-2D351FC1A5C9}" type="presParOf" srcId="{6CB1B891-0B67-462F-895C-4A2B92F14826}" destId="{601E54E4-97DD-48D7-9E79-CE95D7B45CD0}" srcOrd="0" destOrd="0" presId="urn:microsoft.com/office/officeart/2005/8/layout/orgChart1"/>
    <dgm:cxn modelId="{DEBFA49F-C91B-41ED-98AE-377E8E50F726}" type="presParOf" srcId="{6CB1B891-0B67-462F-895C-4A2B92F14826}" destId="{B3FBD369-4A8C-466A-A99E-BEB79777DDD0}" srcOrd="1" destOrd="0" presId="urn:microsoft.com/office/officeart/2005/8/layout/orgChart1"/>
    <dgm:cxn modelId="{ACB330B8-2383-40C6-8ADC-9F7EF1568CAE}" type="presParOf" srcId="{0004CB95-FBD0-438E-83B6-D5105502C060}" destId="{D0313D8A-15EA-4A6C-95FA-9E320E88B114}" srcOrd="1" destOrd="0" presId="urn:microsoft.com/office/officeart/2005/8/layout/orgChart1"/>
    <dgm:cxn modelId="{277D4B88-89C2-4DC8-9863-CF0ED912B67F}" type="presParOf" srcId="{0004CB95-FBD0-438E-83B6-D5105502C060}" destId="{1A5CA793-B49C-43BC-8BFD-9E089E050524}" srcOrd="2" destOrd="0" presId="urn:microsoft.com/office/officeart/2005/8/layout/orgChart1"/>
    <dgm:cxn modelId="{E911F70C-E7FD-4B4C-B3C4-F12703E2DD9C}" type="presParOf" srcId="{EBC06B03-85D5-4C74-8A59-71D9C3203AFA}" destId="{B0090C86-13A7-41BC-BEFB-AD6E16A6B943}" srcOrd="2" destOrd="0" presId="urn:microsoft.com/office/officeart/2005/8/layout/orgChart1"/>
    <dgm:cxn modelId="{5C86D335-25B1-43D6-B3C6-61ABC4879334}" type="presParOf" srcId="{EBC06B03-85D5-4C74-8A59-71D9C3203AFA}" destId="{69B52560-DDCF-4AB7-A5F9-02FD8CAD4015}" srcOrd="3" destOrd="0" presId="urn:microsoft.com/office/officeart/2005/8/layout/orgChart1"/>
    <dgm:cxn modelId="{A74F3C13-5C55-4816-9731-52F124240A68}" type="presParOf" srcId="{69B52560-DDCF-4AB7-A5F9-02FD8CAD4015}" destId="{4BDDF0B5-73AC-4BB5-8094-5B00B9D9A91B}" srcOrd="0" destOrd="0" presId="urn:microsoft.com/office/officeart/2005/8/layout/orgChart1"/>
    <dgm:cxn modelId="{87869C3D-4EEF-4C20-AA85-2DC48AAC134A}" type="presParOf" srcId="{4BDDF0B5-73AC-4BB5-8094-5B00B9D9A91B}" destId="{8B9D2369-2B6F-4955-831F-97D570ABF0D4}" srcOrd="0" destOrd="0" presId="urn:microsoft.com/office/officeart/2005/8/layout/orgChart1"/>
    <dgm:cxn modelId="{29118F25-C5C9-4AB8-BFCF-683E815D1E0C}" type="presParOf" srcId="{4BDDF0B5-73AC-4BB5-8094-5B00B9D9A91B}" destId="{23DA8F3C-A8B7-41DD-BC0D-65E8C1646FFE}" srcOrd="1" destOrd="0" presId="urn:microsoft.com/office/officeart/2005/8/layout/orgChart1"/>
    <dgm:cxn modelId="{348C1D1F-05FA-4ADF-98B3-48DA11F118C9}" type="presParOf" srcId="{69B52560-DDCF-4AB7-A5F9-02FD8CAD4015}" destId="{26EE6217-932C-4AD1-8EB2-486901B8C75F}" srcOrd="1" destOrd="0" presId="urn:microsoft.com/office/officeart/2005/8/layout/orgChart1"/>
    <dgm:cxn modelId="{11201E44-CF8E-4374-82B5-9EDEB7A76ACB}" type="presParOf" srcId="{69B52560-DDCF-4AB7-A5F9-02FD8CAD4015}" destId="{8A98A5F4-99A1-41CF-BE57-856959276A04}" srcOrd="2" destOrd="0" presId="urn:microsoft.com/office/officeart/2005/8/layout/orgChart1"/>
    <dgm:cxn modelId="{24AA5D09-DFE4-4AD7-AAC7-805F0FBE4088}" type="presParOf" srcId="{EBC06B03-85D5-4C74-8A59-71D9C3203AFA}" destId="{FE5B1206-1A6C-4BC0-8A08-330621BD058F}" srcOrd="4" destOrd="0" presId="urn:microsoft.com/office/officeart/2005/8/layout/orgChart1"/>
    <dgm:cxn modelId="{C11888B2-A334-415C-AE65-1152C5ACA67C}" type="presParOf" srcId="{EBC06B03-85D5-4C74-8A59-71D9C3203AFA}" destId="{D60FAA75-C6B4-4868-A0CA-278F5F9D6929}" srcOrd="5" destOrd="0" presId="urn:microsoft.com/office/officeart/2005/8/layout/orgChart1"/>
    <dgm:cxn modelId="{FD967838-EDB7-44DA-8B7A-53161A080FDD}" type="presParOf" srcId="{D60FAA75-C6B4-4868-A0CA-278F5F9D6929}" destId="{6CC573FE-7DE9-48BD-B4C1-7C56764C0A3F}" srcOrd="0" destOrd="0" presId="urn:microsoft.com/office/officeart/2005/8/layout/orgChart1"/>
    <dgm:cxn modelId="{BB5417A6-0153-49C2-8766-D4A10FF3073F}" type="presParOf" srcId="{6CC573FE-7DE9-48BD-B4C1-7C56764C0A3F}" destId="{B931D831-4C4D-47C9-BC5E-C15A1E8B6063}" srcOrd="0" destOrd="0" presId="urn:microsoft.com/office/officeart/2005/8/layout/orgChart1"/>
    <dgm:cxn modelId="{639F1F20-EDAA-4EC4-899D-8170BD459E69}" type="presParOf" srcId="{6CC573FE-7DE9-48BD-B4C1-7C56764C0A3F}" destId="{48DA2834-F595-485C-BE7A-214037851487}" srcOrd="1" destOrd="0" presId="urn:microsoft.com/office/officeart/2005/8/layout/orgChart1"/>
    <dgm:cxn modelId="{2E7E24F8-D870-4756-8E9F-B7D13223350E}" type="presParOf" srcId="{D60FAA75-C6B4-4868-A0CA-278F5F9D6929}" destId="{5AB1AE33-7E82-4E85-9942-4758B66F5474}" srcOrd="1" destOrd="0" presId="urn:microsoft.com/office/officeart/2005/8/layout/orgChart1"/>
    <dgm:cxn modelId="{E056A623-D9AD-4B69-8A01-F8A0A559FA28}" type="presParOf" srcId="{D60FAA75-C6B4-4868-A0CA-278F5F9D6929}" destId="{A26F144F-6CE1-4E03-A480-9F1BC089E21A}" srcOrd="2" destOrd="0" presId="urn:microsoft.com/office/officeart/2005/8/layout/orgChart1"/>
    <dgm:cxn modelId="{30C9BD52-8997-40AB-B838-8967A5399738}" type="presParOf" srcId="{EBC06B03-85D5-4C74-8A59-71D9C3203AFA}" destId="{8FE2D4D0-8810-4E5E-90AB-2F4C3AA8486C}" srcOrd="6" destOrd="0" presId="urn:microsoft.com/office/officeart/2005/8/layout/orgChart1"/>
    <dgm:cxn modelId="{567398C7-A08F-4143-887B-F78403C7D095}" type="presParOf" srcId="{EBC06B03-85D5-4C74-8A59-71D9C3203AFA}" destId="{CA19FCBB-2302-46AD-8183-5DEB58168D51}" srcOrd="7" destOrd="0" presId="urn:microsoft.com/office/officeart/2005/8/layout/orgChart1"/>
    <dgm:cxn modelId="{BE03402A-34CF-41ED-8767-102F7F412404}" type="presParOf" srcId="{CA19FCBB-2302-46AD-8183-5DEB58168D51}" destId="{DB73FD45-D668-4F4C-A245-FB5D5FDCCBE4}" srcOrd="0" destOrd="0" presId="urn:microsoft.com/office/officeart/2005/8/layout/orgChart1"/>
    <dgm:cxn modelId="{76E7DC2D-6C86-41A6-B3AE-3A26B39D9824}" type="presParOf" srcId="{DB73FD45-D668-4F4C-A245-FB5D5FDCCBE4}" destId="{F0D4E0B5-A1A2-481A-9D5A-142CDECCD20D}" srcOrd="0" destOrd="0" presId="urn:microsoft.com/office/officeart/2005/8/layout/orgChart1"/>
    <dgm:cxn modelId="{D70F0E51-01E5-48D9-9374-99EDA55DC310}" type="presParOf" srcId="{DB73FD45-D668-4F4C-A245-FB5D5FDCCBE4}" destId="{2BCF62D5-E695-419E-AF41-D60360BA98D2}" srcOrd="1" destOrd="0" presId="urn:microsoft.com/office/officeart/2005/8/layout/orgChart1"/>
    <dgm:cxn modelId="{5C6028B0-79DD-4D9F-B4A1-CDEA9B4243E8}" type="presParOf" srcId="{CA19FCBB-2302-46AD-8183-5DEB58168D51}" destId="{9C457C47-DB53-445B-9969-DAE3EBAD30EA}" srcOrd="1" destOrd="0" presId="urn:microsoft.com/office/officeart/2005/8/layout/orgChart1"/>
    <dgm:cxn modelId="{4C9D9013-9981-4B29-9297-5C22732DDA33}" type="presParOf" srcId="{CA19FCBB-2302-46AD-8183-5DEB58168D51}" destId="{5FA9CB56-D06C-41AA-B4B4-3B7CC730B3BA}" srcOrd="2" destOrd="0" presId="urn:microsoft.com/office/officeart/2005/8/layout/orgChart1"/>
    <dgm:cxn modelId="{E1A4CEAA-9CF0-4884-84E1-3A7DD56BB8F4}" type="presParOf" srcId="{EBC06B03-85D5-4C74-8A59-71D9C3203AFA}" destId="{190F7768-7AF9-48E5-BCBA-663419B881AB}" srcOrd="8" destOrd="0" presId="urn:microsoft.com/office/officeart/2005/8/layout/orgChart1"/>
    <dgm:cxn modelId="{D13FE3BE-D31D-49A9-A718-8697EEACAECA}" type="presParOf" srcId="{EBC06B03-85D5-4C74-8A59-71D9C3203AFA}" destId="{7DB5EC1A-C2A5-454E-ADE4-89C7A5EFDFE8}" srcOrd="9" destOrd="0" presId="urn:microsoft.com/office/officeart/2005/8/layout/orgChart1"/>
    <dgm:cxn modelId="{035C0C5C-5230-4485-BDF8-5D5FC484293D}" type="presParOf" srcId="{7DB5EC1A-C2A5-454E-ADE4-89C7A5EFDFE8}" destId="{F807D9E5-9479-43BF-B349-7D4C5F3C32AE}" srcOrd="0" destOrd="0" presId="urn:microsoft.com/office/officeart/2005/8/layout/orgChart1"/>
    <dgm:cxn modelId="{DF7C7597-185B-448C-9A64-4B9A151A441C}" type="presParOf" srcId="{F807D9E5-9479-43BF-B349-7D4C5F3C32AE}" destId="{5132E5D5-FB49-41AF-A8BD-84554CDE7B8A}" srcOrd="0" destOrd="0" presId="urn:microsoft.com/office/officeart/2005/8/layout/orgChart1"/>
    <dgm:cxn modelId="{23B0FA1D-52DA-42F9-AD19-881EFBA12F06}" type="presParOf" srcId="{F807D9E5-9479-43BF-B349-7D4C5F3C32AE}" destId="{279D4724-73CB-4E61-806F-2FFF85B3FBE9}" srcOrd="1" destOrd="0" presId="urn:microsoft.com/office/officeart/2005/8/layout/orgChart1"/>
    <dgm:cxn modelId="{15D4E339-5267-4644-BAD7-191E63F70625}" type="presParOf" srcId="{7DB5EC1A-C2A5-454E-ADE4-89C7A5EFDFE8}" destId="{3C9ECC13-5421-4B9B-9EE6-14D3CB0AF535}" srcOrd="1" destOrd="0" presId="urn:microsoft.com/office/officeart/2005/8/layout/orgChart1"/>
    <dgm:cxn modelId="{486382C7-73BF-444F-8FA3-793F38F29054}" type="presParOf" srcId="{7DB5EC1A-C2A5-454E-ADE4-89C7A5EFDFE8}" destId="{E9F6A87D-C699-47A7-83B8-E982D128823F}" srcOrd="2" destOrd="0" presId="urn:microsoft.com/office/officeart/2005/8/layout/orgChart1"/>
    <dgm:cxn modelId="{D9F39B8F-1C3A-4462-BE81-F89D9B18178F}" type="presParOf" srcId="{DB1EF323-4CFC-43AC-A9A5-E88921916370}" destId="{A57DC64D-2313-488F-9914-6E71CAE06D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808383-F9AA-4E99-97B4-7EF035C4772A}" type="doc">
      <dgm:prSet loTypeId="urn:microsoft.com/office/officeart/2005/8/layout/orgChart1" loCatId="hierarchy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4553394-7BF8-47B2-8823-162763B965CE}">
      <dgm:prSet phldrT="[Текст]" custT="1"/>
      <dgm:spPr/>
      <dgm:t>
        <a:bodyPr/>
        <a:lstStyle/>
        <a:p>
          <a:r>
            <a:rPr lang="ru-RU" sz="1600" dirty="0" smtClean="0"/>
            <a:t>По типу высвобождения</a:t>
          </a:r>
          <a:endParaRPr lang="ru-RU" sz="1600" dirty="0"/>
        </a:p>
      </dgm:t>
    </dgm:pt>
    <dgm:pt modelId="{E6EC47F0-F685-4EA3-87D9-651B0E8C1F93}" type="parTrans" cxnId="{DC047784-5550-42C1-9D8E-B4DE1A897A5F}">
      <dgm:prSet/>
      <dgm:spPr/>
      <dgm:t>
        <a:bodyPr/>
        <a:lstStyle/>
        <a:p>
          <a:endParaRPr lang="ru-RU" sz="1800"/>
        </a:p>
      </dgm:t>
    </dgm:pt>
    <dgm:pt modelId="{AD3473D5-26E9-453A-A4AB-2C1602A91FCC}" type="sibTrans" cxnId="{DC047784-5550-42C1-9D8E-B4DE1A897A5F}">
      <dgm:prSet/>
      <dgm:spPr/>
      <dgm:t>
        <a:bodyPr/>
        <a:lstStyle/>
        <a:p>
          <a:endParaRPr lang="ru-RU" sz="1800"/>
        </a:p>
      </dgm:t>
    </dgm:pt>
    <dgm:pt modelId="{958EFD15-07BB-495B-B14A-F27D16F5F87A}">
      <dgm:prSet phldrT="[Текст]" custT="1"/>
      <dgm:spPr/>
      <dgm:t>
        <a:bodyPr/>
        <a:lstStyle/>
        <a:p>
          <a:r>
            <a:rPr lang="ru-RU" sz="1600" dirty="0" smtClean="0"/>
            <a:t>С обычным высвобождением</a:t>
          </a:r>
          <a:endParaRPr lang="ru-RU" sz="1600" dirty="0"/>
        </a:p>
      </dgm:t>
    </dgm:pt>
    <dgm:pt modelId="{51AD61EA-9084-438E-86DD-5450808EF442}" type="parTrans" cxnId="{C2DC8647-373A-4A12-83F0-AA53891E26D4}">
      <dgm:prSet/>
      <dgm:spPr/>
      <dgm:t>
        <a:bodyPr/>
        <a:lstStyle/>
        <a:p>
          <a:endParaRPr lang="ru-RU" sz="1800"/>
        </a:p>
      </dgm:t>
    </dgm:pt>
    <dgm:pt modelId="{4F5C3447-68F2-4479-AD50-666B5D93139B}" type="sibTrans" cxnId="{C2DC8647-373A-4A12-83F0-AA53891E26D4}">
      <dgm:prSet/>
      <dgm:spPr/>
      <dgm:t>
        <a:bodyPr/>
        <a:lstStyle/>
        <a:p>
          <a:endParaRPr lang="ru-RU" sz="1800"/>
        </a:p>
      </dgm:t>
    </dgm:pt>
    <dgm:pt modelId="{5BF98186-623B-4C45-814D-F80791DE12D6}">
      <dgm:prSet phldrT="[Текст]" custT="1"/>
      <dgm:spPr/>
      <dgm:t>
        <a:bodyPr/>
        <a:lstStyle/>
        <a:p>
          <a:r>
            <a:rPr lang="ru-RU" sz="1600" dirty="0" smtClean="0"/>
            <a:t>С модифицированным высвобождением</a:t>
          </a:r>
          <a:endParaRPr lang="ru-RU" sz="1600" dirty="0"/>
        </a:p>
      </dgm:t>
    </dgm:pt>
    <dgm:pt modelId="{5D47904C-EC84-4DFB-8D93-4EF175E64CE0}" type="parTrans" cxnId="{7CFF4017-DB88-489B-90BB-85B85A3FF10E}">
      <dgm:prSet/>
      <dgm:spPr/>
      <dgm:t>
        <a:bodyPr/>
        <a:lstStyle/>
        <a:p>
          <a:endParaRPr lang="ru-RU" sz="1800"/>
        </a:p>
      </dgm:t>
    </dgm:pt>
    <dgm:pt modelId="{833B02B5-BCF5-4A29-BD68-BB12FE703DEA}" type="sibTrans" cxnId="{7CFF4017-DB88-489B-90BB-85B85A3FF10E}">
      <dgm:prSet/>
      <dgm:spPr/>
      <dgm:t>
        <a:bodyPr/>
        <a:lstStyle/>
        <a:p>
          <a:endParaRPr lang="ru-RU" sz="1800"/>
        </a:p>
      </dgm:t>
    </dgm:pt>
    <dgm:pt modelId="{537133C2-EA6E-4919-ACC1-5BCF5DF37993}" type="pres">
      <dgm:prSet presAssocID="{26808383-F9AA-4E99-97B4-7EF035C477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1EF323-4CFC-43AC-A9A5-E88921916370}" type="pres">
      <dgm:prSet presAssocID="{64553394-7BF8-47B2-8823-162763B965CE}" presName="hierRoot1" presStyleCnt="0">
        <dgm:presLayoutVars>
          <dgm:hierBranch val="init"/>
        </dgm:presLayoutVars>
      </dgm:prSet>
      <dgm:spPr/>
    </dgm:pt>
    <dgm:pt modelId="{ACA404FC-6AAA-4825-968E-9C15E02821E6}" type="pres">
      <dgm:prSet presAssocID="{64553394-7BF8-47B2-8823-162763B965CE}" presName="rootComposite1" presStyleCnt="0"/>
      <dgm:spPr/>
    </dgm:pt>
    <dgm:pt modelId="{7F823CF4-90DF-46B4-B614-8AD35A3D6ABD}" type="pres">
      <dgm:prSet presAssocID="{64553394-7BF8-47B2-8823-162763B965CE}" presName="rootText1" presStyleLbl="node0" presStyleIdx="0" presStyleCnt="1" custAng="0" custScaleX="183018" custScaleY="41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7EF0C6-FE66-4475-8F7E-7E060E5E8935}" type="pres">
      <dgm:prSet presAssocID="{64553394-7BF8-47B2-8823-162763B965C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BC06B03-85D5-4C74-8A59-71D9C3203AFA}" type="pres">
      <dgm:prSet presAssocID="{64553394-7BF8-47B2-8823-162763B965CE}" presName="hierChild2" presStyleCnt="0"/>
      <dgm:spPr/>
    </dgm:pt>
    <dgm:pt modelId="{72F98E1D-A38D-4750-B42A-61239548C876}" type="pres">
      <dgm:prSet presAssocID="{51AD61EA-9084-438E-86DD-5450808EF44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004CB95-FBD0-438E-83B6-D5105502C060}" type="pres">
      <dgm:prSet presAssocID="{958EFD15-07BB-495B-B14A-F27D16F5F87A}" presName="hierRoot2" presStyleCnt="0">
        <dgm:presLayoutVars>
          <dgm:hierBranch val="init"/>
        </dgm:presLayoutVars>
      </dgm:prSet>
      <dgm:spPr/>
    </dgm:pt>
    <dgm:pt modelId="{6CB1B891-0B67-462F-895C-4A2B92F14826}" type="pres">
      <dgm:prSet presAssocID="{958EFD15-07BB-495B-B14A-F27D16F5F87A}" presName="rootComposite" presStyleCnt="0"/>
      <dgm:spPr/>
    </dgm:pt>
    <dgm:pt modelId="{601E54E4-97DD-48D7-9E79-CE95D7B45CD0}" type="pres">
      <dgm:prSet presAssocID="{958EFD15-07BB-495B-B14A-F27D16F5F87A}" presName="rootText" presStyleLbl="node2" presStyleIdx="0" presStyleCnt="2" custScaleY="47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FBD369-4A8C-466A-A99E-BEB79777DDD0}" type="pres">
      <dgm:prSet presAssocID="{958EFD15-07BB-495B-B14A-F27D16F5F87A}" presName="rootConnector" presStyleLbl="node2" presStyleIdx="0" presStyleCnt="2"/>
      <dgm:spPr/>
      <dgm:t>
        <a:bodyPr/>
        <a:lstStyle/>
        <a:p>
          <a:endParaRPr lang="ru-RU"/>
        </a:p>
      </dgm:t>
    </dgm:pt>
    <dgm:pt modelId="{D0313D8A-15EA-4A6C-95FA-9E320E88B114}" type="pres">
      <dgm:prSet presAssocID="{958EFD15-07BB-495B-B14A-F27D16F5F87A}" presName="hierChild4" presStyleCnt="0"/>
      <dgm:spPr/>
    </dgm:pt>
    <dgm:pt modelId="{1A5CA793-B49C-43BC-8BFD-9E089E050524}" type="pres">
      <dgm:prSet presAssocID="{958EFD15-07BB-495B-B14A-F27D16F5F87A}" presName="hierChild5" presStyleCnt="0"/>
      <dgm:spPr/>
    </dgm:pt>
    <dgm:pt modelId="{FE5B1206-1A6C-4BC0-8A08-330621BD058F}" type="pres">
      <dgm:prSet presAssocID="{5D47904C-EC84-4DFB-8D93-4EF175E64CE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60FAA75-C6B4-4868-A0CA-278F5F9D6929}" type="pres">
      <dgm:prSet presAssocID="{5BF98186-623B-4C45-814D-F80791DE12D6}" presName="hierRoot2" presStyleCnt="0">
        <dgm:presLayoutVars>
          <dgm:hierBranch val="init"/>
        </dgm:presLayoutVars>
      </dgm:prSet>
      <dgm:spPr/>
    </dgm:pt>
    <dgm:pt modelId="{6CC573FE-7DE9-48BD-B4C1-7C56764C0A3F}" type="pres">
      <dgm:prSet presAssocID="{5BF98186-623B-4C45-814D-F80791DE12D6}" presName="rootComposite" presStyleCnt="0"/>
      <dgm:spPr/>
    </dgm:pt>
    <dgm:pt modelId="{B931D831-4C4D-47C9-BC5E-C15A1E8B6063}" type="pres">
      <dgm:prSet presAssocID="{5BF98186-623B-4C45-814D-F80791DE12D6}" presName="rootText" presStyleLbl="node2" presStyleIdx="1" presStyleCnt="2" custScaleY="45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DA2834-F595-485C-BE7A-214037851487}" type="pres">
      <dgm:prSet presAssocID="{5BF98186-623B-4C45-814D-F80791DE12D6}" presName="rootConnector" presStyleLbl="node2" presStyleIdx="1" presStyleCnt="2"/>
      <dgm:spPr/>
      <dgm:t>
        <a:bodyPr/>
        <a:lstStyle/>
        <a:p>
          <a:endParaRPr lang="ru-RU"/>
        </a:p>
      </dgm:t>
    </dgm:pt>
    <dgm:pt modelId="{5AB1AE33-7E82-4E85-9942-4758B66F5474}" type="pres">
      <dgm:prSet presAssocID="{5BF98186-623B-4C45-814D-F80791DE12D6}" presName="hierChild4" presStyleCnt="0"/>
      <dgm:spPr/>
    </dgm:pt>
    <dgm:pt modelId="{A26F144F-6CE1-4E03-A480-9F1BC089E21A}" type="pres">
      <dgm:prSet presAssocID="{5BF98186-623B-4C45-814D-F80791DE12D6}" presName="hierChild5" presStyleCnt="0"/>
      <dgm:spPr/>
    </dgm:pt>
    <dgm:pt modelId="{A57DC64D-2313-488F-9914-6E71CAE06D1C}" type="pres">
      <dgm:prSet presAssocID="{64553394-7BF8-47B2-8823-162763B965CE}" presName="hierChild3" presStyleCnt="0"/>
      <dgm:spPr/>
    </dgm:pt>
  </dgm:ptLst>
  <dgm:cxnLst>
    <dgm:cxn modelId="{E9453642-1B9D-49D7-9AAC-A5A80598A698}" type="presOf" srcId="{5D47904C-EC84-4DFB-8D93-4EF175E64CE0}" destId="{FE5B1206-1A6C-4BC0-8A08-330621BD058F}" srcOrd="0" destOrd="0" presId="urn:microsoft.com/office/officeart/2005/8/layout/orgChart1"/>
    <dgm:cxn modelId="{A548D685-C962-4585-B041-A6DDCF4A19D7}" type="presOf" srcId="{64553394-7BF8-47B2-8823-162763B965CE}" destId="{7F823CF4-90DF-46B4-B614-8AD35A3D6ABD}" srcOrd="0" destOrd="0" presId="urn:microsoft.com/office/officeart/2005/8/layout/orgChart1"/>
    <dgm:cxn modelId="{7CFF4017-DB88-489B-90BB-85B85A3FF10E}" srcId="{64553394-7BF8-47B2-8823-162763B965CE}" destId="{5BF98186-623B-4C45-814D-F80791DE12D6}" srcOrd="1" destOrd="0" parTransId="{5D47904C-EC84-4DFB-8D93-4EF175E64CE0}" sibTransId="{833B02B5-BCF5-4A29-BD68-BB12FE703DEA}"/>
    <dgm:cxn modelId="{938C149C-2598-49B1-B18A-85F2DB12EACA}" type="presOf" srcId="{64553394-7BF8-47B2-8823-162763B965CE}" destId="{C97EF0C6-FE66-4475-8F7E-7E060E5E8935}" srcOrd="1" destOrd="0" presId="urn:microsoft.com/office/officeart/2005/8/layout/orgChart1"/>
    <dgm:cxn modelId="{3FD29AA0-DE48-4669-9EF9-912E974C9CBD}" type="presOf" srcId="{26808383-F9AA-4E99-97B4-7EF035C4772A}" destId="{537133C2-EA6E-4919-ACC1-5BCF5DF37993}" srcOrd="0" destOrd="0" presId="urn:microsoft.com/office/officeart/2005/8/layout/orgChart1"/>
    <dgm:cxn modelId="{A569079D-DAFF-434A-BF7C-DC3998265CDB}" type="presOf" srcId="{958EFD15-07BB-495B-B14A-F27D16F5F87A}" destId="{B3FBD369-4A8C-466A-A99E-BEB79777DDD0}" srcOrd="1" destOrd="0" presId="urn:microsoft.com/office/officeart/2005/8/layout/orgChart1"/>
    <dgm:cxn modelId="{3F461A23-2CEF-46CE-BF83-0D5B607441BB}" type="presOf" srcId="{5BF98186-623B-4C45-814D-F80791DE12D6}" destId="{48DA2834-F595-485C-BE7A-214037851487}" srcOrd="1" destOrd="0" presId="urn:microsoft.com/office/officeart/2005/8/layout/orgChart1"/>
    <dgm:cxn modelId="{0D69456D-38A4-4895-97A8-D13FD1B85E0E}" type="presOf" srcId="{958EFD15-07BB-495B-B14A-F27D16F5F87A}" destId="{601E54E4-97DD-48D7-9E79-CE95D7B45CD0}" srcOrd="0" destOrd="0" presId="urn:microsoft.com/office/officeart/2005/8/layout/orgChart1"/>
    <dgm:cxn modelId="{C2DC8647-373A-4A12-83F0-AA53891E26D4}" srcId="{64553394-7BF8-47B2-8823-162763B965CE}" destId="{958EFD15-07BB-495B-B14A-F27D16F5F87A}" srcOrd="0" destOrd="0" parTransId="{51AD61EA-9084-438E-86DD-5450808EF442}" sibTransId="{4F5C3447-68F2-4479-AD50-666B5D93139B}"/>
    <dgm:cxn modelId="{8397A653-F4CD-49FA-BC51-F13D6F509157}" type="presOf" srcId="{51AD61EA-9084-438E-86DD-5450808EF442}" destId="{72F98E1D-A38D-4750-B42A-61239548C876}" srcOrd="0" destOrd="0" presId="urn:microsoft.com/office/officeart/2005/8/layout/orgChart1"/>
    <dgm:cxn modelId="{16A1BB77-9788-4CAB-BD88-658E174645FC}" type="presOf" srcId="{5BF98186-623B-4C45-814D-F80791DE12D6}" destId="{B931D831-4C4D-47C9-BC5E-C15A1E8B6063}" srcOrd="0" destOrd="0" presId="urn:microsoft.com/office/officeart/2005/8/layout/orgChart1"/>
    <dgm:cxn modelId="{DC047784-5550-42C1-9D8E-B4DE1A897A5F}" srcId="{26808383-F9AA-4E99-97B4-7EF035C4772A}" destId="{64553394-7BF8-47B2-8823-162763B965CE}" srcOrd="0" destOrd="0" parTransId="{E6EC47F0-F685-4EA3-87D9-651B0E8C1F93}" sibTransId="{AD3473D5-26E9-453A-A4AB-2C1602A91FCC}"/>
    <dgm:cxn modelId="{804BA978-7303-4D00-8403-31FECB9A96DA}" type="presParOf" srcId="{537133C2-EA6E-4919-ACC1-5BCF5DF37993}" destId="{DB1EF323-4CFC-43AC-A9A5-E88921916370}" srcOrd="0" destOrd="0" presId="urn:microsoft.com/office/officeart/2005/8/layout/orgChart1"/>
    <dgm:cxn modelId="{D307093F-28F8-4AD2-999E-39AB499FA83B}" type="presParOf" srcId="{DB1EF323-4CFC-43AC-A9A5-E88921916370}" destId="{ACA404FC-6AAA-4825-968E-9C15E02821E6}" srcOrd="0" destOrd="0" presId="urn:microsoft.com/office/officeart/2005/8/layout/orgChart1"/>
    <dgm:cxn modelId="{B6A70046-15D0-4FF2-A39D-C1A9FD699474}" type="presParOf" srcId="{ACA404FC-6AAA-4825-968E-9C15E02821E6}" destId="{7F823CF4-90DF-46B4-B614-8AD35A3D6ABD}" srcOrd="0" destOrd="0" presId="urn:microsoft.com/office/officeart/2005/8/layout/orgChart1"/>
    <dgm:cxn modelId="{22D3439F-85F8-4F46-919D-E21E23274590}" type="presParOf" srcId="{ACA404FC-6AAA-4825-968E-9C15E02821E6}" destId="{C97EF0C6-FE66-4475-8F7E-7E060E5E8935}" srcOrd="1" destOrd="0" presId="urn:microsoft.com/office/officeart/2005/8/layout/orgChart1"/>
    <dgm:cxn modelId="{E7EA8F7B-BB96-4D74-BECD-647F9D6E3EED}" type="presParOf" srcId="{DB1EF323-4CFC-43AC-A9A5-E88921916370}" destId="{EBC06B03-85D5-4C74-8A59-71D9C3203AFA}" srcOrd="1" destOrd="0" presId="urn:microsoft.com/office/officeart/2005/8/layout/orgChart1"/>
    <dgm:cxn modelId="{E8EE7F32-6936-46B2-84D5-6E4A609B757C}" type="presParOf" srcId="{EBC06B03-85D5-4C74-8A59-71D9C3203AFA}" destId="{72F98E1D-A38D-4750-B42A-61239548C876}" srcOrd="0" destOrd="0" presId="urn:microsoft.com/office/officeart/2005/8/layout/orgChart1"/>
    <dgm:cxn modelId="{B44D085E-8E8D-4D84-B726-8859B3DCE856}" type="presParOf" srcId="{EBC06B03-85D5-4C74-8A59-71D9C3203AFA}" destId="{0004CB95-FBD0-438E-83B6-D5105502C060}" srcOrd="1" destOrd="0" presId="urn:microsoft.com/office/officeart/2005/8/layout/orgChart1"/>
    <dgm:cxn modelId="{5C77E30B-9EA6-4114-A268-0D70779564F3}" type="presParOf" srcId="{0004CB95-FBD0-438E-83B6-D5105502C060}" destId="{6CB1B891-0B67-462F-895C-4A2B92F14826}" srcOrd="0" destOrd="0" presId="urn:microsoft.com/office/officeart/2005/8/layout/orgChart1"/>
    <dgm:cxn modelId="{43BCC189-1040-4CF9-B506-2D351FC1A5C9}" type="presParOf" srcId="{6CB1B891-0B67-462F-895C-4A2B92F14826}" destId="{601E54E4-97DD-48D7-9E79-CE95D7B45CD0}" srcOrd="0" destOrd="0" presId="urn:microsoft.com/office/officeart/2005/8/layout/orgChart1"/>
    <dgm:cxn modelId="{DEBFA49F-C91B-41ED-98AE-377E8E50F726}" type="presParOf" srcId="{6CB1B891-0B67-462F-895C-4A2B92F14826}" destId="{B3FBD369-4A8C-466A-A99E-BEB79777DDD0}" srcOrd="1" destOrd="0" presId="urn:microsoft.com/office/officeart/2005/8/layout/orgChart1"/>
    <dgm:cxn modelId="{ACB330B8-2383-40C6-8ADC-9F7EF1568CAE}" type="presParOf" srcId="{0004CB95-FBD0-438E-83B6-D5105502C060}" destId="{D0313D8A-15EA-4A6C-95FA-9E320E88B114}" srcOrd="1" destOrd="0" presId="urn:microsoft.com/office/officeart/2005/8/layout/orgChart1"/>
    <dgm:cxn modelId="{277D4B88-89C2-4DC8-9863-CF0ED912B67F}" type="presParOf" srcId="{0004CB95-FBD0-438E-83B6-D5105502C060}" destId="{1A5CA793-B49C-43BC-8BFD-9E089E050524}" srcOrd="2" destOrd="0" presId="urn:microsoft.com/office/officeart/2005/8/layout/orgChart1"/>
    <dgm:cxn modelId="{24AA5D09-DFE4-4AD7-AAC7-805F0FBE4088}" type="presParOf" srcId="{EBC06B03-85D5-4C74-8A59-71D9C3203AFA}" destId="{FE5B1206-1A6C-4BC0-8A08-330621BD058F}" srcOrd="2" destOrd="0" presId="urn:microsoft.com/office/officeart/2005/8/layout/orgChart1"/>
    <dgm:cxn modelId="{C11888B2-A334-415C-AE65-1152C5ACA67C}" type="presParOf" srcId="{EBC06B03-85D5-4C74-8A59-71D9C3203AFA}" destId="{D60FAA75-C6B4-4868-A0CA-278F5F9D6929}" srcOrd="3" destOrd="0" presId="urn:microsoft.com/office/officeart/2005/8/layout/orgChart1"/>
    <dgm:cxn modelId="{FD967838-EDB7-44DA-8B7A-53161A080FDD}" type="presParOf" srcId="{D60FAA75-C6B4-4868-A0CA-278F5F9D6929}" destId="{6CC573FE-7DE9-48BD-B4C1-7C56764C0A3F}" srcOrd="0" destOrd="0" presId="urn:microsoft.com/office/officeart/2005/8/layout/orgChart1"/>
    <dgm:cxn modelId="{BB5417A6-0153-49C2-8766-D4A10FF3073F}" type="presParOf" srcId="{6CC573FE-7DE9-48BD-B4C1-7C56764C0A3F}" destId="{B931D831-4C4D-47C9-BC5E-C15A1E8B6063}" srcOrd="0" destOrd="0" presId="urn:microsoft.com/office/officeart/2005/8/layout/orgChart1"/>
    <dgm:cxn modelId="{639F1F20-EDAA-4EC4-899D-8170BD459E69}" type="presParOf" srcId="{6CC573FE-7DE9-48BD-B4C1-7C56764C0A3F}" destId="{48DA2834-F595-485C-BE7A-214037851487}" srcOrd="1" destOrd="0" presId="urn:microsoft.com/office/officeart/2005/8/layout/orgChart1"/>
    <dgm:cxn modelId="{2E7E24F8-D870-4756-8E9F-B7D13223350E}" type="presParOf" srcId="{D60FAA75-C6B4-4868-A0CA-278F5F9D6929}" destId="{5AB1AE33-7E82-4E85-9942-4758B66F5474}" srcOrd="1" destOrd="0" presId="urn:microsoft.com/office/officeart/2005/8/layout/orgChart1"/>
    <dgm:cxn modelId="{E056A623-D9AD-4B69-8A01-F8A0A559FA28}" type="presParOf" srcId="{D60FAA75-C6B4-4868-A0CA-278F5F9D6929}" destId="{A26F144F-6CE1-4E03-A480-9F1BC089E21A}" srcOrd="2" destOrd="0" presId="urn:microsoft.com/office/officeart/2005/8/layout/orgChart1"/>
    <dgm:cxn modelId="{D9F39B8F-1C3A-4462-BE81-F89D9B18178F}" type="presParOf" srcId="{DB1EF323-4CFC-43AC-A9A5-E88921916370}" destId="{A57DC64D-2313-488F-9914-6E71CAE06D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B2B005-925F-4A57-84BC-D25A17949157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DE248D-9A6A-42AA-AD5D-FBF31254248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/>
            <a:t>Порошок (</a:t>
          </a:r>
          <a:r>
            <a:rPr lang="en-US" sz="2000" dirty="0" err="1" smtClean="0"/>
            <a:t>Pulvis</a:t>
          </a:r>
          <a:r>
            <a:rPr lang="ru-RU" sz="2000" dirty="0" smtClean="0"/>
            <a:t>): простой (состоит из одного вещества), сложный (состоит из 2 и более ингредиентов)</a:t>
          </a:r>
          <a:endParaRPr lang="ru-RU" sz="2000" dirty="0"/>
        </a:p>
      </dgm:t>
    </dgm:pt>
    <dgm:pt modelId="{81A8A7B2-F34D-47D1-8FAE-25655A814506}" type="parTrans" cxnId="{565E7E58-93BE-419C-BDC8-5E20E40E2F88}">
      <dgm:prSet/>
      <dgm:spPr/>
      <dgm:t>
        <a:bodyPr/>
        <a:lstStyle/>
        <a:p>
          <a:endParaRPr lang="ru-RU" sz="2000"/>
        </a:p>
      </dgm:t>
    </dgm:pt>
    <dgm:pt modelId="{9335E0F7-D0E4-4792-A79E-CC7E50AF67FB}" type="sibTrans" cxnId="{565E7E58-93BE-419C-BDC8-5E20E40E2F88}">
      <dgm:prSet/>
      <dgm:spPr/>
      <dgm:t>
        <a:bodyPr/>
        <a:lstStyle/>
        <a:p>
          <a:endParaRPr lang="ru-RU" sz="2000"/>
        </a:p>
      </dgm:t>
    </dgm:pt>
    <dgm:pt modelId="{4F8729F4-EC29-4CFA-9FCB-5177B4DB3E7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/>
            <a:t>Таблетка (</a:t>
          </a:r>
          <a:r>
            <a:rPr lang="en-US" sz="2000" dirty="0" err="1" smtClean="0"/>
            <a:t>Tabuletta</a:t>
          </a:r>
          <a:r>
            <a:rPr lang="ru-RU" sz="2000" dirty="0" smtClean="0"/>
            <a:t>)</a:t>
          </a:r>
          <a:endParaRPr lang="ru-RU" sz="2000" dirty="0"/>
        </a:p>
      </dgm:t>
    </dgm:pt>
    <dgm:pt modelId="{0E96A61D-BF46-424B-9D06-7A69DCC5F1FE}" type="parTrans" cxnId="{9544A47F-5198-4E7E-BA64-647181CE0E34}">
      <dgm:prSet/>
      <dgm:spPr/>
      <dgm:t>
        <a:bodyPr/>
        <a:lstStyle/>
        <a:p>
          <a:endParaRPr lang="ru-RU" sz="2000"/>
        </a:p>
      </dgm:t>
    </dgm:pt>
    <dgm:pt modelId="{DE7194BD-9CDC-476A-8A6D-0B125405EABE}" type="sibTrans" cxnId="{9544A47F-5198-4E7E-BA64-647181CE0E34}">
      <dgm:prSet/>
      <dgm:spPr/>
      <dgm:t>
        <a:bodyPr/>
        <a:lstStyle/>
        <a:p>
          <a:endParaRPr lang="ru-RU" sz="2000"/>
        </a:p>
      </dgm:t>
    </dgm:pt>
    <dgm:pt modelId="{66131040-57A1-4D6F-8607-90DB5198235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/>
            <a:t>Драже (</a:t>
          </a:r>
          <a:r>
            <a:rPr lang="en-US" sz="2000" dirty="0" err="1" smtClean="0"/>
            <a:t>Dragee</a:t>
          </a:r>
          <a:r>
            <a:rPr lang="ru-RU" sz="2000" dirty="0" smtClean="0"/>
            <a:t>)</a:t>
          </a:r>
          <a:endParaRPr lang="ru-RU" sz="2000" dirty="0"/>
        </a:p>
      </dgm:t>
    </dgm:pt>
    <dgm:pt modelId="{4BCCA5C9-28C7-46AE-ADF1-18410CAD684B}" type="parTrans" cxnId="{2C386242-D49B-4A8D-8FC3-44A122A5BFDE}">
      <dgm:prSet/>
      <dgm:spPr/>
      <dgm:t>
        <a:bodyPr/>
        <a:lstStyle/>
        <a:p>
          <a:endParaRPr lang="ru-RU" sz="2000"/>
        </a:p>
      </dgm:t>
    </dgm:pt>
    <dgm:pt modelId="{525AB69C-3288-4F26-997E-A3FC6E480FE7}" type="sibTrans" cxnId="{2C386242-D49B-4A8D-8FC3-44A122A5BFDE}">
      <dgm:prSet/>
      <dgm:spPr/>
      <dgm:t>
        <a:bodyPr/>
        <a:lstStyle/>
        <a:p>
          <a:endParaRPr lang="ru-RU" sz="2000"/>
        </a:p>
      </dgm:t>
    </dgm:pt>
    <dgm:pt modelId="{FD15E21F-D29D-4FB3-B5D2-2803DD294FD8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/>
            <a:t>Капсула </a:t>
          </a:r>
          <a:r>
            <a:rPr lang="en-US" sz="2000" dirty="0" smtClean="0"/>
            <a:t>(</a:t>
          </a:r>
          <a:r>
            <a:rPr lang="en-US" sz="2000" dirty="0" err="1" smtClean="0"/>
            <a:t>Capsula</a:t>
          </a:r>
          <a:r>
            <a:rPr lang="en-US" sz="2000" dirty="0" smtClean="0"/>
            <a:t>)</a:t>
          </a:r>
          <a:endParaRPr lang="ru-RU" sz="2000" dirty="0"/>
        </a:p>
      </dgm:t>
    </dgm:pt>
    <dgm:pt modelId="{FAF58EBC-C39D-4476-BAE7-F2B81723D421}" type="parTrans" cxnId="{90FC20A6-649B-4C2D-A663-EADA28DA4E4A}">
      <dgm:prSet/>
      <dgm:spPr/>
      <dgm:t>
        <a:bodyPr/>
        <a:lstStyle/>
        <a:p>
          <a:endParaRPr lang="ru-RU" sz="2000"/>
        </a:p>
      </dgm:t>
    </dgm:pt>
    <dgm:pt modelId="{B3220EE7-5736-4467-8519-1F9D2D3D2B5D}" type="sibTrans" cxnId="{90FC20A6-649B-4C2D-A663-EADA28DA4E4A}">
      <dgm:prSet/>
      <dgm:spPr/>
      <dgm:t>
        <a:bodyPr/>
        <a:lstStyle/>
        <a:p>
          <a:endParaRPr lang="ru-RU" sz="2000"/>
        </a:p>
      </dgm:t>
    </dgm:pt>
    <dgm:pt modelId="{8FDE8E8A-D4F9-48D3-A23E-53D9C1BEA4C4}" type="pres">
      <dgm:prSet presAssocID="{5DB2B005-925F-4A57-84BC-D25A17949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A45221-7AB3-439B-9C4C-AC3DE6323DC4}" type="pres">
      <dgm:prSet presAssocID="{8FDE248D-9A6A-42AA-AD5D-FBF312542480}" presName="vertOne" presStyleCnt="0"/>
      <dgm:spPr/>
    </dgm:pt>
    <dgm:pt modelId="{13F55688-E069-46AD-8B23-7FDBF6B2CF3A}" type="pres">
      <dgm:prSet presAssocID="{8FDE248D-9A6A-42AA-AD5D-FBF312542480}" presName="txOne" presStyleLbl="node0" presStyleIdx="0" presStyleCnt="4" custScaleX="119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B1D92-7AE1-4673-B48F-36C25D0C5F3F}" type="pres">
      <dgm:prSet presAssocID="{8FDE248D-9A6A-42AA-AD5D-FBF312542480}" presName="horzOne" presStyleCnt="0"/>
      <dgm:spPr/>
    </dgm:pt>
    <dgm:pt modelId="{8529B33D-C4C2-4422-B417-B309EFFE6C4C}" type="pres">
      <dgm:prSet presAssocID="{9335E0F7-D0E4-4792-A79E-CC7E50AF67FB}" presName="sibSpaceOne" presStyleCnt="0"/>
      <dgm:spPr/>
    </dgm:pt>
    <dgm:pt modelId="{4A609E18-3DCA-4817-B4E5-736F515AD26F}" type="pres">
      <dgm:prSet presAssocID="{4F8729F4-EC29-4CFA-9FCB-5177B4DB3E7B}" presName="vertOne" presStyleCnt="0"/>
      <dgm:spPr/>
    </dgm:pt>
    <dgm:pt modelId="{9598B34C-1AF1-43DC-8931-9A989BBEBC77}" type="pres">
      <dgm:prSet presAssocID="{4F8729F4-EC29-4CFA-9FCB-5177B4DB3E7B}" presName="txOne" presStyleLbl="node0" presStyleIdx="1" presStyleCnt="4" custScaleX="118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0C6EA9-7DB8-402F-8AC4-E9EC27DB61C6}" type="pres">
      <dgm:prSet presAssocID="{4F8729F4-EC29-4CFA-9FCB-5177B4DB3E7B}" presName="horzOne" presStyleCnt="0"/>
      <dgm:spPr/>
    </dgm:pt>
    <dgm:pt modelId="{E068F1B2-2799-4428-8FED-37B96ABE59D1}" type="pres">
      <dgm:prSet presAssocID="{DE7194BD-9CDC-476A-8A6D-0B125405EABE}" presName="sibSpaceOne" presStyleCnt="0"/>
      <dgm:spPr/>
    </dgm:pt>
    <dgm:pt modelId="{FF2C2F08-7E67-4A52-B331-EB43B13187A4}" type="pres">
      <dgm:prSet presAssocID="{66131040-57A1-4D6F-8607-90DB5198235A}" presName="vertOne" presStyleCnt="0"/>
      <dgm:spPr/>
    </dgm:pt>
    <dgm:pt modelId="{6C9C11E9-B737-4D3D-821F-2BFF0347730E}" type="pres">
      <dgm:prSet presAssocID="{66131040-57A1-4D6F-8607-90DB5198235A}" presName="txOne" presStyleLbl="node0" presStyleIdx="2" presStyleCnt="4" custScaleX="116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13F80-F46D-4AFA-9C4A-6E7BA73D2216}" type="pres">
      <dgm:prSet presAssocID="{66131040-57A1-4D6F-8607-90DB5198235A}" presName="horzOne" presStyleCnt="0"/>
      <dgm:spPr/>
    </dgm:pt>
    <dgm:pt modelId="{C9951931-C658-4AA2-B58A-F21DC235460E}" type="pres">
      <dgm:prSet presAssocID="{525AB69C-3288-4F26-997E-A3FC6E480FE7}" presName="sibSpaceOne" presStyleCnt="0"/>
      <dgm:spPr/>
    </dgm:pt>
    <dgm:pt modelId="{4E21AA88-AFE3-4286-BF44-3C801F29FC16}" type="pres">
      <dgm:prSet presAssocID="{FD15E21F-D29D-4FB3-B5D2-2803DD294FD8}" presName="vertOne" presStyleCnt="0"/>
      <dgm:spPr/>
    </dgm:pt>
    <dgm:pt modelId="{774BEE98-08CE-45AB-9388-E7F42DA92E56}" type="pres">
      <dgm:prSet presAssocID="{FD15E21F-D29D-4FB3-B5D2-2803DD294FD8}" presName="txOne" presStyleLbl="node0" presStyleIdx="3" presStyleCnt="4" custScaleX="119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05678B-4B71-46C6-BC16-662E73F6C3DF}" type="pres">
      <dgm:prSet presAssocID="{FD15E21F-D29D-4FB3-B5D2-2803DD294FD8}" presName="horzOne" presStyleCnt="0"/>
      <dgm:spPr/>
    </dgm:pt>
  </dgm:ptLst>
  <dgm:cxnLst>
    <dgm:cxn modelId="{2C386242-D49B-4A8D-8FC3-44A122A5BFDE}" srcId="{5DB2B005-925F-4A57-84BC-D25A17949157}" destId="{66131040-57A1-4D6F-8607-90DB5198235A}" srcOrd="2" destOrd="0" parTransId="{4BCCA5C9-28C7-46AE-ADF1-18410CAD684B}" sibTransId="{525AB69C-3288-4F26-997E-A3FC6E480FE7}"/>
    <dgm:cxn modelId="{2C569E6D-9294-4330-8EF4-829B3F4C7E5B}" type="presOf" srcId="{5DB2B005-925F-4A57-84BC-D25A17949157}" destId="{8FDE8E8A-D4F9-48D3-A23E-53D9C1BEA4C4}" srcOrd="0" destOrd="0" presId="urn:microsoft.com/office/officeart/2005/8/layout/hierarchy4"/>
    <dgm:cxn modelId="{90FC20A6-649B-4C2D-A663-EADA28DA4E4A}" srcId="{5DB2B005-925F-4A57-84BC-D25A17949157}" destId="{FD15E21F-D29D-4FB3-B5D2-2803DD294FD8}" srcOrd="3" destOrd="0" parTransId="{FAF58EBC-C39D-4476-BAE7-F2B81723D421}" sibTransId="{B3220EE7-5736-4467-8519-1F9D2D3D2B5D}"/>
    <dgm:cxn modelId="{C3E4B803-FF2C-492D-9D92-488B00D8629C}" type="presOf" srcId="{4F8729F4-EC29-4CFA-9FCB-5177B4DB3E7B}" destId="{9598B34C-1AF1-43DC-8931-9A989BBEBC77}" srcOrd="0" destOrd="0" presId="urn:microsoft.com/office/officeart/2005/8/layout/hierarchy4"/>
    <dgm:cxn modelId="{B9B7442F-3478-4BF4-829C-878A6E60F8B7}" type="presOf" srcId="{8FDE248D-9A6A-42AA-AD5D-FBF312542480}" destId="{13F55688-E069-46AD-8B23-7FDBF6B2CF3A}" srcOrd="0" destOrd="0" presId="urn:microsoft.com/office/officeart/2005/8/layout/hierarchy4"/>
    <dgm:cxn modelId="{9544A47F-5198-4E7E-BA64-647181CE0E34}" srcId="{5DB2B005-925F-4A57-84BC-D25A17949157}" destId="{4F8729F4-EC29-4CFA-9FCB-5177B4DB3E7B}" srcOrd="1" destOrd="0" parTransId="{0E96A61D-BF46-424B-9D06-7A69DCC5F1FE}" sibTransId="{DE7194BD-9CDC-476A-8A6D-0B125405EABE}"/>
    <dgm:cxn modelId="{565E7E58-93BE-419C-BDC8-5E20E40E2F88}" srcId="{5DB2B005-925F-4A57-84BC-D25A17949157}" destId="{8FDE248D-9A6A-42AA-AD5D-FBF312542480}" srcOrd="0" destOrd="0" parTransId="{81A8A7B2-F34D-47D1-8FAE-25655A814506}" sibTransId="{9335E0F7-D0E4-4792-A79E-CC7E50AF67FB}"/>
    <dgm:cxn modelId="{17FB1C8A-8EEB-4928-A422-15D026DAF068}" type="presOf" srcId="{66131040-57A1-4D6F-8607-90DB5198235A}" destId="{6C9C11E9-B737-4D3D-821F-2BFF0347730E}" srcOrd="0" destOrd="0" presId="urn:microsoft.com/office/officeart/2005/8/layout/hierarchy4"/>
    <dgm:cxn modelId="{DF19D75C-613E-41E5-B4B9-6304BDFD7A3A}" type="presOf" srcId="{FD15E21F-D29D-4FB3-B5D2-2803DD294FD8}" destId="{774BEE98-08CE-45AB-9388-E7F42DA92E56}" srcOrd="0" destOrd="0" presId="urn:microsoft.com/office/officeart/2005/8/layout/hierarchy4"/>
    <dgm:cxn modelId="{C78B320E-EA97-449F-A69F-815C366644A4}" type="presParOf" srcId="{8FDE8E8A-D4F9-48D3-A23E-53D9C1BEA4C4}" destId="{19A45221-7AB3-439B-9C4C-AC3DE6323DC4}" srcOrd="0" destOrd="0" presId="urn:microsoft.com/office/officeart/2005/8/layout/hierarchy4"/>
    <dgm:cxn modelId="{22BE8F17-4D01-48BE-9A97-43CCF147C633}" type="presParOf" srcId="{19A45221-7AB3-439B-9C4C-AC3DE6323DC4}" destId="{13F55688-E069-46AD-8B23-7FDBF6B2CF3A}" srcOrd="0" destOrd="0" presId="urn:microsoft.com/office/officeart/2005/8/layout/hierarchy4"/>
    <dgm:cxn modelId="{3EBB8C02-E577-41D9-A9C7-9BAFDD4A8409}" type="presParOf" srcId="{19A45221-7AB3-439B-9C4C-AC3DE6323DC4}" destId="{6ADB1D92-7AE1-4673-B48F-36C25D0C5F3F}" srcOrd="1" destOrd="0" presId="urn:microsoft.com/office/officeart/2005/8/layout/hierarchy4"/>
    <dgm:cxn modelId="{0E19267E-764F-4E01-8B0E-B931815FED07}" type="presParOf" srcId="{8FDE8E8A-D4F9-48D3-A23E-53D9C1BEA4C4}" destId="{8529B33D-C4C2-4422-B417-B309EFFE6C4C}" srcOrd="1" destOrd="0" presId="urn:microsoft.com/office/officeart/2005/8/layout/hierarchy4"/>
    <dgm:cxn modelId="{7C41CF28-5C16-47CA-8466-A9D12769447E}" type="presParOf" srcId="{8FDE8E8A-D4F9-48D3-A23E-53D9C1BEA4C4}" destId="{4A609E18-3DCA-4817-B4E5-736F515AD26F}" srcOrd="2" destOrd="0" presId="urn:microsoft.com/office/officeart/2005/8/layout/hierarchy4"/>
    <dgm:cxn modelId="{A307FBE2-418B-4EB9-B190-BCBFD3917024}" type="presParOf" srcId="{4A609E18-3DCA-4817-B4E5-736F515AD26F}" destId="{9598B34C-1AF1-43DC-8931-9A989BBEBC77}" srcOrd="0" destOrd="0" presId="urn:microsoft.com/office/officeart/2005/8/layout/hierarchy4"/>
    <dgm:cxn modelId="{83EFB749-9438-402D-A933-2F3CF4770F51}" type="presParOf" srcId="{4A609E18-3DCA-4817-B4E5-736F515AD26F}" destId="{920C6EA9-7DB8-402F-8AC4-E9EC27DB61C6}" srcOrd="1" destOrd="0" presId="urn:microsoft.com/office/officeart/2005/8/layout/hierarchy4"/>
    <dgm:cxn modelId="{9D858C4C-AAD6-4A95-B9EB-757C04181738}" type="presParOf" srcId="{8FDE8E8A-D4F9-48D3-A23E-53D9C1BEA4C4}" destId="{E068F1B2-2799-4428-8FED-37B96ABE59D1}" srcOrd="3" destOrd="0" presId="urn:microsoft.com/office/officeart/2005/8/layout/hierarchy4"/>
    <dgm:cxn modelId="{E0082284-12F3-4CC5-9DDD-B8199E0A9D5A}" type="presParOf" srcId="{8FDE8E8A-D4F9-48D3-A23E-53D9C1BEA4C4}" destId="{FF2C2F08-7E67-4A52-B331-EB43B13187A4}" srcOrd="4" destOrd="0" presId="urn:microsoft.com/office/officeart/2005/8/layout/hierarchy4"/>
    <dgm:cxn modelId="{4303E2D6-DAD8-49F2-82AF-D8C570181448}" type="presParOf" srcId="{FF2C2F08-7E67-4A52-B331-EB43B13187A4}" destId="{6C9C11E9-B737-4D3D-821F-2BFF0347730E}" srcOrd="0" destOrd="0" presId="urn:microsoft.com/office/officeart/2005/8/layout/hierarchy4"/>
    <dgm:cxn modelId="{5ACB49C6-C030-4BD4-B69E-D7CDAA2FDB01}" type="presParOf" srcId="{FF2C2F08-7E67-4A52-B331-EB43B13187A4}" destId="{2D613F80-F46D-4AFA-9C4A-6E7BA73D2216}" srcOrd="1" destOrd="0" presId="urn:microsoft.com/office/officeart/2005/8/layout/hierarchy4"/>
    <dgm:cxn modelId="{8AF1E656-F612-4F1C-A89D-5B043D0C4298}" type="presParOf" srcId="{8FDE8E8A-D4F9-48D3-A23E-53D9C1BEA4C4}" destId="{C9951931-C658-4AA2-B58A-F21DC235460E}" srcOrd="5" destOrd="0" presId="urn:microsoft.com/office/officeart/2005/8/layout/hierarchy4"/>
    <dgm:cxn modelId="{8DB42483-CA82-40FD-8CB8-377B543BD8CD}" type="presParOf" srcId="{8FDE8E8A-D4F9-48D3-A23E-53D9C1BEA4C4}" destId="{4E21AA88-AFE3-4286-BF44-3C801F29FC16}" srcOrd="6" destOrd="0" presId="urn:microsoft.com/office/officeart/2005/8/layout/hierarchy4"/>
    <dgm:cxn modelId="{2251CED0-1B35-410F-A7CC-E9F18F57A8D6}" type="presParOf" srcId="{4E21AA88-AFE3-4286-BF44-3C801F29FC16}" destId="{774BEE98-08CE-45AB-9388-E7F42DA92E56}" srcOrd="0" destOrd="0" presId="urn:microsoft.com/office/officeart/2005/8/layout/hierarchy4"/>
    <dgm:cxn modelId="{552487C4-2B19-42AB-920C-785E3EDDAA5B}" type="presParOf" srcId="{4E21AA88-AFE3-4286-BF44-3C801F29FC16}" destId="{0405678B-4B71-46C6-BC16-662E73F6C3D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B2B005-925F-4A57-84BC-D25A17949157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DE248D-9A6A-42AA-AD5D-FBF31254248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dirty="0" smtClean="0"/>
            <a:t>Мазь</a:t>
          </a:r>
        </a:p>
        <a:p>
          <a:pPr rtl="0"/>
          <a:r>
            <a:rPr lang="ru-RU" sz="1800" dirty="0" smtClean="0"/>
            <a:t>(</a:t>
          </a:r>
          <a:r>
            <a:rPr lang="en-US" sz="1800" dirty="0" err="1" smtClean="0"/>
            <a:t>Unguenta</a:t>
          </a:r>
          <a:r>
            <a:rPr lang="ru-RU" sz="1800" dirty="0" smtClean="0"/>
            <a:t>)</a:t>
          </a:r>
          <a:endParaRPr lang="ru-RU" sz="1800" dirty="0"/>
        </a:p>
      </dgm:t>
    </dgm:pt>
    <dgm:pt modelId="{81A8A7B2-F34D-47D1-8FAE-25655A814506}" type="parTrans" cxnId="{565E7E58-93BE-419C-BDC8-5E20E40E2F88}">
      <dgm:prSet/>
      <dgm:spPr/>
      <dgm:t>
        <a:bodyPr/>
        <a:lstStyle/>
        <a:p>
          <a:endParaRPr lang="ru-RU" sz="1800"/>
        </a:p>
      </dgm:t>
    </dgm:pt>
    <dgm:pt modelId="{9335E0F7-D0E4-4792-A79E-CC7E50AF67FB}" type="sibTrans" cxnId="{565E7E58-93BE-419C-BDC8-5E20E40E2F88}">
      <dgm:prSet/>
      <dgm:spPr/>
      <dgm:t>
        <a:bodyPr/>
        <a:lstStyle/>
        <a:p>
          <a:endParaRPr lang="ru-RU" sz="1800"/>
        </a:p>
      </dgm:t>
    </dgm:pt>
    <dgm:pt modelId="{4F8729F4-EC29-4CFA-9FCB-5177B4DB3E7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dirty="0" smtClean="0"/>
            <a:t>Паста </a:t>
          </a:r>
          <a:endParaRPr lang="en-US" sz="1800" dirty="0" smtClean="0"/>
        </a:p>
        <a:p>
          <a:pPr rtl="0"/>
          <a:r>
            <a:rPr lang="ru-RU" sz="1800" dirty="0" smtClean="0"/>
            <a:t>(</a:t>
          </a:r>
          <a:r>
            <a:rPr lang="en-US" sz="1800" dirty="0" err="1" smtClean="0"/>
            <a:t>Pastae</a:t>
          </a:r>
          <a:r>
            <a:rPr lang="ru-RU" sz="1800" dirty="0" smtClean="0"/>
            <a:t>)</a:t>
          </a:r>
          <a:endParaRPr lang="ru-RU" sz="1800" dirty="0"/>
        </a:p>
      </dgm:t>
    </dgm:pt>
    <dgm:pt modelId="{0E96A61D-BF46-424B-9D06-7A69DCC5F1FE}" type="parTrans" cxnId="{9544A47F-5198-4E7E-BA64-647181CE0E34}">
      <dgm:prSet/>
      <dgm:spPr/>
      <dgm:t>
        <a:bodyPr/>
        <a:lstStyle/>
        <a:p>
          <a:endParaRPr lang="ru-RU" sz="1800"/>
        </a:p>
      </dgm:t>
    </dgm:pt>
    <dgm:pt modelId="{DE7194BD-9CDC-476A-8A6D-0B125405EABE}" type="sibTrans" cxnId="{9544A47F-5198-4E7E-BA64-647181CE0E34}">
      <dgm:prSet/>
      <dgm:spPr/>
      <dgm:t>
        <a:bodyPr/>
        <a:lstStyle/>
        <a:p>
          <a:endParaRPr lang="ru-RU" sz="1800"/>
        </a:p>
      </dgm:t>
    </dgm:pt>
    <dgm:pt modelId="{66131040-57A1-4D6F-8607-90DB5198235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dirty="0" smtClean="0"/>
            <a:t>Свеча</a:t>
          </a:r>
        </a:p>
        <a:p>
          <a:pPr rtl="0"/>
          <a:r>
            <a:rPr lang="ru-RU" sz="1800" dirty="0" smtClean="0"/>
            <a:t>(</a:t>
          </a:r>
          <a:r>
            <a:rPr lang="en-US" sz="1800" err="1" smtClean="0"/>
            <a:t>Suppositorium</a:t>
          </a:r>
          <a:r>
            <a:rPr lang="ru-RU" sz="1800" smtClean="0"/>
            <a:t>)</a:t>
          </a:r>
          <a:endParaRPr lang="ru-RU" sz="1800" dirty="0"/>
        </a:p>
      </dgm:t>
    </dgm:pt>
    <dgm:pt modelId="{4BCCA5C9-28C7-46AE-ADF1-18410CAD684B}" type="parTrans" cxnId="{2C386242-D49B-4A8D-8FC3-44A122A5BFDE}">
      <dgm:prSet/>
      <dgm:spPr/>
      <dgm:t>
        <a:bodyPr/>
        <a:lstStyle/>
        <a:p>
          <a:endParaRPr lang="ru-RU" sz="1800"/>
        </a:p>
      </dgm:t>
    </dgm:pt>
    <dgm:pt modelId="{525AB69C-3288-4F26-997E-A3FC6E480FE7}" type="sibTrans" cxnId="{2C386242-D49B-4A8D-8FC3-44A122A5BFDE}">
      <dgm:prSet/>
      <dgm:spPr/>
      <dgm:t>
        <a:bodyPr/>
        <a:lstStyle/>
        <a:p>
          <a:endParaRPr lang="ru-RU" sz="1800"/>
        </a:p>
      </dgm:t>
    </dgm:pt>
    <dgm:pt modelId="{8FDE8E8A-D4F9-48D3-A23E-53D9C1BEA4C4}" type="pres">
      <dgm:prSet presAssocID="{5DB2B005-925F-4A57-84BC-D25A17949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A45221-7AB3-439B-9C4C-AC3DE6323DC4}" type="pres">
      <dgm:prSet presAssocID="{8FDE248D-9A6A-42AA-AD5D-FBF312542480}" presName="vertOne" presStyleCnt="0"/>
      <dgm:spPr/>
    </dgm:pt>
    <dgm:pt modelId="{13F55688-E069-46AD-8B23-7FDBF6B2CF3A}" type="pres">
      <dgm:prSet presAssocID="{8FDE248D-9A6A-42AA-AD5D-FBF312542480}" presName="txOne" presStyleLbl="node0" presStyleIdx="0" presStyleCnt="3" custScaleX="119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B1D92-7AE1-4673-B48F-36C25D0C5F3F}" type="pres">
      <dgm:prSet presAssocID="{8FDE248D-9A6A-42AA-AD5D-FBF312542480}" presName="horzOne" presStyleCnt="0"/>
      <dgm:spPr/>
    </dgm:pt>
    <dgm:pt modelId="{8529B33D-C4C2-4422-B417-B309EFFE6C4C}" type="pres">
      <dgm:prSet presAssocID="{9335E0F7-D0E4-4792-A79E-CC7E50AF67FB}" presName="sibSpaceOne" presStyleCnt="0"/>
      <dgm:spPr/>
    </dgm:pt>
    <dgm:pt modelId="{4A609E18-3DCA-4817-B4E5-736F515AD26F}" type="pres">
      <dgm:prSet presAssocID="{4F8729F4-EC29-4CFA-9FCB-5177B4DB3E7B}" presName="vertOne" presStyleCnt="0"/>
      <dgm:spPr/>
    </dgm:pt>
    <dgm:pt modelId="{9598B34C-1AF1-43DC-8931-9A989BBEBC77}" type="pres">
      <dgm:prSet presAssocID="{4F8729F4-EC29-4CFA-9FCB-5177B4DB3E7B}" presName="txOne" presStyleLbl="node0" presStyleIdx="1" presStyleCnt="3" custScaleX="118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0C6EA9-7DB8-402F-8AC4-E9EC27DB61C6}" type="pres">
      <dgm:prSet presAssocID="{4F8729F4-EC29-4CFA-9FCB-5177B4DB3E7B}" presName="horzOne" presStyleCnt="0"/>
      <dgm:spPr/>
    </dgm:pt>
    <dgm:pt modelId="{E068F1B2-2799-4428-8FED-37B96ABE59D1}" type="pres">
      <dgm:prSet presAssocID="{DE7194BD-9CDC-476A-8A6D-0B125405EABE}" presName="sibSpaceOne" presStyleCnt="0"/>
      <dgm:spPr/>
    </dgm:pt>
    <dgm:pt modelId="{FF2C2F08-7E67-4A52-B331-EB43B13187A4}" type="pres">
      <dgm:prSet presAssocID="{66131040-57A1-4D6F-8607-90DB5198235A}" presName="vertOne" presStyleCnt="0"/>
      <dgm:spPr/>
    </dgm:pt>
    <dgm:pt modelId="{6C9C11E9-B737-4D3D-821F-2BFF0347730E}" type="pres">
      <dgm:prSet presAssocID="{66131040-57A1-4D6F-8607-90DB5198235A}" presName="txOne" presStyleLbl="node0" presStyleIdx="2" presStyleCnt="3" custScaleX="1401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13F80-F46D-4AFA-9C4A-6E7BA73D2216}" type="pres">
      <dgm:prSet presAssocID="{66131040-57A1-4D6F-8607-90DB5198235A}" presName="horzOne" presStyleCnt="0"/>
      <dgm:spPr/>
    </dgm:pt>
  </dgm:ptLst>
  <dgm:cxnLst>
    <dgm:cxn modelId="{2C386242-D49B-4A8D-8FC3-44A122A5BFDE}" srcId="{5DB2B005-925F-4A57-84BC-D25A17949157}" destId="{66131040-57A1-4D6F-8607-90DB5198235A}" srcOrd="2" destOrd="0" parTransId="{4BCCA5C9-28C7-46AE-ADF1-18410CAD684B}" sibTransId="{525AB69C-3288-4F26-997E-A3FC6E480FE7}"/>
    <dgm:cxn modelId="{CE7C6BAC-6886-4C88-A30C-704A5E1A22FD}" type="presOf" srcId="{66131040-57A1-4D6F-8607-90DB5198235A}" destId="{6C9C11E9-B737-4D3D-821F-2BFF0347730E}" srcOrd="0" destOrd="0" presId="urn:microsoft.com/office/officeart/2005/8/layout/hierarchy4"/>
    <dgm:cxn modelId="{1A905014-8CFE-4040-8E91-D36B7A6C1879}" type="presOf" srcId="{4F8729F4-EC29-4CFA-9FCB-5177B4DB3E7B}" destId="{9598B34C-1AF1-43DC-8931-9A989BBEBC77}" srcOrd="0" destOrd="0" presId="urn:microsoft.com/office/officeart/2005/8/layout/hierarchy4"/>
    <dgm:cxn modelId="{1102F271-070B-4F02-80AF-0526E466AF0E}" type="presOf" srcId="{8FDE248D-9A6A-42AA-AD5D-FBF312542480}" destId="{13F55688-E069-46AD-8B23-7FDBF6B2CF3A}" srcOrd="0" destOrd="0" presId="urn:microsoft.com/office/officeart/2005/8/layout/hierarchy4"/>
    <dgm:cxn modelId="{3830DF02-A4C3-4B2B-96F8-99E92B1BD414}" type="presOf" srcId="{5DB2B005-925F-4A57-84BC-D25A17949157}" destId="{8FDE8E8A-D4F9-48D3-A23E-53D9C1BEA4C4}" srcOrd="0" destOrd="0" presId="urn:microsoft.com/office/officeart/2005/8/layout/hierarchy4"/>
    <dgm:cxn modelId="{9544A47F-5198-4E7E-BA64-647181CE0E34}" srcId="{5DB2B005-925F-4A57-84BC-D25A17949157}" destId="{4F8729F4-EC29-4CFA-9FCB-5177B4DB3E7B}" srcOrd="1" destOrd="0" parTransId="{0E96A61D-BF46-424B-9D06-7A69DCC5F1FE}" sibTransId="{DE7194BD-9CDC-476A-8A6D-0B125405EABE}"/>
    <dgm:cxn modelId="{565E7E58-93BE-419C-BDC8-5E20E40E2F88}" srcId="{5DB2B005-925F-4A57-84BC-D25A17949157}" destId="{8FDE248D-9A6A-42AA-AD5D-FBF312542480}" srcOrd="0" destOrd="0" parTransId="{81A8A7B2-F34D-47D1-8FAE-25655A814506}" sibTransId="{9335E0F7-D0E4-4792-A79E-CC7E50AF67FB}"/>
    <dgm:cxn modelId="{F2A9A45E-C4FB-41F3-931E-41D8E2EE3ECE}" type="presParOf" srcId="{8FDE8E8A-D4F9-48D3-A23E-53D9C1BEA4C4}" destId="{19A45221-7AB3-439B-9C4C-AC3DE6323DC4}" srcOrd="0" destOrd="0" presId="urn:microsoft.com/office/officeart/2005/8/layout/hierarchy4"/>
    <dgm:cxn modelId="{7209B6DB-6346-4738-A3DD-2B3E4B1C2653}" type="presParOf" srcId="{19A45221-7AB3-439B-9C4C-AC3DE6323DC4}" destId="{13F55688-E069-46AD-8B23-7FDBF6B2CF3A}" srcOrd="0" destOrd="0" presId="urn:microsoft.com/office/officeart/2005/8/layout/hierarchy4"/>
    <dgm:cxn modelId="{E4B28419-90FB-4887-AF14-0B66E3107708}" type="presParOf" srcId="{19A45221-7AB3-439B-9C4C-AC3DE6323DC4}" destId="{6ADB1D92-7AE1-4673-B48F-36C25D0C5F3F}" srcOrd="1" destOrd="0" presId="urn:microsoft.com/office/officeart/2005/8/layout/hierarchy4"/>
    <dgm:cxn modelId="{77FBA8D2-36CF-4C19-80B9-C35FC5AAC9A6}" type="presParOf" srcId="{8FDE8E8A-D4F9-48D3-A23E-53D9C1BEA4C4}" destId="{8529B33D-C4C2-4422-B417-B309EFFE6C4C}" srcOrd="1" destOrd="0" presId="urn:microsoft.com/office/officeart/2005/8/layout/hierarchy4"/>
    <dgm:cxn modelId="{2E7157F6-C3F8-44E0-84EE-7738ABBBF4B1}" type="presParOf" srcId="{8FDE8E8A-D4F9-48D3-A23E-53D9C1BEA4C4}" destId="{4A609E18-3DCA-4817-B4E5-736F515AD26F}" srcOrd="2" destOrd="0" presId="urn:microsoft.com/office/officeart/2005/8/layout/hierarchy4"/>
    <dgm:cxn modelId="{1E4C00C8-2B98-48FF-9538-5EA50A3C400C}" type="presParOf" srcId="{4A609E18-3DCA-4817-B4E5-736F515AD26F}" destId="{9598B34C-1AF1-43DC-8931-9A989BBEBC77}" srcOrd="0" destOrd="0" presId="urn:microsoft.com/office/officeart/2005/8/layout/hierarchy4"/>
    <dgm:cxn modelId="{1AD460C7-40FF-42CD-895E-970BA6355478}" type="presParOf" srcId="{4A609E18-3DCA-4817-B4E5-736F515AD26F}" destId="{920C6EA9-7DB8-402F-8AC4-E9EC27DB61C6}" srcOrd="1" destOrd="0" presId="urn:microsoft.com/office/officeart/2005/8/layout/hierarchy4"/>
    <dgm:cxn modelId="{7326DC90-E804-4CE2-9524-80A8EB20FA6F}" type="presParOf" srcId="{8FDE8E8A-D4F9-48D3-A23E-53D9C1BEA4C4}" destId="{E068F1B2-2799-4428-8FED-37B96ABE59D1}" srcOrd="3" destOrd="0" presId="urn:microsoft.com/office/officeart/2005/8/layout/hierarchy4"/>
    <dgm:cxn modelId="{32A1FF1D-7805-4F37-9A8A-089C00E6E6E0}" type="presParOf" srcId="{8FDE8E8A-D4F9-48D3-A23E-53D9C1BEA4C4}" destId="{FF2C2F08-7E67-4A52-B331-EB43B13187A4}" srcOrd="4" destOrd="0" presId="urn:microsoft.com/office/officeart/2005/8/layout/hierarchy4"/>
    <dgm:cxn modelId="{E4EDFC4D-1E7C-47A3-A37D-60275517BF7C}" type="presParOf" srcId="{FF2C2F08-7E67-4A52-B331-EB43B13187A4}" destId="{6C9C11E9-B737-4D3D-821F-2BFF0347730E}" srcOrd="0" destOrd="0" presId="urn:microsoft.com/office/officeart/2005/8/layout/hierarchy4"/>
    <dgm:cxn modelId="{3DB76EEB-BC1B-44F5-AB9C-932C4C8A42A8}" type="presParOf" srcId="{FF2C2F08-7E67-4A52-B331-EB43B13187A4}" destId="{2D613F80-F46D-4AFA-9C4A-6E7BA73D221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B2B005-925F-4A57-84BC-D25A17949157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DE248D-9A6A-42AA-AD5D-FBF31254248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endParaRPr lang="ru-RU" sz="1800" dirty="0" smtClean="0"/>
        </a:p>
        <a:p>
          <a:pPr rtl="0"/>
          <a:endParaRPr lang="ru-RU" sz="1800" dirty="0" smtClean="0"/>
        </a:p>
        <a:p>
          <a:pPr rtl="0"/>
          <a:r>
            <a:rPr lang="ru-RU" sz="1800" dirty="0" smtClean="0"/>
            <a:t>Порошок </a:t>
          </a:r>
        </a:p>
        <a:p>
          <a:pPr rtl="0"/>
          <a:r>
            <a:rPr lang="ru-RU" sz="1800" dirty="0" smtClean="0"/>
            <a:t>(</a:t>
          </a:r>
          <a:r>
            <a:rPr lang="en-US" sz="1800" dirty="0" smtClean="0"/>
            <a:t>1 </a:t>
          </a:r>
          <a:r>
            <a:rPr lang="ru-RU" sz="1800" dirty="0" smtClean="0"/>
            <a:t>или более действующих веществ) </a:t>
          </a:r>
        </a:p>
        <a:p>
          <a:pPr rtl="0"/>
          <a:r>
            <a:rPr lang="ru-RU" sz="1800" dirty="0" smtClean="0"/>
            <a:t>+</a:t>
          </a:r>
        </a:p>
        <a:p>
          <a:pPr rtl="0"/>
          <a:r>
            <a:rPr lang="ru-RU" sz="1800" dirty="0" smtClean="0"/>
            <a:t>мазевая основа</a:t>
          </a:r>
        </a:p>
        <a:p>
          <a:pPr rtl="0"/>
          <a:r>
            <a:rPr lang="ru-RU" sz="1800" dirty="0" smtClean="0"/>
            <a:t>(</a:t>
          </a:r>
          <a:r>
            <a:rPr lang="en-US" sz="1800" dirty="0" err="1" smtClean="0"/>
            <a:t>Vaselinum</a:t>
          </a:r>
          <a:r>
            <a:rPr lang="en-US" sz="1800" dirty="0" smtClean="0"/>
            <a:t> / </a:t>
          </a:r>
          <a:r>
            <a:rPr lang="en-US" sz="1800" dirty="0" err="1" smtClean="0"/>
            <a:t>Lanolinum</a:t>
          </a:r>
          <a:r>
            <a:rPr lang="en-US" sz="1800" dirty="0" smtClean="0"/>
            <a:t> )</a:t>
          </a:r>
        </a:p>
        <a:p>
          <a:pPr rtl="0"/>
          <a:r>
            <a:rPr lang="en-US" sz="1800" dirty="0" smtClean="0"/>
            <a:t> </a:t>
          </a:r>
        </a:p>
        <a:p>
          <a:pPr rtl="0"/>
          <a:endParaRPr lang="ru-RU" sz="1800" dirty="0"/>
        </a:p>
      </dgm:t>
    </dgm:pt>
    <dgm:pt modelId="{81A8A7B2-F34D-47D1-8FAE-25655A814506}" type="parTrans" cxnId="{565E7E58-93BE-419C-BDC8-5E20E40E2F88}">
      <dgm:prSet/>
      <dgm:spPr/>
      <dgm:t>
        <a:bodyPr/>
        <a:lstStyle/>
        <a:p>
          <a:endParaRPr lang="ru-RU" sz="1800"/>
        </a:p>
      </dgm:t>
    </dgm:pt>
    <dgm:pt modelId="{9335E0F7-D0E4-4792-A79E-CC7E50AF67FB}" type="sibTrans" cxnId="{565E7E58-93BE-419C-BDC8-5E20E40E2F88}">
      <dgm:prSet/>
      <dgm:spPr/>
      <dgm:t>
        <a:bodyPr/>
        <a:lstStyle/>
        <a:p>
          <a:endParaRPr lang="ru-RU" sz="1800"/>
        </a:p>
      </dgm:t>
    </dgm:pt>
    <dgm:pt modelId="{4F8729F4-EC29-4CFA-9FCB-5177B4DB3E7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dirty="0" smtClean="0"/>
            <a:t>Порошок</a:t>
          </a:r>
        </a:p>
        <a:p>
          <a:pPr rtl="0"/>
          <a:r>
            <a:rPr lang="ru-RU" sz="1800" dirty="0" smtClean="0"/>
            <a:t> (25-60% от всей пасты, если действующего вещества не хватает, добавить </a:t>
          </a:r>
          <a:r>
            <a:rPr lang="en-US" sz="1800" dirty="0" smtClean="0"/>
            <a:t>Talcum/ </a:t>
          </a:r>
          <a:r>
            <a:rPr lang="en-US" sz="1800" dirty="0" err="1" smtClean="0"/>
            <a:t>Zinci</a:t>
          </a:r>
          <a:r>
            <a:rPr lang="en-US" sz="1800" dirty="0" smtClean="0"/>
            <a:t> </a:t>
          </a:r>
          <a:r>
            <a:rPr lang="en-US" sz="1800" dirty="0" err="1" smtClean="0"/>
            <a:t>oxydum</a:t>
          </a:r>
          <a:r>
            <a:rPr lang="en-US" sz="1800" dirty="0" smtClean="0"/>
            <a:t>/ </a:t>
          </a:r>
          <a:r>
            <a:rPr lang="en-US" sz="1800" dirty="0" err="1" smtClean="0"/>
            <a:t>Amylum</a:t>
          </a:r>
          <a:r>
            <a:rPr lang="ru-RU" sz="1800" dirty="0" smtClean="0"/>
            <a:t>)</a:t>
          </a:r>
        </a:p>
        <a:p>
          <a:pPr rtl="0"/>
          <a:r>
            <a:rPr lang="ru-RU" sz="1800" dirty="0" smtClean="0"/>
            <a:t>+</a:t>
          </a:r>
        </a:p>
        <a:p>
          <a:pPr rtl="0"/>
          <a:r>
            <a:rPr lang="ru-RU" sz="1800" dirty="0" smtClean="0"/>
            <a:t>мазевая основа</a:t>
          </a:r>
          <a:endParaRPr lang="ru-RU" sz="1800" dirty="0"/>
        </a:p>
      </dgm:t>
    </dgm:pt>
    <dgm:pt modelId="{0E96A61D-BF46-424B-9D06-7A69DCC5F1FE}" type="parTrans" cxnId="{9544A47F-5198-4E7E-BA64-647181CE0E34}">
      <dgm:prSet/>
      <dgm:spPr/>
      <dgm:t>
        <a:bodyPr/>
        <a:lstStyle/>
        <a:p>
          <a:endParaRPr lang="ru-RU" sz="1800"/>
        </a:p>
      </dgm:t>
    </dgm:pt>
    <dgm:pt modelId="{DE7194BD-9CDC-476A-8A6D-0B125405EABE}" type="sibTrans" cxnId="{9544A47F-5198-4E7E-BA64-647181CE0E34}">
      <dgm:prSet/>
      <dgm:spPr/>
      <dgm:t>
        <a:bodyPr/>
        <a:lstStyle/>
        <a:p>
          <a:endParaRPr lang="ru-RU" sz="1800"/>
        </a:p>
      </dgm:t>
    </dgm:pt>
    <dgm:pt modelId="{66131040-57A1-4D6F-8607-90DB5198235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dirty="0" smtClean="0"/>
            <a:t>Порошок </a:t>
          </a:r>
        </a:p>
        <a:p>
          <a:pPr rtl="0"/>
          <a:r>
            <a:rPr lang="ru-RU" sz="1800" dirty="0" smtClean="0"/>
            <a:t>(</a:t>
          </a:r>
          <a:r>
            <a:rPr lang="en-US" sz="1800" dirty="0" smtClean="0"/>
            <a:t>1 </a:t>
          </a:r>
          <a:r>
            <a:rPr lang="ru-RU" sz="1800" dirty="0" smtClean="0"/>
            <a:t>или более действующих веществ) </a:t>
          </a:r>
        </a:p>
        <a:p>
          <a:pPr rtl="0"/>
          <a:r>
            <a:rPr lang="ru-RU" sz="1800" dirty="0" smtClean="0"/>
            <a:t>+</a:t>
          </a:r>
        </a:p>
        <a:p>
          <a:pPr rtl="0"/>
          <a:r>
            <a:rPr lang="ru-RU" sz="1800" dirty="0" smtClean="0"/>
            <a:t>основа</a:t>
          </a:r>
        </a:p>
        <a:p>
          <a:pPr rtl="0"/>
          <a:r>
            <a:rPr lang="ru-RU" sz="1800" dirty="0" smtClean="0"/>
            <a:t>(</a:t>
          </a:r>
          <a:r>
            <a:rPr lang="en-US" sz="1800" dirty="0" err="1" smtClean="0"/>
            <a:t>Oleum</a:t>
          </a:r>
          <a:r>
            <a:rPr lang="en-US" sz="1800" dirty="0" smtClean="0"/>
            <a:t> Cacao)</a:t>
          </a:r>
          <a:endParaRPr lang="ru-RU" sz="1800" dirty="0"/>
        </a:p>
      </dgm:t>
    </dgm:pt>
    <dgm:pt modelId="{4BCCA5C9-28C7-46AE-ADF1-18410CAD684B}" type="parTrans" cxnId="{2C386242-D49B-4A8D-8FC3-44A122A5BFDE}">
      <dgm:prSet/>
      <dgm:spPr/>
      <dgm:t>
        <a:bodyPr/>
        <a:lstStyle/>
        <a:p>
          <a:endParaRPr lang="ru-RU" sz="1800"/>
        </a:p>
      </dgm:t>
    </dgm:pt>
    <dgm:pt modelId="{525AB69C-3288-4F26-997E-A3FC6E480FE7}" type="sibTrans" cxnId="{2C386242-D49B-4A8D-8FC3-44A122A5BFDE}">
      <dgm:prSet/>
      <dgm:spPr/>
      <dgm:t>
        <a:bodyPr/>
        <a:lstStyle/>
        <a:p>
          <a:endParaRPr lang="ru-RU" sz="1800"/>
        </a:p>
      </dgm:t>
    </dgm:pt>
    <dgm:pt modelId="{8FDE8E8A-D4F9-48D3-A23E-53D9C1BEA4C4}" type="pres">
      <dgm:prSet presAssocID="{5DB2B005-925F-4A57-84BC-D25A17949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A45221-7AB3-439B-9C4C-AC3DE6323DC4}" type="pres">
      <dgm:prSet presAssocID="{8FDE248D-9A6A-42AA-AD5D-FBF312542480}" presName="vertOne" presStyleCnt="0"/>
      <dgm:spPr/>
    </dgm:pt>
    <dgm:pt modelId="{13F55688-E069-46AD-8B23-7FDBF6B2CF3A}" type="pres">
      <dgm:prSet presAssocID="{8FDE248D-9A6A-42AA-AD5D-FBF312542480}" presName="txOne" presStyleLbl="node0" presStyleIdx="0" presStyleCnt="3" custScaleX="119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B1D92-7AE1-4673-B48F-36C25D0C5F3F}" type="pres">
      <dgm:prSet presAssocID="{8FDE248D-9A6A-42AA-AD5D-FBF312542480}" presName="horzOne" presStyleCnt="0"/>
      <dgm:spPr/>
    </dgm:pt>
    <dgm:pt modelId="{8529B33D-C4C2-4422-B417-B309EFFE6C4C}" type="pres">
      <dgm:prSet presAssocID="{9335E0F7-D0E4-4792-A79E-CC7E50AF67FB}" presName="sibSpaceOne" presStyleCnt="0"/>
      <dgm:spPr/>
    </dgm:pt>
    <dgm:pt modelId="{4A609E18-3DCA-4817-B4E5-736F515AD26F}" type="pres">
      <dgm:prSet presAssocID="{4F8729F4-EC29-4CFA-9FCB-5177B4DB3E7B}" presName="vertOne" presStyleCnt="0"/>
      <dgm:spPr/>
    </dgm:pt>
    <dgm:pt modelId="{9598B34C-1AF1-43DC-8931-9A989BBEBC77}" type="pres">
      <dgm:prSet presAssocID="{4F8729F4-EC29-4CFA-9FCB-5177B4DB3E7B}" presName="txOne" presStyleLbl="node0" presStyleIdx="1" presStyleCnt="3" custScaleX="118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0C6EA9-7DB8-402F-8AC4-E9EC27DB61C6}" type="pres">
      <dgm:prSet presAssocID="{4F8729F4-EC29-4CFA-9FCB-5177B4DB3E7B}" presName="horzOne" presStyleCnt="0"/>
      <dgm:spPr/>
    </dgm:pt>
    <dgm:pt modelId="{E068F1B2-2799-4428-8FED-37B96ABE59D1}" type="pres">
      <dgm:prSet presAssocID="{DE7194BD-9CDC-476A-8A6D-0B125405EABE}" presName="sibSpaceOne" presStyleCnt="0"/>
      <dgm:spPr/>
    </dgm:pt>
    <dgm:pt modelId="{FF2C2F08-7E67-4A52-B331-EB43B13187A4}" type="pres">
      <dgm:prSet presAssocID="{66131040-57A1-4D6F-8607-90DB5198235A}" presName="vertOne" presStyleCnt="0"/>
      <dgm:spPr/>
    </dgm:pt>
    <dgm:pt modelId="{6C9C11E9-B737-4D3D-821F-2BFF0347730E}" type="pres">
      <dgm:prSet presAssocID="{66131040-57A1-4D6F-8607-90DB5198235A}" presName="txOne" presStyleLbl="node0" presStyleIdx="2" presStyleCnt="3" custScaleX="1401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13F80-F46D-4AFA-9C4A-6E7BA73D2216}" type="pres">
      <dgm:prSet presAssocID="{66131040-57A1-4D6F-8607-90DB5198235A}" presName="horzOne" presStyleCnt="0"/>
      <dgm:spPr/>
    </dgm:pt>
  </dgm:ptLst>
  <dgm:cxnLst>
    <dgm:cxn modelId="{2C386242-D49B-4A8D-8FC3-44A122A5BFDE}" srcId="{5DB2B005-925F-4A57-84BC-D25A17949157}" destId="{66131040-57A1-4D6F-8607-90DB5198235A}" srcOrd="2" destOrd="0" parTransId="{4BCCA5C9-28C7-46AE-ADF1-18410CAD684B}" sibTransId="{525AB69C-3288-4F26-997E-A3FC6E480FE7}"/>
    <dgm:cxn modelId="{B506F3CC-27FB-4653-AA5C-34908E32DCDE}" type="presOf" srcId="{8FDE248D-9A6A-42AA-AD5D-FBF312542480}" destId="{13F55688-E069-46AD-8B23-7FDBF6B2CF3A}" srcOrd="0" destOrd="0" presId="urn:microsoft.com/office/officeart/2005/8/layout/hierarchy4"/>
    <dgm:cxn modelId="{8905D2DF-5EB7-4E2D-9618-29A0D184F4DB}" type="presOf" srcId="{4F8729F4-EC29-4CFA-9FCB-5177B4DB3E7B}" destId="{9598B34C-1AF1-43DC-8931-9A989BBEBC77}" srcOrd="0" destOrd="0" presId="urn:microsoft.com/office/officeart/2005/8/layout/hierarchy4"/>
    <dgm:cxn modelId="{9544A47F-5198-4E7E-BA64-647181CE0E34}" srcId="{5DB2B005-925F-4A57-84BC-D25A17949157}" destId="{4F8729F4-EC29-4CFA-9FCB-5177B4DB3E7B}" srcOrd="1" destOrd="0" parTransId="{0E96A61D-BF46-424B-9D06-7A69DCC5F1FE}" sibTransId="{DE7194BD-9CDC-476A-8A6D-0B125405EABE}"/>
    <dgm:cxn modelId="{565E7E58-93BE-419C-BDC8-5E20E40E2F88}" srcId="{5DB2B005-925F-4A57-84BC-D25A17949157}" destId="{8FDE248D-9A6A-42AA-AD5D-FBF312542480}" srcOrd="0" destOrd="0" parTransId="{81A8A7B2-F34D-47D1-8FAE-25655A814506}" sibTransId="{9335E0F7-D0E4-4792-A79E-CC7E50AF67FB}"/>
    <dgm:cxn modelId="{3779ABAE-7793-4DFB-AC24-BE871106AEAF}" type="presOf" srcId="{5DB2B005-925F-4A57-84BC-D25A17949157}" destId="{8FDE8E8A-D4F9-48D3-A23E-53D9C1BEA4C4}" srcOrd="0" destOrd="0" presId="urn:microsoft.com/office/officeart/2005/8/layout/hierarchy4"/>
    <dgm:cxn modelId="{18656FD5-1F77-49E2-BF45-D42E817894FF}" type="presOf" srcId="{66131040-57A1-4D6F-8607-90DB5198235A}" destId="{6C9C11E9-B737-4D3D-821F-2BFF0347730E}" srcOrd="0" destOrd="0" presId="urn:microsoft.com/office/officeart/2005/8/layout/hierarchy4"/>
    <dgm:cxn modelId="{4FCDBD2D-A600-4983-8DC4-FF6E4D305CBA}" type="presParOf" srcId="{8FDE8E8A-D4F9-48D3-A23E-53D9C1BEA4C4}" destId="{19A45221-7AB3-439B-9C4C-AC3DE6323DC4}" srcOrd="0" destOrd="0" presId="urn:microsoft.com/office/officeart/2005/8/layout/hierarchy4"/>
    <dgm:cxn modelId="{F2583E7E-5C92-49D3-9E5B-E0EF219F7DDC}" type="presParOf" srcId="{19A45221-7AB3-439B-9C4C-AC3DE6323DC4}" destId="{13F55688-E069-46AD-8B23-7FDBF6B2CF3A}" srcOrd="0" destOrd="0" presId="urn:microsoft.com/office/officeart/2005/8/layout/hierarchy4"/>
    <dgm:cxn modelId="{18DE256A-17DB-4615-B2A2-5B70ABDB5050}" type="presParOf" srcId="{19A45221-7AB3-439B-9C4C-AC3DE6323DC4}" destId="{6ADB1D92-7AE1-4673-B48F-36C25D0C5F3F}" srcOrd="1" destOrd="0" presId="urn:microsoft.com/office/officeart/2005/8/layout/hierarchy4"/>
    <dgm:cxn modelId="{A3E81B9D-A3DF-42C3-8882-8E55063AFB7C}" type="presParOf" srcId="{8FDE8E8A-D4F9-48D3-A23E-53D9C1BEA4C4}" destId="{8529B33D-C4C2-4422-B417-B309EFFE6C4C}" srcOrd="1" destOrd="0" presId="urn:microsoft.com/office/officeart/2005/8/layout/hierarchy4"/>
    <dgm:cxn modelId="{D9D91E2D-8DA5-4138-A498-1787EF36B835}" type="presParOf" srcId="{8FDE8E8A-D4F9-48D3-A23E-53D9C1BEA4C4}" destId="{4A609E18-3DCA-4817-B4E5-736F515AD26F}" srcOrd="2" destOrd="0" presId="urn:microsoft.com/office/officeart/2005/8/layout/hierarchy4"/>
    <dgm:cxn modelId="{09A819E7-1478-453A-9FD1-A22DD9220F07}" type="presParOf" srcId="{4A609E18-3DCA-4817-B4E5-736F515AD26F}" destId="{9598B34C-1AF1-43DC-8931-9A989BBEBC77}" srcOrd="0" destOrd="0" presId="urn:microsoft.com/office/officeart/2005/8/layout/hierarchy4"/>
    <dgm:cxn modelId="{8FBC0478-0102-4DFD-876F-84E2D326DA70}" type="presParOf" srcId="{4A609E18-3DCA-4817-B4E5-736F515AD26F}" destId="{920C6EA9-7DB8-402F-8AC4-E9EC27DB61C6}" srcOrd="1" destOrd="0" presId="urn:microsoft.com/office/officeart/2005/8/layout/hierarchy4"/>
    <dgm:cxn modelId="{685D74E9-DEDD-4D2A-82DD-1D420EC84CA8}" type="presParOf" srcId="{8FDE8E8A-D4F9-48D3-A23E-53D9C1BEA4C4}" destId="{E068F1B2-2799-4428-8FED-37B96ABE59D1}" srcOrd="3" destOrd="0" presId="urn:microsoft.com/office/officeart/2005/8/layout/hierarchy4"/>
    <dgm:cxn modelId="{016D6E1E-0522-44A5-B6E1-9174A983FBB1}" type="presParOf" srcId="{8FDE8E8A-D4F9-48D3-A23E-53D9C1BEA4C4}" destId="{FF2C2F08-7E67-4A52-B331-EB43B13187A4}" srcOrd="4" destOrd="0" presId="urn:microsoft.com/office/officeart/2005/8/layout/hierarchy4"/>
    <dgm:cxn modelId="{BDF0A822-AF41-43B0-9D97-CDE59CC97B37}" type="presParOf" srcId="{FF2C2F08-7E67-4A52-B331-EB43B13187A4}" destId="{6C9C11E9-B737-4D3D-821F-2BFF0347730E}" srcOrd="0" destOrd="0" presId="urn:microsoft.com/office/officeart/2005/8/layout/hierarchy4"/>
    <dgm:cxn modelId="{CD59EC48-5C67-44B5-8E80-8FAE2C6000A2}" type="presParOf" srcId="{FF2C2F08-7E67-4A52-B331-EB43B13187A4}" destId="{2D613F80-F46D-4AFA-9C4A-6E7BA73D221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5D1C5-B7A9-4B87-AA14-2277A6E1F0AB}">
      <dsp:nvSpPr>
        <dsp:cNvPr id="0" name=""/>
        <dsp:cNvSpPr/>
      </dsp:nvSpPr>
      <dsp:spPr>
        <a:xfrm>
          <a:off x="6118771" y="934041"/>
          <a:ext cx="218521" cy="670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31"/>
              </a:lnTo>
              <a:lnTo>
                <a:pt x="218521" y="670131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2D4D0-8810-4E5E-90AB-2F4C3AA8486C}">
      <dsp:nvSpPr>
        <dsp:cNvPr id="0" name=""/>
        <dsp:cNvSpPr/>
      </dsp:nvSpPr>
      <dsp:spPr>
        <a:xfrm>
          <a:off x="4057389" y="299674"/>
          <a:ext cx="2644105" cy="305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64"/>
              </a:lnTo>
              <a:lnTo>
                <a:pt x="2644105" y="152964"/>
              </a:lnTo>
              <a:lnTo>
                <a:pt x="2644105" y="305929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7CBD1-CF02-4075-B215-1990EF0CD5B3}">
      <dsp:nvSpPr>
        <dsp:cNvPr id="0" name=""/>
        <dsp:cNvSpPr/>
      </dsp:nvSpPr>
      <dsp:spPr>
        <a:xfrm>
          <a:off x="4356035" y="934041"/>
          <a:ext cx="218521" cy="670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31"/>
              </a:lnTo>
              <a:lnTo>
                <a:pt x="218521" y="670131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B1206-1A6C-4BC0-8A08-330621BD058F}">
      <dsp:nvSpPr>
        <dsp:cNvPr id="0" name=""/>
        <dsp:cNvSpPr/>
      </dsp:nvSpPr>
      <dsp:spPr>
        <a:xfrm>
          <a:off x="4057389" y="299674"/>
          <a:ext cx="881368" cy="305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64"/>
              </a:lnTo>
              <a:lnTo>
                <a:pt x="881368" y="152964"/>
              </a:lnTo>
              <a:lnTo>
                <a:pt x="881368" y="305929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185E2-440C-4391-869D-223FD7A25868}">
      <dsp:nvSpPr>
        <dsp:cNvPr id="0" name=""/>
        <dsp:cNvSpPr/>
      </dsp:nvSpPr>
      <dsp:spPr>
        <a:xfrm>
          <a:off x="2593298" y="934041"/>
          <a:ext cx="218521" cy="670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31"/>
              </a:lnTo>
              <a:lnTo>
                <a:pt x="218521" y="670131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90C86-13A7-41BC-BEFB-AD6E16A6B943}">
      <dsp:nvSpPr>
        <dsp:cNvPr id="0" name=""/>
        <dsp:cNvSpPr/>
      </dsp:nvSpPr>
      <dsp:spPr>
        <a:xfrm>
          <a:off x="3176021" y="299674"/>
          <a:ext cx="881368" cy="305929"/>
        </a:xfrm>
        <a:custGeom>
          <a:avLst/>
          <a:gdLst/>
          <a:ahLst/>
          <a:cxnLst/>
          <a:rect l="0" t="0" r="0" b="0"/>
          <a:pathLst>
            <a:path>
              <a:moveTo>
                <a:pt x="881368" y="0"/>
              </a:moveTo>
              <a:lnTo>
                <a:pt x="881368" y="152964"/>
              </a:lnTo>
              <a:lnTo>
                <a:pt x="0" y="152964"/>
              </a:lnTo>
              <a:lnTo>
                <a:pt x="0" y="305929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66B22-A1FC-43BA-9CBA-7E2BF8BD6722}">
      <dsp:nvSpPr>
        <dsp:cNvPr id="0" name=""/>
        <dsp:cNvSpPr/>
      </dsp:nvSpPr>
      <dsp:spPr>
        <a:xfrm>
          <a:off x="830561" y="953729"/>
          <a:ext cx="218521" cy="670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31"/>
              </a:lnTo>
              <a:lnTo>
                <a:pt x="218521" y="670131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98E1D-A38D-4750-B42A-61239548C876}">
      <dsp:nvSpPr>
        <dsp:cNvPr id="0" name=""/>
        <dsp:cNvSpPr/>
      </dsp:nvSpPr>
      <dsp:spPr>
        <a:xfrm>
          <a:off x="1413284" y="299674"/>
          <a:ext cx="2644105" cy="305929"/>
        </a:xfrm>
        <a:custGeom>
          <a:avLst/>
          <a:gdLst/>
          <a:ahLst/>
          <a:cxnLst/>
          <a:rect l="0" t="0" r="0" b="0"/>
          <a:pathLst>
            <a:path>
              <a:moveTo>
                <a:pt x="2644105" y="0"/>
              </a:moveTo>
              <a:lnTo>
                <a:pt x="2644105" y="152964"/>
              </a:lnTo>
              <a:lnTo>
                <a:pt x="0" y="152964"/>
              </a:lnTo>
              <a:lnTo>
                <a:pt x="0" y="305929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23CF4-90DF-46B4-B614-8AD35A3D6ABD}">
      <dsp:nvSpPr>
        <dsp:cNvPr id="0" name=""/>
        <dsp:cNvSpPr/>
      </dsp:nvSpPr>
      <dsp:spPr>
        <a:xfrm>
          <a:off x="2724279" y="9"/>
          <a:ext cx="2666219" cy="299665"/>
        </a:xfrm>
        <a:prstGeom prst="rect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агрегатному состоянию</a:t>
          </a:r>
          <a:endParaRPr lang="ru-RU" sz="1600" kern="1200" dirty="0"/>
        </a:p>
      </dsp:txBody>
      <dsp:txXfrm>
        <a:off x="2724279" y="9"/>
        <a:ext cx="2666219" cy="299665"/>
      </dsp:txXfrm>
    </dsp:sp>
    <dsp:sp modelId="{601E54E4-97DD-48D7-9E79-CE95D7B45CD0}">
      <dsp:nvSpPr>
        <dsp:cNvPr id="0" name=""/>
        <dsp:cNvSpPr/>
      </dsp:nvSpPr>
      <dsp:spPr>
        <a:xfrm>
          <a:off x="684880" y="605603"/>
          <a:ext cx="1456807" cy="348125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Твердые</a:t>
          </a:r>
          <a:endParaRPr lang="ru-RU" sz="1000" kern="1200" dirty="0"/>
        </a:p>
      </dsp:txBody>
      <dsp:txXfrm>
        <a:off x="684880" y="605603"/>
        <a:ext cx="1456807" cy="348125"/>
      </dsp:txXfrm>
    </dsp:sp>
    <dsp:sp modelId="{299A3D7E-3133-4CF4-9C0B-87346E30DECD}">
      <dsp:nvSpPr>
        <dsp:cNvPr id="0" name=""/>
        <dsp:cNvSpPr/>
      </dsp:nvSpPr>
      <dsp:spPr>
        <a:xfrm>
          <a:off x="1049082" y="1259659"/>
          <a:ext cx="1456807" cy="728403"/>
        </a:xfrm>
        <a:prstGeom prst="rect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Порошки, таблетки, капсулы, драже…</a:t>
          </a:r>
          <a:endParaRPr lang="ru-RU" sz="1000" kern="1200" dirty="0"/>
        </a:p>
      </dsp:txBody>
      <dsp:txXfrm>
        <a:off x="1049082" y="1259659"/>
        <a:ext cx="1456807" cy="728403"/>
      </dsp:txXfrm>
    </dsp:sp>
    <dsp:sp modelId="{8B9D2369-2B6F-4955-831F-97D570ABF0D4}">
      <dsp:nvSpPr>
        <dsp:cNvPr id="0" name=""/>
        <dsp:cNvSpPr/>
      </dsp:nvSpPr>
      <dsp:spPr>
        <a:xfrm>
          <a:off x="2447617" y="605603"/>
          <a:ext cx="1456807" cy="328437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Мягкие</a:t>
          </a:r>
          <a:endParaRPr lang="ru-RU" sz="1000" kern="1200" dirty="0"/>
        </a:p>
      </dsp:txBody>
      <dsp:txXfrm>
        <a:off x="2447617" y="605603"/>
        <a:ext cx="1456807" cy="328437"/>
      </dsp:txXfrm>
    </dsp:sp>
    <dsp:sp modelId="{1D8A8220-4EDA-4474-8B5E-BB6C9B12A1B8}">
      <dsp:nvSpPr>
        <dsp:cNvPr id="0" name=""/>
        <dsp:cNvSpPr/>
      </dsp:nvSpPr>
      <dsp:spPr>
        <a:xfrm>
          <a:off x="2811819" y="1239970"/>
          <a:ext cx="1456807" cy="728403"/>
        </a:xfrm>
        <a:prstGeom prst="rect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Мази, кремы, пасты, гели, суппозитории, пластыри, </a:t>
          </a:r>
          <a:r>
            <a:rPr lang="ru-RU" sz="1000" kern="1200" dirty="0" err="1" smtClean="0"/>
            <a:t>трансдермальные</a:t>
          </a:r>
          <a:r>
            <a:rPr lang="ru-RU" sz="1000" kern="1200" dirty="0" smtClean="0"/>
            <a:t> терапевтические системы…  </a:t>
          </a:r>
          <a:endParaRPr lang="ru-RU" sz="1000" kern="1200" dirty="0"/>
        </a:p>
      </dsp:txBody>
      <dsp:txXfrm>
        <a:off x="2811819" y="1239970"/>
        <a:ext cx="1456807" cy="728403"/>
      </dsp:txXfrm>
    </dsp:sp>
    <dsp:sp modelId="{B931D831-4C4D-47C9-BC5E-C15A1E8B6063}">
      <dsp:nvSpPr>
        <dsp:cNvPr id="0" name=""/>
        <dsp:cNvSpPr/>
      </dsp:nvSpPr>
      <dsp:spPr>
        <a:xfrm>
          <a:off x="4210354" y="605603"/>
          <a:ext cx="1456807" cy="328437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Жидкие</a:t>
          </a:r>
          <a:endParaRPr lang="ru-RU" sz="1000" kern="1200" dirty="0"/>
        </a:p>
      </dsp:txBody>
      <dsp:txXfrm>
        <a:off x="4210354" y="605603"/>
        <a:ext cx="1456807" cy="328437"/>
      </dsp:txXfrm>
    </dsp:sp>
    <dsp:sp modelId="{CAE0FE92-1557-4905-90BF-43ABD72EB83B}">
      <dsp:nvSpPr>
        <dsp:cNvPr id="0" name=""/>
        <dsp:cNvSpPr/>
      </dsp:nvSpPr>
      <dsp:spPr>
        <a:xfrm>
          <a:off x="4574556" y="1239970"/>
          <a:ext cx="1456807" cy="728403"/>
        </a:xfrm>
        <a:prstGeom prst="rect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Растворы, суспензии, эмульсии, настои, отвары, настойки, микстуры, экстракты…</a:t>
          </a:r>
          <a:endParaRPr lang="ru-RU" sz="1000" kern="1200" dirty="0"/>
        </a:p>
      </dsp:txBody>
      <dsp:txXfrm>
        <a:off x="4574556" y="1239970"/>
        <a:ext cx="1456807" cy="728403"/>
      </dsp:txXfrm>
    </dsp:sp>
    <dsp:sp modelId="{F0D4E0B5-A1A2-481A-9D5A-142CDECCD20D}">
      <dsp:nvSpPr>
        <dsp:cNvPr id="0" name=""/>
        <dsp:cNvSpPr/>
      </dsp:nvSpPr>
      <dsp:spPr>
        <a:xfrm>
          <a:off x="5973091" y="605603"/>
          <a:ext cx="1456807" cy="328437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Газообразные</a:t>
          </a:r>
          <a:endParaRPr lang="ru-RU" sz="1000" kern="1200" dirty="0"/>
        </a:p>
      </dsp:txBody>
      <dsp:txXfrm>
        <a:off x="5973091" y="605603"/>
        <a:ext cx="1456807" cy="328437"/>
      </dsp:txXfrm>
    </dsp:sp>
    <dsp:sp modelId="{AA402B30-4CBA-4594-9164-5E798BFB815D}">
      <dsp:nvSpPr>
        <dsp:cNvPr id="0" name=""/>
        <dsp:cNvSpPr/>
      </dsp:nvSpPr>
      <dsp:spPr>
        <a:xfrm>
          <a:off x="6337293" y="1239970"/>
          <a:ext cx="1456807" cy="728403"/>
        </a:xfrm>
        <a:prstGeom prst="rect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Фэрозоли</a:t>
          </a:r>
          <a:r>
            <a:rPr lang="ru-RU" sz="1000" kern="1200" dirty="0" smtClean="0"/>
            <a:t>, спреи, газы медицинские …</a:t>
          </a:r>
          <a:endParaRPr lang="ru-RU" sz="1000" kern="1200" dirty="0"/>
        </a:p>
      </dsp:txBody>
      <dsp:txXfrm>
        <a:off x="6337293" y="1239970"/>
        <a:ext cx="1456807" cy="728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2D4D0-8810-4E5E-90AB-2F4C3AA8486C}">
      <dsp:nvSpPr>
        <dsp:cNvPr id="0" name=""/>
        <dsp:cNvSpPr/>
      </dsp:nvSpPr>
      <dsp:spPr>
        <a:xfrm>
          <a:off x="3850519" y="594355"/>
          <a:ext cx="3015750" cy="348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64"/>
              </a:lnTo>
              <a:lnTo>
                <a:pt x="3015750" y="174464"/>
              </a:lnTo>
              <a:lnTo>
                <a:pt x="3015750" y="348929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B1206-1A6C-4BC0-8A08-330621BD058F}">
      <dsp:nvSpPr>
        <dsp:cNvPr id="0" name=""/>
        <dsp:cNvSpPr/>
      </dsp:nvSpPr>
      <dsp:spPr>
        <a:xfrm>
          <a:off x="3850519" y="594355"/>
          <a:ext cx="1005250" cy="348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64"/>
              </a:lnTo>
              <a:lnTo>
                <a:pt x="1005250" y="174464"/>
              </a:lnTo>
              <a:lnTo>
                <a:pt x="1005250" y="348929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90C86-13A7-41BC-BEFB-AD6E16A6B943}">
      <dsp:nvSpPr>
        <dsp:cNvPr id="0" name=""/>
        <dsp:cNvSpPr/>
      </dsp:nvSpPr>
      <dsp:spPr>
        <a:xfrm>
          <a:off x="2845269" y="594355"/>
          <a:ext cx="1005250" cy="348929"/>
        </a:xfrm>
        <a:custGeom>
          <a:avLst/>
          <a:gdLst/>
          <a:ahLst/>
          <a:cxnLst/>
          <a:rect l="0" t="0" r="0" b="0"/>
          <a:pathLst>
            <a:path>
              <a:moveTo>
                <a:pt x="1005250" y="0"/>
              </a:moveTo>
              <a:lnTo>
                <a:pt x="1005250" y="174464"/>
              </a:lnTo>
              <a:lnTo>
                <a:pt x="0" y="174464"/>
              </a:lnTo>
              <a:lnTo>
                <a:pt x="0" y="348929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98E1D-A38D-4750-B42A-61239548C876}">
      <dsp:nvSpPr>
        <dsp:cNvPr id="0" name=""/>
        <dsp:cNvSpPr/>
      </dsp:nvSpPr>
      <dsp:spPr>
        <a:xfrm>
          <a:off x="834768" y="594355"/>
          <a:ext cx="3015750" cy="348929"/>
        </a:xfrm>
        <a:custGeom>
          <a:avLst/>
          <a:gdLst/>
          <a:ahLst/>
          <a:cxnLst/>
          <a:rect l="0" t="0" r="0" b="0"/>
          <a:pathLst>
            <a:path>
              <a:moveTo>
                <a:pt x="3015750" y="0"/>
              </a:moveTo>
              <a:lnTo>
                <a:pt x="3015750" y="174464"/>
              </a:lnTo>
              <a:lnTo>
                <a:pt x="0" y="174464"/>
              </a:lnTo>
              <a:lnTo>
                <a:pt x="0" y="348929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23CF4-90DF-46B4-B614-8AD35A3D6ABD}">
      <dsp:nvSpPr>
        <dsp:cNvPr id="0" name=""/>
        <dsp:cNvSpPr/>
      </dsp:nvSpPr>
      <dsp:spPr>
        <a:xfrm>
          <a:off x="2330032" y="252569"/>
          <a:ext cx="3040973" cy="341785"/>
        </a:xfrm>
        <a:prstGeom prst="rect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типу дисперсионной системы</a:t>
          </a:r>
          <a:endParaRPr lang="ru-RU" sz="1600" kern="1200" dirty="0"/>
        </a:p>
      </dsp:txBody>
      <dsp:txXfrm>
        <a:off x="2330032" y="252569"/>
        <a:ext cx="3040973" cy="341785"/>
      </dsp:txXfrm>
    </dsp:sp>
    <dsp:sp modelId="{601E54E4-97DD-48D7-9E79-CE95D7B45CD0}">
      <dsp:nvSpPr>
        <dsp:cNvPr id="0" name=""/>
        <dsp:cNvSpPr/>
      </dsp:nvSpPr>
      <dsp:spPr>
        <a:xfrm>
          <a:off x="3983" y="943284"/>
          <a:ext cx="1661570" cy="397057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Гомогенные</a:t>
          </a:r>
          <a:endParaRPr lang="ru-RU" sz="1500" kern="1200" dirty="0"/>
        </a:p>
      </dsp:txBody>
      <dsp:txXfrm>
        <a:off x="3983" y="943284"/>
        <a:ext cx="1661570" cy="397057"/>
      </dsp:txXfrm>
    </dsp:sp>
    <dsp:sp modelId="{8B9D2369-2B6F-4955-831F-97D570ABF0D4}">
      <dsp:nvSpPr>
        <dsp:cNvPr id="0" name=""/>
        <dsp:cNvSpPr/>
      </dsp:nvSpPr>
      <dsp:spPr>
        <a:xfrm>
          <a:off x="2014483" y="943284"/>
          <a:ext cx="1661570" cy="374601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Гетерогенные</a:t>
          </a:r>
          <a:endParaRPr lang="ru-RU" sz="1500" kern="1200" dirty="0"/>
        </a:p>
      </dsp:txBody>
      <dsp:txXfrm>
        <a:off x="2014483" y="943284"/>
        <a:ext cx="1661570" cy="374601"/>
      </dsp:txXfrm>
    </dsp:sp>
    <dsp:sp modelId="{B931D831-4C4D-47C9-BC5E-C15A1E8B6063}">
      <dsp:nvSpPr>
        <dsp:cNvPr id="0" name=""/>
        <dsp:cNvSpPr/>
      </dsp:nvSpPr>
      <dsp:spPr>
        <a:xfrm>
          <a:off x="4024984" y="943284"/>
          <a:ext cx="1661570" cy="374601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Комбинированные</a:t>
          </a:r>
          <a:endParaRPr lang="ru-RU" sz="1500" kern="1200" dirty="0"/>
        </a:p>
      </dsp:txBody>
      <dsp:txXfrm>
        <a:off x="4024984" y="943284"/>
        <a:ext cx="1661570" cy="374601"/>
      </dsp:txXfrm>
    </dsp:sp>
    <dsp:sp modelId="{F0D4E0B5-A1A2-481A-9D5A-142CDECCD20D}">
      <dsp:nvSpPr>
        <dsp:cNvPr id="0" name=""/>
        <dsp:cNvSpPr/>
      </dsp:nvSpPr>
      <dsp:spPr>
        <a:xfrm>
          <a:off x="6035484" y="943284"/>
          <a:ext cx="1661570" cy="374601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Газообразные</a:t>
          </a:r>
          <a:endParaRPr lang="ru-RU" sz="1500" kern="1200" dirty="0"/>
        </a:p>
      </dsp:txBody>
      <dsp:txXfrm>
        <a:off x="6035484" y="943284"/>
        <a:ext cx="1661570" cy="374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F7768-7AF9-48E5-BCBA-663419B881AB}">
      <dsp:nvSpPr>
        <dsp:cNvPr id="0" name=""/>
        <dsp:cNvSpPr/>
      </dsp:nvSpPr>
      <dsp:spPr>
        <a:xfrm>
          <a:off x="4001187" y="495312"/>
          <a:ext cx="3315485" cy="28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53"/>
              </a:lnTo>
              <a:lnTo>
                <a:pt x="3315485" y="143853"/>
              </a:lnTo>
              <a:lnTo>
                <a:pt x="3315485" y="287707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2D4D0-8810-4E5E-90AB-2F4C3AA8486C}">
      <dsp:nvSpPr>
        <dsp:cNvPr id="0" name=""/>
        <dsp:cNvSpPr/>
      </dsp:nvSpPr>
      <dsp:spPr>
        <a:xfrm>
          <a:off x="4001187" y="495312"/>
          <a:ext cx="1657742" cy="28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53"/>
              </a:lnTo>
              <a:lnTo>
                <a:pt x="1657742" y="143853"/>
              </a:lnTo>
              <a:lnTo>
                <a:pt x="1657742" y="287707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B1206-1A6C-4BC0-8A08-330621BD058F}">
      <dsp:nvSpPr>
        <dsp:cNvPr id="0" name=""/>
        <dsp:cNvSpPr/>
      </dsp:nvSpPr>
      <dsp:spPr>
        <a:xfrm>
          <a:off x="3955467" y="495312"/>
          <a:ext cx="91440" cy="2877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707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90C86-13A7-41BC-BEFB-AD6E16A6B943}">
      <dsp:nvSpPr>
        <dsp:cNvPr id="0" name=""/>
        <dsp:cNvSpPr/>
      </dsp:nvSpPr>
      <dsp:spPr>
        <a:xfrm>
          <a:off x="2343444" y="495312"/>
          <a:ext cx="1657742" cy="287707"/>
        </a:xfrm>
        <a:custGeom>
          <a:avLst/>
          <a:gdLst/>
          <a:ahLst/>
          <a:cxnLst/>
          <a:rect l="0" t="0" r="0" b="0"/>
          <a:pathLst>
            <a:path>
              <a:moveTo>
                <a:pt x="1657742" y="0"/>
              </a:moveTo>
              <a:lnTo>
                <a:pt x="1657742" y="143853"/>
              </a:lnTo>
              <a:lnTo>
                <a:pt x="0" y="143853"/>
              </a:lnTo>
              <a:lnTo>
                <a:pt x="0" y="287707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98E1D-A38D-4750-B42A-61239548C876}">
      <dsp:nvSpPr>
        <dsp:cNvPr id="0" name=""/>
        <dsp:cNvSpPr/>
      </dsp:nvSpPr>
      <dsp:spPr>
        <a:xfrm>
          <a:off x="685017" y="495312"/>
          <a:ext cx="3316169" cy="287707"/>
        </a:xfrm>
        <a:custGeom>
          <a:avLst/>
          <a:gdLst/>
          <a:ahLst/>
          <a:cxnLst/>
          <a:rect l="0" t="0" r="0" b="0"/>
          <a:pathLst>
            <a:path>
              <a:moveTo>
                <a:pt x="3316169" y="0"/>
              </a:moveTo>
              <a:lnTo>
                <a:pt x="3316169" y="143853"/>
              </a:lnTo>
              <a:lnTo>
                <a:pt x="0" y="143853"/>
              </a:lnTo>
              <a:lnTo>
                <a:pt x="0" y="287707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23CF4-90DF-46B4-B614-8AD35A3D6ABD}">
      <dsp:nvSpPr>
        <dsp:cNvPr id="0" name=""/>
        <dsp:cNvSpPr/>
      </dsp:nvSpPr>
      <dsp:spPr>
        <a:xfrm>
          <a:off x="2747481" y="213496"/>
          <a:ext cx="2507411" cy="281816"/>
        </a:xfrm>
        <a:prstGeom prst="rect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применению</a:t>
          </a:r>
          <a:endParaRPr lang="ru-RU" sz="1600" kern="1200" dirty="0"/>
        </a:p>
      </dsp:txBody>
      <dsp:txXfrm>
        <a:off x="2747481" y="213496"/>
        <a:ext cx="2507411" cy="281816"/>
      </dsp:txXfrm>
    </dsp:sp>
    <dsp:sp modelId="{601E54E4-97DD-48D7-9E79-CE95D7B45CD0}">
      <dsp:nvSpPr>
        <dsp:cNvPr id="0" name=""/>
        <dsp:cNvSpPr/>
      </dsp:nvSpPr>
      <dsp:spPr>
        <a:xfrm>
          <a:off x="0" y="783020"/>
          <a:ext cx="1370035" cy="327390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Для приема внутрь</a:t>
          </a:r>
          <a:endParaRPr lang="ru-RU" sz="1000" kern="1200" dirty="0"/>
        </a:p>
      </dsp:txBody>
      <dsp:txXfrm>
        <a:off x="0" y="783020"/>
        <a:ext cx="1370035" cy="327390"/>
      </dsp:txXfrm>
    </dsp:sp>
    <dsp:sp modelId="{8B9D2369-2B6F-4955-831F-97D570ABF0D4}">
      <dsp:nvSpPr>
        <dsp:cNvPr id="0" name=""/>
        <dsp:cNvSpPr/>
      </dsp:nvSpPr>
      <dsp:spPr>
        <a:xfrm>
          <a:off x="1658426" y="783020"/>
          <a:ext cx="1370035" cy="308874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Для наружного применения</a:t>
          </a:r>
          <a:endParaRPr lang="ru-RU" sz="1000" kern="1200" dirty="0"/>
        </a:p>
      </dsp:txBody>
      <dsp:txXfrm>
        <a:off x="1658426" y="783020"/>
        <a:ext cx="1370035" cy="308874"/>
      </dsp:txXfrm>
    </dsp:sp>
    <dsp:sp modelId="{B931D831-4C4D-47C9-BC5E-C15A1E8B6063}">
      <dsp:nvSpPr>
        <dsp:cNvPr id="0" name=""/>
        <dsp:cNvSpPr/>
      </dsp:nvSpPr>
      <dsp:spPr>
        <a:xfrm>
          <a:off x="3316169" y="783020"/>
          <a:ext cx="1370035" cy="308874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Для местного применения</a:t>
          </a:r>
          <a:endParaRPr lang="ru-RU" sz="1000" kern="1200" dirty="0"/>
        </a:p>
      </dsp:txBody>
      <dsp:txXfrm>
        <a:off x="3316169" y="783020"/>
        <a:ext cx="1370035" cy="308874"/>
      </dsp:txXfrm>
    </dsp:sp>
    <dsp:sp modelId="{F0D4E0B5-A1A2-481A-9D5A-142CDECCD20D}">
      <dsp:nvSpPr>
        <dsp:cNvPr id="0" name=""/>
        <dsp:cNvSpPr/>
      </dsp:nvSpPr>
      <dsp:spPr>
        <a:xfrm>
          <a:off x="4973912" y="783020"/>
          <a:ext cx="1370035" cy="308874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Для парентерального применения</a:t>
          </a:r>
          <a:endParaRPr lang="ru-RU" sz="1000" kern="1200" dirty="0"/>
        </a:p>
      </dsp:txBody>
      <dsp:txXfrm>
        <a:off x="4973912" y="783020"/>
        <a:ext cx="1370035" cy="308874"/>
      </dsp:txXfrm>
    </dsp:sp>
    <dsp:sp modelId="{5132E5D5-FB49-41AF-A8BD-84554CDE7B8A}">
      <dsp:nvSpPr>
        <dsp:cNvPr id="0" name=""/>
        <dsp:cNvSpPr/>
      </dsp:nvSpPr>
      <dsp:spPr>
        <a:xfrm>
          <a:off x="6631655" y="783020"/>
          <a:ext cx="1370035" cy="685017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Для ингаляционного применения</a:t>
          </a:r>
          <a:endParaRPr lang="ru-RU" sz="1000" kern="1200" dirty="0"/>
        </a:p>
      </dsp:txBody>
      <dsp:txXfrm>
        <a:off x="6631655" y="783020"/>
        <a:ext cx="1370035" cy="685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B1206-1A6C-4BC0-8A08-330621BD058F}">
      <dsp:nvSpPr>
        <dsp:cNvPr id="0" name=""/>
        <dsp:cNvSpPr/>
      </dsp:nvSpPr>
      <dsp:spPr>
        <a:xfrm>
          <a:off x="3850519" y="500879"/>
          <a:ext cx="1470196" cy="510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58"/>
              </a:lnTo>
              <a:lnTo>
                <a:pt x="1470196" y="255158"/>
              </a:lnTo>
              <a:lnTo>
                <a:pt x="1470196" y="51031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98E1D-A38D-4750-B42A-61239548C876}">
      <dsp:nvSpPr>
        <dsp:cNvPr id="0" name=""/>
        <dsp:cNvSpPr/>
      </dsp:nvSpPr>
      <dsp:spPr>
        <a:xfrm>
          <a:off x="2380323" y="500879"/>
          <a:ext cx="1470196" cy="510316"/>
        </a:xfrm>
        <a:custGeom>
          <a:avLst/>
          <a:gdLst/>
          <a:ahLst/>
          <a:cxnLst/>
          <a:rect l="0" t="0" r="0" b="0"/>
          <a:pathLst>
            <a:path>
              <a:moveTo>
                <a:pt x="1470196" y="0"/>
              </a:moveTo>
              <a:lnTo>
                <a:pt x="1470196" y="255158"/>
              </a:lnTo>
              <a:lnTo>
                <a:pt x="0" y="255158"/>
              </a:lnTo>
              <a:lnTo>
                <a:pt x="0" y="51031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23CF4-90DF-46B4-B614-8AD35A3D6ABD}">
      <dsp:nvSpPr>
        <dsp:cNvPr id="0" name=""/>
        <dsp:cNvSpPr/>
      </dsp:nvSpPr>
      <dsp:spPr>
        <a:xfrm>
          <a:off x="1626780" y="1013"/>
          <a:ext cx="4447477" cy="499866"/>
        </a:xfrm>
        <a:prstGeom prst="rect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типу высвобождения</a:t>
          </a:r>
          <a:endParaRPr lang="ru-RU" sz="1600" kern="1200" dirty="0"/>
        </a:p>
      </dsp:txBody>
      <dsp:txXfrm>
        <a:off x="1626780" y="1013"/>
        <a:ext cx="4447477" cy="499866"/>
      </dsp:txXfrm>
    </dsp:sp>
    <dsp:sp modelId="{601E54E4-97DD-48D7-9E79-CE95D7B45CD0}">
      <dsp:nvSpPr>
        <dsp:cNvPr id="0" name=""/>
        <dsp:cNvSpPr/>
      </dsp:nvSpPr>
      <dsp:spPr>
        <a:xfrm>
          <a:off x="1165285" y="1011195"/>
          <a:ext cx="2430076" cy="580703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обычным высвобождением</a:t>
          </a:r>
          <a:endParaRPr lang="ru-RU" sz="1600" kern="1200" dirty="0"/>
        </a:p>
      </dsp:txBody>
      <dsp:txXfrm>
        <a:off x="1165285" y="1011195"/>
        <a:ext cx="2430076" cy="580703"/>
      </dsp:txXfrm>
    </dsp:sp>
    <dsp:sp modelId="{B931D831-4C4D-47C9-BC5E-C15A1E8B6063}">
      <dsp:nvSpPr>
        <dsp:cNvPr id="0" name=""/>
        <dsp:cNvSpPr/>
      </dsp:nvSpPr>
      <dsp:spPr>
        <a:xfrm>
          <a:off x="4105677" y="1011195"/>
          <a:ext cx="2430076" cy="547860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модифицированным высвобождением</a:t>
          </a:r>
          <a:endParaRPr lang="ru-RU" sz="1600" kern="1200" dirty="0"/>
        </a:p>
      </dsp:txBody>
      <dsp:txXfrm>
        <a:off x="4105677" y="1011195"/>
        <a:ext cx="2430076" cy="547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55688-E069-46AD-8B23-7FDBF6B2CF3A}">
      <dsp:nvSpPr>
        <dsp:cNvPr id="0" name=""/>
        <dsp:cNvSpPr/>
      </dsp:nvSpPr>
      <dsp:spPr>
        <a:xfrm>
          <a:off x="5240" y="0"/>
          <a:ext cx="2210775" cy="42762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Порошок (</a:t>
          </a:r>
          <a:r>
            <a:rPr lang="en-US" sz="2000" kern="1200" dirty="0" err="1" smtClean="0"/>
            <a:t>Pulvis</a:t>
          </a:r>
          <a:r>
            <a:rPr lang="ru-RU" sz="2000" kern="1200" dirty="0" smtClean="0"/>
            <a:t>): простой (состоит из одного вещества), сложный (состоит из 2 и более ингредиентов)</a:t>
          </a:r>
          <a:endParaRPr lang="ru-RU" sz="2000" kern="1200" dirty="0"/>
        </a:p>
      </dsp:txBody>
      <dsp:txXfrm>
        <a:off x="69991" y="64751"/>
        <a:ext cx="2081273" cy="4146790"/>
      </dsp:txXfrm>
    </dsp:sp>
    <dsp:sp modelId="{9598B34C-1AF1-43DC-8931-9A989BBEBC77}">
      <dsp:nvSpPr>
        <dsp:cNvPr id="0" name=""/>
        <dsp:cNvSpPr/>
      </dsp:nvSpPr>
      <dsp:spPr>
        <a:xfrm>
          <a:off x="2527549" y="0"/>
          <a:ext cx="2204878" cy="42762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Таблетка (</a:t>
          </a:r>
          <a:r>
            <a:rPr lang="en-US" sz="2000" kern="1200" dirty="0" err="1" smtClean="0"/>
            <a:t>Tabuletta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2592128" y="64579"/>
        <a:ext cx="2075720" cy="4147134"/>
      </dsp:txXfrm>
    </dsp:sp>
    <dsp:sp modelId="{6C9C11E9-B737-4D3D-821F-2BFF0347730E}">
      <dsp:nvSpPr>
        <dsp:cNvPr id="0" name=""/>
        <dsp:cNvSpPr/>
      </dsp:nvSpPr>
      <dsp:spPr>
        <a:xfrm>
          <a:off x="5043961" y="0"/>
          <a:ext cx="2163470" cy="42762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Драже (</a:t>
          </a:r>
          <a:r>
            <a:rPr lang="en-US" sz="2000" kern="1200" dirty="0" err="1" smtClean="0"/>
            <a:t>Dragee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5107327" y="63366"/>
        <a:ext cx="2036738" cy="4149560"/>
      </dsp:txXfrm>
    </dsp:sp>
    <dsp:sp modelId="{774BEE98-08CE-45AB-9388-E7F42DA92E56}">
      <dsp:nvSpPr>
        <dsp:cNvPr id="0" name=""/>
        <dsp:cNvSpPr/>
      </dsp:nvSpPr>
      <dsp:spPr>
        <a:xfrm>
          <a:off x="7518965" y="0"/>
          <a:ext cx="2213594" cy="42762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Капсула </a:t>
          </a:r>
          <a:r>
            <a:rPr lang="en-US" sz="2000" kern="1200" dirty="0" smtClean="0"/>
            <a:t>(</a:t>
          </a:r>
          <a:r>
            <a:rPr lang="en-US" sz="2000" kern="1200" dirty="0" err="1" smtClean="0"/>
            <a:t>Capsula</a:t>
          </a:r>
          <a:r>
            <a:rPr lang="en-US" sz="2000" kern="1200" dirty="0" smtClean="0"/>
            <a:t>)</a:t>
          </a:r>
          <a:endParaRPr lang="ru-RU" sz="2000" kern="1200" dirty="0"/>
        </a:p>
      </dsp:txBody>
      <dsp:txXfrm>
        <a:off x="7583799" y="64834"/>
        <a:ext cx="2083926" cy="41466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55688-E069-46AD-8B23-7FDBF6B2CF3A}">
      <dsp:nvSpPr>
        <dsp:cNvPr id="0" name=""/>
        <dsp:cNvSpPr/>
      </dsp:nvSpPr>
      <dsp:spPr>
        <a:xfrm>
          <a:off x="1933" y="0"/>
          <a:ext cx="2395819" cy="165618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Мазь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</a:t>
          </a:r>
          <a:r>
            <a:rPr lang="en-US" sz="1800" kern="1200" dirty="0" err="1" smtClean="0"/>
            <a:t>Unguenta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50441" y="48508"/>
        <a:ext cx="2298803" cy="1559168"/>
      </dsp:txXfrm>
    </dsp:sp>
    <dsp:sp modelId="{9598B34C-1AF1-43DC-8931-9A989BBEBC77}">
      <dsp:nvSpPr>
        <dsp:cNvPr id="0" name=""/>
        <dsp:cNvSpPr/>
      </dsp:nvSpPr>
      <dsp:spPr>
        <a:xfrm>
          <a:off x="2735362" y="0"/>
          <a:ext cx="2389429" cy="165618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Паста </a:t>
          </a:r>
          <a:endParaRPr lang="en-US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</a:t>
          </a:r>
          <a:r>
            <a:rPr lang="en-US" sz="1800" kern="1200" dirty="0" err="1" smtClean="0"/>
            <a:t>Pastae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2783870" y="48508"/>
        <a:ext cx="2292413" cy="1559168"/>
      </dsp:txXfrm>
    </dsp:sp>
    <dsp:sp modelId="{6C9C11E9-B737-4D3D-821F-2BFF0347730E}">
      <dsp:nvSpPr>
        <dsp:cNvPr id="0" name=""/>
        <dsp:cNvSpPr/>
      </dsp:nvSpPr>
      <dsp:spPr>
        <a:xfrm>
          <a:off x="5462401" y="0"/>
          <a:ext cx="2816585" cy="165618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Свеча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</a:t>
          </a:r>
          <a:r>
            <a:rPr lang="en-US" sz="1800" kern="1200" err="1" smtClean="0"/>
            <a:t>Suppositorium</a:t>
          </a:r>
          <a:r>
            <a:rPr lang="ru-RU" sz="1800" kern="1200" smtClean="0"/>
            <a:t>)</a:t>
          </a:r>
          <a:endParaRPr lang="ru-RU" sz="1800" kern="1200" dirty="0"/>
        </a:p>
      </dsp:txBody>
      <dsp:txXfrm>
        <a:off x="5510909" y="48508"/>
        <a:ext cx="2719569" cy="15591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55688-E069-46AD-8B23-7FDBF6B2CF3A}">
      <dsp:nvSpPr>
        <dsp:cNvPr id="0" name=""/>
        <dsp:cNvSpPr/>
      </dsp:nvSpPr>
      <dsp:spPr>
        <a:xfrm>
          <a:off x="1933" y="0"/>
          <a:ext cx="2395819" cy="295232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Порошок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</a:t>
          </a:r>
          <a:r>
            <a:rPr lang="en-US" sz="1800" kern="1200" dirty="0" smtClean="0"/>
            <a:t>1 </a:t>
          </a:r>
          <a:r>
            <a:rPr lang="ru-RU" sz="1800" kern="1200" dirty="0" smtClean="0"/>
            <a:t>или более действующих веществ)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+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мазевая основа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</a:t>
          </a:r>
          <a:r>
            <a:rPr lang="en-US" sz="1800" kern="1200" dirty="0" err="1" smtClean="0"/>
            <a:t>Vaselinum</a:t>
          </a:r>
          <a:r>
            <a:rPr lang="en-US" sz="1800" kern="1200" dirty="0" smtClean="0"/>
            <a:t> / </a:t>
          </a:r>
          <a:r>
            <a:rPr lang="en-US" sz="1800" kern="1200" dirty="0" err="1" smtClean="0"/>
            <a:t>Lanolinum</a:t>
          </a:r>
          <a:r>
            <a:rPr lang="en-US" sz="1800" kern="1200" dirty="0" smtClean="0"/>
            <a:t> )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2104" y="70171"/>
        <a:ext cx="2255477" cy="2811986"/>
      </dsp:txXfrm>
    </dsp:sp>
    <dsp:sp modelId="{9598B34C-1AF1-43DC-8931-9A989BBEBC77}">
      <dsp:nvSpPr>
        <dsp:cNvPr id="0" name=""/>
        <dsp:cNvSpPr/>
      </dsp:nvSpPr>
      <dsp:spPr>
        <a:xfrm>
          <a:off x="2735362" y="0"/>
          <a:ext cx="2389429" cy="295232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Порошок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(25-60% от всей пасты, если действующего вещества не хватает, добавить </a:t>
          </a:r>
          <a:r>
            <a:rPr lang="en-US" sz="1800" kern="1200" dirty="0" smtClean="0"/>
            <a:t>Talcum/ </a:t>
          </a:r>
          <a:r>
            <a:rPr lang="en-US" sz="1800" kern="1200" dirty="0" err="1" smtClean="0"/>
            <a:t>Zinci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oxydum</a:t>
          </a:r>
          <a:r>
            <a:rPr lang="en-US" sz="1800" kern="1200" dirty="0" smtClean="0"/>
            <a:t>/ </a:t>
          </a:r>
          <a:r>
            <a:rPr lang="en-US" sz="1800" kern="1200" dirty="0" err="1" smtClean="0"/>
            <a:t>Amylum</a:t>
          </a:r>
          <a:r>
            <a:rPr lang="ru-RU" sz="1800" kern="1200" dirty="0" smtClean="0"/>
            <a:t>)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+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мазевая основа</a:t>
          </a:r>
          <a:endParaRPr lang="ru-RU" sz="1800" kern="1200" dirty="0"/>
        </a:p>
      </dsp:txBody>
      <dsp:txXfrm>
        <a:off x="2805346" y="69984"/>
        <a:ext cx="2249461" cy="2812360"/>
      </dsp:txXfrm>
    </dsp:sp>
    <dsp:sp modelId="{6C9C11E9-B737-4D3D-821F-2BFF0347730E}">
      <dsp:nvSpPr>
        <dsp:cNvPr id="0" name=""/>
        <dsp:cNvSpPr/>
      </dsp:nvSpPr>
      <dsp:spPr>
        <a:xfrm>
          <a:off x="5462401" y="0"/>
          <a:ext cx="2816585" cy="295232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Порошок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</a:t>
          </a:r>
          <a:r>
            <a:rPr lang="en-US" sz="1800" kern="1200" dirty="0" smtClean="0"/>
            <a:t>1 </a:t>
          </a:r>
          <a:r>
            <a:rPr lang="ru-RU" sz="1800" kern="1200" dirty="0" smtClean="0"/>
            <a:t>или более действующих веществ)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+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основа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</a:t>
          </a:r>
          <a:r>
            <a:rPr lang="en-US" sz="1800" kern="1200" dirty="0" err="1" smtClean="0"/>
            <a:t>Oleum</a:t>
          </a:r>
          <a:r>
            <a:rPr lang="en-US" sz="1800" kern="1200" dirty="0" smtClean="0"/>
            <a:t> Cacao)</a:t>
          </a:r>
          <a:endParaRPr lang="ru-RU" sz="1800" kern="1200" dirty="0"/>
        </a:p>
      </dsp:txBody>
      <dsp:txXfrm>
        <a:off x="5544896" y="82495"/>
        <a:ext cx="2651595" cy="2787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0AF6B-8470-4AA0-AED0-2667EEC0DF47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DFB0B-D49A-4ADA-8FBA-98B13173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12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2EA88C9-7836-4763-8207-D08E65475AD6}" type="slidenum">
              <a:rPr lang="ru-RU" altLang="ru-RU"/>
              <a:pPr>
                <a:spcBef>
                  <a:spcPct val="0"/>
                </a:spcBef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62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2EA88C9-7836-4763-8207-D08E65475AD6}" type="slidenum">
              <a:rPr lang="ru-RU" altLang="ru-RU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3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639E6-5645-4DB0-B919-88082D92B7C3}" type="datetimeFigureOut">
              <a:rPr lang="ru-RU"/>
              <a:pPr>
                <a:defRPr/>
              </a:pPr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6221E-BE44-4C85-AC8F-5094F37873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61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8247-7A0E-475E-935F-F60317B016C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DAE7-0887-4F9D-B8C3-6969604F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5500" y="2594461"/>
            <a:ext cx="7422952" cy="311833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>РЕЦЕПТ. РЕЦЕПТУРНЫЕ БЛАНКИ. ПРАВИЛА ВЫПИСЫВАНИЯ РЕЦЕПТОВ. ТВЕРДЫЕ И МЯГКИЕ ЛЕКАРСТВЕННЫЕ ФОРМЫ. </a:t>
            </a:r>
            <a:endParaRPr lang="ru-RU" sz="4000" dirty="0">
              <a:solidFill>
                <a:srgbClr val="007366"/>
              </a:solidFill>
              <a:latin typeface="Austin Cyr Bold" panose="02020803070702030403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0" y="523819"/>
            <a:ext cx="4553936" cy="15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Основные ошибки в рецептах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0984" y="1602656"/>
            <a:ext cx="9654360" cy="539816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b="1" i="1" dirty="0"/>
              <a:t>Наименование препарата</a:t>
            </a:r>
            <a:r>
              <a:rPr lang="ru-RU" sz="1600" dirty="0"/>
              <a:t> </a:t>
            </a:r>
            <a:endParaRPr lang="ru-RU" sz="1600" dirty="0" smtClean="0"/>
          </a:p>
          <a:p>
            <a:pPr algn="just">
              <a:spcBef>
                <a:spcPts val="0"/>
              </a:spcBef>
            </a:pPr>
            <a:r>
              <a:rPr lang="ru-RU" sz="1600" i="1" u="sng" dirty="0" smtClean="0"/>
              <a:t>Ошибка</a:t>
            </a:r>
            <a:r>
              <a:rPr lang="ru-RU" sz="1600" i="1" u="sng" dirty="0"/>
              <a:t>.</a:t>
            </a:r>
            <a:r>
              <a:rPr lang="ru-RU" sz="1600" dirty="0"/>
              <a:t> Выписывают лекарственный препарат по торговому наименованию вместо международного непатентованного. </a:t>
            </a:r>
            <a:endParaRPr lang="ru-RU" sz="1600" dirty="0" smtClean="0"/>
          </a:p>
          <a:p>
            <a:pPr algn="just">
              <a:spcBef>
                <a:spcPts val="0"/>
              </a:spcBef>
            </a:pPr>
            <a:r>
              <a:rPr lang="ru-RU" sz="1600" i="1" u="sng" dirty="0" smtClean="0"/>
              <a:t>Как </a:t>
            </a:r>
            <a:r>
              <a:rPr lang="ru-RU" sz="1600" i="1" u="sng" dirty="0"/>
              <a:t>правильно. </a:t>
            </a:r>
            <a:r>
              <a:rPr lang="ru-RU" sz="1600" dirty="0"/>
              <a:t>Лекарства необходимо назначать по международному наименованию. Если его нет — по </a:t>
            </a:r>
            <a:r>
              <a:rPr lang="ru-RU" sz="1600" dirty="0" err="1"/>
              <a:t>группировочному</a:t>
            </a:r>
            <a:r>
              <a:rPr lang="ru-RU" sz="1600" dirty="0"/>
              <a:t> или химическому. Если нет и их, используют торговое наименование. Использовать торговое наименование можно при наличии медицинских показаний по решению врачебной комиссии. На обороте рецепта в таком случае должен быть штамп комиссии.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/>
              <a:t>Способ применения </a:t>
            </a:r>
            <a:endParaRPr lang="ru-RU" sz="1600" b="1" dirty="0" smtClean="0"/>
          </a:p>
          <a:p>
            <a:pPr algn="just">
              <a:spcBef>
                <a:spcPts val="0"/>
              </a:spcBef>
            </a:pPr>
            <a:r>
              <a:rPr lang="ru-RU" sz="1600" i="1" u="sng" dirty="0" smtClean="0"/>
              <a:t>Ошибка</a:t>
            </a:r>
            <a:r>
              <a:rPr lang="ru-RU" sz="1600" i="1" u="sng" dirty="0"/>
              <a:t>.</a:t>
            </a:r>
            <a:r>
              <a:rPr lang="ru-RU" sz="1600" dirty="0"/>
              <a:t> Не расписывают способ применения препарата или используют недопустимую формулировку «по схеме». Не уточняют сроки приема лекарства. </a:t>
            </a:r>
            <a:endParaRPr lang="ru-RU" sz="1600" dirty="0" smtClean="0"/>
          </a:p>
          <a:p>
            <a:pPr algn="just">
              <a:spcBef>
                <a:spcPts val="0"/>
              </a:spcBef>
            </a:pPr>
            <a:r>
              <a:rPr lang="ru-RU" sz="1600" i="1" u="sng" dirty="0" smtClean="0"/>
              <a:t>Как </a:t>
            </a:r>
            <a:r>
              <a:rPr lang="ru-RU" sz="1600" i="1" u="sng" dirty="0"/>
              <a:t>правильно</a:t>
            </a:r>
            <a:r>
              <a:rPr lang="ru-RU" sz="1600" u="sng" dirty="0"/>
              <a:t>. </a:t>
            </a:r>
            <a:r>
              <a:rPr lang="ru-RU" sz="1600" u="sng" dirty="0" smtClean="0"/>
              <a:t>У</a:t>
            </a:r>
            <a:r>
              <a:rPr lang="ru-RU" sz="1600" dirty="0" smtClean="0"/>
              <a:t>точнить </a:t>
            </a:r>
            <a:r>
              <a:rPr lang="ru-RU" sz="1600" dirty="0"/>
              <a:t>пути введения препарата — внутрь, внутримышечно и т. д. Как и ранее, пишут частоту, длительность и время приема относительно сна — утром, вечером. Для препаратов, которые взаимодействуют с пищей, — до еды, во время, после. </a:t>
            </a:r>
            <a:r>
              <a:rPr lang="ru-RU" sz="1600" dirty="0" smtClean="0"/>
              <a:t>В </a:t>
            </a:r>
            <a:r>
              <a:rPr lang="ru-RU" sz="1600" dirty="0"/>
              <a:t>рецепте на наркотический препарат рекомендуют указывать время приема по индивидуально подобранной схеме. Например, ежедневно, в 21:00</a:t>
            </a:r>
            <a:r>
              <a:rPr lang="ru-RU" sz="1600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/>
              <a:t>Дозировка </a:t>
            </a:r>
            <a:endParaRPr lang="ru-RU" sz="1600" b="1" dirty="0" smtClean="0"/>
          </a:p>
          <a:p>
            <a:pPr algn="just">
              <a:spcBef>
                <a:spcPts val="0"/>
              </a:spcBef>
            </a:pPr>
            <a:r>
              <a:rPr lang="ru-RU" sz="1600" i="1" u="sng" dirty="0" smtClean="0"/>
              <a:t>Ошибка</a:t>
            </a:r>
            <a:r>
              <a:rPr lang="ru-RU" sz="1600" i="1" u="sng" dirty="0"/>
              <a:t>. </a:t>
            </a:r>
            <a:r>
              <a:rPr lang="ru-RU" sz="1600" dirty="0"/>
              <a:t>Неверно указывают дозу препарата. Например, врач написал дозировку таблеток 0,25 г вместо 0,00025 г. </a:t>
            </a:r>
            <a:endParaRPr lang="ru-RU" sz="1600" dirty="0" smtClean="0"/>
          </a:p>
          <a:p>
            <a:pPr algn="just">
              <a:spcBef>
                <a:spcPts val="0"/>
              </a:spcBef>
            </a:pPr>
            <a:r>
              <a:rPr lang="ru-RU" sz="1600" i="1" u="sng" dirty="0" smtClean="0"/>
              <a:t>Как </a:t>
            </a:r>
            <a:r>
              <a:rPr lang="ru-RU" sz="1600" i="1" u="sng" dirty="0"/>
              <a:t>правильно. </a:t>
            </a:r>
            <a:r>
              <a:rPr lang="ru-RU" sz="1600" dirty="0"/>
              <a:t>Количество действующих веществ в рецепте медработники должны указывать в соответствии с инструкцией по применению. Дозировку лекарств в твердых лекарственных формах можно писать как одно или несколько действующих веществ в г и мг</a:t>
            </a:r>
            <a:r>
              <a:rPr lang="ru-RU" sz="160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1600" dirty="0"/>
              <a:t>Для жидких форм количество действующего вещества пишут в мг, мл с указанием общего </a:t>
            </a:r>
            <a:r>
              <a:rPr lang="ru-RU" sz="1600" dirty="0" smtClean="0"/>
              <a:t>объема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25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Основные ошибки в рецептах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0984" y="1775144"/>
            <a:ext cx="9654360" cy="5398166"/>
          </a:xfrm>
        </p:spPr>
        <p:txBody>
          <a:bodyPr>
            <a:normAutofit/>
          </a:bodyPr>
          <a:lstStyle/>
          <a:p>
            <a:pPr algn="just"/>
            <a:r>
              <a:rPr lang="ru-RU" sz="1800" b="1" i="1" dirty="0"/>
              <a:t>Количество препарата </a:t>
            </a:r>
            <a:endParaRPr lang="ru-RU" sz="1800" b="1" i="1" dirty="0" smtClean="0"/>
          </a:p>
          <a:p>
            <a:pPr algn="just"/>
            <a:r>
              <a:rPr lang="ru-RU" sz="1800" i="1" u="sng" dirty="0" smtClean="0"/>
              <a:t>Ошибка</a:t>
            </a:r>
            <a:r>
              <a:rPr lang="ru-RU" sz="1800" i="1" u="sng" dirty="0"/>
              <a:t>. </a:t>
            </a:r>
            <a:r>
              <a:rPr lang="ru-RU" sz="1800" dirty="0"/>
              <a:t>Неправильно пишут количество лекарств для реализации по одному рецепту. </a:t>
            </a:r>
            <a:endParaRPr lang="ru-RU" sz="1800" dirty="0" smtClean="0"/>
          </a:p>
          <a:p>
            <a:pPr algn="just"/>
            <a:r>
              <a:rPr lang="ru-RU" sz="1800" i="1" u="sng" dirty="0" smtClean="0"/>
              <a:t>Как </a:t>
            </a:r>
            <a:r>
              <a:rPr lang="ru-RU" sz="1800" i="1" u="sng" dirty="0"/>
              <a:t>правильно. </a:t>
            </a:r>
            <a:r>
              <a:rPr lang="ru-RU" sz="1800" dirty="0"/>
              <a:t>На рецептурном бланке форм № 107/у-НП, 148-1/у-88 и 148-1/у-04(л) медработники имеют право назначить только </a:t>
            </a:r>
            <a:r>
              <a:rPr lang="ru-RU" sz="1800" i="1" dirty="0"/>
              <a:t>одно </a:t>
            </a:r>
            <a:r>
              <a:rPr lang="ru-RU" sz="1800" dirty="0"/>
              <a:t>наименование препарата. На бланке формы 107-1/у можно выписать только один антипсихотик, </a:t>
            </a:r>
            <a:r>
              <a:rPr lang="ru-RU" sz="1800" dirty="0" err="1"/>
              <a:t>анксиолитик</a:t>
            </a:r>
            <a:r>
              <a:rPr lang="ru-RU" sz="1800" dirty="0"/>
              <a:t>, снотворное и седативное средство, антидепрессант, которые не подлежат ПКУ. Либо до трех наименований лекарств, которые к перечисленным препаратам не относятся. Максимальное количество наркотических препаратов в одном рецепте можно найти в приложении 1 приказа № 1094н. Медработник вправе превысить это количество при наличии медицинских показаний с учетом </a:t>
            </a:r>
            <a:r>
              <a:rPr lang="ru-RU" sz="1800" dirty="0" smtClean="0"/>
              <a:t>клинических рекомендаций, </a:t>
            </a:r>
            <a:r>
              <a:rPr lang="ru-RU" sz="1800" dirty="0"/>
              <a:t>но не более чем в два раза. В таком случае ставят надпись «По специальному назначению», отдельно заверяют ее своей подписью и печатью </a:t>
            </a:r>
            <a:r>
              <a:rPr lang="ru-RU" sz="1800" dirty="0" err="1"/>
              <a:t>медорганизации</a:t>
            </a:r>
            <a:r>
              <a:rPr lang="ru-RU" sz="1800" dirty="0"/>
              <a:t> «Для рецептов</a:t>
            </a:r>
            <a:r>
              <a:rPr lang="ru-RU" sz="1800" dirty="0" smtClean="0"/>
              <a:t>».</a:t>
            </a:r>
          </a:p>
          <a:p>
            <a:pPr algn="just"/>
            <a:r>
              <a:rPr lang="ru-RU" sz="1800" dirty="0"/>
              <a:t>Все подлежащие ПКУ препараты, за исключением перечня из приложения 1 приказа № 1094н, можно выписывать в количестве на курс лечения не более 60 дней. В случае, когда курс лечения составляет более 30 дней, дополнительно ставят надпись «По специальному назначению» и заверяют ее подписью медработника и печатью </a:t>
            </a:r>
            <a:r>
              <a:rPr lang="ru-RU" sz="1800" dirty="0" err="1"/>
              <a:t>медорганизации</a:t>
            </a:r>
            <a:r>
              <a:rPr lang="ru-RU" sz="1800" dirty="0"/>
              <a:t> «Для рецептов</a:t>
            </a:r>
            <a:r>
              <a:rPr lang="ru-RU" sz="1800" dirty="0" smtClean="0"/>
              <a:t>».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220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Основные ошибки в рецептах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0984" y="4823018"/>
            <a:ext cx="9701380" cy="233452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1800" b="1" i="1" dirty="0"/>
              <a:t>Т</a:t>
            </a:r>
            <a:r>
              <a:rPr lang="ru-RU" sz="1800" b="1" i="1" dirty="0" smtClean="0"/>
              <a:t>ипичные ошибки </a:t>
            </a:r>
            <a:r>
              <a:rPr lang="ru-RU" sz="1800" b="1" i="1" dirty="0"/>
              <a:t>данного рецептурного </a:t>
            </a:r>
            <a:r>
              <a:rPr lang="ru-RU" sz="1800" b="1" i="1" dirty="0" smtClean="0"/>
              <a:t>бланка:</a:t>
            </a:r>
            <a:endParaRPr lang="ru-RU" sz="1800" b="1" i="1" dirty="0"/>
          </a:p>
          <a:p>
            <a:pPr algn="just"/>
            <a:r>
              <a:rPr lang="ru-RU" sz="1800" b="1" i="1" dirty="0"/>
              <a:t>отсутствие обязательных и дополнительных реквизитов бланка: штампа МО, ФИО пациента или медицинского работника, печати для рецептов, личной печати и подписи медицинского работника;</a:t>
            </a:r>
          </a:p>
          <a:p>
            <a:pPr algn="just"/>
            <a:r>
              <a:rPr lang="ru-RU" sz="1800" b="1" i="1" dirty="0"/>
              <a:t>выписка лекарственного препарата по торговом наименованию, без заверения печатью «Врачебная комиссия» на оборотной стороне рецепта;</a:t>
            </a:r>
          </a:p>
          <a:p>
            <a:pPr algn="just"/>
            <a:r>
              <a:rPr lang="ru-RU" sz="1800" b="1" i="1" dirty="0"/>
              <a:t>неверно указанная дозировка лекарственного препарата: например, указание </a:t>
            </a:r>
            <a:r>
              <a:rPr lang="ru-RU" sz="1800" b="1" i="1" dirty="0" err="1"/>
              <a:t>бромдигидрохлорбензодиазипина</a:t>
            </a:r>
            <a:r>
              <a:rPr lang="ru-RU" sz="1800" b="1" i="1" dirty="0"/>
              <a:t> (</a:t>
            </a:r>
            <a:r>
              <a:rPr lang="ru-RU" sz="1800" b="1" i="1" dirty="0" err="1"/>
              <a:t>феназепама</a:t>
            </a:r>
            <a:r>
              <a:rPr lang="ru-RU" sz="1800" b="1" i="1" dirty="0"/>
              <a:t>) в дозировке 0,5 мг, при наличии заводских дозировок —  1 мг и 2,5 мг. </a:t>
            </a:r>
          </a:p>
          <a:p>
            <a:pPr algn="just"/>
            <a:r>
              <a:rPr lang="ru-RU" sz="1800" b="1" i="1" dirty="0"/>
              <a:t>ошибки в выписывании количества лекарственного препарата на курс приема. Согласно Приказу 1094н, допускается выписывание лекарственных средств, подлежащих ПКУ на период свыше 30 дней, но не более чем на 60 дней, с заверением дополнительной печатью «Для рецептов» и подписью врача «По специальному назначению». </a:t>
            </a:r>
            <a:endParaRPr lang="ru-RU" sz="1800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72" y="1083304"/>
            <a:ext cx="5634174" cy="37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Проектные </a:t>
            </a:r>
            <a:r>
              <a:rPr lang="ru-RU" sz="4800" dirty="0">
                <a:solidFill>
                  <a:srgbClr val="078877"/>
                </a:solidFill>
                <a:latin typeface="Austin Cyr Bold" panose="02020803070702030403" pitchFamily="18" charset="-52"/>
              </a:rPr>
              <a:t>изменения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1368" y="1399944"/>
            <a:ext cx="9654790" cy="5614732"/>
          </a:xfrm>
        </p:spPr>
        <p:txBody>
          <a:bodyPr>
            <a:normAutofit/>
          </a:bodyPr>
          <a:lstStyle/>
          <a:p>
            <a:pPr indent="457200" algn="just">
              <a:lnSpc>
                <a:spcPts val="1500"/>
              </a:lnSpc>
              <a:spcBef>
                <a:spcPts val="0"/>
              </a:spcBef>
            </a:pPr>
            <a:r>
              <a:rPr lang="ru-RU" sz="1800" b="1" dirty="0"/>
              <a:t>Оформление рецепта в форме электронного </a:t>
            </a:r>
            <a:r>
              <a:rPr lang="ru-RU" sz="1800" b="1" dirty="0" smtClean="0"/>
              <a:t>документа</a:t>
            </a:r>
          </a:p>
          <a:p>
            <a:pPr indent="457200" algn="just">
              <a:lnSpc>
                <a:spcPts val="1700"/>
              </a:lnSpc>
              <a:spcBef>
                <a:spcPts val="0"/>
              </a:spcBef>
            </a:pPr>
            <a:r>
              <a:rPr lang="ru-RU" sz="1800" dirty="0"/>
              <a:t>1) код </a:t>
            </a:r>
            <a:r>
              <a:rPr lang="ru-RU" sz="1800" b="1" i="1" dirty="0"/>
              <a:t>субъект</a:t>
            </a:r>
            <a:r>
              <a:rPr lang="ru-RU" sz="1800" b="1" dirty="0"/>
              <a:t>а</a:t>
            </a:r>
            <a:r>
              <a:rPr lang="ru-RU" sz="1800" dirty="0"/>
              <a:t> Российской Федерации по </a:t>
            </a:r>
            <a:r>
              <a:rPr lang="ru-RU" sz="1800" dirty="0" smtClean="0"/>
              <a:t>ОКАТО; наименование </a:t>
            </a:r>
            <a:r>
              <a:rPr lang="ru-RU" sz="1800" b="1" i="1" dirty="0"/>
              <a:t>медицинской организации</a:t>
            </a:r>
            <a:r>
              <a:rPr lang="ru-RU" sz="1800" dirty="0"/>
              <a:t>, адрес, телефон или фамилия, инициалы имени и </a:t>
            </a:r>
            <a:r>
              <a:rPr lang="ru-RU" sz="1800" dirty="0" smtClean="0"/>
              <a:t>отчества ИП, </a:t>
            </a:r>
            <a:r>
              <a:rPr lang="ru-RU" sz="1800" dirty="0"/>
              <a:t>имеющего лицензию на медицинскую деятельность, его </a:t>
            </a:r>
            <a:r>
              <a:rPr lang="ru-RU" sz="1800" dirty="0" smtClean="0"/>
              <a:t>адрес; </a:t>
            </a:r>
            <a:r>
              <a:rPr lang="ru-RU" sz="1800" dirty="0"/>
              <a:t>ОГРН юридического лица (медицинской организации) или ОГРНИП </a:t>
            </a:r>
            <a:r>
              <a:rPr lang="ru-RU" sz="1800" dirty="0" smtClean="0"/>
              <a:t>ИП;</a:t>
            </a:r>
            <a:endParaRPr lang="ru-RU" sz="1800" dirty="0"/>
          </a:p>
          <a:p>
            <a:pPr indent="457200" algn="just">
              <a:lnSpc>
                <a:spcPts val="1700"/>
              </a:lnSpc>
              <a:spcBef>
                <a:spcPts val="0"/>
              </a:spcBef>
            </a:pPr>
            <a:r>
              <a:rPr lang="ru-RU" sz="1800" dirty="0" smtClean="0"/>
              <a:t>2) </a:t>
            </a:r>
            <a:r>
              <a:rPr lang="ru-RU" sz="1800" b="1" i="1" dirty="0" smtClean="0"/>
              <a:t>дата</a:t>
            </a:r>
            <a:r>
              <a:rPr lang="ru-RU" sz="1800" b="1" dirty="0" smtClean="0"/>
              <a:t> </a:t>
            </a:r>
            <a:r>
              <a:rPr lang="ru-RU" sz="1800" b="1" i="1" dirty="0"/>
              <a:t>оформления</a:t>
            </a:r>
            <a:r>
              <a:rPr lang="ru-RU" sz="1800" b="1" dirty="0"/>
              <a:t> </a:t>
            </a:r>
            <a:r>
              <a:rPr lang="ru-RU" sz="1800" dirty="0"/>
              <a:t>рецепта (указывается число, месяц, год</a:t>
            </a:r>
            <a:r>
              <a:rPr lang="ru-RU" sz="1800" dirty="0" smtClean="0"/>
              <a:t>), </a:t>
            </a:r>
            <a:r>
              <a:rPr lang="ru-RU" sz="1800" b="1" i="1" dirty="0" smtClean="0"/>
              <a:t>дата </a:t>
            </a:r>
            <a:r>
              <a:rPr lang="ru-RU" sz="1800" b="1" i="1" dirty="0"/>
              <a:t>окончания </a:t>
            </a:r>
            <a:r>
              <a:rPr lang="ru-RU" sz="1800" dirty="0"/>
              <a:t>действия рецепта (формируется государственной информационной системой в сфере здравоохранения субъекта Российской Федерации в соответствии со сроками действия рецептов: 15 дней, 30 дней, 60 дней, 90 дней, до 1 года);</a:t>
            </a:r>
          </a:p>
          <a:p>
            <a:pPr indent="457200" algn="just">
              <a:lnSpc>
                <a:spcPts val="1700"/>
              </a:lnSpc>
              <a:spcBef>
                <a:spcPts val="0"/>
              </a:spcBef>
            </a:pPr>
            <a:r>
              <a:rPr lang="ru-RU" sz="1800" dirty="0" smtClean="0"/>
              <a:t>3) </a:t>
            </a:r>
            <a:r>
              <a:rPr lang="ru-RU" sz="1800" dirty="0"/>
              <a:t>уникальный </a:t>
            </a:r>
            <a:r>
              <a:rPr lang="ru-RU" sz="1800" b="1" i="1" dirty="0"/>
              <a:t>номер рецепта </a:t>
            </a:r>
            <a:r>
              <a:rPr lang="ru-RU" sz="1800" dirty="0"/>
              <a:t>(формируется государственной информационной системой в сфере здравоохранения субъекта Российской </a:t>
            </a:r>
            <a:r>
              <a:rPr lang="ru-RU" sz="1800" dirty="0" smtClean="0"/>
              <a:t>Федерации);</a:t>
            </a:r>
            <a:endParaRPr lang="ru-RU" sz="1800" dirty="0"/>
          </a:p>
          <a:p>
            <a:pPr indent="457200" algn="just">
              <a:lnSpc>
                <a:spcPts val="1700"/>
              </a:lnSpc>
              <a:spcBef>
                <a:spcPts val="0"/>
              </a:spcBef>
            </a:pPr>
            <a:r>
              <a:rPr lang="ru-RU" sz="1800" dirty="0" smtClean="0"/>
              <a:t>4) </a:t>
            </a:r>
            <a:r>
              <a:rPr lang="ru-RU" sz="1800" b="1" i="1" dirty="0"/>
              <a:t>отметки</a:t>
            </a:r>
            <a:r>
              <a:rPr lang="ru-RU" sz="1800" dirty="0"/>
              <a:t> "</a:t>
            </a:r>
            <a:r>
              <a:rPr lang="ru-RU" sz="1800" dirty="0" err="1"/>
              <a:t>cito</a:t>
            </a:r>
            <a:r>
              <a:rPr lang="ru-RU" sz="1800" dirty="0"/>
              <a:t>" (срочно) или "</a:t>
            </a:r>
            <a:r>
              <a:rPr lang="ru-RU" sz="1800" dirty="0" err="1"/>
              <a:t>statim</a:t>
            </a:r>
            <a:r>
              <a:rPr lang="ru-RU" sz="1800" dirty="0"/>
              <a:t>" (немедленно) при </a:t>
            </a:r>
            <a:r>
              <a:rPr lang="ru-RU" sz="1800" dirty="0" smtClean="0"/>
              <a:t>необходимости;</a:t>
            </a:r>
            <a:endParaRPr lang="ru-RU" sz="1800" dirty="0"/>
          </a:p>
          <a:p>
            <a:pPr indent="457200" algn="just">
              <a:lnSpc>
                <a:spcPts val="1700"/>
              </a:lnSpc>
              <a:spcBef>
                <a:spcPts val="0"/>
              </a:spcBef>
            </a:pPr>
            <a:r>
              <a:rPr lang="ru-RU" sz="1800" dirty="0" smtClean="0"/>
              <a:t>5) </a:t>
            </a:r>
            <a:r>
              <a:rPr lang="ru-RU" sz="1800" b="1" i="1" dirty="0"/>
              <a:t>адрес пациента </a:t>
            </a:r>
            <a:r>
              <a:rPr lang="ru-RU" sz="1800" dirty="0" smtClean="0"/>
              <a:t>(почтовый </a:t>
            </a:r>
            <a:r>
              <a:rPr lang="ru-RU" sz="1800" dirty="0"/>
              <a:t>адрес места жительства (места пребывания или места фактического проживания) с указанием индекса, наименования края, области, республики, автономного округа и иного субъекта Российской Федерации, наименования населенного пункта, наименования </a:t>
            </a:r>
            <a:r>
              <a:rPr lang="ru-RU" sz="1800" dirty="0" smtClean="0"/>
              <a:t>улицы, </a:t>
            </a:r>
            <a:r>
              <a:rPr lang="ru-RU" sz="1800" dirty="0"/>
              <a:t>номера </a:t>
            </a:r>
            <a:r>
              <a:rPr lang="ru-RU" sz="1800" dirty="0" smtClean="0"/>
              <a:t>дома, </a:t>
            </a:r>
            <a:r>
              <a:rPr lang="ru-RU" sz="1800" dirty="0"/>
              <a:t>номера квартиры);</a:t>
            </a:r>
          </a:p>
          <a:p>
            <a:pPr indent="457200" algn="just">
              <a:lnSpc>
                <a:spcPts val="1700"/>
              </a:lnSpc>
              <a:spcBef>
                <a:spcPts val="0"/>
              </a:spcBef>
            </a:pPr>
            <a:r>
              <a:rPr lang="ru-RU" sz="1800" dirty="0" smtClean="0"/>
              <a:t>6) </a:t>
            </a:r>
            <a:r>
              <a:rPr lang="ru-RU" sz="1800" b="1" i="1" dirty="0"/>
              <a:t>номер электронной медицинской карты </a:t>
            </a:r>
            <a:r>
              <a:rPr lang="ru-RU" sz="1800" dirty="0" smtClean="0"/>
              <a:t>пациента;</a:t>
            </a:r>
            <a:endParaRPr lang="ru-RU" sz="1800" dirty="0"/>
          </a:p>
          <a:p>
            <a:pPr indent="457200" algn="just">
              <a:lnSpc>
                <a:spcPts val="1700"/>
              </a:lnSpc>
              <a:spcBef>
                <a:spcPts val="0"/>
              </a:spcBef>
            </a:pPr>
            <a:r>
              <a:rPr lang="ru-RU" sz="1800" dirty="0" smtClean="0"/>
              <a:t>7) </a:t>
            </a:r>
            <a:r>
              <a:rPr lang="ru-RU" sz="1800" b="1" i="1" dirty="0" smtClean="0"/>
              <a:t>ФИО</a:t>
            </a:r>
            <a:r>
              <a:rPr lang="ru-RU" sz="1800" dirty="0" smtClean="0"/>
              <a:t> пациента </a:t>
            </a:r>
            <a:r>
              <a:rPr lang="ru-RU" sz="1800" b="1" i="1" dirty="0"/>
              <a:t>полностью</a:t>
            </a:r>
            <a:r>
              <a:rPr lang="ru-RU" sz="1800" dirty="0"/>
              <a:t>; дата рождения пациента </a:t>
            </a:r>
            <a:r>
              <a:rPr lang="ru-RU" sz="1800" dirty="0" smtClean="0"/>
              <a:t>(число</a:t>
            </a:r>
            <a:r>
              <a:rPr lang="ru-RU" sz="1800" dirty="0"/>
              <a:t>, месяц, год), для детей до 1 года </a:t>
            </a:r>
            <a:r>
              <a:rPr lang="ru-RU" sz="1800" dirty="0" smtClean="0"/>
              <a:t>- </a:t>
            </a:r>
            <a:r>
              <a:rPr lang="ru-RU" sz="1800" dirty="0"/>
              <a:t>количество полных месяцев;</a:t>
            </a:r>
          </a:p>
          <a:p>
            <a:pPr indent="457200" algn="just">
              <a:lnSpc>
                <a:spcPts val="1700"/>
              </a:lnSpc>
              <a:spcBef>
                <a:spcPts val="0"/>
              </a:spcBef>
            </a:pPr>
            <a:r>
              <a:rPr lang="ru-RU" sz="1800" dirty="0" smtClean="0"/>
              <a:t>8) </a:t>
            </a:r>
            <a:r>
              <a:rPr lang="ru-RU" sz="1800" b="1" i="1" dirty="0" smtClean="0"/>
              <a:t>ФИО</a:t>
            </a:r>
            <a:r>
              <a:rPr lang="ru-RU" sz="1800" dirty="0" smtClean="0"/>
              <a:t> медицинского </a:t>
            </a:r>
            <a:r>
              <a:rPr lang="ru-RU" sz="1800" dirty="0"/>
              <a:t>работника </a:t>
            </a:r>
            <a:r>
              <a:rPr lang="ru-RU" sz="1800" b="1" i="1" dirty="0"/>
              <a:t>полностью</a:t>
            </a:r>
            <a:r>
              <a:rPr lang="ru-RU" sz="1800" dirty="0"/>
              <a:t>;</a:t>
            </a:r>
          </a:p>
          <a:p>
            <a:pPr indent="457200" algn="just">
              <a:lnSpc>
                <a:spcPts val="1700"/>
              </a:lnSpc>
              <a:spcBef>
                <a:spcPts val="0"/>
              </a:spcBef>
            </a:pPr>
            <a:r>
              <a:rPr lang="ru-RU" sz="1800" dirty="0" smtClean="0"/>
              <a:t>9) </a:t>
            </a:r>
            <a:r>
              <a:rPr lang="ru-RU" sz="1800" b="1" i="1" dirty="0"/>
              <a:t>наименование</a:t>
            </a:r>
            <a:r>
              <a:rPr lang="ru-RU" sz="1800" dirty="0"/>
              <a:t> лекарственного </a:t>
            </a:r>
            <a:r>
              <a:rPr lang="ru-RU" sz="1800" dirty="0" smtClean="0"/>
              <a:t>препарата, </a:t>
            </a:r>
            <a:r>
              <a:rPr lang="ru-RU" sz="1800" b="1" i="1" dirty="0"/>
              <a:t>дозировка, форма выпуска, количество </a:t>
            </a:r>
            <a:r>
              <a:rPr lang="ru-RU" sz="1800" dirty="0"/>
              <a:t>(</a:t>
            </a:r>
            <a:r>
              <a:rPr lang="ru-RU" sz="1800" b="1" i="1" dirty="0"/>
              <a:t>все позиции указываются на русском языке</a:t>
            </a:r>
            <a:r>
              <a:rPr lang="ru-RU" sz="1800" dirty="0"/>
              <a:t>);</a:t>
            </a:r>
          </a:p>
          <a:p>
            <a:pPr indent="457200" algn="just">
              <a:lnSpc>
                <a:spcPts val="1700"/>
              </a:lnSpc>
              <a:spcBef>
                <a:spcPts val="0"/>
              </a:spcBef>
            </a:pPr>
            <a:r>
              <a:rPr lang="ru-RU" sz="1800" dirty="0" smtClean="0"/>
              <a:t>10) </a:t>
            </a:r>
            <a:r>
              <a:rPr lang="ru-RU" sz="1800" b="1" i="1" dirty="0"/>
              <a:t>способ применения лекарственного препарата на государственном языке Российской Федерации</a:t>
            </a:r>
            <a:r>
              <a:rPr lang="ru-RU" sz="1800" dirty="0"/>
              <a:t> или на государственном языке Российской Федерации и государственном языке республик и иных языках народов Российской </a:t>
            </a:r>
            <a:r>
              <a:rPr lang="ru-RU" sz="1800" dirty="0" smtClean="0"/>
              <a:t>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850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solidFill>
                  <a:srgbClr val="078877"/>
                </a:solidFill>
                <a:latin typeface="Austin Cyr Bold" panose="02020803070702030403" pitchFamily="18" charset="-52"/>
              </a:rPr>
              <a:t>РЕКОМЕНДОВАННЫЕ К ИСПОЛЬЗОВАНИЮ </a:t>
            </a:r>
            <a:r>
              <a:rPr lang="ru-RU" sz="2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/>
            </a:r>
            <a:br>
              <a:rPr lang="ru-RU" sz="2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</a:br>
            <a:r>
              <a:rPr lang="ru-RU" sz="2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СОКРАЩЕНИЯ </a:t>
            </a:r>
            <a:r>
              <a:rPr lang="ru-RU" sz="2800" dirty="0">
                <a:solidFill>
                  <a:srgbClr val="078877"/>
                </a:solidFill>
                <a:latin typeface="Austin Cyr Bold" panose="02020803070702030403" pitchFamily="18" charset="-52"/>
              </a:rPr>
              <a:t>ПРИ ОФОРМЛЕНИИ РЕЦЕПТОВ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190014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88272"/>
              </p:ext>
            </p:extLst>
          </p:nvPr>
        </p:nvGraphicFramePr>
        <p:xfrm>
          <a:off x="550553" y="1030851"/>
          <a:ext cx="4945959" cy="643843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6757">
                  <a:extLst>
                    <a:ext uri="{9D8B030D-6E8A-4147-A177-3AD203B41FA5}">
                      <a16:colId xmlns:a16="http://schemas.microsoft.com/office/drawing/2014/main" val="201339855"/>
                    </a:ext>
                  </a:extLst>
                </a:gridCol>
                <a:gridCol w="890272">
                  <a:extLst>
                    <a:ext uri="{9D8B030D-6E8A-4147-A177-3AD203B41FA5}">
                      <a16:colId xmlns:a16="http://schemas.microsoft.com/office/drawing/2014/main" val="315209625"/>
                    </a:ext>
                  </a:extLst>
                </a:gridCol>
                <a:gridCol w="1613885">
                  <a:extLst>
                    <a:ext uri="{9D8B030D-6E8A-4147-A177-3AD203B41FA5}">
                      <a16:colId xmlns:a16="http://schemas.microsoft.com/office/drawing/2014/main" val="974439375"/>
                    </a:ext>
                  </a:extLst>
                </a:gridCol>
                <a:gridCol w="2145045">
                  <a:extLst>
                    <a:ext uri="{9D8B030D-6E8A-4147-A177-3AD203B41FA5}">
                      <a16:colId xmlns:a16="http://schemas.microsoft.com/office/drawing/2014/main" val="3554437726"/>
                    </a:ext>
                  </a:extLst>
                </a:gridCol>
              </a:tblGrid>
              <a:tr h="29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N п/п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Сокращение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Полное написание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Перевод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5398569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aa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ana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по, поровну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0486994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ac., acid.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acidum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кислота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6635330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aer.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aerozolum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аэрозоль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7352219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amp.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ampulla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ампула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2690971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aq.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aqua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637932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aq. purif.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aqua purificata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вода очищенная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7841489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but.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butyrum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масло (твердое)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3874670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caps.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capsula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капсула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1807482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comp., cps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compositus (a, um)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сложный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4885412"/>
                  </a:ext>
                </a:extLst>
              </a:tr>
              <a:tr h="30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Da (Detur, Dentur)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Выдай (Пусть выдано, Пусть будет выдано)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6970267"/>
                  </a:ext>
                </a:extLst>
              </a:tr>
              <a:tr h="30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D.S.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Da, Signa Detur, Signetur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Выдай, обозначь Пусть будет выдано, Обозначено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6272853"/>
                  </a:ext>
                </a:extLst>
              </a:tr>
              <a:tr h="30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D.t.d.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Da (Dentur) tales doses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Выдай (Пусть будут выданы) такие дозы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9310117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dil.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dilutus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разведенный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2163668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Div. in p. aeq.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Divide in partes aequales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Раздели на равные части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8227499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emuls.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emulsio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эмульсия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453845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extr.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extractum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экстракт, вытяжка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1826455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in enem.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in enemas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микроклизмах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3727580"/>
                  </a:ext>
                </a:extLst>
              </a:tr>
              <a:tr h="27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Fiat (fiant)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Пусть образуется (образуются)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4974303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gran.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granulum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гранулы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6355265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gt., gtt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gutta, guttae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капля, капли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7940829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gtt. peror.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guttae peroralis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капли для приема внутрь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1245908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inf.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infusum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настой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9183687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in amp.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in ampullis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ампулах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0290540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in tab.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in tab(u)lettis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таблетках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5686607"/>
                  </a:ext>
                </a:extLst>
              </a:tr>
              <a:tr h="416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in tab. prolong.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 tab(u)lettis prolongatis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таблетках с пролонгированным высвобождением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7220860"/>
                  </a:ext>
                </a:extLst>
              </a:tr>
              <a:tr h="556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in tab. prolong, obd.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 tab(u)lettis prolongatis obductis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таблетках с пролонгированным высвобождением, покрытых оболочкой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8366028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27.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in tubul.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in tubulis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тюбиках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3579658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28.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lin.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linimentum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линимент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081061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liq.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liquor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жидкость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9045963"/>
                  </a:ext>
                </a:extLst>
              </a:tr>
              <a:tr h="15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lot.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lotion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лосьон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086288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5535"/>
              </p:ext>
            </p:extLst>
          </p:nvPr>
        </p:nvGraphicFramePr>
        <p:xfrm>
          <a:off x="5607978" y="1227587"/>
          <a:ext cx="4535127" cy="6099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2107">
                  <a:extLst>
                    <a:ext uri="{9D8B030D-6E8A-4147-A177-3AD203B41FA5}">
                      <a16:colId xmlns:a16="http://schemas.microsoft.com/office/drawing/2014/main" val="2087437506"/>
                    </a:ext>
                  </a:extLst>
                </a:gridCol>
                <a:gridCol w="816323">
                  <a:extLst>
                    <a:ext uri="{9D8B030D-6E8A-4147-A177-3AD203B41FA5}">
                      <a16:colId xmlns:a16="http://schemas.microsoft.com/office/drawing/2014/main" val="1384191284"/>
                    </a:ext>
                  </a:extLst>
                </a:gridCol>
                <a:gridCol w="1443719">
                  <a:extLst>
                    <a:ext uri="{9D8B030D-6E8A-4147-A177-3AD203B41FA5}">
                      <a16:colId xmlns:a16="http://schemas.microsoft.com/office/drawing/2014/main" val="3301515802"/>
                    </a:ext>
                  </a:extLst>
                </a:gridCol>
                <a:gridCol w="2002978">
                  <a:extLst>
                    <a:ext uri="{9D8B030D-6E8A-4147-A177-3AD203B41FA5}">
                      <a16:colId xmlns:a16="http://schemas.microsoft.com/office/drawing/2014/main" val="2764712889"/>
                    </a:ext>
                  </a:extLst>
                </a:gridCol>
              </a:tblGrid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m. pil.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massa pilularum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пилюльная масса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456372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membr. bucc.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membranulae buccales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пленки защечные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4135210"/>
                  </a:ext>
                </a:extLst>
              </a:tr>
              <a:tr h="340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M.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Misce, Misceatur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Смешай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(Пусть будет смешано)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8805905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34.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mixt.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mixtura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микстура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0054539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N.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numero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числом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9982019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36.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ol.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oleum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масло (жидкое)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8227318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past.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pasta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паста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5693408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pil.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pilula, pilulae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пилюля, пилюли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478774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p. aeq.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partes aequales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равные части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8964496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ppt., praec.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praecipitatus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осажденный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0062349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pulv.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pulvis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порошок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3876529"/>
                  </a:ext>
                </a:extLst>
              </a:tr>
              <a:tr h="33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q. s.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quantum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satis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сколько потребуется, сколько надо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6883544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г., rad.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radix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корень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2131855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44.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Rp.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Recipe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Возьми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8033641"/>
                  </a:ext>
                </a:extLst>
              </a:tr>
              <a:tr h="33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Rep.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Repete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Repetatur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Повтори (Пусть будет повторено)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0230724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46.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rhiz.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rhizoma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корневище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4119940"/>
                  </a:ext>
                </a:extLst>
              </a:tr>
              <a:tr h="33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47.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Signa, Signetur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Обозначь (Пусть будет обозначено)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54176332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48.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sem.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semen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семя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3610657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simpl.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simplex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простой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38338317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sir.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sirupus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сироп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7645092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sol.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solutio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раствор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958911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spr.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spray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спрей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6782393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spr. nas.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spray nasale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спрей назальный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3054135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54.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supp.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suppositorium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свеча, суппозиторий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227289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susp.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suspensio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суспензия, взвесь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7910349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56.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tab.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tab(u)letta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таблетка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6410419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57.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t-ra, tinct.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tinctura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настойка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7806600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58.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tubulis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tubulis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тюбики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5907571"/>
                  </a:ext>
                </a:extLst>
              </a:tr>
              <a:tr h="340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59.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STT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Systema Therapeutica Transcutanea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Трансдермальная Терапевтическая Система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5675349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ung.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unguentum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мазь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937012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vitr.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vitrurn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склянка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762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3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Лекарственные формы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09625882"/>
              </p:ext>
            </p:extLst>
          </p:nvPr>
        </p:nvGraphicFramePr>
        <p:xfrm>
          <a:off x="971551" y="1063736"/>
          <a:ext cx="8478981" cy="198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37787795"/>
              </p:ext>
            </p:extLst>
          </p:nvPr>
        </p:nvGraphicFramePr>
        <p:xfrm>
          <a:off x="1262496" y="2977913"/>
          <a:ext cx="7701039" cy="159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04213757"/>
              </p:ext>
            </p:extLst>
          </p:nvPr>
        </p:nvGraphicFramePr>
        <p:xfrm>
          <a:off x="1262496" y="4438711"/>
          <a:ext cx="8002375" cy="1681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29484036"/>
              </p:ext>
            </p:extLst>
          </p:nvPr>
        </p:nvGraphicFramePr>
        <p:xfrm>
          <a:off x="1550939" y="5722474"/>
          <a:ext cx="7701039" cy="159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8882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34" y="2364348"/>
            <a:ext cx="9828764" cy="1879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dirty="0">
                <a:solidFill>
                  <a:srgbClr val="078877"/>
                </a:solidFill>
                <a:latin typeface="Austin Cyr Bold" panose="02020803070702030403" pitchFamily="18" charset="-52"/>
              </a:rPr>
              <a:t>Правила выписывания твердых и мягких лекарственных форм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Правила оформления тетради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3272644" cy="40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76752"/>
            <a:ext cx="3289831" cy="39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55" y="1757255"/>
            <a:ext cx="2807644" cy="378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8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err="1" smtClean="0">
                <a:solidFill>
                  <a:srgbClr val="078877"/>
                </a:solidFill>
                <a:latin typeface="Austin Cyr Bold" panose="02020803070702030403" pitchFamily="18" charset="-52"/>
              </a:rPr>
              <a:t>Инскрипция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0984" y="1775144"/>
            <a:ext cx="9654360" cy="4930455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Кафедра фармакологии и </a:t>
            </a:r>
            <a:r>
              <a:rPr lang="ru-RU" altLang="ru-RU" sz="3200" dirty="0" err="1"/>
              <a:t>биоинформатики</a:t>
            </a:r>
            <a:endParaRPr lang="ru-RU" altLang="ru-RU" sz="3200" dirty="0"/>
          </a:p>
          <a:p>
            <a:r>
              <a:rPr lang="ru-RU" altLang="ru-RU" sz="3200" u="sng" dirty="0"/>
              <a:t>взрослый</a:t>
            </a:r>
            <a:r>
              <a:rPr lang="ru-RU" altLang="ru-RU" sz="3200" dirty="0"/>
              <a:t>/детский</a:t>
            </a:r>
          </a:p>
          <a:p>
            <a:r>
              <a:rPr lang="ru-RU" altLang="ru-RU" sz="3200" dirty="0" smtClean="0"/>
              <a:t>«___» __________ 202___г.</a:t>
            </a:r>
            <a:endParaRPr lang="ru-RU" altLang="ru-RU" sz="3200" dirty="0"/>
          </a:p>
          <a:p>
            <a:r>
              <a:rPr lang="ru-RU" altLang="ru-RU" sz="3200" dirty="0"/>
              <a:t>Ф.И.О.(</a:t>
            </a:r>
            <a:r>
              <a:rPr lang="ru-RU" altLang="ru-RU" sz="3200" dirty="0" smtClean="0"/>
              <a:t>пациента) </a:t>
            </a:r>
            <a:r>
              <a:rPr lang="ru-RU" altLang="ru-RU" sz="3200" dirty="0"/>
              <a:t>Иванов И.И.</a:t>
            </a:r>
          </a:p>
          <a:p>
            <a:r>
              <a:rPr lang="ru-RU" altLang="ru-RU" sz="3200" dirty="0"/>
              <a:t>Дата рождения: 15.07.1979г.</a:t>
            </a:r>
          </a:p>
          <a:p>
            <a:r>
              <a:rPr lang="ru-RU" altLang="ru-RU" sz="3200" dirty="0"/>
              <a:t>Ф.И.О.(</a:t>
            </a:r>
            <a:r>
              <a:rPr lang="ru-RU" altLang="ru-RU" sz="3200" dirty="0" smtClean="0"/>
              <a:t>врача) </a:t>
            </a:r>
            <a:r>
              <a:rPr lang="ru-RU" altLang="ru-RU" sz="3200" dirty="0"/>
              <a:t>Таран А.С.</a:t>
            </a:r>
          </a:p>
        </p:txBody>
      </p:sp>
    </p:spTree>
    <p:extLst>
      <p:ext uri="{BB962C8B-B14F-4D97-AF65-F5344CB8AC3E}">
        <p14:creationId xmlns:p14="http://schemas.microsoft.com/office/powerpoint/2010/main" val="11872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Твердые лекарственные формы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17174891"/>
              </p:ext>
            </p:extLst>
          </p:nvPr>
        </p:nvGraphicFramePr>
        <p:xfrm>
          <a:off x="467544" y="1772816"/>
          <a:ext cx="9737800" cy="427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69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Термины и определения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554" y="1090867"/>
            <a:ext cx="97018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/>
              <a:t>Фармакология </a:t>
            </a:r>
            <a:r>
              <a:rPr lang="ru-RU" dirty="0"/>
              <a:t>– наука, изучающая взаимодействие химических </a:t>
            </a:r>
            <a:r>
              <a:rPr lang="ru-RU" dirty="0" smtClean="0"/>
              <a:t>соединений </a:t>
            </a:r>
            <a:r>
              <a:rPr lang="ru-RU" dirty="0"/>
              <a:t>биологического и небиологического происхождения с органами человека и животных. В дословном переводе с греческого языка слово «фармакология» означает учение о лекарстве (</a:t>
            </a:r>
            <a:r>
              <a:rPr lang="ru-RU" dirty="0" err="1"/>
              <a:t>pharmakon</a:t>
            </a:r>
            <a:r>
              <a:rPr lang="ru-RU" dirty="0"/>
              <a:t> – лекарство, </a:t>
            </a:r>
            <a:r>
              <a:rPr lang="ru-RU" dirty="0" err="1"/>
              <a:t>logos</a:t>
            </a:r>
            <a:r>
              <a:rPr lang="ru-RU" dirty="0"/>
              <a:t> – учение, слово). </a:t>
            </a:r>
            <a:endParaRPr lang="ru-RU" dirty="0" smtClean="0"/>
          </a:p>
          <a:p>
            <a:pPr indent="457200" algn="just"/>
            <a:r>
              <a:rPr lang="ru-RU" b="1" dirty="0"/>
              <a:t>Общая рецептура </a:t>
            </a:r>
            <a:r>
              <a:rPr lang="ru-RU" dirty="0"/>
              <a:t>– раздел лекарствоведения о правилах </a:t>
            </a:r>
            <a:r>
              <a:rPr lang="ru-RU" dirty="0" smtClean="0"/>
              <a:t>выписывания </a:t>
            </a:r>
            <a:r>
              <a:rPr lang="ru-RU" dirty="0"/>
              <a:t>в рецептах лекарственных форм. </a:t>
            </a:r>
            <a:endParaRPr lang="ru-RU" dirty="0" smtClean="0"/>
          </a:p>
          <a:p>
            <a:pPr indent="457200" algn="just"/>
            <a:r>
              <a:rPr lang="ru-RU" b="1" dirty="0"/>
              <a:t>Лекарственные средства </a:t>
            </a:r>
            <a:r>
              <a:rPr lang="ru-RU" dirty="0"/>
              <a:t>– вещества или их комбинации, </a:t>
            </a:r>
            <a:r>
              <a:rPr lang="ru-RU" dirty="0" smtClean="0"/>
              <a:t>вступающие </a:t>
            </a:r>
            <a:r>
              <a:rPr lang="ru-RU" dirty="0"/>
              <a:t>в контакт с организмом человека или животного, проникающие в </a:t>
            </a:r>
            <a:r>
              <a:rPr lang="ru-RU" dirty="0" smtClean="0"/>
              <a:t>органы</a:t>
            </a:r>
            <a:r>
              <a:rPr lang="ru-RU" dirty="0"/>
              <a:t>, ткани организма человека или животного, применяемые для </a:t>
            </a:r>
            <a:r>
              <a:rPr lang="ru-RU" dirty="0" smtClean="0"/>
              <a:t>профилактики, </a:t>
            </a:r>
            <a:r>
              <a:rPr lang="ru-RU" dirty="0"/>
              <a:t>лечения </a:t>
            </a:r>
            <a:r>
              <a:rPr lang="ru-RU" dirty="0" smtClean="0"/>
              <a:t>заболевания</a:t>
            </a:r>
            <a:r>
              <a:rPr lang="ru-RU" dirty="0"/>
              <a:t>, </a:t>
            </a:r>
            <a:r>
              <a:rPr lang="ru-RU" dirty="0" smtClean="0"/>
              <a:t>реабилитации, полученные </a:t>
            </a:r>
            <a:r>
              <a:rPr lang="ru-RU" dirty="0"/>
              <a:t>из крови, плазмы крови, из органов, тканей организма человека или животного, растений, минералов методами синтеза или с применением биологических технологий. </a:t>
            </a:r>
            <a:endParaRPr lang="ru-RU" dirty="0" smtClean="0"/>
          </a:p>
          <a:p>
            <a:pPr indent="457200" algn="just"/>
            <a:r>
              <a:rPr lang="ru-RU" b="1" dirty="0"/>
              <a:t>Фармацевтическая субстанция </a:t>
            </a:r>
            <a:r>
              <a:rPr lang="ru-RU" dirty="0"/>
              <a:t>– лекарственное средство в виде одного или нескольких обладающих фармакологической активностью </a:t>
            </a:r>
            <a:r>
              <a:rPr lang="ru-RU" dirty="0" smtClean="0"/>
              <a:t>действующих </a:t>
            </a:r>
            <a:r>
              <a:rPr lang="ru-RU" dirty="0"/>
              <a:t>веществ вне зависимости от природы происхождения, которое предназначено для производства, изготовления лекарственных препаратов и определяет их эффективность. </a:t>
            </a:r>
            <a:endParaRPr lang="ru-RU" dirty="0" smtClean="0"/>
          </a:p>
          <a:p>
            <a:pPr indent="457200" algn="just"/>
            <a:r>
              <a:rPr lang="ru-RU" b="1" dirty="0"/>
              <a:t>Лекарственные препараты </a:t>
            </a:r>
            <a:r>
              <a:rPr lang="ru-RU" dirty="0"/>
              <a:t>– лекарственные средства в виде </a:t>
            </a:r>
            <a:r>
              <a:rPr lang="ru-RU" dirty="0" smtClean="0"/>
              <a:t>лекарственных </a:t>
            </a:r>
            <a:r>
              <a:rPr lang="ru-RU" dirty="0"/>
              <a:t>форм, применяемые для профилактики, диагностики, лечения заболевания, реабилитации, для сохранения, предотвращения или </a:t>
            </a:r>
            <a:r>
              <a:rPr lang="ru-RU" dirty="0" smtClean="0"/>
              <a:t>прерывания </a:t>
            </a:r>
            <a:r>
              <a:rPr lang="ru-RU" dirty="0"/>
              <a:t>беременности. </a:t>
            </a:r>
          </a:p>
          <a:p>
            <a:pPr indent="457200" algn="just"/>
            <a:r>
              <a:rPr lang="ru-RU" b="1" dirty="0"/>
              <a:t>Лекарственная форма </a:t>
            </a:r>
            <a:r>
              <a:rPr lang="ru-RU" dirty="0"/>
              <a:t>– состояние лекарственного препарата, </a:t>
            </a:r>
            <a:r>
              <a:rPr lang="ru-RU" dirty="0" smtClean="0"/>
              <a:t>соответствующее </a:t>
            </a:r>
            <a:r>
              <a:rPr lang="ru-RU" dirty="0"/>
              <a:t>способам его введения и применения и обеспечивающее </a:t>
            </a:r>
            <a:r>
              <a:rPr lang="ru-RU" dirty="0" smtClean="0"/>
              <a:t>достижение </a:t>
            </a:r>
            <a:r>
              <a:rPr lang="ru-RU" dirty="0"/>
              <a:t>необходимого лечебного эффекта.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Порошки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900113" y="1646238"/>
            <a:ext cx="8478349" cy="1146175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ru-RU" sz="2400" b="1" dirty="0" smtClean="0"/>
              <a:t>Rp.: </a:t>
            </a:r>
            <a:r>
              <a:rPr lang="ru-RU" altLang="ru-RU" sz="2400" b="1" dirty="0" smtClean="0"/>
              <a:t>Действующее вещество</a:t>
            </a:r>
            <a:r>
              <a:rPr lang="ru-RU" altLang="ru-RU" sz="1600" b="1" dirty="0" smtClean="0"/>
              <a:t> (в родит.</a:t>
            </a:r>
            <a:r>
              <a:rPr lang="en-US" altLang="ru-RU" sz="1600" b="1" dirty="0" smtClean="0"/>
              <a:t> </a:t>
            </a:r>
            <a:r>
              <a:rPr lang="ru-RU" altLang="ru-RU" sz="1600" b="1" dirty="0" smtClean="0"/>
              <a:t>падеже)  </a:t>
            </a:r>
            <a:r>
              <a:rPr lang="ru-RU" altLang="ru-RU" sz="2400" b="1" dirty="0" smtClean="0"/>
              <a:t>Доза </a:t>
            </a:r>
            <a:r>
              <a:rPr lang="ru-RU" altLang="ru-RU" sz="1800" b="1" dirty="0" smtClean="0"/>
              <a:t>(в граммах)</a:t>
            </a:r>
          </a:p>
          <a:p>
            <a:pPr>
              <a:buFont typeface="Arial" charset="0"/>
              <a:buNone/>
            </a:pPr>
            <a:r>
              <a:rPr lang="ru-RU" altLang="ru-RU" sz="2400" b="1" dirty="0" smtClean="0"/>
              <a:t>         </a:t>
            </a:r>
            <a:r>
              <a:rPr lang="en-US" altLang="ru-RU" sz="2400" b="1" dirty="0" smtClean="0"/>
              <a:t>D.S. </a:t>
            </a:r>
            <a:r>
              <a:rPr lang="ru-RU" altLang="ru-RU" sz="2400" b="1" dirty="0" smtClean="0"/>
              <a:t>Описание приёма </a:t>
            </a:r>
            <a:r>
              <a:rPr lang="ru-RU" altLang="ru-RU" sz="1800" b="1" dirty="0" smtClean="0"/>
              <a:t>(кратность, количество, время…)</a:t>
            </a:r>
          </a:p>
          <a:p>
            <a:pPr>
              <a:buFont typeface="Arial" charset="0"/>
              <a:buNone/>
            </a:pPr>
            <a:endParaRPr lang="ru-RU" altLang="ru-RU" sz="1800" b="1" dirty="0" smtClean="0"/>
          </a:p>
          <a:p>
            <a:pPr>
              <a:buFont typeface="Arial" charset="0"/>
              <a:buNone/>
            </a:pPr>
            <a:endParaRPr lang="ru-RU" altLang="ru-RU" sz="2400" dirty="0" smtClean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968085" y="2818396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dirty="0"/>
              <a:t>Выписать: </a:t>
            </a:r>
            <a:r>
              <a:rPr lang="ru-RU" altLang="ru-RU" sz="2400" dirty="0" smtClean="0"/>
              <a:t>10,0 </a:t>
            </a:r>
            <a:r>
              <a:rPr lang="ru-RU" altLang="ru-RU" sz="2400" dirty="0"/>
              <a:t>анестезина (</a:t>
            </a:r>
            <a:r>
              <a:rPr lang="en-US" altLang="ru-RU" sz="2400" dirty="0" err="1"/>
              <a:t>Anaesthesinum</a:t>
            </a:r>
            <a:r>
              <a:rPr lang="ru-RU" altLang="ru-RU" sz="2400" dirty="0"/>
              <a:t>). Присыпка.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9472"/>
              </p:ext>
            </p:extLst>
          </p:nvPr>
        </p:nvGraphicFramePr>
        <p:xfrm>
          <a:off x="968085" y="3406934"/>
          <a:ext cx="714375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2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err="1" smtClean="0"/>
                        <a:t>Rp</a:t>
                      </a:r>
                      <a:r>
                        <a:rPr lang="en-US" sz="2400" dirty="0" smtClean="0"/>
                        <a:t>.:</a:t>
                      </a:r>
                      <a:r>
                        <a:rPr lang="ru-RU" sz="2400" dirty="0" smtClean="0"/>
                        <a:t> </a:t>
                      </a:r>
                      <a:r>
                        <a:rPr lang="en-US" sz="2400" dirty="0" err="1" smtClean="0"/>
                        <a:t>Anaesthesin</a:t>
                      </a:r>
                      <a:r>
                        <a:rPr lang="en-US" sz="2400" b="1" u="sng" dirty="0" err="1" smtClean="0"/>
                        <a:t>i</a:t>
                      </a:r>
                      <a:r>
                        <a:rPr lang="en-US" sz="2400" b="1" u="sng" dirty="0" smtClean="0"/>
                        <a:t> </a:t>
                      </a:r>
                      <a:r>
                        <a:rPr lang="en-US" sz="2400" dirty="0" smtClean="0"/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</a:t>
                      </a:r>
                      <a:r>
                        <a:rPr lang="ru-RU" sz="2400" dirty="0" smtClean="0">
                          <a:solidFill>
                            <a:srgbClr val="078877"/>
                          </a:solidFill>
                        </a:rPr>
                        <a:t>-</a:t>
                      </a:r>
                      <a:r>
                        <a:rPr lang="en-US" sz="2400" dirty="0" smtClean="0">
                          <a:solidFill>
                            <a:srgbClr val="078877"/>
                          </a:solidFill>
                        </a:rPr>
                        <a:t>um</a:t>
                      </a:r>
                      <a:r>
                        <a:rPr lang="en-US" sz="2400" baseline="0" dirty="0" smtClean="0">
                          <a:solidFill>
                            <a:srgbClr val="078877"/>
                          </a:solidFill>
                        </a:rPr>
                        <a:t>           -</a:t>
                      </a:r>
                      <a:r>
                        <a:rPr lang="en-US" sz="2400" baseline="0" dirty="0" err="1" smtClean="0">
                          <a:solidFill>
                            <a:srgbClr val="078877"/>
                          </a:solidFill>
                        </a:rPr>
                        <a:t>i</a:t>
                      </a:r>
                      <a:endParaRPr lang="ru-RU" sz="2400" dirty="0">
                        <a:solidFill>
                          <a:srgbClr val="078877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         </a:t>
                      </a:r>
                      <a:r>
                        <a:rPr lang="en-US" sz="2400" dirty="0" smtClean="0"/>
                        <a:t>D.S. </a:t>
                      </a:r>
                      <a:r>
                        <a:rPr lang="ru-RU" sz="2400" dirty="0" smtClean="0"/>
                        <a:t>Присыпать пораженный участок кожи.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6471372" y="3640570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968085" y="4649927"/>
            <a:ext cx="86746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dirty="0"/>
              <a:t>Выписать: </a:t>
            </a:r>
            <a:r>
              <a:rPr lang="ru-RU" altLang="ru-RU" sz="2400" dirty="0" smtClean="0"/>
              <a:t>50,0 </a:t>
            </a:r>
            <a:r>
              <a:rPr lang="ru-RU" altLang="ru-RU" sz="2400" dirty="0" err="1" smtClean="0"/>
              <a:t>официнального</a:t>
            </a:r>
            <a:r>
              <a:rPr lang="ru-RU" altLang="ru-RU" sz="2400" dirty="0" smtClean="0"/>
              <a:t> порошка </a:t>
            </a:r>
            <a:r>
              <a:rPr lang="ru-RU" altLang="ru-RU" sz="2400" dirty="0" err="1" smtClean="0"/>
              <a:t>Полисорб</a:t>
            </a:r>
            <a:r>
              <a:rPr lang="ru-RU" altLang="ru-RU" sz="2400" dirty="0" smtClean="0"/>
              <a:t> МП (</a:t>
            </a:r>
            <a:r>
              <a:rPr lang="en-US" altLang="ru-RU" sz="2400" dirty="0" err="1" smtClean="0"/>
              <a:t>Polysorb</a:t>
            </a:r>
            <a:r>
              <a:rPr lang="en-US" altLang="ru-RU" sz="2400" dirty="0" smtClean="0"/>
              <a:t> MP)</a:t>
            </a:r>
            <a:r>
              <a:rPr lang="ru-RU" altLang="ru-RU" sz="2400" dirty="0" smtClean="0"/>
              <a:t>. 1 </a:t>
            </a:r>
            <a:r>
              <a:rPr lang="ru-RU" altLang="ru-RU" sz="2400" dirty="0" err="1" smtClean="0"/>
              <a:t>стол.ложку</a:t>
            </a:r>
            <a:r>
              <a:rPr lang="ru-RU" altLang="ru-RU" sz="2400" dirty="0" smtClean="0"/>
              <a:t> порошка размешать в ½ стакана воды. Принимать внутрь 1 раз в день.</a:t>
            </a:r>
            <a:endParaRPr lang="ru-RU" altLang="ru-RU" sz="24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84920"/>
              </p:ext>
            </p:extLst>
          </p:nvPr>
        </p:nvGraphicFramePr>
        <p:xfrm>
          <a:off x="971550" y="5850256"/>
          <a:ext cx="7258050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3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/>
                        <a:t>Rp.:</a:t>
                      </a:r>
                      <a:r>
                        <a:rPr lang="ru-RU" sz="2400" dirty="0" smtClean="0"/>
                        <a:t> </a:t>
                      </a:r>
                      <a:r>
                        <a:rPr lang="en-US" altLang="ru-RU" sz="2400" dirty="0" err="1" smtClean="0"/>
                        <a:t>Polysorb</a:t>
                      </a:r>
                      <a:r>
                        <a:rPr lang="en-US" altLang="ru-RU" sz="2400" dirty="0" smtClean="0"/>
                        <a:t> MP</a:t>
                      </a:r>
                      <a:r>
                        <a:rPr lang="ru-RU" altLang="ru-RU" sz="2400" dirty="0" smtClean="0"/>
                        <a:t> 5</a:t>
                      </a:r>
                      <a:r>
                        <a:rPr lang="en-US" sz="2400" dirty="0" smtClean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         </a:t>
                      </a:r>
                      <a:r>
                        <a:rPr lang="en-US" sz="2400" dirty="0" smtClean="0"/>
                        <a:t>D.S. </a:t>
                      </a:r>
                      <a:r>
                        <a:rPr lang="ru-RU" altLang="ru-RU" sz="2400" dirty="0" smtClean="0"/>
                        <a:t>1 </a:t>
                      </a:r>
                      <a:r>
                        <a:rPr lang="ru-RU" altLang="ru-RU" sz="2400" dirty="0" err="1" smtClean="0"/>
                        <a:t>стол.ложку</a:t>
                      </a:r>
                      <a:r>
                        <a:rPr lang="ru-RU" altLang="ru-RU" sz="2400" dirty="0" smtClean="0"/>
                        <a:t> порошка размешать в ½ стакана</a:t>
                      </a:r>
                      <a:r>
                        <a:rPr lang="ru-RU" altLang="ru-RU" sz="2400" baseline="0" dirty="0" smtClean="0"/>
                        <a:t> 	</a:t>
                      </a:r>
                      <a:r>
                        <a:rPr lang="ru-RU" altLang="ru-RU" sz="2400" dirty="0" smtClean="0"/>
                        <a:t>воды. Принимать внутрь 1 раз в день.</a:t>
                      </a:r>
                    </a:p>
                    <a:p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Прямоугольник 5"/>
          <p:cNvSpPr>
            <a:spLocks noChangeArrowheads="1"/>
          </p:cNvSpPr>
          <p:nvPr/>
        </p:nvSpPr>
        <p:spPr bwMode="auto">
          <a:xfrm>
            <a:off x="1997325" y="4314742"/>
            <a:ext cx="4040985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203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468313" y="692150"/>
            <a:ext cx="8229600" cy="122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2400" dirty="0" smtClean="0"/>
              <a:t>Выписать: 100,0 г порошка, содержащего 5% салициловой кислоты (</a:t>
            </a:r>
            <a:r>
              <a:rPr lang="en-US" altLang="ru-RU" sz="2400" dirty="0" err="1" smtClean="0"/>
              <a:t>Acidum</a:t>
            </a:r>
            <a:r>
              <a:rPr lang="en-US" altLang="ru-RU" sz="2400" dirty="0" smtClean="0"/>
              <a:t> </a:t>
            </a:r>
            <a:r>
              <a:rPr lang="en-US" altLang="ru-RU" sz="2400" dirty="0" err="1" smtClean="0"/>
              <a:t>salicylicum</a:t>
            </a:r>
            <a:r>
              <a:rPr lang="ru-RU" altLang="ru-RU" sz="2400" dirty="0" smtClean="0"/>
              <a:t>), 20% окиси цинка (</a:t>
            </a:r>
            <a:r>
              <a:rPr lang="en-US" altLang="ru-RU" sz="2400" dirty="0" err="1" smtClean="0"/>
              <a:t>Zinci</a:t>
            </a:r>
            <a:r>
              <a:rPr lang="en-US" altLang="ru-RU" sz="2400" dirty="0" smtClean="0"/>
              <a:t> </a:t>
            </a:r>
            <a:r>
              <a:rPr lang="en-US" altLang="ru-RU" sz="2400" dirty="0" err="1" smtClean="0"/>
              <a:t>oxydum</a:t>
            </a:r>
            <a:r>
              <a:rPr lang="ru-RU" altLang="ru-RU" sz="2400" dirty="0" smtClean="0"/>
              <a:t>) и 75% талька (</a:t>
            </a:r>
            <a:r>
              <a:rPr lang="en-US" altLang="ru-RU" sz="2400" dirty="0" smtClean="0"/>
              <a:t>Talcum</a:t>
            </a:r>
            <a:r>
              <a:rPr lang="ru-RU" altLang="ru-RU" sz="2400" dirty="0" smtClean="0"/>
              <a:t>). Для присыпки.</a:t>
            </a:r>
          </a:p>
          <a:p>
            <a:pPr>
              <a:buFont typeface="Arial" charset="0"/>
              <a:buNone/>
            </a:pPr>
            <a:endParaRPr lang="ru-RU" altLang="ru-RU" sz="24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317947"/>
              </p:ext>
            </p:extLst>
          </p:nvPr>
        </p:nvGraphicFramePr>
        <p:xfrm>
          <a:off x="611187" y="1844675"/>
          <a:ext cx="7628804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3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Rp</a:t>
                      </a:r>
                      <a:r>
                        <a:rPr lang="en-US" sz="2400" dirty="0" smtClean="0"/>
                        <a:t>.: </a:t>
                      </a:r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Ac. </a:t>
                      </a:r>
                      <a:r>
                        <a:rPr lang="en-US" sz="2400" dirty="0" err="1" smtClean="0"/>
                        <a:t>salicylici</a:t>
                      </a:r>
                      <a:endParaRPr lang="ru-RU" sz="2400" dirty="0" smtClean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5</a:t>
                      </a:r>
                      <a:r>
                        <a:rPr lang="ru-RU" sz="2400" dirty="0" smtClean="0"/>
                        <a:t>,0</a:t>
                      </a:r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rowSpan="3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Zinci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oxydi</a:t>
                      </a:r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20,0</a:t>
                      </a:r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Talci</a:t>
                      </a:r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75,0</a:t>
                      </a:r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M.f.pulv</a:t>
                      </a:r>
                      <a:r>
                        <a:rPr lang="en-US" sz="2400" dirty="0" smtClean="0"/>
                        <a:t>.</a:t>
                      </a:r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D.S.</a:t>
                      </a:r>
                      <a:r>
                        <a:rPr lang="ru-RU" sz="2400" dirty="0" smtClean="0"/>
                        <a:t> Присыпать пораженный участок кожи.</a:t>
                      </a:r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Прямоугольник 5"/>
          <p:cNvSpPr>
            <a:spLocks noChangeArrowheads="1"/>
          </p:cNvSpPr>
          <p:nvPr/>
        </p:nvSpPr>
        <p:spPr bwMode="auto">
          <a:xfrm>
            <a:off x="900113" y="3933825"/>
            <a:ext cx="3455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#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11422"/>
              </p:ext>
            </p:extLst>
          </p:nvPr>
        </p:nvGraphicFramePr>
        <p:xfrm>
          <a:off x="611188" y="4292600"/>
          <a:ext cx="4248150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Rp</a:t>
                      </a:r>
                      <a:r>
                        <a:rPr lang="en-US" sz="2400" dirty="0" smtClean="0"/>
                        <a:t>.: </a:t>
                      </a:r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Ac. </a:t>
                      </a:r>
                      <a:r>
                        <a:rPr lang="en-US" sz="2400" dirty="0" err="1" smtClean="0"/>
                        <a:t>salicylici</a:t>
                      </a:r>
                      <a:endParaRPr lang="ru-RU" sz="2400" dirty="0" smtClean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r>
                        <a:rPr lang="ru-RU" sz="2400" dirty="0" smtClean="0"/>
                        <a:t>,0</a:t>
                      </a:r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Zinci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oxydi</a:t>
                      </a:r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20,0</a:t>
                      </a:r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Talci</a:t>
                      </a:r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</a:t>
                      </a:r>
                      <a:r>
                        <a:rPr lang="en-US" sz="2400" baseline="0" dirty="0" smtClean="0"/>
                        <a:t> 100,0</a:t>
                      </a:r>
                      <a:endParaRPr lang="ru-RU" sz="2400" dirty="0" smtClean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M.f.pulv</a:t>
                      </a:r>
                      <a:r>
                        <a:rPr lang="en-US" sz="2400" dirty="0" smtClean="0"/>
                        <a:t>.</a:t>
                      </a:r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D.S.</a:t>
                      </a:r>
                      <a:r>
                        <a:rPr lang="ru-RU" sz="2400" baseline="0" dirty="0" smtClean="0"/>
                        <a:t> Присыпка.</a:t>
                      </a:r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27460" y="2076115"/>
            <a:ext cx="3777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sz="2000" i="1" dirty="0" err="1">
                <a:solidFill>
                  <a:srgbClr val="078877"/>
                </a:solidFill>
              </a:rPr>
              <a:t>Misce</a:t>
            </a:r>
            <a:r>
              <a:rPr lang="en-US" altLang="ru-RU" sz="2000" i="1" dirty="0">
                <a:solidFill>
                  <a:srgbClr val="078877"/>
                </a:solidFill>
              </a:rPr>
              <a:t> </a:t>
            </a:r>
            <a:r>
              <a:rPr lang="en-US" altLang="ru-RU" sz="2000" i="1" dirty="0" err="1">
                <a:solidFill>
                  <a:srgbClr val="078877"/>
                </a:solidFill>
              </a:rPr>
              <a:t>ut</a:t>
            </a:r>
            <a:r>
              <a:rPr lang="en-US" altLang="ru-RU" sz="2000" i="1" dirty="0">
                <a:solidFill>
                  <a:srgbClr val="078877"/>
                </a:solidFill>
              </a:rPr>
              <a:t> fiat – </a:t>
            </a:r>
            <a:endParaRPr lang="ru-RU" altLang="ru-RU" sz="2000" i="1" dirty="0" smtClean="0">
              <a:solidFill>
                <a:srgbClr val="078877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000" i="1" dirty="0" smtClean="0">
                <a:solidFill>
                  <a:srgbClr val="078877"/>
                </a:solidFill>
              </a:rPr>
              <a:t>Смешай</a:t>
            </a:r>
            <a:r>
              <a:rPr lang="ru-RU" altLang="ru-RU" sz="2000" i="1" dirty="0">
                <a:solidFill>
                  <a:srgbClr val="078877"/>
                </a:solidFill>
              </a:rPr>
              <a:t>, чтобы образовалось</a:t>
            </a:r>
          </a:p>
        </p:txBody>
      </p:sp>
    </p:spTree>
    <p:extLst>
      <p:ext uri="{BB962C8B-B14F-4D97-AF65-F5344CB8AC3E}">
        <p14:creationId xmlns:p14="http://schemas.microsoft.com/office/powerpoint/2010/main" val="12035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547585" y="1090867"/>
            <a:ext cx="9622632" cy="6260567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300" dirty="0"/>
              <a:t>Пропись порошка  </a:t>
            </a:r>
            <a:r>
              <a:rPr lang="ru-RU" altLang="ru-RU" sz="2300" u="sng" dirty="0"/>
              <a:t>растительного</a:t>
            </a:r>
            <a:r>
              <a:rPr lang="ru-RU" altLang="ru-RU" sz="2300" dirty="0"/>
              <a:t> происхождения </a:t>
            </a:r>
            <a:r>
              <a:rPr lang="ru-RU" altLang="ru-RU" sz="2300" dirty="0" smtClean="0"/>
              <a:t>(</a:t>
            </a:r>
            <a:r>
              <a:rPr lang="ru-RU" altLang="ru-RU" sz="2300" dirty="0"/>
              <a:t>коры, листьев, </a:t>
            </a:r>
            <a:r>
              <a:rPr lang="ru-RU" altLang="ru-RU" sz="2300" dirty="0" smtClean="0"/>
              <a:t>           травы</a:t>
            </a:r>
            <a:r>
              <a:rPr lang="ru-RU" altLang="ru-RU" sz="2300" dirty="0"/>
              <a:t>, корня…) начинают с указания лекарственной формы </a:t>
            </a:r>
            <a:r>
              <a:rPr lang="ru-RU" altLang="ru-RU" sz="2300" dirty="0" smtClean="0"/>
              <a:t>              порошка </a:t>
            </a:r>
            <a:r>
              <a:rPr lang="ru-RU" altLang="ru-RU" sz="2300" dirty="0"/>
              <a:t>(</a:t>
            </a:r>
            <a:r>
              <a:rPr lang="en-US" altLang="ru-RU" sz="2300" dirty="0" err="1"/>
              <a:t>Pulv</a:t>
            </a:r>
            <a:r>
              <a:rPr lang="ru-RU" altLang="ru-RU" sz="2300" dirty="0"/>
              <a:t>.). </a:t>
            </a:r>
          </a:p>
          <a:p>
            <a:pPr marL="0" indent="0">
              <a:buNone/>
            </a:pPr>
            <a:r>
              <a:rPr lang="ru-RU" altLang="ru-RU" sz="2300" i="1" dirty="0"/>
              <a:t>Пример:</a:t>
            </a:r>
          </a:p>
          <a:p>
            <a:pPr marL="0" indent="0">
              <a:buNone/>
            </a:pPr>
            <a:r>
              <a:rPr lang="ru-RU" altLang="ru-RU" sz="2300" i="1" dirty="0"/>
              <a:t> </a:t>
            </a:r>
            <a:r>
              <a:rPr lang="en-US" altLang="ru-RU" sz="2300" i="1" dirty="0" err="1"/>
              <a:t>Rp</a:t>
            </a:r>
            <a:r>
              <a:rPr lang="en-US" altLang="ru-RU" sz="2300" i="1" dirty="0"/>
              <a:t>.: </a:t>
            </a:r>
            <a:r>
              <a:rPr lang="en-US" altLang="ru-RU" sz="2300" i="1" dirty="0" err="1"/>
              <a:t>Pulv</a:t>
            </a:r>
            <a:r>
              <a:rPr lang="en-US" altLang="ru-RU" sz="2300" i="1" dirty="0"/>
              <a:t>. rad. </a:t>
            </a:r>
            <a:r>
              <a:rPr lang="en-US" altLang="ru-RU" sz="2300" i="1" dirty="0" err="1"/>
              <a:t>Rhei</a:t>
            </a:r>
            <a:r>
              <a:rPr lang="en-US" altLang="ru-RU" sz="2300" i="1" dirty="0"/>
              <a:t> </a:t>
            </a:r>
            <a:r>
              <a:rPr lang="ru-RU" altLang="ru-RU" sz="2300" i="1" dirty="0"/>
              <a:t>… (порошок корня ревеня)</a:t>
            </a:r>
          </a:p>
          <a:p>
            <a:pPr marL="0" indent="0">
              <a:buNone/>
            </a:pPr>
            <a:r>
              <a:rPr lang="ru-RU" altLang="ru-RU" sz="2300" dirty="0"/>
              <a:t>Если порошок синтетического происхождения, то лекарственную форму не указывают. </a:t>
            </a:r>
          </a:p>
          <a:p>
            <a:pPr marL="0" indent="0">
              <a:buNone/>
            </a:pPr>
            <a:r>
              <a:rPr lang="ru-RU" altLang="ru-RU" sz="2300" i="1" dirty="0"/>
              <a:t>Пример:</a:t>
            </a:r>
          </a:p>
          <a:p>
            <a:pPr marL="0" indent="0">
              <a:buNone/>
            </a:pPr>
            <a:r>
              <a:rPr lang="ru-RU" altLang="ru-RU" sz="2300" i="1" dirty="0"/>
              <a:t> </a:t>
            </a:r>
            <a:r>
              <a:rPr lang="en-US" altLang="ru-RU" sz="2300" i="1" dirty="0" err="1"/>
              <a:t>Rp</a:t>
            </a:r>
            <a:r>
              <a:rPr lang="en-US" altLang="ru-RU" sz="2300" i="1" dirty="0"/>
              <a:t>.: </a:t>
            </a:r>
            <a:r>
              <a:rPr lang="en-US" altLang="ru-RU" sz="2300" i="1" dirty="0" err="1"/>
              <a:t>Calcii</a:t>
            </a:r>
            <a:r>
              <a:rPr lang="en-US" altLang="ru-RU" sz="2300" i="1" dirty="0"/>
              <a:t> </a:t>
            </a:r>
            <a:r>
              <a:rPr lang="en-US" altLang="ru-RU" sz="2300" i="1" dirty="0" err="1"/>
              <a:t>gluconatis</a:t>
            </a:r>
            <a:r>
              <a:rPr lang="en-US" altLang="ru-RU" sz="2300" i="1" dirty="0"/>
              <a:t> </a:t>
            </a:r>
            <a:r>
              <a:rPr lang="ru-RU" altLang="ru-RU" sz="2300" i="1" dirty="0"/>
              <a:t>… </a:t>
            </a:r>
          </a:p>
          <a:p>
            <a:pPr marL="0" indent="0">
              <a:buNone/>
            </a:pPr>
            <a:r>
              <a:rPr lang="ru-RU" altLang="ru-RU" sz="2300" dirty="0" smtClean="0"/>
              <a:t>При выписывании порошков детям или при выписывании сильнодействующих лекарственных средств</a:t>
            </a:r>
            <a:r>
              <a:rPr lang="ru-RU" altLang="ru-RU" sz="2300" dirty="0"/>
              <a:t>, </a:t>
            </a:r>
            <a:r>
              <a:rPr lang="ru-RU" altLang="ru-RU" sz="2300" dirty="0" smtClean="0"/>
              <a:t>дозировка </a:t>
            </a:r>
            <a:r>
              <a:rPr lang="ru-RU" altLang="ru-RU" sz="2300" dirty="0"/>
              <a:t>которых </a:t>
            </a:r>
            <a:r>
              <a:rPr lang="ru-RU" altLang="ru-RU" sz="2300" b="1" dirty="0" smtClean="0"/>
              <a:t>меньше 0,1</a:t>
            </a:r>
            <a:r>
              <a:rPr lang="ru-RU" altLang="ru-RU" sz="2300" dirty="0" smtClean="0"/>
              <a:t>, </a:t>
            </a:r>
            <a:r>
              <a:rPr lang="ru-RU" altLang="ru-RU" sz="2300" dirty="0"/>
              <a:t>добавляют индифферентные вещества, например, сахар ( </a:t>
            </a:r>
            <a:r>
              <a:rPr lang="en-US" altLang="ru-RU" sz="2300" dirty="0" err="1"/>
              <a:t>Saccharus</a:t>
            </a:r>
            <a:r>
              <a:rPr lang="ru-RU" altLang="ru-RU" sz="2300" dirty="0" smtClean="0"/>
              <a:t>), лактозу (</a:t>
            </a:r>
            <a:r>
              <a:rPr lang="en-US" altLang="ru-RU" sz="2300" dirty="0" err="1" smtClean="0"/>
              <a:t>Lactosa</a:t>
            </a:r>
            <a:r>
              <a:rPr lang="en-US" altLang="ru-RU" sz="2300" dirty="0" smtClean="0"/>
              <a:t>), </a:t>
            </a:r>
            <a:r>
              <a:rPr lang="ru-RU" altLang="ru-RU" sz="2300" dirty="0" smtClean="0"/>
              <a:t>декстрозу (</a:t>
            </a:r>
            <a:r>
              <a:rPr lang="en-US" altLang="ru-RU" sz="2300" dirty="0" err="1" smtClean="0"/>
              <a:t>Dextrosa</a:t>
            </a:r>
            <a:r>
              <a:rPr lang="ru-RU" altLang="ru-RU" sz="2300" dirty="0" smtClean="0"/>
              <a:t>) в количестве 0,2-0,3.</a:t>
            </a:r>
            <a:endParaRPr lang="ru-RU" altLang="ru-RU" sz="2300" dirty="0"/>
          </a:p>
          <a:p>
            <a:pPr marL="0" indent="0">
              <a:buNone/>
            </a:pPr>
            <a:endParaRPr lang="ru-RU" altLang="ru-RU" sz="2700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 txBox="1">
            <a:spLocks/>
          </p:cNvSpPr>
          <p:nvPr/>
        </p:nvSpPr>
        <p:spPr>
          <a:xfrm>
            <a:off x="550554" y="406590"/>
            <a:ext cx="9701810" cy="684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Основные правила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387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547585" y="762968"/>
            <a:ext cx="8379582" cy="1085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/>
              <a:t>Выписать: </a:t>
            </a:r>
            <a:r>
              <a:rPr lang="ru-RU" altLang="ru-RU" sz="2400" dirty="0" smtClean="0"/>
              <a:t>20 порошков, содержащих по 0,5 корня ревеня </a:t>
            </a:r>
            <a:r>
              <a:rPr lang="en-US" altLang="ru-RU" sz="2400" dirty="0" smtClean="0"/>
              <a:t>(</a:t>
            </a:r>
            <a:r>
              <a:rPr lang="en-US" altLang="ru-RU" sz="2400" dirty="0" err="1" smtClean="0"/>
              <a:t>Pulv.rad.Rhei</a:t>
            </a:r>
            <a:r>
              <a:rPr lang="ru-RU" altLang="ru-RU" sz="2400" dirty="0" smtClean="0"/>
              <a:t>). </a:t>
            </a:r>
            <a:r>
              <a:rPr lang="ru-RU" altLang="ru-RU" sz="2400" dirty="0"/>
              <a:t>Принимать </a:t>
            </a:r>
            <a:r>
              <a:rPr lang="ru-RU" altLang="ru-RU" sz="2400" dirty="0" smtClean="0"/>
              <a:t>по </a:t>
            </a:r>
            <a:r>
              <a:rPr lang="ru-RU" altLang="ru-RU" sz="2400" dirty="0"/>
              <a:t>1 порошку в день.</a:t>
            </a:r>
          </a:p>
          <a:p>
            <a:pPr marL="0" indent="0">
              <a:buNone/>
            </a:pPr>
            <a:endParaRPr lang="ru-RU" alt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99059"/>
              </p:ext>
            </p:extLst>
          </p:nvPr>
        </p:nvGraphicFramePr>
        <p:xfrm>
          <a:off x="547585" y="2054952"/>
          <a:ext cx="6819570" cy="151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1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5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Rp</a:t>
                      </a:r>
                      <a:r>
                        <a:rPr lang="en-US" sz="2600" dirty="0" smtClean="0"/>
                        <a:t>.: </a:t>
                      </a:r>
                      <a:endParaRPr lang="ru-RU" sz="26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err="1" smtClean="0">
                          <a:solidFill>
                            <a:srgbClr val="FF0000"/>
                          </a:solidFill>
                        </a:rPr>
                        <a:t>Pulv</a:t>
                      </a:r>
                      <a:r>
                        <a:rPr lang="ru-RU" sz="26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n-US" sz="2600" dirty="0" smtClean="0"/>
                        <a:t> rad</a:t>
                      </a:r>
                      <a:r>
                        <a:rPr lang="ru-RU" sz="2600" dirty="0" smtClean="0"/>
                        <a:t>.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Rhei</a:t>
                      </a:r>
                      <a:r>
                        <a:rPr lang="ru-RU" sz="2600" dirty="0" smtClean="0"/>
                        <a:t> 0,5</a:t>
                      </a:r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D.t.d.N</a:t>
                      </a:r>
                      <a:r>
                        <a:rPr lang="en-US" sz="2600" dirty="0" smtClean="0"/>
                        <a:t>. </a:t>
                      </a:r>
                      <a:r>
                        <a:rPr lang="ru-RU" sz="2600" dirty="0" smtClean="0"/>
                        <a:t>20</a:t>
                      </a:r>
                      <a:endParaRPr lang="ru-RU" sz="26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600" dirty="0" smtClean="0"/>
                        <a:t>S.</a:t>
                      </a:r>
                      <a:r>
                        <a:rPr lang="ru-RU" sz="2600" baseline="0" dirty="0" smtClean="0"/>
                        <a:t> Принимать по 1 порошку в день.</a:t>
                      </a:r>
                      <a:endParaRPr lang="ru-RU" sz="26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28" name="Прямоугольник 4"/>
          <p:cNvSpPr>
            <a:spLocks noChangeArrowheads="1"/>
          </p:cNvSpPr>
          <p:nvPr/>
        </p:nvSpPr>
        <p:spPr bwMode="auto">
          <a:xfrm>
            <a:off x="6546272" y="2128432"/>
            <a:ext cx="3786025" cy="81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300" i="1" dirty="0">
                <a:solidFill>
                  <a:srgbClr val="078877"/>
                </a:solidFill>
              </a:rPr>
              <a:t>Da tales doses </a:t>
            </a:r>
            <a:r>
              <a:rPr lang="en-US" altLang="ru-RU" sz="2300" i="1" dirty="0" err="1">
                <a:solidFill>
                  <a:srgbClr val="078877"/>
                </a:solidFill>
              </a:rPr>
              <a:t>numero</a:t>
            </a:r>
            <a:r>
              <a:rPr lang="en-US" altLang="ru-RU" sz="2300" i="1" dirty="0">
                <a:solidFill>
                  <a:srgbClr val="078877"/>
                </a:solidFill>
              </a:rPr>
              <a:t> – </a:t>
            </a:r>
            <a:r>
              <a:rPr lang="ru-RU" altLang="ru-RU" sz="2300" i="1" dirty="0">
                <a:solidFill>
                  <a:srgbClr val="078877"/>
                </a:solidFill>
              </a:rPr>
              <a:t>Выдать такие дозы числом</a:t>
            </a:r>
          </a:p>
        </p:txBody>
      </p:sp>
      <p:sp>
        <p:nvSpPr>
          <p:cNvPr id="9229" name="Прямоугольник 5"/>
          <p:cNvSpPr>
            <a:spLocks noChangeArrowheads="1"/>
          </p:cNvSpPr>
          <p:nvPr/>
        </p:nvSpPr>
        <p:spPr bwMode="auto">
          <a:xfrm>
            <a:off x="1085888" y="3463102"/>
            <a:ext cx="4040985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692370" y="3946081"/>
            <a:ext cx="9622632" cy="134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400" dirty="0"/>
              <a:t>Выписать: 15 порошков глюконата кальция (</a:t>
            </a:r>
            <a:r>
              <a:rPr lang="en-US" altLang="ru-RU" sz="2400" dirty="0"/>
              <a:t>Calcium </a:t>
            </a:r>
            <a:r>
              <a:rPr lang="en-US" altLang="ru-RU" sz="2400" dirty="0" err="1"/>
              <a:t>gluconas</a:t>
            </a:r>
            <a:r>
              <a:rPr lang="ru-RU" altLang="ru-RU" sz="2400" dirty="0"/>
              <a:t>), разовая доза 0,5. По одному порошку 3 раза в день.</a:t>
            </a:r>
          </a:p>
          <a:p>
            <a:pPr eaLnBrk="1" hangingPunct="1">
              <a:buFont typeface="Arial" charset="0"/>
              <a:buNone/>
            </a:pPr>
            <a:endParaRPr lang="ru-RU" alt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788128"/>
              </p:ext>
            </p:extLst>
          </p:nvPr>
        </p:nvGraphicFramePr>
        <p:xfrm>
          <a:off x="547584" y="4975036"/>
          <a:ext cx="7640452" cy="149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4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354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Rp</a:t>
                      </a:r>
                      <a:r>
                        <a:rPr lang="en-US" sz="2600" dirty="0" smtClean="0"/>
                        <a:t>.: </a:t>
                      </a:r>
                      <a:endParaRPr lang="ru-RU" sz="26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err="1" smtClean="0"/>
                        <a:t>Calcii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gluconatis</a:t>
                      </a:r>
                      <a:r>
                        <a:rPr lang="ru-RU" sz="2600" dirty="0" smtClean="0"/>
                        <a:t>  </a:t>
                      </a:r>
                      <a:r>
                        <a:rPr lang="en-US" sz="2600" dirty="0" smtClean="0"/>
                        <a:t>0,5</a:t>
                      </a:r>
                      <a:endParaRPr lang="ru-RU" sz="2600" dirty="0" smtClean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354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D.t.d.N</a:t>
                      </a:r>
                      <a:r>
                        <a:rPr lang="en-US" sz="2600" dirty="0" smtClean="0"/>
                        <a:t>. 15</a:t>
                      </a:r>
                      <a:endParaRPr lang="ru-RU" sz="26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354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600" dirty="0" smtClean="0"/>
                        <a:t>S.</a:t>
                      </a:r>
                      <a:r>
                        <a:rPr lang="ru-RU" sz="2600" baseline="0" dirty="0" smtClean="0"/>
                        <a:t> Принимать по 1порошку </a:t>
                      </a:r>
                      <a:r>
                        <a:rPr lang="en-US" sz="2600" baseline="0" dirty="0" smtClean="0"/>
                        <a:t>3 </a:t>
                      </a:r>
                      <a:r>
                        <a:rPr lang="ru-RU" sz="2600" baseline="0" dirty="0" smtClean="0"/>
                        <a:t>раза в день.</a:t>
                      </a:r>
                      <a:endParaRPr lang="ru-RU" sz="26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547585" y="524978"/>
            <a:ext cx="8379582" cy="837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/>
              <a:t>Выписать: 20 порошков димедрола </a:t>
            </a:r>
            <a:r>
              <a:rPr lang="en-US" altLang="ru-RU" sz="2400" dirty="0"/>
              <a:t>(</a:t>
            </a:r>
            <a:r>
              <a:rPr lang="en-US" altLang="ru-RU" sz="2400" dirty="0" err="1"/>
              <a:t>Dimedrolum</a:t>
            </a:r>
            <a:r>
              <a:rPr lang="ru-RU" altLang="ru-RU" sz="2400" dirty="0"/>
              <a:t>), </a:t>
            </a:r>
            <a:r>
              <a:rPr lang="ru-RU" altLang="ru-RU" sz="2400" dirty="0" smtClean="0"/>
              <a:t>             разовая </a:t>
            </a:r>
            <a:r>
              <a:rPr lang="ru-RU" altLang="ru-RU" sz="2400" dirty="0"/>
              <a:t>доза </a:t>
            </a:r>
            <a:r>
              <a:rPr lang="ru-RU" altLang="ru-RU" sz="2400" b="1" dirty="0"/>
              <a:t>0,05</a:t>
            </a:r>
            <a:r>
              <a:rPr lang="ru-RU" altLang="ru-RU" sz="2400" dirty="0"/>
              <a:t>. По одному порошку 3 раза в день.</a:t>
            </a:r>
          </a:p>
          <a:p>
            <a:pPr marL="0" indent="0">
              <a:buNone/>
            </a:pPr>
            <a:endParaRPr lang="ru-RU" altLang="ru-RU" sz="2400" dirty="0"/>
          </a:p>
          <a:p>
            <a:pPr marL="0" indent="0">
              <a:buNone/>
            </a:pPr>
            <a:endParaRPr lang="ru-RU" alt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36577"/>
              </p:ext>
            </p:extLst>
          </p:nvPr>
        </p:nvGraphicFramePr>
        <p:xfrm>
          <a:off x="547584" y="1362385"/>
          <a:ext cx="7785925" cy="2332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4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54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Rp</a:t>
                      </a:r>
                      <a:r>
                        <a:rPr lang="en-US" sz="2400" dirty="0" smtClean="0"/>
                        <a:t>.: </a:t>
                      </a:r>
                      <a:endParaRPr lang="ru-RU" sz="24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Dimedroli</a:t>
                      </a:r>
                      <a:endParaRPr lang="ru-RU" sz="2400" dirty="0" smtClean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0,05</a:t>
                      </a:r>
                      <a:endParaRPr lang="ru-RU" sz="24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Sacchari</a:t>
                      </a:r>
                      <a:endParaRPr lang="ru-RU" sz="2400" dirty="0" smtClean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0,3</a:t>
                      </a:r>
                      <a:endParaRPr lang="ru-RU" sz="24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M.f.pulv</a:t>
                      </a:r>
                      <a:r>
                        <a:rPr lang="en-US" sz="2400" dirty="0" smtClean="0"/>
                        <a:t>.</a:t>
                      </a:r>
                      <a:endParaRPr lang="ru-RU" sz="2400" dirty="0" smtClean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D.t.d.N</a:t>
                      </a:r>
                      <a:r>
                        <a:rPr lang="en-US" sz="2400" dirty="0" smtClean="0"/>
                        <a:t>. 20</a:t>
                      </a:r>
                      <a:endParaRPr lang="ru-RU" sz="24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S.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altLang="ru-RU" sz="2400" dirty="0" smtClean="0"/>
                        <a:t>Принимать внутрь п</a:t>
                      </a:r>
                      <a:r>
                        <a:rPr lang="ru-RU" sz="2400" baseline="0" dirty="0" smtClean="0"/>
                        <a:t>о 1 порошку </a:t>
                      </a:r>
                      <a:r>
                        <a:rPr lang="en-US" sz="2400" baseline="0" dirty="0" smtClean="0"/>
                        <a:t>3 </a:t>
                      </a:r>
                      <a:r>
                        <a:rPr lang="ru-RU" sz="2400" baseline="0" dirty="0" smtClean="0"/>
                        <a:t>раза в день.</a:t>
                      </a:r>
                      <a:endParaRPr lang="ru-RU" sz="2400" dirty="0"/>
                    </a:p>
                  </a:txBody>
                  <a:tcPr marL="106908" marR="10690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35107" y="3913691"/>
            <a:ext cx="8392060" cy="1167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dirty="0" smtClean="0"/>
              <a:t>Выписать: 12 порошков, содержащих </a:t>
            </a:r>
            <a:r>
              <a:rPr lang="en-US" altLang="ru-RU" sz="2400" dirty="0" smtClean="0"/>
              <a:t>20 </a:t>
            </a:r>
            <a:r>
              <a:rPr lang="ru-RU" altLang="ru-RU" sz="2400" dirty="0" smtClean="0"/>
              <a:t>мг папаверина (</a:t>
            </a:r>
            <a:r>
              <a:rPr lang="en-US" altLang="ru-RU" sz="2400" dirty="0" err="1" smtClean="0"/>
              <a:t>Papaverinum</a:t>
            </a:r>
            <a:r>
              <a:rPr lang="ru-RU" altLang="ru-RU" sz="2400" dirty="0" smtClean="0"/>
              <a:t>). Принимать внутрь по одному порошку 3 раза в день.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81941"/>
              </p:ext>
            </p:extLst>
          </p:nvPr>
        </p:nvGraphicFramePr>
        <p:xfrm>
          <a:off x="552424" y="5185068"/>
          <a:ext cx="7853821" cy="2166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20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400" dirty="0" err="1" smtClean="0"/>
                        <a:t>Rp</a:t>
                      </a:r>
                      <a:r>
                        <a:rPr lang="en-US" sz="2400" dirty="0" smtClean="0"/>
                        <a:t>.: </a:t>
                      </a:r>
                      <a:endParaRPr lang="ru-RU" sz="24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Papaverini</a:t>
                      </a:r>
                      <a:endParaRPr lang="ru-RU" sz="24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400" dirty="0" smtClean="0"/>
                        <a:t>0,02</a:t>
                      </a:r>
                      <a:endParaRPr lang="ru-RU" sz="24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20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ru-RU" sz="24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Lactosae</a:t>
                      </a:r>
                      <a:endParaRPr lang="ru-RU" sz="24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400" dirty="0" smtClean="0"/>
                        <a:t>0,3</a:t>
                      </a:r>
                      <a:endParaRPr lang="ru-RU" sz="24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20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ru-RU" sz="24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M.f.pulv</a:t>
                      </a:r>
                      <a:r>
                        <a:rPr lang="en-US" sz="2400" dirty="0" smtClean="0"/>
                        <a:t>.</a:t>
                      </a:r>
                      <a:endParaRPr lang="ru-RU" sz="24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ru-RU" sz="24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20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ru-RU" sz="24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400" dirty="0" err="1" smtClean="0"/>
                        <a:t>D.t.d.N</a:t>
                      </a:r>
                      <a:r>
                        <a:rPr lang="en-US" sz="2400" dirty="0" smtClean="0"/>
                        <a:t>. 12</a:t>
                      </a:r>
                      <a:endParaRPr lang="ru-RU" sz="24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ru-RU" sz="24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20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ru-RU" sz="24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400" dirty="0" smtClean="0"/>
                        <a:t>S.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altLang="ru-RU" sz="2400" dirty="0" smtClean="0"/>
                        <a:t>Принимать внутрь п</a:t>
                      </a:r>
                      <a:r>
                        <a:rPr lang="ru-RU" sz="2400" baseline="0" dirty="0" smtClean="0"/>
                        <a:t>о 1 порошку </a:t>
                      </a:r>
                      <a:r>
                        <a:rPr lang="en-US" sz="2400" baseline="0" dirty="0" smtClean="0"/>
                        <a:t>3 </a:t>
                      </a:r>
                      <a:r>
                        <a:rPr lang="ru-RU" sz="2400" baseline="0" dirty="0" smtClean="0"/>
                        <a:t>раза в день.</a:t>
                      </a:r>
                      <a:endParaRPr lang="ru-RU" sz="24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5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547585" y="524978"/>
            <a:ext cx="9622632" cy="49890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400" dirty="0"/>
              <a:t>Выписать: </a:t>
            </a:r>
            <a:r>
              <a:rPr lang="ru-RU" altLang="ru-RU" sz="2400" dirty="0" smtClean="0"/>
              <a:t>10 </a:t>
            </a:r>
            <a:r>
              <a:rPr lang="ru-RU" altLang="ru-RU" sz="2400" dirty="0" err="1" smtClean="0"/>
              <a:t>официнальных</a:t>
            </a:r>
            <a:r>
              <a:rPr lang="ru-RU" altLang="ru-RU" sz="2400" dirty="0" smtClean="0"/>
              <a:t> порошков </a:t>
            </a:r>
            <a:r>
              <a:rPr lang="ru-RU" altLang="ru-RU" sz="2400" dirty="0" err="1" smtClean="0"/>
              <a:t>Фервекс</a:t>
            </a:r>
            <a:r>
              <a:rPr lang="ru-RU" altLang="ru-RU" sz="2400" dirty="0" smtClean="0"/>
              <a:t> </a:t>
            </a:r>
            <a:r>
              <a:rPr lang="en-US" altLang="ru-RU" sz="2400" dirty="0" smtClean="0"/>
              <a:t>(</a:t>
            </a:r>
            <a:r>
              <a:rPr lang="en-US" altLang="ru-RU" sz="2400" dirty="0" err="1" smtClean="0"/>
              <a:t>Fervex</a:t>
            </a:r>
            <a:r>
              <a:rPr lang="ru-RU" altLang="ru-RU" sz="2400" dirty="0" smtClean="0"/>
              <a:t>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400" dirty="0" smtClean="0"/>
              <a:t>Содержимое 1 пакетика растворить в ½ стакана теплой кипяченой воды и принять внутрь.</a:t>
            </a:r>
            <a:endParaRPr lang="ru-RU" altLang="ru-RU" sz="2400" dirty="0"/>
          </a:p>
          <a:p>
            <a:pPr marL="0" indent="0">
              <a:buNone/>
            </a:pPr>
            <a:endParaRPr lang="ru-RU" altLang="ru-RU" sz="27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246874"/>
              </p:ext>
            </p:extLst>
          </p:nvPr>
        </p:nvGraphicFramePr>
        <p:xfrm>
          <a:off x="575427" y="1734657"/>
          <a:ext cx="9241151" cy="14817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77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Rp</a:t>
                      </a:r>
                      <a:r>
                        <a:rPr lang="en-US" sz="2400" dirty="0" smtClean="0"/>
                        <a:t>.: </a:t>
                      </a:r>
                      <a:endParaRPr lang="ru-RU" sz="24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Fervex</a:t>
                      </a:r>
                      <a:r>
                        <a:rPr lang="ru-RU" sz="2400" dirty="0" smtClean="0"/>
                        <a:t> </a:t>
                      </a:r>
                      <a:r>
                        <a:rPr lang="en-US" sz="2400" dirty="0" smtClean="0"/>
                        <a:t>N.10</a:t>
                      </a:r>
                      <a:endParaRPr lang="ru-RU" sz="24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21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D.S.</a:t>
                      </a:r>
                      <a:r>
                        <a:rPr lang="ru-RU" sz="2400" baseline="0" dirty="0" smtClean="0"/>
                        <a:t> Содержимое 1 пакетика растворить в ½ стакана теплой кипяченой воды и принять внутрь.</a:t>
                      </a:r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575427" y="3228328"/>
            <a:ext cx="9622632" cy="136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400" dirty="0"/>
              <a:t>Выписать: 15 порошков, содержащих кофеин (</a:t>
            </a:r>
            <a:r>
              <a:rPr lang="en-US" altLang="ru-RU" sz="2400" dirty="0" err="1"/>
              <a:t>Coffeinum</a:t>
            </a:r>
            <a:r>
              <a:rPr lang="ru-RU" altLang="ru-RU" sz="2400" dirty="0"/>
              <a:t>) по 0,02, парацетамола (</a:t>
            </a:r>
            <a:r>
              <a:rPr lang="en-US" altLang="ru-RU" sz="2400" dirty="0" err="1"/>
              <a:t>Paracetamolum</a:t>
            </a:r>
            <a:r>
              <a:rPr lang="ru-RU" altLang="ru-RU" sz="2400" dirty="0"/>
              <a:t>) и Анальгина </a:t>
            </a:r>
            <a:r>
              <a:rPr lang="en-US" altLang="ru-RU" sz="2400" dirty="0"/>
              <a:t>(</a:t>
            </a:r>
            <a:r>
              <a:rPr lang="en-US" altLang="ru-RU" sz="2400" dirty="0" err="1"/>
              <a:t>Analginum</a:t>
            </a:r>
            <a:r>
              <a:rPr lang="ru-RU" altLang="ru-RU" sz="2400" dirty="0"/>
              <a:t>) </a:t>
            </a:r>
            <a:r>
              <a:rPr lang="ru-RU" altLang="ru-RU" sz="2400" b="1" dirty="0"/>
              <a:t>поровну</a:t>
            </a:r>
            <a:r>
              <a:rPr lang="ru-RU" altLang="ru-RU" sz="2400" dirty="0"/>
              <a:t> по 0,1. По одному порошку при головной боли</a:t>
            </a:r>
          </a:p>
          <a:p>
            <a:pPr eaLnBrk="1" hangingPunct="1">
              <a:buFont typeface="Arial" charset="0"/>
              <a:buNone/>
            </a:pPr>
            <a:endParaRPr lang="ru-RU" altLang="ru-RU" sz="2400" dirty="0"/>
          </a:p>
          <a:p>
            <a:pPr eaLnBrk="1" hangingPunct="1">
              <a:buFont typeface="Arial" charset="0"/>
              <a:buNone/>
            </a:pPr>
            <a:endParaRPr lang="ru-RU" alt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36602"/>
              </p:ext>
            </p:extLst>
          </p:nvPr>
        </p:nvGraphicFramePr>
        <p:xfrm>
          <a:off x="575428" y="4493807"/>
          <a:ext cx="5305069" cy="2799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64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Rp</a:t>
                      </a:r>
                      <a:r>
                        <a:rPr lang="en-US" sz="2400" dirty="0" smtClean="0"/>
                        <a:t>.: </a:t>
                      </a:r>
                      <a:endParaRPr lang="ru-RU" sz="2400" dirty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Coffeini</a:t>
                      </a:r>
                      <a:endParaRPr lang="ru-RU" sz="2400" dirty="0" smtClean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0,02</a:t>
                      </a:r>
                      <a:endParaRPr lang="ru-RU" sz="2400" dirty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4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Paracetamoli</a:t>
                      </a:r>
                      <a:endParaRPr lang="ru-RU" sz="2400" dirty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4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Analgini</a:t>
                      </a:r>
                      <a:endParaRPr lang="ru-RU" sz="2400" dirty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aa</a:t>
                      </a:r>
                      <a:r>
                        <a:rPr lang="en-US" sz="2400" dirty="0" smtClean="0"/>
                        <a:t>  0,1</a:t>
                      </a:r>
                      <a:endParaRPr lang="ru-RU" sz="2400" dirty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4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M.f.pulv</a:t>
                      </a:r>
                      <a:r>
                        <a:rPr lang="en-US" sz="2400" dirty="0" smtClean="0"/>
                        <a:t>.</a:t>
                      </a:r>
                      <a:endParaRPr lang="ru-RU" sz="2400" dirty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4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D.t.d.N</a:t>
                      </a:r>
                      <a:r>
                        <a:rPr lang="en-US" sz="2400" dirty="0" smtClean="0"/>
                        <a:t>. 15</a:t>
                      </a:r>
                      <a:endParaRPr lang="ru-RU" sz="2400" dirty="0" smtClean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64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S.</a:t>
                      </a:r>
                      <a:r>
                        <a:rPr lang="ru-RU" sz="2400" baseline="0" dirty="0" smtClean="0"/>
                        <a:t> По 1 порошку при боли</a:t>
                      </a:r>
                      <a:endParaRPr lang="ru-RU" sz="2400" dirty="0"/>
                    </a:p>
                  </a:txBody>
                  <a:tcPr marL="106932" marR="106932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263380" y="5480764"/>
            <a:ext cx="2797319" cy="45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/>
              <a:t>а</a:t>
            </a:r>
            <a:r>
              <a:rPr lang="en-US" altLang="ru-RU" sz="2300" dirty="0"/>
              <a:t>a</a:t>
            </a:r>
            <a:r>
              <a:rPr lang="ru-RU" altLang="ru-RU" sz="2300" dirty="0"/>
              <a:t> – </a:t>
            </a:r>
            <a:r>
              <a:rPr lang="en-US" altLang="ru-RU" sz="2300" dirty="0" err="1"/>
              <a:t>ana</a:t>
            </a:r>
            <a:r>
              <a:rPr lang="en-US" altLang="ru-RU" sz="2300" dirty="0"/>
              <a:t> - </a:t>
            </a:r>
            <a:r>
              <a:rPr lang="ru-RU" altLang="ru-RU" sz="2300" dirty="0"/>
              <a:t>поровну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461620" y="5558195"/>
            <a:ext cx="2524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377719" y="5588608"/>
            <a:ext cx="2524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2441127" y="2908622"/>
            <a:ext cx="4040985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1755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547585" y="1328194"/>
            <a:ext cx="9622632" cy="1063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/>
              <a:t>Выписать: </a:t>
            </a:r>
            <a:r>
              <a:rPr lang="en-US" altLang="ru-RU" sz="2000" dirty="0" smtClean="0"/>
              <a:t>1</a:t>
            </a:r>
            <a:r>
              <a:rPr lang="ru-RU" altLang="ru-RU" sz="2000" dirty="0" smtClean="0"/>
              <a:t>0 </a:t>
            </a:r>
            <a:r>
              <a:rPr lang="ru-RU" altLang="ru-RU" sz="2000" dirty="0"/>
              <a:t>таблеток </a:t>
            </a:r>
            <a:r>
              <a:rPr lang="ru-RU" altLang="ru-RU" sz="2000" dirty="0" err="1"/>
              <a:t>Эналаприла</a:t>
            </a:r>
            <a:r>
              <a:rPr lang="ru-RU" altLang="ru-RU" sz="2000" dirty="0"/>
              <a:t> (</a:t>
            </a:r>
            <a:r>
              <a:rPr lang="en-US" altLang="ru-RU" sz="2000" dirty="0" err="1" smtClean="0"/>
              <a:t>Enalaprilum</a:t>
            </a:r>
            <a:r>
              <a:rPr lang="ru-RU" altLang="ru-RU" sz="2000" dirty="0" smtClean="0"/>
              <a:t>) по 10 мг.</a:t>
            </a:r>
          </a:p>
          <a:p>
            <a:pPr marL="0" indent="0">
              <a:buNone/>
            </a:pPr>
            <a:r>
              <a:rPr lang="ru-RU" altLang="ru-RU" sz="2000" dirty="0" smtClean="0"/>
              <a:t> Внутрь по </a:t>
            </a:r>
            <a:r>
              <a:rPr lang="ru-RU" altLang="ru-RU" sz="2000" dirty="0"/>
              <a:t>одной таблетке 2 раза в день. </a:t>
            </a:r>
          </a:p>
          <a:p>
            <a:pPr marL="0" indent="0">
              <a:buNone/>
            </a:pP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768873"/>
              </p:ext>
            </p:extLst>
          </p:nvPr>
        </p:nvGraphicFramePr>
        <p:xfrm>
          <a:off x="547585" y="2430646"/>
          <a:ext cx="6657256" cy="1007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4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3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Tab. </a:t>
                      </a:r>
                      <a:r>
                        <a:rPr lang="en-US" sz="2000" dirty="0" err="1" smtClean="0"/>
                        <a:t>Enalaprili</a:t>
                      </a:r>
                      <a:r>
                        <a:rPr lang="ru-RU" sz="2000" dirty="0" smtClean="0"/>
                        <a:t> </a:t>
                      </a:r>
                      <a:r>
                        <a:rPr lang="en-US" sz="2000" dirty="0" smtClean="0"/>
                        <a:t>0,01 N.10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Внутрь по 1 таблетке </a:t>
                      </a:r>
                      <a:r>
                        <a:rPr lang="en-US" sz="2000" baseline="0" dirty="0" smtClean="0"/>
                        <a:t>2 </a:t>
                      </a:r>
                      <a:r>
                        <a:rPr lang="ru-RU" sz="2000" baseline="0" dirty="0" smtClean="0"/>
                        <a:t>раза в день.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49" name="Прямоугольник 4"/>
          <p:cNvSpPr>
            <a:spLocks noChangeArrowheads="1"/>
          </p:cNvSpPr>
          <p:nvPr/>
        </p:nvSpPr>
        <p:spPr bwMode="auto">
          <a:xfrm>
            <a:off x="1219536" y="3401538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646072"/>
              </p:ext>
            </p:extLst>
          </p:nvPr>
        </p:nvGraphicFramePr>
        <p:xfrm>
          <a:off x="547585" y="3828635"/>
          <a:ext cx="5571342" cy="1216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1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2000" dirty="0" err="1" smtClean="0"/>
                        <a:t>Enalaprili</a:t>
                      </a:r>
                      <a:r>
                        <a:rPr lang="en-US" altLang="ru-RU" sz="2000" dirty="0" smtClean="0"/>
                        <a:t>    </a:t>
                      </a:r>
                      <a:r>
                        <a:rPr lang="en-US" sz="2000" dirty="0" smtClean="0"/>
                        <a:t>0,01</a:t>
                      </a:r>
                      <a:endParaRPr lang="ru-RU" sz="20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1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D.t.d.N</a:t>
                      </a:r>
                      <a:r>
                        <a:rPr lang="en-US" sz="2000" dirty="0" smtClean="0"/>
                        <a:t>. 10 in tab.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1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Внутрь по 1 таблетке </a:t>
                      </a:r>
                      <a:r>
                        <a:rPr lang="en-US" sz="2000" baseline="0" dirty="0" smtClean="0"/>
                        <a:t>2 </a:t>
                      </a:r>
                      <a:r>
                        <a:rPr lang="ru-RU" sz="2000" baseline="0" dirty="0" smtClean="0"/>
                        <a:t>раза в день.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59" name="Прямоугольник 6"/>
          <p:cNvSpPr>
            <a:spLocks noChangeArrowheads="1"/>
          </p:cNvSpPr>
          <p:nvPr/>
        </p:nvSpPr>
        <p:spPr bwMode="auto">
          <a:xfrm>
            <a:off x="1219536" y="5272424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75069"/>
              </p:ext>
            </p:extLst>
          </p:nvPr>
        </p:nvGraphicFramePr>
        <p:xfrm>
          <a:off x="462200" y="5685506"/>
          <a:ext cx="5951033" cy="1216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90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Tab. </a:t>
                      </a:r>
                      <a:r>
                        <a:rPr lang="en-US" altLang="ru-RU" sz="2000" dirty="0" err="1" smtClean="0"/>
                        <a:t>Enalaprili</a:t>
                      </a:r>
                      <a:r>
                        <a:rPr lang="ru-RU" altLang="ru-RU" sz="2000" dirty="0" smtClean="0"/>
                        <a:t> </a:t>
                      </a:r>
                      <a:r>
                        <a:rPr lang="en-US" sz="2000" dirty="0" smtClean="0"/>
                        <a:t>0,01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904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D.t.d.N</a:t>
                      </a:r>
                      <a:r>
                        <a:rPr lang="en-US" sz="2000" dirty="0" smtClean="0"/>
                        <a:t>. 10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04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Внутрь по 1 таблетке </a:t>
                      </a:r>
                      <a:r>
                        <a:rPr lang="en-US" sz="2000" baseline="0" dirty="0" smtClean="0"/>
                        <a:t>2 </a:t>
                      </a:r>
                      <a:r>
                        <a:rPr lang="ru-RU" sz="2000" baseline="0" dirty="0" smtClean="0"/>
                        <a:t>раза в день.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 txBox="1">
            <a:spLocks/>
          </p:cNvSpPr>
          <p:nvPr/>
        </p:nvSpPr>
        <p:spPr>
          <a:xfrm>
            <a:off x="550554" y="406590"/>
            <a:ext cx="9701810" cy="684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Таблетки</a:t>
            </a:r>
            <a:endParaRPr lang="ru-RU" sz="20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05341"/>
              </p:ext>
            </p:extLst>
          </p:nvPr>
        </p:nvGraphicFramePr>
        <p:xfrm>
          <a:off x="5598539" y="2394510"/>
          <a:ext cx="6657256" cy="1007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Tab. </a:t>
                      </a:r>
                      <a:r>
                        <a:rPr lang="en-US" sz="2000" dirty="0" err="1" smtClean="0"/>
                        <a:t>Enalaprili</a:t>
                      </a:r>
                      <a:r>
                        <a:rPr lang="ru-RU" sz="2000" dirty="0" smtClean="0"/>
                        <a:t> 10 </a:t>
                      </a:r>
                      <a:r>
                        <a:rPr lang="en-US" sz="2000" dirty="0" smtClean="0"/>
                        <a:t>mg N.10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Внутрь по 1 таблетке </a:t>
                      </a:r>
                      <a:r>
                        <a:rPr lang="en-US" sz="2000" baseline="0" dirty="0" smtClean="0"/>
                        <a:t>2 </a:t>
                      </a:r>
                      <a:r>
                        <a:rPr lang="ru-RU" sz="2000" baseline="0" dirty="0" smtClean="0"/>
                        <a:t>раза в день.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5800612" y="3401538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651746"/>
              </p:ext>
            </p:extLst>
          </p:nvPr>
        </p:nvGraphicFramePr>
        <p:xfrm>
          <a:off x="5598539" y="3837236"/>
          <a:ext cx="5949176" cy="1216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1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2000" dirty="0" err="1" smtClean="0"/>
                        <a:t>Enalaprili</a:t>
                      </a:r>
                      <a:r>
                        <a:rPr lang="en-US" altLang="ru-RU" sz="2000" dirty="0" smtClean="0"/>
                        <a:t>    </a:t>
                      </a:r>
                      <a:r>
                        <a:rPr lang="en-US" sz="2000" dirty="0" smtClean="0"/>
                        <a:t>10 mg</a:t>
                      </a:r>
                      <a:endParaRPr lang="ru-RU" sz="20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1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D.t.d.N</a:t>
                      </a:r>
                      <a:r>
                        <a:rPr lang="en-US" sz="2000" dirty="0" smtClean="0"/>
                        <a:t>. 10 in tab.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1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Внутрь по 1 таблетке </a:t>
                      </a:r>
                      <a:r>
                        <a:rPr lang="en-US" sz="2000" baseline="0" dirty="0" smtClean="0"/>
                        <a:t>2 </a:t>
                      </a:r>
                      <a:r>
                        <a:rPr lang="ru-RU" sz="2000" baseline="0" dirty="0" smtClean="0"/>
                        <a:t>раза в день.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05909"/>
              </p:ext>
            </p:extLst>
          </p:nvPr>
        </p:nvGraphicFramePr>
        <p:xfrm>
          <a:off x="5598943" y="5685506"/>
          <a:ext cx="5951033" cy="1216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90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Tab. </a:t>
                      </a:r>
                      <a:r>
                        <a:rPr lang="en-US" altLang="ru-RU" sz="2000" dirty="0" err="1" smtClean="0"/>
                        <a:t>Enalaprili</a:t>
                      </a:r>
                      <a:r>
                        <a:rPr lang="ru-RU" altLang="ru-RU" sz="2000" dirty="0" smtClean="0"/>
                        <a:t> </a:t>
                      </a:r>
                      <a:r>
                        <a:rPr lang="en-US" sz="2000" dirty="0" smtClean="0"/>
                        <a:t>10 mg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904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D.t.d.N</a:t>
                      </a:r>
                      <a:r>
                        <a:rPr lang="en-US" sz="2000" dirty="0" smtClean="0"/>
                        <a:t>. 10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04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Внутрь по 1 таблетке </a:t>
                      </a:r>
                      <a:r>
                        <a:rPr lang="en-US" sz="2000" baseline="0" dirty="0" smtClean="0"/>
                        <a:t>2 </a:t>
                      </a:r>
                      <a:r>
                        <a:rPr lang="ru-RU" sz="2000" baseline="0" dirty="0" smtClean="0"/>
                        <a:t>раза в день.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6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547585" y="377984"/>
            <a:ext cx="8379582" cy="1020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/>
              <a:t>Выписать: </a:t>
            </a:r>
            <a:r>
              <a:rPr lang="ru-RU" altLang="ru-RU" sz="2000" dirty="0" smtClean="0"/>
              <a:t>30 таблеток препарата </a:t>
            </a:r>
            <a:r>
              <a:rPr lang="ru-RU" altLang="ru-RU" sz="2000" dirty="0" err="1" smtClean="0"/>
              <a:t>Престанс</a:t>
            </a:r>
            <a:r>
              <a:rPr lang="ru-RU" altLang="ru-RU" sz="2000" dirty="0" smtClean="0"/>
              <a:t>, содержащих по 10 мг </a:t>
            </a:r>
            <a:r>
              <a:rPr lang="ru-RU" altLang="ru-RU" sz="2000" dirty="0" err="1" smtClean="0"/>
              <a:t>периндоприла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Perindoprilum</a:t>
            </a:r>
            <a:r>
              <a:rPr lang="en-US" altLang="ru-RU" sz="2000" dirty="0" smtClean="0"/>
              <a:t>) </a:t>
            </a:r>
            <a:r>
              <a:rPr lang="ru-RU" altLang="ru-RU" sz="2000" dirty="0" smtClean="0"/>
              <a:t>и 0,01 </a:t>
            </a:r>
            <a:r>
              <a:rPr lang="ru-RU" altLang="ru-RU" sz="2000" dirty="0" err="1" smtClean="0"/>
              <a:t>амлодипина</a:t>
            </a:r>
            <a:r>
              <a:rPr lang="ru-RU" altLang="ru-RU" sz="2000" dirty="0" smtClean="0"/>
              <a:t> (</a:t>
            </a:r>
            <a:r>
              <a:rPr lang="en-US" altLang="ru-RU" sz="2000" dirty="0" err="1" smtClean="0"/>
              <a:t>Amlodipinum</a:t>
            </a:r>
            <a:r>
              <a:rPr lang="ru-RU" altLang="ru-RU" sz="2000" dirty="0" smtClean="0"/>
              <a:t>)</a:t>
            </a:r>
            <a:r>
              <a:rPr lang="ru-RU" altLang="ru-RU" sz="2000" dirty="0"/>
              <a:t>.</a:t>
            </a:r>
            <a:r>
              <a:rPr lang="ru-RU" altLang="ru-RU" sz="2000" dirty="0" smtClean="0"/>
              <a:t> Внутрь по </a:t>
            </a:r>
            <a:r>
              <a:rPr lang="ru-RU" altLang="ru-RU" sz="2000" dirty="0"/>
              <a:t>одной таблетке </a:t>
            </a:r>
            <a:r>
              <a:rPr lang="ru-RU" altLang="ru-RU" sz="2000" dirty="0" smtClean="0"/>
              <a:t>1 раз утром натощак. </a:t>
            </a:r>
            <a:endParaRPr lang="ru-RU" altLang="ru-RU" sz="2000" dirty="0"/>
          </a:p>
          <a:p>
            <a:pPr marL="0" indent="0">
              <a:buNone/>
            </a:pP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70250"/>
              </p:ext>
            </p:extLst>
          </p:nvPr>
        </p:nvGraphicFramePr>
        <p:xfrm>
          <a:off x="547585" y="1398190"/>
          <a:ext cx="4714440" cy="1774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5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8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82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Rp</a:t>
                      </a:r>
                      <a:r>
                        <a:rPr lang="en-US" sz="1800" dirty="0" smtClean="0"/>
                        <a:t>.: </a:t>
                      </a:r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dirty="0" err="1" smtClean="0"/>
                        <a:t>Perindoprili</a:t>
                      </a:r>
                      <a:endParaRPr lang="ru-RU" sz="18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2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dirty="0" err="1" smtClean="0"/>
                        <a:t>Amlodipini</a:t>
                      </a:r>
                      <a:r>
                        <a:rPr lang="en-US" altLang="ru-RU" sz="1800" dirty="0" smtClean="0"/>
                        <a:t> </a:t>
                      </a:r>
                      <a:r>
                        <a:rPr lang="ru-RU" altLang="ru-RU" sz="1800" dirty="0" smtClean="0"/>
                        <a:t> </a:t>
                      </a:r>
                      <a:r>
                        <a:rPr lang="en-US" altLang="ru-RU" sz="1800" dirty="0" smtClean="0"/>
                        <a:t>aa</a:t>
                      </a:r>
                      <a:r>
                        <a:rPr lang="en-US" altLang="ru-RU" sz="1800" baseline="0" dirty="0" smtClean="0"/>
                        <a:t> </a:t>
                      </a:r>
                      <a:r>
                        <a:rPr lang="en-US" altLang="ru-RU" sz="1800" dirty="0" smtClean="0"/>
                        <a:t>0,01</a:t>
                      </a:r>
                      <a:endParaRPr lang="ru-RU" sz="18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22134"/>
                  </a:ext>
                </a:extLst>
              </a:tr>
              <a:tr h="36482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D.t.d.N</a:t>
                      </a:r>
                      <a:r>
                        <a:rPr lang="en-US" sz="1800" dirty="0" smtClean="0"/>
                        <a:t>. 30 in tab.</a:t>
                      </a:r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2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altLang="ru-RU" sz="1800" dirty="0" smtClean="0"/>
                        <a:t>Внутрь по одной таблетке 1 раз утром натощак</a:t>
                      </a:r>
                      <a:r>
                        <a:rPr lang="ru-RU" sz="1800" baseline="0" dirty="0" smtClean="0"/>
                        <a:t>.</a:t>
                      </a:r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72" name="Прямоугольник 4"/>
          <p:cNvSpPr>
            <a:spLocks noChangeArrowheads="1"/>
          </p:cNvSpPr>
          <p:nvPr/>
        </p:nvSpPr>
        <p:spPr bwMode="auto">
          <a:xfrm>
            <a:off x="2970009" y="3269160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47585" y="3689397"/>
            <a:ext cx="9563372" cy="120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 smtClean="0"/>
              <a:t>Выписать: Набор таблеток, содержащий 11 таб. </a:t>
            </a:r>
            <a:r>
              <a:rPr lang="ru-RU" altLang="ru-RU" sz="2000" dirty="0" err="1" smtClean="0"/>
              <a:t>Варениклина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Vareniclinum</a:t>
            </a:r>
            <a:r>
              <a:rPr lang="ru-RU" altLang="ru-RU" sz="2000" dirty="0" smtClean="0"/>
              <a:t>) по 0,5 мг и 14 таб. по 1 мг. Принимать по схеме: с 1 по 3 день по 0,5 мг 1 р/д, с 4 по 7 день по 0,5 мг 2 р/д, с 8 дня до конца лечения по 1 мг 2 р/д.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147491"/>
              </p:ext>
            </p:extLst>
          </p:nvPr>
        </p:nvGraphicFramePr>
        <p:xfrm>
          <a:off x="433401" y="4875755"/>
          <a:ext cx="5281600" cy="1931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4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Rp</a:t>
                      </a:r>
                      <a:r>
                        <a:rPr lang="en-US" sz="1800" dirty="0" smtClean="0"/>
                        <a:t>.: </a:t>
                      </a:r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dirty="0" smtClean="0"/>
                        <a:t>Tab.</a:t>
                      </a:r>
                      <a:r>
                        <a:rPr lang="en-US" altLang="ru-RU" sz="1800" baseline="0" dirty="0" smtClean="0"/>
                        <a:t> </a:t>
                      </a:r>
                      <a:r>
                        <a:rPr lang="en-US" altLang="ru-RU" sz="1800" dirty="0" err="1" smtClean="0"/>
                        <a:t>Vareniclini</a:t>
                      </a:r>
                      <a:r>
                        <a:rPr lang="en-US" altLang="ru-RU" sz="1800" dirty="0" smtClean="0"/>
                        <a:t>   0,5 mg N.11</a:t>
                      </a:r>
                      <a:endParaRPr lang="ru-RU" sz="18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dirty="0" smtClean="0"/>
                        <a:t>Tab.</a:t>
                      </a:r>
                      <a:r>
                        <a:rPr lang="en-US" altLang="ru-RU" sz="1800" baseline="0" dirty="0" smtClean="0"/>
                        <a:t> </a:t>
                      </a:r>
                      <a:r>
                        <a:rPr lang="en-US" altLang="ru-RU" sz="1800" dirty="0" err="1" smtClean="0"/>
                        <a:t>Vareniclini</a:t>
                      </a:r>
                      <a:r>
                        <a:rPr lang="en-US" altLang="ru-RU" sz="1800" baseline="0" dirty="0" smtClean="0"/>
                        <a:t> 1 </a:t>
                      </a:r>
                      <a:r>
                        <a:rPr lang="en-US" altLang="ru-RU" sz="1800" dirty="0" smtClean="0"/>
                        <a:t>mg N.14</a:t>
                      </a:r>
                      <a:endParaRPr lang="ru-RU" sz="18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22134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D.S.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altLang="ru-RU" sz="1800" dirty="0" smtClean="0"/>
                        <a:t>Внутрь по схеме:</a:t>
                      </a:r>
                      <a:r>
                        <a:rPr lang="ru-RU" altLang="ru-RU" sz="1800" baseline="0" dirty="0" smtClean="0"/>
                        <a:t> </a:t>
                      </a:r>
                      <a:r>
                        <a:rPr lang="ru-RU" altLang="ru-RU" sz="1800" dirty="0" smtClean="0"/>
                        <a:t>с 1 по 3 день по 0,5 мг 1 р/д, с 4 по 7 день по 0,5 мг 2 р/д, с 8 дня до конца лечения по 1 мг 2 р/д.</a:t>
                      </a:r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89099"/>
              </p:ext>
            </p:extLst>
          </p:nvPr>
        </p:nvGraphicFramePr>
        <p:xfrm>
          <a:off x="5102138" y="1401320"/>
          <a:ext cx="4714440" cy="1774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5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8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82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Rp</a:t>
                      </a:r>
                      <a:r>
                        <a:rPr lang="en-US" sz="1800" dirty="0" smtClean="0"/>
                        <a:t>.: </a:t>
                      </a:r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dirty="0" err="1" smtClean="0"/>
                        <a:t>Perindoprili</a:t>
                      </a:r>
                      <a:r>
                        <a:rPr lang="en-US" altLang="ru-RU" sz="1800" dirty="0" smtClean="0"/>
                        <a:t>   </a:t>
                      </a:r>
                      <a:endParaRPr lang="ru-RU" sz="18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2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dirty="0" err="1" smtClean="0"/>
                        <a:t>Amlodipini</a:t>
                      </a:r>
                      <a:r>
                        <a:rPr lang="en-US" altLang="ru-RU" sz="1800" dirty="0" smtClean="0"/>
                        <a:t> aa 10 mg </a:t>
                      </a:r>
                      <a:endParaRPr lang="ru-RU" sz="18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22134"/>
                  </a:ext>
                </a:extLst>
              </a:tr>
              <a:tr h="36482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D.t.d.N</a:t>
                      </a:r>
                      <a:r>
                        <a:rPr lang="en-US" sz="1800" dirty="0" smtClean="0"/>
                        <a:t>. 30 in tab.</a:t>
                      </a:r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2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altLang="ru-RU" sz="1800" dirty="0" smtClean="0"/>
                        <a:t>Внутрь по одной таблетке 1 раз утром натощак</a:t>
                      </a:r>
                      <a:r>
                        <a:rPr lang="ru-RU" sz="1800" baseline="0" dirty="0" smtClean="0"/>
                        <a:t>.</a:t>
                      </a:r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13703"/>
              </p:ext>
            </p:extLst>
          </p:nvPr>
        </p:nvGraphicFramePr>
        <p:xfrm>
          <a:off x="5312510" y="4875755"/>
          <a:ext cx="5281600" cy="1931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4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Rp</a:t>
                      </a:r>
                      <a:r>
                        <a:rPr lang="en-US" sz="1800" dirty="0" smtClean="0"/>
                        <a:t>.: </a:t>
                      </a:r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dirty="0" smtClean="0"/>
                        <a:t>Tab.</a:t>
                      </a:r>
                      <a:r>
                        <a:rPr lang="en-US" altLang="ru-RU" sz="1800" baseline="0" dirty="0" smtClean="0"/>
                        <a:t> </a:t>
                      </a:r>
                      <a:r>
                        <a:rPr lang="en-US" altLang="ru-RU" sz="1800" dirty="0" err="1" smtClean="0"/>
                        <a:t>Vareniclini</a:t>
                      </a:r>
                      <a:r>
                        <a:rPr lang="en-US" altLang="ru-RU" sz="1800" dirty="0" smtClean="0"/>
                        <a:t>   0,0005 N.11</a:t>
                      </a:r>
                      <a:endParaRPr lang="ru-RU" sz="18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dirty="0" smtClean="0"/>
                        <a:t>Tab.</a:t>
                      </a:r>
                      <a:r>
                        <a:rPr lang="en-US" altLang="ru-RU" sz="1800" baseline="0" dirty="0" smtClean="0"/>
                        <a:t> </a:t>
                      </a:r>
                      <a:r>
                        <a:rPr lang="en-US" altLang="ru-RU" sz="1800" dirty="0" err="1" smtClean="0"/>
                        <a:t>Vareniclini</a:t>
                      </a:r>
                      <a:r>
                        <a:rPr lang="en-US" altLang="ru-RU" sz="1800" baseline="0" dirty="0" smtClean="0"/>
                        <a:t> 0,001 </a:t>
                      </a:r>
                      <a:r>
                        <a:rPr lang="en-US" altLang="ru-RU" sz="1800" dirty="0" smtClean="0"/>
                        <a:t>N.14</a:t>
                      </a:r>
                      <a:endParaRPr lang="ru-RU" sz="18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22134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D.S.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altLang="ru-RU" sz="1800" dirty="0" smtClean="0"/>
                        <a:t>Внутрь по схеме:</a:t>
                      </a:r>
                      <a:r>
                        <a:rPr lang="ru-RU" altLang="ru-RU" sz="1800" baseline="0" dirty="0" smtClean="0"/>
                        <a:t> </a:t>
                      </a:r>
                      <a:r>
                        <a:rPr lang="ru-RU" altLang="ru-RU" sz="1800" dirty="0" smtClean="0"/>
                        <a:t>с 1 по 3 день по 0,5 мг 1 р/д, с 4 по 7 день по 0,5 мг 2 р/д, с 8 дня до конца лечения по 1 мг 2 р/д.</a:t>
                      </a:r>
                      <a:endParaRPr lang="ru-RU" sz="18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9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547585" y="377984"/>
            <a:ext cx="8501822" cy="1364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/>
              <a:t>Выписать: </a:t>
            </a:r>
            <a:r>
              <a:rPr lang="en-US" altLang="ru-RU" sz="2000" dirty="0"/>
              <a:t>20</a:t>
            </a:r>
            <a:r>
              <a:rPr lang="ru-RU" altLang="ru-RU" sz="2000" dirty="0"/>
              <a:t> таблеток покрытых оболочкой, содержащих ибупрофен (</a:t>
            </a:r>
            <a:r>
              <a:rPr lang="en-US" altLang="ru-RU" sz="2000" dirty="0"/>
              <a:t>Ibuprofen</a:t>
            </a:r>
            <a:r>
              <a:rPr lang="ru-RU" altLang="ru-RU" sz="2000" dirty="0"/>
              <a:t>), разовая доза 0,2</a:t>
            </a:r>
            <a:r>
              <a:rPr lang="ru-RU" altLang="ru-RU" sz="2000" dirty="0" smtClean="0"/>
              <a:t>. Принимать </a:t>
            </a:r>
            <a:r>
              <a:rPr lang="ru-RU" altLang="ru-RU" sz="2000" dirty="0"/>
              <a:t>3 раза в день после еды.</a:t>
            </a:r>
          </a:p>
          <a:p>
            <a:pPr marL="0" indent="0">
              <a:buNone/>
            </a:pP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12702"/>
              </p:ext>
            </p:extLst>
          </p:nvPr>
        </p:nvGraphicFramePr>
        <p:xfrm>
          <a:off x="542325" y="1133082"/>
          <a:ext cx="3994008" cy="1521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0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Ibuprofeni</a:t>
                      </a:r>
                      <a:r>
                        <a:rPr lang="ru-RU" sz="2000" dirty="0" smtClean="0"/>
                        <a:t> </a:t>
                      </a:r>
                      <a:r>
                        <a:rPr lang="en-US" sz="2000" dirty="0" smtClean="0"/>
                        <a:t>0,2</a:t>
                      </a:r>
                      <a:endParaRPr lang="ru-RU" sz="20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2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err="1" smtClean="0"/>
                        <a:t>D.t.d.N</a:t>
                      </a:r>
                      <a:r>
                        <a:rPr lang="en-US" sz="2000" dirty="0" smtClean="0"/>
                        <a:t>. 20 in tab. </a:t>
                      </a:r>
                      <a:r>
                        <a:rPr lang="en-US" sz="2000" dirty="0" err="1" smtClean="0"/>
                        <a:t>obd</a:t>
                      </a:r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77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По 1 таблетке 3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раза в день.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96" name="Прямоугольник 4"/>
          <p:cNvSpPr>
            <a:spLocks noChangeArrowheads="1"/>
          </p:cNvSpPr>
          <p:nvPr/>
        </p:nvSpPr>
        <p:spPr bwMode="auto">
          <a:xfrm>
            <a:off x="3332220" y="3031404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sp>
        <p:nvSpPr>
          <p:cNvPr id="16408" name="Прямоугольник 1"/>
          <p:cNvSpPr>
            <a:spLocks noChangeArrowheads="1"/>
          </p:cNvSpPr>
          <p:nvPr/>
        </p:nvSpPr>
        <p:spPr bwMode="auto">
          <a:xfrm>
            <a:off x="2102743" y="2681319"/>
            <a:ext cx="7459505" cy="38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i="1" dirty="0">
                <a:solidFill>
                  <a:srgbClr val="078877"/>
                </a:solidFill>
              </a:rPr>
              <a:t>in </a:t>
            </a:r>
            <a:r>
              <a:rPr lang="en-US" altLang="ru-RU" sz="1800" i="1" dirty="0" err="1">
                <a:solidFill>
                  <a:srgbClr val="078877"/>
                </a:solidFill>
              </a:rPr>
              <a:t>tabulettis</a:t>
            </a:r>
            <a:r>
              <a:rPr lang="en-US" altLang="ru-RU" sz="1800" i="1" dirty="0">
                <a:solidFill>
                  <a:srgbClr val="078877"/>
                </a:solidFill>
              </a:rPr>
              <a:t> </a:t>
            </a:r>
            <a:r>
              <a:rPr lang="en-US" altLang="ru-RU" sz="1800" i="1" dirty="0" err="1">
                <a:solidFill>
                  <a:srgbClr val="078877"/>
                </a:solidFill>
              </a:rPr>
              <a:t>obductis</a:t>
            </a:r>
            <a:r>
              <a:rPr lang="en-US" altLang="ru-RU" sz="1800" i="1" dirty="0">
                <a:solidFill>
                  <a:srgbClr val="078877"/>
                </a:solidFill>
              </a:rPr>
              <a:t> – </a:t>
            </a:r>
            <a:r>
              <a:rPr lang="ru-RU" altLang="ru-RU" sz="1800" i="1" dirty="0">
                <a:solidFill>
                  <a:srgbClr val="078877"/>
                </a:solidFill>
              </a:rPr>
              <a:t>в таблетках, покрытых оболочкой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42325" y="3462255"/>
            <a:ext cx="9622632" cy="1364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 smtClean="0"/>
              <a:t>Выписать: 30 </a:t>
            </a:r>
            <a:r>
              <a:rPr lang="ru-RU" altLang="ru-RU" sz="2000" dirty="0" err="1" smtClean="0"/>
              <a:t>ретард</a:t>
            </a:r>
            <a:r>
              <a:rPr lang="ru-RU" altLang="ru-RU" sz="2000" dirty="0" smtClean="0"/>
              <a:t>*- таблеток препарата </a:t>
            </a:r>
            <a:r>
              <a:rPr lang="ru-RU" altLang="ru-RU" sz="2000" dirty="0" err="1" smtClean="0"/>
              <a:t>Арифон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Arifon</a:t>
            </a:r>
            <a:r>
              <a:rPr lang="ru-RU" altLang="ru-RU" sz="2000" dirty="0" smtClean="0"/>
              <a:t>), содержащих по 1,5 мг </a:t>
            </a:r>
            <a:r>
              <a:rPr lang="ru-RU" altLang="ru-RU" sz="2000" dirty="0" err="1" smtClean="0"/>
              <a:t>Индапамида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Indapamidum</a:t>
            </a:r>
            <a:r>
              <a:rPr lang="ru-RU" altLang="ru-RU" sz="2000" dirty="0" smtClean="0"/>
              <a:t>).                                 Принимать по 1 таблетке в день.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48890"/>
              </p:ext>
            </p:extLst>
          </p:nvPr>
        </p:nvGraphicFramePr>
        <p:xfrm>
          <a:off x="523099" y="4341780"/>
          <a:ext cx="4830542" cy="1007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6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Tab. retard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Indapamidi</a:t>
                      </a:r>
                      <a:r>
                        <a:rPr lang="en-US" sz="2000" baseline="0" dirty="0" smtClean="0"/>
                        <a:t> 1,5 mg N.30</a:t>
                      </a:r>
                      <a:endParaRPr lang="ru-RU" sz="20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Внутрь по 1 таблетке в день.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52774" y="6127264"/>
            <a:ext cx="7909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78877"/>
                </a:solidFill>
              </a:rPr>
              <a:t>*Для таблеток с пролонгированным действием </a:t>
            </a:r>
            <a:r>
              <a:rPr lang="en-US" dirty="0" smtClean="0">
                <a:solidFill>
                  <a:srgbClr val="078877"/>
                </a:solidFill>
              </a:rPr>
              <a:t>[</a:t>
            </a:r>
            <a:r>
              <a:rPr lang="ru-RU" dirty="0" smtClean="0">
                <a:solidFill>
                  <a:srgbClr val="078877"/>
                </a:solidFill>
              </a:rPr>
              <a:t>депо-таблетки </a:t>
            </a:r>
            <a:r>
              <a:rPr lang="en-US" dirty="0" smtClean="0">
                <a:solidFill>
                  <a:srgbClr val="078877"/>
                </a:solidFill>
              </a:rPr>
              <a:t>(</a:t>
            </a:r>
            <a:r>
              <a:rPr lang="en-US" dirty="0" err="1" smtClean="0">
                <a:solidFill>
                  <a:srgbClr val="078877"/>
                </a:solidFill>
              </a:rPr>
              <a:t>depo</a:t>
            </a:r>
            <a:r>
              <a:rPr lang="en-US" dirty="0" smtClean="0">
                <a:solidFill>
                  <a:srgbClr val="078877"/>
                </a:solidFill>
              </a:rPr>
              <a:t>), </a:t>
            </a:r>
            <a:r>
              <a:rPr lang="ru-RU" dirty="0" smtClean="0">
                <a:solidFill>
                  <a:srgbClr val="078877"/>
                </a:solidFill>
              </a:rPr>
              <a:t>таблетки-</a:t>
            </a:r>
            <a:r>
              <a:rPr lang="ru-RU" dirty="0" err="1" smtClean="0">
                <a:solidFill>
                  <a:srgbClr val="078877"/>
                </a:solidFill>
              </a:rPr>
              <a:t>лонг</a:t>
            </a:r>
            <a:r>
              <a:rPr lang="ru-RU" dirty="0" smtClean="0">
                <a:solidFill>
                  <a:srgbClr val="078877"/>
                </a:solidFill>
              </a:rPr>
              <a:t> </a:t>
            </a:r>
            <a:r>
              <a:rPr lang="en-US" dirty="0" smtClean="0">
                <a:solidFill>
                  <a:srgbClr val="078877"/>
                </a:solidFill>
              </a:rPr>
              <a:t>(long), </a:t>
            </a:r>
            <a:r>
              <a:rPr lang="ru-RU" dirty="0" smtClean="0">
                <a:solidFill>
                  <a:srgbClr val="078877"/>
                </a:solidFill>
              </a:rPr>
              <a:t>таблетки-</a:t>
            </a:r>
            <a:r>
              <a:rPr lang="ru-RU" dirty="0" err="1" smtClean="0">
                <a:solidFill>
                  <a:srgbClr val="078877"/>
                </a:solidFill>
              </a:rPr>
              <a:t>ретард</a:t>
            </a:r>
            <a:r>
              <a:rPr lang="ru-RU" dirty="0" smtClean="0">
                <a:solidFill>
                  <a:srgbClr val="078877"/>
                </a:solidFill>
              </a:rPr>
              <a:t> </a:t>
            </a:r>
            <a:r>
              <a:rPr lang="en-US" dirty="0" smtClean="0">
                <a:solidFill>
                  <a:srgbClr val="078877"/>
                </a:solidFill>
              </a:rPr>
              <a:t>(retard)]</a:t>
            </a:r>
            <a:r>
              <a:rPr lang="ru-RU" dirty="0" smtClean="0">
                <a:solidFill>
                  <a:srgbClr val="078877"/>
                </a:solidFill>
              </a:rPr>
              <a:t>указание на это может входить в название ЛП иди присоединятся к ЛФ</a:t>
            </a:r>
            <a:endParaRPr lang="ru-RU" dirty="0">
              <a:solidFill>
                <a:srgbClr val="078877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492907"/>
              </p:ext>
            </p:extLst>
          </p:nvPr>
        </p:nvGraphicFramePr>
        <p:xfrm>
          <a:off x="5378058" y="1165477"/>
          <a:ext cx="3994008" cy="1521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0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Ibuprofeni</a:t>
                      </a:r>
                      <a:r>
                        <a:rPr lang="ru-RU" sz="2000" dirty="0" smtClean="0"/>
                        <a:t> 200 </a:t>
                      </a:r>
                      <a:r>
                        <a:rPr lang="en-US" sz="2000" dirty="0" smtClean="0"/>
                        <a:t>mg</a:t>
                      </a:r>
                      <a:endParaRPr lang="ru-RU" sz="20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2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err="1" smtClean="0"/>
                        <a:t>D.t.d.N</a:t>
                      </a:r>
                      <a:r>
                        <a:rPr lang="en-US" sz="2000" dirty="0" smtClean="0"/>
                        <a:t>. 20 in tab. </a:t>
                      </a:r>
                      <a:r>
                        <a:rPr lang="en-US" sz="2000" dirty="0" err="1" smtClean="0"/>
                        <a:t>obd</a:t>
                      </a:r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77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По 1 таблетке 3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раза в день.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269296"/>
              </p:ext>
            </p:extLst>
          </p:nvPr>
        </p:nvGraphicFramePr>
        <p:xfrm>
          <a:off x="5374802" y="4182011"/>
          <a:ext cx="4830542" cy="1007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6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Tab. retard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Indapamidi</a:t>
                      </a:r>
                      <a:r>
                        <a:rPr lang="en-US" sz="2000" baseline="0" dirty="0" smtClean="0"/>
                        <a:t> 0,0015 N.30</a:t>
                      </a:r>
                      <a:endParaRPr lang="ru-RU" sz="20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Внутрь по 1 таблетке в день.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1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547585" y="377984"/>
            <a:ext cx="8549118" cy="1020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/>
              <a:t>Выписать: </a:t>
            </a:r>
            <a:r>
              <a:rPr lang="en-US" altLang="ru-RU" sz="2000" dirty="0"/>
              <a:t>20</a:t>
            </a:r>
            <a:r>
              <a:rPr lang="ru-RU" altLang="ru-RU" sz="2000" dirty="0"/>
              <a:t> </a:t>
            </a:r>
            <a:r>
              <a:rPr lang="ru-RU" altLang="ru-RU" sz="2000" dirty="0" smtClean="0"/>
              <a:t>драже* </a:t>
            </a:r>
            <a:r>
              <a:rPr lang="ru-RU" altLang="ru-RU" sz="2000" dirty="0" err="1" smtClean="0"/>
              <a:t>Мебгидролина</a:t>
            </a:r>
            <a:r>
              <a:rPr lang="ru-RU" altLang="ru-RU" sz="2000" dirty="0" smtClean="0"/>
              <a:t> (</a:t>
            </a:r>
            <a:r>
              <a:rPr lang="en-US" altLang="ru-RU" sz="2000" dirty="0" err="1" smtClean="0"/>
              <a:t>Mebhydrolinum</a:t>
            </a:r>
            <a:r>
              <a:rPr lang="ru-RU" altLang="ru-RU" sz="2000" dirty="0" smtClean="0"/>
              <a:t>), по 0,05. </a:t>
            </a:r>
            <a:r>
              <a:rPr lang="ru-RU" altLang="ru-RU" sz="2000" dirty="0"/>
              <a:t>Принимать по 1 драже 2 раза в сутки.</a:t>
            </a:r>
          </a:p>
          <a:p>
            <a:pPr marL="0" indent="0">
              <a:buNone/>
            </a:pP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16221"/>
              </p:ext>
            </p:extLst>
          </p:nvPr>
        </p:nvGraphicFramePr>
        <p:xfrm>
          <a:off x="458487" y="1319443"/>
          <a:ext cx="4446022" cy="1119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2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3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74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Dragee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altLang="ru-RU" sz="2000" dirty="0" err="1" smtClean="0"/>
                        <a:t>Mebhydrolin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0,0</a:t>
                      </a:r>
                      <a:r>
                        <a:rPr lang="ru-RU" sz="2000" dirty="0" smtClean="0"/>
                        <a:t>5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en-US" sz="2000" baseline="0" dirty="0" smtClean="0"/>
                        <a:t>N.20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161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Внутрь по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1 драже 2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раза в день.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20" name="Прямоугольник 4"/>
          <p:cNvSpPr>
            <a:spLocks noChangeArrowheads="1"/>
          </p:cNvSpPr>
          <p:nvPr/>
        </p:nvSpPr>
        <p:spPr bwMode="auto">
          <a:xfrm>
            <a:off x="2817593" y="2316602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41033"/>
              </p:ext>
            </p:extLst>
          </p:nvPr>
        </p:nvGraphicFramePr>
        <p:xfrm>
          <a:off x="477049" y="4029495"/>
          <a:ext cx="4427460" cy="1725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1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Magnesii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asparaginatis</a:t>
                      </a:r>
                      <a:r>
                        <a:rPr lang="en-US" sz="2000" dirty="0" smtClean="0"/>
                        <a:t> 140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Kalii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asparaginatis</a:t>
                      </a:r>
                      <a:r>
                        <a:rPr lang="en-US" sz="2000" dirty="0" smtClean="0"/>
                        <a:t> 158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D.t.d.N</a:t>
                      </a:r>
                      <a:r>
                        <a:rPr lang="en-US" sz="2000" dirty="0" smtClean="0"/>
                        <a:t>. 50 in </a:t>
                      </a:r>
                      <a:r>
                        <a:rPr lang="en-US" sz="2000" dirty="0" err="1" smtClean="0"/>
                        <a:t>dragee</a:t>
                      </a:r>
                      <a:endParaRPr lang="ru-RU" sz="20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Внутрь по 1 драже 3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раза в день.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547584" y="2620754"/>
            <a:ext cx="9784713" cy="1471803"/>
          </a:xfrm>
          <a:prstGeom prst="rect">
            <a:avLst/>
          </a:prstGeom>
        </p:spPr>
        <p:txBody>
          <a:bodyPr lIns="104287" tIns="52144" rIns="104287" bIns="52144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000" dirty="0"/>
              <a:t>Выписать: </a:t>
            </a:r>
            <a:r>
              <a:rPr lang="ru-RU" sz="2000" dirty="0" smtClean="0"/>
              <a:t>50 драже препарата </a:t>
            </a:r>
            <a:r>
              <a:rPr lang="ru-RU" sz="2000" dirty="0" err="1" smtClean="0"/>
              <a:t>Панангин</a:t>
            </a:r>
            <a:r>
              <a:rPr lang="ru-RU" sz="2000" dirty="0" smtClean="0"/>
              <a:t>, содержащих Магния </a:t>
            </a:r>
            <a:r>
              <a:rPr lang="ru-RU" sz="2000" dirty="0" err="1" smtClean="0"/>
              <a:t>аспарагинат</a:t>
            </a:r>
            <a:r>
              <a:rPr lang="ru-RU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Magnesii</a:t>
            </a:r>
            <a:r>
              <a:rPr lang="en-US" sz="2000" dirty="0" smtClean="0"/>
              <a:t> </a:t>
            </a:r>
            <a:r>
              <a:rPr lang="en-US" sz="2000" dirty="0" err="1" smtClean="0"/>
              <a:t>asparaginas</a:t>
            </a:r>
            <a:r>
              <a:rPr lang="en-US" sz="2000" dirty="0" smtClean="0"/>
              <a:t>)</a:t>
            </a:r>
            <a:r>
              <a:rPr lang="ru-RU" sz="2000" dirty="0"/>
              <a:t> </a:t>
            </a:r>
            <a:r>
              <a:rPr lang="ru-RU" sz="2000" dirty="0" smtClean="0"/>
              <a:t>по 140 мг и калия </a:t>
            </a:r>
            <a:r>
              <a:rPr lang="ru-RU" sz="2000" dirty="0" err="1" smtClean="0"/>
              <a:t>аспарагинат</a:t>
            </a:r>
            <a:r>
              <a:rPr lang="en-US" sz="2000" dirty="0" smtClean="0"/>
              <a:t> (</a:t>
            </a:r>
            <a:r>
              <a:rPr lang="en-US" sz="2000" dirty="0" err="1" smtClean="0"/>
              <a:t>Kalii</a:t>
            </a:r>
            <a:r>
              <a:rPr lang="en-US" sz="2000" dirty="0" smtClean="0"/>
              <a:t> </a:t>
            </a:r>
            <a:r>
              <a:rPr lang="en-US" sz="2000" dirty="0" err="1" smtClean="0"/>
              <a:t>asparaginas</a:t>
            </a:r>
            <a:r>
              <a:rPr lang="en-US" sz="2000" dirty="0" smtClean="0"/>
              <a:t>)</a:t>
            </a:r>
            <a:r>
              <a:rPr lang="ru-RU" sz="2000" dirty="0" smtClean="0"/>
              <a:t> по 158 мг. Внутрь по 1 драже 3 раза в день.</a:t>
            </a:r>
            <a:endParaRPr lang="ru-RU" sz="2000" dirty="0"/>
          </a:p>
          <a:p>
            <a:pPr marL="0" indent="0">
              <a:buNone/>
              <a:defRPr/>
            </a:pPr>
            <a:endParaRPr lang="ru-RU" sz="2000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4259" y="6091346"/>
            <a:ext cx="7782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78877"/>
                </a:solidFill>
              </a:rPr>
              <a:t>*Драже – твердая ЛФ, получаемая послойным нанесением активных действующих веществ в смеси со вспомогательными веществами на гранулы, полученные из индифферентных вспомогательных веществ</a:t>
            </a:r>
            <a:endParaRPr lang="ru-RU" dirty="0">
              <a:solidFill>
                <a:srgbClr val="078877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199265"/>
              </p:ext>
            </p:extLst>
          </p:nvPr>
        </p:nvGraphicFramePr>
        <p:xfrm>
          <a:off x="4839014" y="1296395"/>
          <a:ext cx="4446022" cy="1120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2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3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16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Dragee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altLang="ru-RU" sz="2000" dirty="0" err="1" smtClean="0"/>
                        <a:t>Mebhydrolin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50 mg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en-US" sz="2000" baseline="0" dirty="0" smtClean="0"/>
                        <a:t>N.20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147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Внутрь по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1 драже 2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раза в день.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73564"/>
              </p:ext>
            </p:extLst>
          </p:nvPr>
        </p:nvGraphicFramePr>
        <p:xfrm>
          <a:off x="4904509" y="4029495"/>
          <a:ext cx="4427460" cy="1725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1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Magnesii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asparaginatis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0,14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Kalii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asparaginatis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0,</a:t>
                      </a:r>
                      <a:r>
                        <a:rPr lang="en-US" sz="2000" dirty="0" smtClean="0"/>
                        <a:t>158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D.t.d.N</a:t>
                      </a:r>
                      <a:r>
                        <a:rPr lang="en-US" sz="2000" dirty="0" smtClean="0"/>
                        <a:t>. 50 in </a:t>
                      </a:r>
                      <a:r>
                        <a:rPr lang="en-US" sz="2000" dirty="0" err="1" smtClean="0"/>
                        <a:t>dragee</a:t>
                      </a:r>
                      <a:endParaRPr lang="ru-RU" sz="20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Внутрь по 1 драже 3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раза в день.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4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Термины и определения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554" y="1090867"/>
            <a:ext cx="97018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/>
              <a:t>Дозировка </a:t>
            </a:r>
            <a:r>
              <a:rPr lang="ru-RU" dirty="0"/>
              <a:t>– содержание одного или нескольких действующих </a:t>
            </a:r>
            <a:r>
              <a:rPr lang="ru-RU" dirty="0" smtClean="0"/>
              <a:t>веществ </a:t>
            </a:r>
            <a:r>
              <a:rPr lang="ru-RU" dirty="0"/>
              <a:t>в количественном выражении на единицу дозы, или единицу </a:t>
            </a:r>
            <a:r>
              <a:rPr lang="ru-RU" dirty="0" smtClean="0"/>
              <a:t>объема</a:t>
            </a:r>
            <a:r>
              <a:rPr lang="ru-RU" dirty="0"/>
              <a:t>, или единицу массы в соответствии с лекарственной формой либо для некоторых видов лекарственных форм количество высвобождаемого из </a:t>
            </a:r>
            <a:r>
              <a:rPr lang="ru-RU" dirty="0" smtClean="0"/>
              <a:t>лекарственной </a:t>
            </a:r>
            <a:r>
              <a:rPr lang="ru-RU" dirty="0"/>
              <a:t>формы действующего вещества за единицу времени. </a:t>
            </a:r>
          </a:p>
          <a:p>
            <a:pPr indent="457200"/>
            <a:r>
              <a:rPr lang="ru-RU" b="1" dirty="0"/>
              <a:t>Международное непатентованное наименование лекарственного средства </a:t>
            </a:r>
            <a:r>
              <a:rPr lang="ru-RU" dirty="0"/>
              <a:t>– наименование действующего вещества фармацевтической </a:t>
            </a:r>
            <a:r>
              <a:rPr lang="ru-RU" dirty="0" smtClean="0"/>
              <a:t>субстанции</a:t>
            </a:r>
            <a:r>
              <a:rPr lang="ru-RU" dirty="0"/>
              <a:t>, рекомендованное Всемирной организацией здравоохранения. </a:t>
            </a:r>
          </a:p>
          <a:p>
            <a:pPr indent="457200"/>
            <a:r>
              <a:rPr lang="ru-RU" b="1" dirty="0"/>
              <a:t>Торговое наименование лекарственного средства </a:t>
            </a:r>
            <a:r>
              <a:rPr lang="ru-RU" dirty="0"/>
              <a:t>– наименование лекарственного средства, присвоенное его разработчиком, держателем или владельцем регистрационного удостоверения лекарственного препарата. </a:t>
            </a:r>
          </a:p>
          <a:p>
            <a:pPr indent="457200"/>
            <a:r>
              <a:rPr lang="ru-RU" b="1" dirty="0" err="1"/>
              <a:t>Группировочное</a:t>
            </a:r>
            <a:r>
              <a:rPr lang="ru-RU" b="1" dirty="0"/>
              <a:t> наименование лекарственного препарата </a:t>
            </a:r>
            <a:r>
              <a:rPr lang="ru-RU" dirty="0"/>
              <a:t>– </a:t>
            </a:r>
            <a:r>
              <a:rPr lang="ru-RU" dirty="0" smtClean="0"/>
              <a:t>наименование </a:t>
            </a:r>
            <a:r>
              <a:rPr lang="ru-RU" dirty="0"/>
              <a:t>лекарственного препарата, не имеющего международного не-патентованного наименования, или комбинации лекарственных </a:t>
            </a:r>
            <a:r>
              <a:rPr lang="ru-RU" dirty="0" smtClean="0"/>
              <a:t>препаратов</a:t>
            </a:r>
            <a:r>
              <a:rPr lang="ru-RU" dirty="0"/>
              <a:t>, используемое в целях объединения их в группу под единым </a:t>
            </a:r>
            <a:r>
              <a:rPr lang="ru-RU" dirty="0" smtClean="0"/>
              <a:t>наименованием </a:t>
            </a:r>
            <a:r>
              <a:rPr lang="ru-RU" dirty="0"/>
              <a:t>исходя из одинакового состава действующих веществ. </a:t>
            </a:r>
          </a:p>
          <a:p>
            <a:pPr indent="457200"/>
            <a:r>
              <a:rPr lang="ru-RU" b="1" dirty="0"/>
              <a:t>Государственная фармакопея Российской Федерации </a:t>
            </a:r>
            <a:r>
              <a:rPr lang="ru-RU" dirty="0"/>
              <a:t>– это </a:t>
            </a:r>
            <a:r>
              <a:rPr lang="ru-RU" dirty="0" smtClean="0"/>
              <a:t>сборник </a:t>
            </a:r>
            <a:r>
              <a:rPr lang="ru-RU" dirty="0"/>
              <a:t>стандартов, имеющий силу закона и содержащий статьи на основные, наиболее часто применяемые лекарственные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33017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547585" y="377984"/>
            <a:ext cx="8549118" cy="1020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/>
              <a:t>Выписать: </a:t>
            </a:r>
            <a:r>
              <a:rPr lang="ru-RU" altLang="ru-RU" sz="2000" dirty="0" smtClean="0"/>
              <a:t>14 капсул* </a:t>
            </a:r>
            <a:r>
              <a:rPr lang="ru-RU" altLang="ru-RU" sz="2000" dirty="0" err="1" smtClean="0"/>
              <a:t>омепразола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Omeprazolum</a:t>
            </a:r>
            <a:r>
              <a:rPr lang="ru-RU" altLang="ru-RU" sz="2000" dirty="0" smtClean="0"/>
              <a:t>) по 20 мг. Внутрь по 1 капсуле 1 раз в день до еды.</a:t>
            </a:r>
            <a:endParaRPr lang="ru-RU" altLang="ru-RU" sz="2000" dirty="0"/>
          </a:p>
          <a:p>
            <a:pPr marL="0" indent="0">
              <a:buNone/>
            </a:pP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33046"/>
              </p:ext>
            </p:extLst>
          </p:nvPr>
        </p:nvGraphicFramePr>
        <p:xfrm>
          <a:off x="458487" y="1319443"/>
          <a:ext cx="4643449" cy="1115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50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Caps. </a:t>
                      </a:r>
                      <a:r>
                        <a:rPr lang="en-US" sz="2000" dirty="0" err="1" smtClean="0"/>
                        <a:t>Omeprazoli</a:t>
                      </a:r>
                      <a:r>
                        <a:rPr lang="en-US" sz="2000" dirty="0" smtClean="0"/>
                        <a:t> 20</a:t>
                      </a:r>
                      <a:r>
                        <a:rPr lang="en-US" sz="2000" baseline="0" dirty="0" smtClean="0"/>
                        <a:t> mg N.14</a:t>
                      </a:r>
                      <a:endParaRPr lang="ru-RU" sz="2000" dirty="0" smtClean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1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Внутрь по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1 капсуле 1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раз в день до еды.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20" name="Прямоугольник 4"/>
          <p:cNvSpPr>
            <a:spLocks noChangeArrowheads="1"/>
          </p:cNvSpPr>
          <p:nvPr/>
        </p:nvSpPr>
        <p:spPr bwMode="auto">
          <a:xfrm>
            <a:off x="1219536" y="2305937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410656"/>
              </p:ext>
            </p:extLst>
          </p:nvPr>
        </p:nvGraphicFramePr>
        <p:xfrm>
          <a:off x="477049" y="3649391"/>
          <a:ext cx="4785329" cy="1725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Levodopae</a:t>
                      </a:r>
                      <a:r>
                        <a:rPr lang="en-US" sz="2000" dirty="0" smtClean="0"/>
                        <a:t>  100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Benserazidi</a:t>
                      </a:r>
                      <a:r>
                        <a:rPr lang="en-US" sz="2000" dirty="0" smtClean="0"/>
                        <a:t> 25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D.t.d.N</a:t>
                      </a:r>
                      <a:r>
                        <a:rPr lang="en-US" sz="2000" dirty="0" smtClean="0"/>
                        <a:t>. 20 in caps.</a:t>
                      </a:r>
                      <a:endParaRPr lang="ru-RU" sz="20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Внутрь по 1 капсуле 2 раза в день.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547584" y="2620754"/>
            <a:ext cx="9784713" cy="1471803"/>
          </a:xfrm>
          <a:prstGeom prst="rect">
            <a:avLst/>
          </a:prstGeom>
        </p:spPr>
        <p:txBody>
          <a:bodyPr lIns="104287" tIns="52144" rIns="104287" bIns="52144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000" dirty="0"/>
              <a:t>Выписать: </a:t>
            </a:r>
            <a:r>
              <a:rPr lang="ru-RU" sz="2000" dirty="0" smtClean="0"/>
              <a:t>20 капсул препарата </a:t>
            </a:r>
            <a:r>
              <a:rPr lang="ru-RU" sz="2000" dirty="0" err="1" smtClean="0"/>
              <a:t>Мадопар</a:t>
            </a:r>
            <a:r>
              <a:rPr lang="ru-RU" sz="2000" dirty="0" smtClean="0"/>
              <a:t>  «125», который содержит </a:t>
            </a:r>
            <a:r>
              <a:rPr lang="ru-RU" sz="2000" dirty="0" err="1" smtClean="0"/>
              <a:t>леводопу</a:t>
            </a:r>
            <a:r>
              <a:rPr lang="ru-RU" sz="2000" dirty="0" smtClean="0"/>
              <a:t> </a:t>
            </a:r>
            <a:r>
              <a:rPr lang="en-US" sz="2000" dirty="0" smtClean="0"/>
              <a:t>(Levodopa</a:t>
            </a:r>
            <a:r>
              <a:rPr lang="ru-RU" sz="2000" dirty="0" smtClean="0"/>
              <a:t>) по 100мг и </a:t>
            </a:r>
            <a:r>
              <a:rPr lang="ru-RU" sz="2000" dirty="0" err="1" smtClean="0"/>
              <a:t>бенсеразид</a:t>
            </a:r>
            <a:r>
              <a:rPr lang="ru-RU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Benserazidum</a:t>
            </a:r>
            <a:r>
              <a:rPr lang="ru-RU" sz="2000" dirty="0" smtClean="0"/>
              <a:t>) по 25 мг. Внутрь по 1 капсуле 2 раза в день</a:t>
            </a:r>
            <a:endParaRPr lang="ru-RU" sz="2000" dirty="0"/>
          </a:p>
          <a:p>
            <a:pPr marL="0" indent="0">
              <a:buNone/>
              <a:defRPr/>
            </a:pPr>
            <a:endParaRPr lang="ru-RU" sz="2000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79113"/>
              </p:ext>
            </p:extLst>
          </p:nvPr>
        </p:nvGraphicFramePr>
        <p:xfrm>
          <a:off x="5262378" y="1319443"/>
          <a:ext cx="4996740" cy="1115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50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Caps. </a:t>
                      </a:r>
                      <a:r>
                        <a:rPr lang="en-US" sz="2000" dirty="0" err="1" smtClean="0"/>
                        <a:t>Omeprazoli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0,02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en-US" sz="2000" baseline="0" dirty="0" smtClean="0"/>
                        <a:t>N.14</a:t>
                      </a:r>
                      <a:endParaRPr lang="ru-RU" sz="2000" dirty="0" smtClean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1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Внутрь по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1 капсуле 1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раз в день до еды.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388532"/>
              </p:ext>
            </p:extLst>
          </p:nvPr>
        </p:nvGraphicFramePr>
        <p:xfrm>
          <a:off x="5262378" y="3490952"/>
          <a:ext cx="5069919" cy="1725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Levodopae</a:t>
                      </a:r>
                      <a:r>
                        <a:rPr lang="en-US" sz="2000" dirty="0" smtClean="0"/>
                        <a:t>  </a:t>
                      </a:r>
                      <a:r>
                        <a:rPr lang="ru-RU" sz="2000" dirty="0" smtClean="0"/>
                        <a:t>0,1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Benserazidi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0,0</a:t>
                      </a:r>
                      <a:r>
                        <a:rPr lang="en-US" sz="2000" dirty="0" smtClean="0"/>
                        <a:t>25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D.t.d.N</a:t>
                      </a:r>
                      <a:r>
                        <a:rPr lang="en-US" sz="2000" dirty="0" smtClean="0"/>
                        <a:t>. 20 in caps.</a:t>
                      </a:r>
                      <a:endParaRPr lang="ru-RU" sz="2000" dirty="0" smtClean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Внутрь по 1 капсуле 2 раза в день.</a:t>
                      </a:r>
                      <a:endParaRPr lang="ru-RU" sz="2000" dirty="0"/>
                    </a:p>
                  </a:txBody>
                  <a:tcPr marL="106905" marR="1069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22060" y="6086742"/>
            <a:ext cx="8156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78877"/>
                </a:solidFill>
                <a:cs typeface="Arial" panose="020B0604020202020204" pitchFamily="34" charset="0"/>
              </a:rPr>
              <a:t>*Капсулы </a:t>
            </a:r>
            <a:r>
              <a:rPr lang="ru-RU" i="1" dirty="0">
                <a:solidFill>
                  <a:srgbClr val="078877"/>
                </a:solidFill>
                <a:cs typeface="Arial" panose="020B0604020202020204" pitchFamily="34" charset="0"/>
              </a:rPr>
              <a:t>(</a:t>
            </a:r>
            <a:r>
              <a:rPr lang="ru-RU" i="1" dirty="0" err="1">
                <a:solidFill>
                  <a:srgbClr val="078877"/>
                </a:solidFill>
                <a:cs typeface="Arial" panose="020B0604020202020204" pitchFamily="34" charset="0"/>
              </a:rPr>
              <a:t>Capsulae</a:t>
            </a:r>
            <a:r>
              <a:rPr lang="ru-RU" i="1" dirty="0">
                <a:solidFill>
                  <a:srgbClr val="078877"/>
                </a:solidFill>
                <a:cs typeface="Arial" panose="020B0604020202020204" pitchFamily="34" charset="0"/>
              </a:rPr>
              <a:t>):</a:t>
            </a:r>
            <a:r>
              <a:rPr lang="ru-RU" dirty="0">
                <a:solidFill>
                  <a:srgbClr val="078877"/>
                </a:solidFill>
                <a:cs typeface="Arial" panose="020B0604020202020204" pitchFamily="34" charset="0"/>
              </a:rPr>
              <a:t> представляют собой оболочки для дозированных порошкообразных, пастообразных, гранулированных или жидких лекарственных веществ, применяемых внутрь. В капсулах выпускают лекарственные препараты, обладающие неприятным вкусом, запахом или раздражающим действием.</a:t>
            </a:r>
          </a:p>
        </p:txBody>
      </p:sp>
    </p:spTree>
    <p:extLst>
      <p:ext uri="{BB962C8B-B14F-4D97-AF65-F5344CB8AC3E}">
        <p14:creationId xmlns:p14="http://schemas.microsoft.com/office/powerpoint/2010/main" val="3150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547585" y="377984"/>
            <a:ext cx="8379582" cy="1417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/>
              <a:t>Выписать: </a:t>
            </a:r>
            <a:r>
              <a:rPr lang="ru-RU" altLang="ru-RU" sz="2000" dirty="0" smtClean="0"/>
              <a:t>10 пакетиков гранул* </a:t>
            </a:r>
            <a:r>
              <a:rPr lang="ru-RU" altLang="ru-RU" sz="2000" dirty="0" err="1" smtClean="0"/>
              <a:t>ацетилцистеина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Acetylcysteinum</a:t>
            </a:r>
            <a:r>
              <a:rPr lang="ru-RU" altLang="ru-RU" sz="2000" dirty="0" smtClean="0"/>
              <a:t>) по 200 мг. Содержимое 1 пакетика растворить в ½ стакана воды, принимать утром и в обед.</a:t>
            </a:r>
            <a:endParaRPr lang="ru-RU" altLang="ru-RU" sz="2000" dirty="0"/>
          </a:p>
          <a:p>
            <a:pPr marL="0" indent="0">
              <a:buNone/>
            </a:pP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2402"/>
              </p:ext>
            </p:extLst>
          </p:nvPr>
        </p:nvGraphicFramePr>
        <p:xfrm>
          <a:off x="458487" y="1282709"/>
          <a:ext cx="4570713" cy="1826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45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Gran.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altLang="ru-RU" sz="2000" dirty="0" err="1" smtClean="0"/>
                        <a:t>Acetylcystein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ru-RU" sz="2000" dirty="0" smtClean="0"/>
                        <a:t> 0,2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1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D.t.d.N.10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619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altLang="ru-RU" sz="2000" dirty="0" smtClean="0"/>
                        <a:t>Содержимое 1 пакетика растворить в ½ стакана воды, принимать утром и в обед.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1014" y="6515637"/>
            <a:ext cx="7408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78877"/>
                </a:solidFill>
              </a:rPr>
              <a:t>*Гранулы</a:t>
            </a:r>
            <a:r>
              <a:rPr lang="en-US" sz="1400" dirty="0">
                <a:solidFill>
                  <a:srgbClr val="078877"/>
                </a:solidFill>
              </a:rPr>
              <a:t> (</a:t>
            </a:r>
            <a:r>
              <a:rPr lang="en-US" sz="1400" dirty="0" err="1" smtClean="0">
                <a:solidFill>
                  <a:srgbClr val="078877"/>
                </a:solidFill>
              </a:rPr>
              <a:t>Granula</a:t>
            </a:r>
            <a:r>
              <a:rPr lang="en-US" sz="1400" dirty="0" smtClean="0">
                <a:solidFill>
                  <a:srgbClr val="078877"/>
                </a:solidFill>
              </a:rPr>
              <a:t>)</a:t>
            </a:r>
            <a:r>
              <a:rPr lang="ru-RU" sz="1400" dirty="0" smtClean="0">
                <a:solidFill>
                  <a:srgbClr val="078877"/>
                </a:solidFill>
              </a:rPr>
              <a:t> </a:t>
            </a:r>
            <a:r>
              <a:rPr lang="ru-RU" sz="1400" dirty="0">
                <a:solidFill>
                  <a:srgbClr val="078877"/>
                </a:solidFill>
              </a:rPr>
              <a:t>– твердые дозированные или </a:t>
            </a:r>
            <a:r>
              <a:rPr lang="ru-RU" sz="1400" dirty="0" err="1">
                <a:solidFill>
                  <a:srgbClr val="078877"/>
                </a:solidFill>
              </a:rPr>
              <a:t>недозированные</a:t>
            </a:r>
            <a:r>
              <a:rPr lang="ru-RU" sz="1400" dirty="0">
                <a:solidFill>
                  <a:srgbClr val="078877"/>
                </a:solidFill>
              </a:rPr>
              <a:t> ЛФ в виде крупинок </a:t>
            </a:r>
            <a:endParaRPr lang="en-US" sz="1400" dirty="0" smtClean="0">
              <a:solidFill>
                <a:srgbClr val="078877"/>
              </a:solidFill>
            </a:endParaRPr>
          </a:p>
          <a:p>
            <a:r>
              <a:rPr lang="ru-RU" sz="1400" dirty="0" smtClean="0">
                <a:solidFill>
                  <a:srgbClr val="078877"/>
                </a:solidFill>
              </a:rPr>
              <a:t>(</a:t>
            </a:r>
            <a:r>
              <a:rPr lang="ru-RU" sz="1400" dirty="0">
                <a:solidFill>
                  <a:srgbClr val="078877"/>
                </a:solidFill>
              </a:rPr>
              <a:t>агрегатов частиц порошка</a:t>
            </a:r>
            <a:r>
              <a:rPr lang="ru-RU" sz="1400" dirty="0" smtClean="0">
                <a:solidFill>
                  <a:srgbClr val="078877"/>
                </a:solidFill>
              </a:rPr>
              <a:t>) любой формы. </a:t>
            </a:r>
          </a:p>
          <a:p>
            <a:r>
              <a:rPr lang="en-US" sz="1400" baseline="30000" dirty="0" smtClean="0">
                <a:solidFill>
                  <a:srgbClr val="078877"/>
                </a:solidFill>
              </a:rPr>
              <a:t>#</a:t>
            </a:r>
            <a:r>
              <a:rPr lang="ru-RU" sz="1400" dirty="0" smtClean="0">
                <a:solidFill>
                  <a:srgbClr val="078877"/>
                </a:solidFill>
              </a:rPr>
              <a:t>Пастилки </a:t>
            </a:r>
            <a:r>
              <a:rPr lang="ru-RU" sz="1400" dirty="0">
                <a:solidFill>
                  <a:srgbClr val="078877"/>
                </a:solidFill>
              </a:rPr>
              <a:t>или </a:t>
            </a:r>
            <a:r>
              <a:rPr lang="ru-RU" sz="1400" dirty="0" err="1">
                <a:solidFill>
                  <a:srgbClr val="078877"/>
                </a:solidFill>
              </a:rPr>
              <a:t>троше</a:t>
            </a:r>
            <a:r>
              <a:rPr lang="ru-RU" sz="1400" dirty="0">
                <a:solidFill>
                  <a:srgbClr val="078877"/>
                </a:solidFill>
              </a:rPr>
              <a:t> (</a:t>
            </a:r>
            <a:r>
              <a:rPr lang="en-US" sz="1400" dirty="0" err="1">
                <a:solidFill>
                  <a:srgbClr val="078877"/>
                </a:solidFill>
              </a:rPr>
              <a:t>Trochiscius</a:t>
            </a:r>
            <a:r>
              <a:rPr lang="en-US" sz="1400" dirty="0" smtClean="0">
                <a:solidFill>
                  <a:srgbClr val="078877"/>
                </a:solidFill>
              </a:rPr>
              <a:t>) </a:t>
            </a:r>
            <a:r>
              <a:rPr lang="ru-RU" sz="1400" dirty="0" smtClean="0">
                <a:solidFill>
                  <a:srgbClr val="078877"/>
                </a:solidFill>
              </a:rPr>
              <a:t>– твердая дозированная ЛФ, представляющая собой упруго-пластичную основу с равномерно распределенным ЛС, предназначенная для рассасывания </a:t>
            </a:r>
            <a:endParaRPr lang="ru-RU" sz="1400" dirty="0">
              <a:solidFill>
                <a:srgbClr val="078877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42324" y="3383941"/>
            <a:ext cx="9657965" cy="119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000" dirty="0" smtClean="0"/>
              <a:t>Выписать: </a:t>
            </a:r>
            <a:r>
              <a:rPr lang="en-US" altLang="ru-RU" sz="2000" dirty="0" smtClean="0"/>
              <a:t>12 </a:t>
            </a:r>
            <a:r>
              <a:rPr lang="ru-RU" altLang="ru-RU" sz="2000" dirty="0" smtClean="0"/>
              <a:t>пастилок</a:t>
            </a:r>
            <a:r>
              <a:rPr lang="en-US" sz="2000" baseline="30000" dirty="0" smtClean="0"/>
              <a:t>#</a:t>
            </a:r>
            <a:r>
              <a:rPr lang="ru-RU" altLang="ru-RU" sz="2000" dirty="0" smtClean="0"/>
              <a:t>, содержащих по 3 мг </a:t>
            </a:r>
            <a:r>
              <a:rPr lang="ru-RU" altLang="ru-RU" sz="2000" dirty="0" err="1" smtClean="0"/>
              <a:t>хлоргексидина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Chlorhexidinum</a:t>
            </a:r>
            <a:r>
              <a:rPr lang="en-US" altLang="ru-RU" sz="2000" dirty="0" smtClean="0"/>
              <a:t>)</a:t>
            </a:r>
            <a:r>
              <a:rPr lang="ru-RU" altLang="ru-RU" sz="2000" dirty="0" smtClean="0"/>
              <a:t> и 0,2 мг </a:t>
            </a:r>
            <a:r>
              <a:rPr lang="ru-RU" altLang="ru-RU" sz="2000" dirty="0" err="1" smtClean="0"/>
              <a:t>тетракаина</a:t>
            </a:r>
            <a:r>
              <a:rPr lang="en-US" altLang="ru-RU" sz="2000" dirty="0" smtClean="0"/>
              <a:t> (</a:t>
            </a:r>
            <a:r>
              <a:rPr lang="en-US" altLang="ru-RU" sz="2000" dirty="0" err="1" smtClean="0"/>
              <a:t>Tetracainum</a:t>
            </a:r>
            <a:r>
              <a:rPr lang="en-US" altLang="ru-RU" sz="2000" dirty="0" smtClean="0"/>
              <a:t>)</a:t>
            </a:r>
            <a:r>
              <a:rPr lang="ru-RU" altLang="ru-RU" sz="2000" dirty="0" smtClean="0"/>
              <a:t>. Держать во рту до полного рассасывания по 1 пастилке 4 раза в день.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415676"/>
              </p:ext>
            </p:extLst>
          </p:nvPr>
        </p:nvGraphicFramePr>
        <p:xfrm>
          <a:off x="542324" y="4259841"/>
          <a:ext cx="4993650" cy="2131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9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46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ru-RU" sz="2000" dirty="0" err="1" smtClean="0"/>
                        <a:t>Chlorhexidin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  3 mg</a:t>
                      </a:r>
                      <a:endParaRPr lang="ru-RU" sz="2000" dirty="0" smtClean="0"/>
                    </a:p>
                    <a:p>
                      <a:r>
                        <a:rPr lang="en-US" altLang="ru-RU" sz="2000" dirty="0" err="1" smtClean="0"/>
                        <a:t>Tetracaini</a:t>
                      </a:r>
                      <a:r>
                        <a:rPr lang="en-US" altLang="ru-RU" sz="2000" dirty="0" smtClean="0"/>
                        <a:t> 0,2</a:t>
                      </a:r>
                      <a:r>
                        <a:rPr lang="en-US" altLang="ru-RU" sz="2000" baseline="0" dirty="0" smtClean="0"/>
                        <a:t> mg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77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D.t.d.N.12</a:t>
                      </a:r>
                      <a:r>
                        <a:rPr lang="en-US" sz="2000" baseline="0" dirty="0" smtClean="0"/>
                        <a:t> in </a:t>
                      </a:r>
                      <a:r>
                        <a:rPr lang="en-US" sz="2000" baseline="0" dirty="0" err="1" smtClean="0"/>
                        <a:t>trochiscis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461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altLang="ru-RU" sz="2000" dirty="0" smtClean="0"/>
                        <a:t>Держать во рту до полного рассасывания по 1 пастилке 4 раза в день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3060603" y="2946167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083756"/>
              </p:ext>
            </p:extLst>
          </p:nvPr>
        </p:nvGraphicFramePr>
        <p:xfrm>
          <a:off x="5082024" y="1262431"/>
          <a:ext cx="4570713" cy="1826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45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Gran.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altLang="ru-RU" sz="2000" dirty="0" err="1" smtClean="0"/>
                        <a:t>Acetylcystein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ru-RU" sz="2000" dirty="0" smtClean="0"/>
                        <a:t> 200 </a:t>
                      </a:r>
                      <a:r>
                        <a:rPr lang="en-US" sz="2000" dirty="0" smtClean="0"/>
                        <a:t>mg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1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D.t.d.N.10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619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altLang="ru-RU" sz="2000" dirty="0" smtClean="0"/>
                        <a:t>Содержимое 1 пакетика растворить в ½ стакана воды, принимать утром и в обед.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551621"/>
              </p:ext>
            </p:extLst>
          </p:nvPr>
        </p:nvGraphicFramePr>
        <p:xfrm>
          <a:off x="5082024" y="4259841"/>
          <a:ext cx="4993650" cy="2131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9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6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ru-RU" sz="2000" dirty="0" err="1" smtClean="0"/>
                        <a:t>Chlorhexidin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  0,003</a:t>
                      </a:r>
                      <a:endParaRPr lang="ru-RU" sz="2000" dirty="0" smtClean="0"/>
                    </a:p>
                    <a:p>
                      <a:r>
                        <a:rPr lang="en-US" altLang="ru-RU" sz="2000" dirty="0" err="1" smtClean="0"/>
                        <a:t>Tetracaini</a:t>
                      </a:r>
                      <a:r>
                        <a:rPr lang="en-US" altLang="ru-RU" sz="2000" dirty="0" smtClean="0"/>
                        <a:t> 0,0002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5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D.t.d.N.12</a:t>
                      </a:r>
                      <a:r>
                        <a:rPr lang="en-US" sz="2000" baseline="0" dirty="0" smtClean="0"/>
                        <a:t> in </a:t>
                      </a:r>
                      <a:r>
                        <a:rPr lang="en-US" sz="2000" baseline="0" dirty="0" err="1" smtClean="0"/>
                        <a:t>trochiscis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077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altLang="ru-RU" sz="2000" dirty="0" smtClean="0"/>
                        <a:t>Держать во рту до полного рассасывания по 1 пастилке 4 раза в день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2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547585" y="377985"/>
            <a:ext cx="8379582" cy="947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/>
              <a:t>Выписать: </a:t>
            </a:r>
            <a:r>
              <a:rPr lang="ru-RU" altLang="ru-RU" sz="2000" dirty="0" smtClean="0"/>
              <a:t>20 фильтр-пакетов </a:t>
            </a:r>
            <a:r>
              <a:rPr lang="ru-RU" altLang="ru-RU" sz="2000" dirty="0" err="1" smtClean="0"/>
              <a:t>официнального</a:t>
            </a:r>
            <a:r>
              <a:rPr lang="ru-RU" altLang="ru-RU" sz="2000" dirty="0" smtClean="0"/>
              <a:t> сбора* </a:t>
            </a:r>
            <a:r>
              <a:rPr lang="ru-RU" altLang="ru-RU" sz="2000" dirty="0" err="1" smtClean="0"/>
              <a:t>Бруснилан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Brusnilan</a:t>
            </a:r>
            <a:r>
              <a:rPr lang="ru-RU" altLang="ru-RU" sz="2000" dirty="0" smtClean="0"/>
              <a:t>) по 2,0. Содержимое пакетика залить стаканом кипящей воды, настоять 15 мин, процедить и принимать по 1 </a:t>
            </a:r>
            <a:r>
              <a:rPr lang="ru-RU" altLang="ru-RU" sz="2000" dirty="0" err="1" smtClean="0"/>
              <a:t>ст.л</a:t>
            </a:r>
            <a:r>
              <a:rPr lang="ru-RU" altLang="ru-RU" sz="2000" dirty="0" smtClean="0"/>
              <a:t>. 2 раза в день</a:t>
            </a: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28102"/>
              </p:ext>
            </p:extLst>
          </p:nvPr>
        </p:nvGraphicFramePr>
        <p:xfrm>
          <a:off x="518549" y="1346645"/>
          <a:ext cx="9111183" cy="1619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0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61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Specierum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Brusnilan</a:t>
                      </a:r>
                      <a:r>
                        <a:rPr lang="en-US" sz="2000" dirty="0" smtClean="0"/>
                        <a:t>  2,0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1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D.t.d.N.20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387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altLang="ru-RU" sz="2000" dirty="0" smtClean="0"/>
                        <a:t>Содержимое пакетика залить стаканом кипящей воды, настоять 15 мин, процедить и принимать по 1 </a:t>
                      </a:r>
                      <a:r>
                        <a:rPr lang="ru-RU" altLang="ru-RU" sz="2000" dirty="0" err="1" smtClean="0"/>
                        <a:t>ст.л</a:t>
                      </a:r>
                      <a:r>
                        <a:rPr lang="ru-RU" altLang="ru-RU" sz="2000" dirty="0" smtClean="0"/>
                        <a:t>. 2 раза в день.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8506" y="5696807"/>
            <a:ext cx="816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78877"/>
                </a:solidFill>
              </a:rPr>
              <a:t>*Сборы - представляют собой смеси изрезанных или истолченных в крупный порошок частей лекарственных растений.</a:t>
            </a:r>
          </a:p>
          <a:p>
            <a:r>
              <a:rPr lang="ru-RU" sz="1600" dirty="0" smtClean="0">
                <a:solidFill>
                  <a:srgbClr val="078877"/>
                </a:solidFill>
              </a:rPr>
              <a:t>#Леденцы (карамели) – твердая дозированная ЛФ, получаемая способом выливания, содержащая одно или несколько действующих веществ с сахаром (или сахарозаменителем), патокой, вкусовыми и ароматическими добавками, равномерно распределенными в соответствующей основе и предназначенная для рассасывания.</a:t>
            </a:r>
            <a:endParaRPr lang="ru-RU" sz="1600" dirty="0">
              <a:solidFill>
                <a:srgbClr val="078877"/>
              </a:solidFill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2498337" y="2766257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47585" y="3244944"/>
            <a:ext cx="8379582" cy="141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000" dirty="0" smtClean="0"/>
              <a:t>Выписать: 20 </a:t>
            </a:r>
            <a:r>
              <a:rPr lang="ru-RU" altLang="ru-RU" sz="2000" dirty="0"/>
              <a:t>леденцов</a:t>
            </a:r>
            <a:r>
              <a:rPr lang="ru-RU" altLang="ru-RU" sz="2000" baseline="30000" dirty="0"/>
              <a:t>#</a:t>
            </a:r>
            <a:r>
              <a:rPr lang="ru-RU" altLang="ru-RU" sz="2000" dirty="0"/>
              <a:t>, </a:t>
            </a:r>
            <a:r>
              <a:rPr lang="ru-RU" altLang="ru-RU" sz="2000" dirty="0" smtClean="0"/>
              <a:t>содержащих 0,00015 </a:t>
            </a:r>
            <a:r>
              <a:rPr lang="ru-RU" altLang="ru-RU" sz="2000" dirty="0" err="1" smtClean="0"/>
              <a:t>декамина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Decaminum</a:t>
            </a:r>
            <a:r>
              <a:rPr lang="ru-RU" altLang="ru-RU" sz="2000" dirty="0" smtClean="0"/>
              <a:t>). Под язык по 1 карамели 4 раза в день.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815030"/>
              </p:ext>
            </p:extLst>
          </p:nvPr>
        </p:nvGraphicFramePr>
        <p:xfrm>
          <a:off x="458486" y="4000648"/>
          <a:ext cx="9358092" cy="1016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7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68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Caramela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Decamini</a:t>
                      </a:r>
                      <a:r>
                        <a:rPr lang="en-US" sz="2000" dirty="0" smtClean="0"/>
                        <a:t> 0,00015</a:t>
                      </a:r>
                      <a:r>
                        <a:rPr lang="en-US" sz="2000" baseline="0" dirty="0" smtClean="0"/>
                        <a:t> N. 20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08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altLang="ru-RU" sz="2000" dirty="0" smtClean="0"/>
                        <a:t>Под язык по 1 карамели 4 раза в день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9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Мягкие лекарственные формы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75698077"/>
              </p:ext>
            </p:extLst>
          </p:nvPr>
        </p:nvGraphicFramePr>
        <p:xfrm>
          <a:off x="467544" y="1772816"/>
          <a:ext cx="828092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266606253"/>
              </p:ext>
            </p:extLst>
          </p:nvPr>
        </p:nvGraphicFramePr>
        <p:xfrm>
          <a:off x="467544" y="3645024"/>
          <a:ext cx="82809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316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547585" y="367484"/>
            <a:ext cx="9622632" cy="1030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/>
              <a:t>Выписать: 5,0 5% мази ацикловира (</a:t>
            </a:r>
            <a:r>
              <a:rPr lang="en-US" altLang="ru-RU" sz="2000" dirty="0" err="1"/>
              <a:t>Aciclovirum</a:t>
            </a:r>
            <a:r>
              <a:rPr lang="en-US" altLang="ru-RU" sz="2000" dirty="0"/>
              <a:t>)</a:t>
            </a:r>
            <a:r>
              <a:rPr lang="ru-RU" altLang="ru-RU" sz="2000" dirty="0"/>
              <a:t>. </a:t>
            </a:r>
            <a:r>
              <a:rPr lang="ru-RU" altLang="ru-RU" sz="2000" dirty="0" smtClean="0"/>
              <a:t>Для нанесения </a:t>
            </a:r>
            <a:r>
              <a:rPr lang="ru-RU" altLang="ru-RU" sz="2000" dirty="0"/>
              <a:t>на </a:t>
            </a:r>
            <a:r>
              <a:rPr lang="ru-RU" altLang="ru-RU" sz="2000" dirty="0" smtClean="0"/>
              <a:t>кожу</a:t>
            </a:r>
          </a:p>
          <a:p>
            <a:pPr marL="0" indent="0">
              <a:buNone/>
            </a:pPr>
            <a:r>
              <a:rPr lang="ru-RU" altLang="ru-RU" sz="2000" dirty="0" smtClean="0"/>
              <a:t> </a:t>
            </a:r>
            <a:r>
              <a:rPr lang="ru-RU" altLang="ru-RU" sz="2000" dirty="0"/>
              <a:t>5 раз в сутки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864143"/>
              </p:ext>
            </p:extLst>
          </p:nvPr>
        </p:nvGraphicFramePr>
        <p:xfrm>
          <a:off x="458486" y="1319444"/>
          <a:ext cx="6826855" cy="1770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1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63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27" marB="503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Acicloviri</a:t>
                      </a:r>
                      <a:endParaRPr lang="ru-RU" sz="2000" dirty="0"/>
                    </a:p>
                  </a:txBody>
                  <a:tcPr marL="106938" marR="106938" marT="50327" marB="503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0,25</a:t>
                      </a:r>
                      <a:endParaRPr lang="ru-RU" sz="2000" dirty="0"/>
                    </a:p>
                  </a:txBody>
                  <a:tcPr marL="106938" marR="106938" marT="50327" marB="503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3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27" marB="503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Vaselini</a:t>
                      </a:r>
                      <a:endParaRPr lang="ru-RU" sz="2000" dirty="0"/>
                    </a:p>
                  </a:txBody>
                  <a:tcPr marL="106938" marR="106938" marT="50327" marB="503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</a:t>
                      </a:r>
                      <a:r>
                        <a:rPr lang="en-US" sz="2000" baseline="0" dirty="0" smtClean="0"/>
                        <a:t> 5,0</a:t>
                      </a:r>
                      <a:endParaRPr lang="ru-RU" sz="2000" dirty="0"/>
                    </a:p>
                  </a:txBody>
                  <a:tcPr marL="106938" marR="106938" marT="50327" marB="503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3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27" marB="503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err="1" smtClean="0"/>
                        <a:t>M.f.ung</a:t>
                      </a:r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106938" marR="106938" marT="50327" marB="503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81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27" marB="503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Наносить на кожу 5 раз в день.</a:t>
                      </a:r>
                      <a:endParaRPr lang="ru-RU" sz="2000" dirty="0"/>
                    </a:p>
                  </a:txBody>
                  <a:tcPr marL="106938" marR="106938" marT="50327" marB="503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285342" y="1346034"/>
            <a:ext cx="3283649" cy="13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100" dirty="0">
                <a:solidFill>
                  <a:srgbClr val="078877"/>
                </a:solidFill>
              </a:rPr>
              <a:t>5,0 – 100%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078877"/>
                </a:solidFill>
              </a:rPr>
              <a:t>Х    - 5%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078877"/>
                </a:solidFill>
              </a:rPr>
              <a:t>Х=5,0*5/100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078877"/>
                </a:solidFill>
              </a:rPr>
              <a:t>Х=0,25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61217"/>
              </p:ext>
            </p:extLst>
          </p:nvPr>
        </p:nvGraphicFramePr>
        <p:xfrm>
          <a:off x="458488" y="3336273"/>
          <a:ext cx="6555376" cy="965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39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Ung.Acicloviri</a:t>
                      </a:r>
                      <a:endParaRPr lang="ru-RU" sz="2000" dirty="0"/>
                    </a:p>
                  </a:txBody>
                  <a:tcPr marL="106938" marR="106938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5%-5,0</a:t>
                      </a:r>
                      <a:endParaRPr lang="ru-RU" sz="2000" dirty="0"/>
                    </a:p>
                  </a:txBody>
                  <a:tcPr marL="106938" marR="106938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47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Наносить на кожу 5 раз в день.</a:t>
                      </a:r>
                      <a:endParaRPr lang="ru-RU" sz="2000" dirty="0"/>
                    </a:p>
                  </a:txBody>
                  <a:tcPr marL="106938" marR="106938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25" name="Прямоугольник 7"/>
          <p:cNvSpPr>
            <a:spLocks noChangeArrowheads="1"/>
          </p:cNvSpPr>
          <p:nvPr/>
        </p:nvSpPr>
        <p:spPr bwMode="auto">
          <a:xfrm>
            <a:off x="1385265" y="2928576"/>
            <a:ext cx="4040985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385265" y="4178500"/>
            <a:ext cx="4040985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617936"/>
              </p:ext>
            </p:extLst>
          </p:nvPr>
        </p:nvGraphicFramePr>
        <p:xfrm>
          <a:off x="430240" y="4678122"/>
          <a:ext cx="6282287" cy="965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39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Ung.Acicloviri</a:t>
                      </a:r>
                      <a:endParaRPr lang="ru-RU" sz="2000" dirty="0"/>
                    </a:p>
                  </a:txBody>
                  <a:tcPr marL="106938" marR="106938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50</a:t>
                      </a:r>
                      <a:r>
                        <a:rPr lang="en-US" sz="2000" dirty="0" smtClean="0"/>
                        <a:t>mg</a:t>
                      </a:r>
                      <a:r>
                        <a:rPr lang="ru-RU" sz="2000" dirty="0" smtClean="0"/>
                        <a:t>/1,0 </a:t>
                      </a:r>
                      <a:r>
                        <a:rPr lang="en-US" sz="2000" dirty="0" smtClean="0"/>
                        <a:t>-</a:t>
                      </a:r>
                      <a:r>
                        <a:rPr lang="ru-RU" sz="2000" dirty="0" smtClean="0"/>
                        <a:t> </a:t>
                      </a:r>
                      <a:r>
                        <a:rPr lang="en-US" sz="2000" dirty="0" smtClean="0"/>
                        <a:t>5,0</a:t>
                      </a:r>
                      <a:endParaRPr lang="ru-RU" sz="2000" dirty="0"/>
                    </a:p>
                  </a:txBody>
                  <a:tcPr marL="106938" marR="106938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47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Наносить на кожу 5 раз в день.</a:t>
                      </a:r>
                      <a:endParaRPr lang="ru-RU" sz="2000" dirty="0"/>
                    </a:p>
                  </a:txBody>
                  <a:tcPr marL="106938" marR="106938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285341" y="4270896"/>
            <a:ext cx="2884875" cy="204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100" dirty="0">
                <a:solidFill>
                  <a:srgbClr val="078877"/>
                </a:solidFill>
              </a:rPr>
              <a:t>5,0 – </a:t>
            </a:r>
            <a:r>
              <a:rPr lang="ru-RU" altLang="ru-RU" sz="2100" dirty="0" smtClean="0">
                <a:solidFill>
                  <a:srgbClr val="078877"/>
                </a:solidFill>
              </a:rPr>
              <a:t>0,25</a:t>
            </a:r>
            <a:endParaRPr lang="en-US" altLang="ru-RU" sz="2100" dirty="0">
              <a:solidFill>
                <a:srgbClr val="078877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 smtClean="0">
                <a:solidFill>
                  <a:srgbClr val="078877"/>
                </a:solidFill>
              </a:rPr>
              <a:t>1,0 - Х</a:t>
            </a:r>
            <a:endParaRPr lang="ru-RU" altLang="ru-RU" sz="2100" dirty="0">
              <a:solidFill>
                <a:srgbClr val="078877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 smtClean="0">
                <a:solidFill>
                  <a:srgbClr val="078877"/>
                </a:solidFill>
              </a:rPr>
              <a:t>Х=0,25*1/5</a:t>
            </a:r>
            <a:endParaRPr lang="ru-RU" altLang="ru-RU" sz="2100" dirty="0">
              <a:solidFill>
                <a:srgbClr val="078877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 smtClean="0">
                <a:solidFill>
                  <a:srgbClr val="078877"/>
                </a:solidFill>
              </a:rPr>
              <a:t>Х=0,05</a:t>
            </a:r>
            <a:endParaRPr lang="en-US" altLang="ru-RU" sz="2100" dirty="0" smtClean="0">
              <a:solidFill>
                <a:srgbClr val="078877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2100" dirty="0">
                <a:solidFill>
                  <a:srgbClr val="078877"/>
                </a:solidFill>
              </a:rPr>
              <a:t>переводим в мг = 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 smtClean="0">
                <a:solidFill>
                  <a:srgbClr val="078877"/>
                </a:solidFill>
              </a:rPr>
              <a:t>(в 1 грамме мази) </a:t>
            </a:r>
          </a:p>
        </p:txBody>
      </p:sp>
    </p:spTree>
    <p:extLst>
      <p:ext uri="{BB962C8B-B14F-4D97-AF65-F5344CB8AC3E}">
        <p14:creationId xmlns:p14="http://schemas.microsoft.com/office/powerpoint/2010/main" val="28339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584" y="367484"/>
            <a:ext cx="8379583" cy="1268696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ru-RU" sz="2000" dirty="0"/>
              <a:t>Выписать: </a:t>
            </a:r>
            <a:r>
              <a:rPr lang="en-US" sz="2000" dirty="0"/>
              <a:t>15,0 </a:t>
            </a:r>
            <a:r>
              <a:rPr lang="ru-RU" sz="2000" dirty="0"/>
              <a:t>мази, </a:t>
            </a:r>
            <a:r>
              <a:rPr lang="ru-RU" sz="2000" dirty="0" smtClean="0"/>
              <a:t>содержащей </a:t>
            </a:r>
            <a:r>
              <a:rPr lang="ru-RU" sz="2000" dirty="0" err="1" smtClean="0"/>
              <a:t>бетаметазон</a:t>
            </a:r>
            <a:r>
              <a:rPr lang="en-US" sz="2000" dirty="0" smtClean="0"/>
              <a:t> (</a:t>
            </a:r>
            <a:r>
              <a:rPr lang="en-US" sz="2000" dirty="0" err="1"/>
              <a:t>Betamethasonum</a:t>
            </a:r>
            <a:r>
              <a:rPr lang="ru-RU" sz="2000" dirty="0"/>
              <a:t>) 0,0005, </a:t>
            </a:r>
            <a:r>
              <a:rPr lang="ru-RU" sz="2000" dirty="0" smtClean="0"/>
              <a:t>гентамицина </a:t>
            </a:r>
            <a:r>
              <a:rPr lang="en-US" sz="2000" dirty="0"/>
              <a:t>(</a:t>
            </a:r>
            <a:r>
              <a:rPr lang="en-US" sz="2000" dirty="0" err="1"/>
              <a:t>Gentamicinum</a:t>
            </a:r>
            <a:r>
              <a:rPr lang="ru-RU" sz="2000" dirty="0"/>
              <a:t>) </a:t>
            </a:r>
            <a:r>
              <a:rPr lang="ru-RU" sz="2000" dirty="0" smtClean="0"/>
              <a:t>0,001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ru-RU" sz="2000" dirty="0" err="1" smtClean="0"/>
              <a:t>клотримазола</a:t>
            </a:r>
            <a:r>
              <a:rPr lang="ru-RU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Clotrimasolum</a:t>
            </a:r>
            <a:r>
              <a:rPr lang="ru-RU" sz="2000" dirty="0"/>
              <a:t>) 0,01. Наносить на </a:t>
            </a:r>
            <a:r>
              <a:rPr lang="ru-RU" sz="2000" dirty="0" smtClean="0"/>
              <a:t>кож</a:t>
            </a:r>
            <a:r>
              <a:rPr lang="ru-RU" sz="2000" dirty="0"/>
              <a:t>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99183"/>
              </p:ext>
            </p:extLst>
          </p:nvPr>
        </p:nvGraphicFramePr>
        <p:xfrm>
          <a:off x="547584" y="1511259"/>
          <a:ext cx="5951034" cy="3426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88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Betamethasoni</a:t>
                      </a:r>
                      <a:endParaRPr lang="ru-RU" sz="2000" dirty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0,</a:t>
                      </a:r>
                      <a:r>
                        <a:rPr lang="en-US" sz="2000" dirty="0" smtClean="0"/>
                        <a:t>0005</a:t>
                      </a:r>
                      <a:endParaRPr lang="ru-RU" sz="2000" dirty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884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Gentamicini</a:t>
                      </a:r>
                      <a:endParaRPr lang="ru-RU" sz="2000" dirty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0,001</a:t>
                      </a:r>
                      <a:endParaRPr lang="ru-RU" sz="2000" dirty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84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Clotrimasoli</a:t>
                      </a:r>
                      <a:endParaRPr lang="ru-RU" sz="2000" dirty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0,01</a:t>
                      </a:r>
                      <a:endParaRPr lang="ru-RU" sz="2000" dirty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884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Vaselini</a:t>
                      </a:r>
                      <a:endParaRPr lang="ru-RU" sz="2000" dirty="0" smtClean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 15,0</a:t>
                      </a:r>
                      <a:endParaRPr lang="ru-RU" sz="2000" dirty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884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M.f.ung</a:t>
                      </a:r>
                      <a:r>
                        <a:rPr lang="en-US" sz="2000" dirty="0" smtClean="0"/>
                        <a:t>.</a:t>
                      </a:r>
                      <a:endParaRPr lang="ru-RU" sz="2000" dirty="0" smtClean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706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Наносить на кожу</a:t>
                      </a:r>
                      <a:r>
                        <a:rPr lang="en-US" sz="2000" baseline="0" dirty="0" smtClean="0"/>
                        <a:t>.</a:t>
                      </a:r>
                      <a:endParaRPr lang="ru-RU" sz="2000" dirty="0"/>
                    </a:p>
                  </a:txBody>
                  <a:tcPr marL="106938" marR="106938" marT="50350" marB="503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547585" y="367484"/>
            <a:ext cx="9622632" cy="1030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/>
              <a:t>Выписать:</a:t>
            </a:r>
            <a:r>
              <a:rPr lang="en-US" altLang="ru-RU" sz="2000" dirty="0"/>
              <a:t>10,0</a:t>
            </a:r>
            <a:r>
              <a:rPr lang="ru-RU" altLang="ru-RU" sz="2000" dirty="0"/>
              <a:t> мази, содержащей 0,25% </a:t>
            </a:r>
            <a:r>
              <a:rPr lang="ru-RU" altLang="ru-RU" sz="2000" dirty="0" err="1"/>
              <a:t>оксалина</a:t>
            </a:r>
            <a:r>
              <a:rPr lang="ru-RU" altLang="ru-RU" sz="2000" dirty="0"/>
              <a:t> </a:t>
            </a:r>
            <a:r>
              <a:rPr lang="en-US" altLang="ru-RU" sz="2000" dirty="0"/>
              <a:t>(</a:t>
            </a:r>
            <a:r>
              <a:rPr lang="en-US" altLang="ru-RU" sz="2000" dirty="0" err="1"/>
              <a:t>Oxolin</a:t>
            </a:r>
            <a:r>
              <a:rPr lang="ru-RU" altLang="ru-RU" sz="2000" dirty="0"/>
              <a:t>). Наносить на слизистую носа утром и вечером.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482996"/>
              </p:ext>
            </p:extLst>
          </p:nvPr>
        </p:nvGraphicFramePr>
        <p:xfrm>
          <a:off x="547585" y="1250992"/>
          <a:ext cx="3775033" cy="1007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Ung.Oxolini</a:t>
                      </a:r>
                      <a:r>
                        <a:rPr lang="ru-RU" sz="2000" dirty="0" smtClean="0"/>
                        <a:t> </a:t>
                      </a:r>
                      <a:r>
                        <a:rPr lang="en-US" sz="2000" dirty="0" smtClean="0"/>
                        <a:t>0,25%-10,0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На слизистую носа.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73" name="Прямоугольник 7"/>
          <p:cNvSpPr>
            <a:spLocks noChangeArrowheads="1"/>
          </p:cNvSpPr>
          <p:nvPr/>
        </p:nvSpPr>
        <p:spPr bwMode="auto">
          <a:xfrm>
            <a:off x="2965189" y="2929317"/>
            <a:ext cx="4040985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47585" y="3357901"/>
            <a:ext cx="9622632" cy="1030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 smtClean="0"/>
              <a:t>Выписать: 3,0 </a:t>
            </a:r>
            <a:r>
              <a:rPr lang="ru-RU" altLang="ru-RU" sz="2000" dirty="0" err="1" smtClean="0"/>
              <a:t>официнальной</a:t>
            </a:r>
            <a:r>
              <a:rPr lang="ru-RU" altLang="ru-RU" sz="2000" dirty="0" smtClean="0"/>
              <a:t> глазной мази, содержащей 5 мг гидрокортизона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Hydrocortisonum</a:t>
            </a:r>
            <a:r>
              <a:rPr lang="ru-RU" altLang="ru-RU" sz="2000" dirty="0" smtClean="0"/>
              <a:t>) в 1,0 мази. Вводить в </a:t>
            </a:r>
            <a:r>
              <a:rPr lang="ru-RU" altLang="ru-RU" sz="2000" dirty="0" err="1" smtClean="0"/>
              <a:t>конъюктивальный</a:t>
            </a:r>
            <a:r>
              <a:rPr lang="ru-RU" altLang="ru-RU" sz="2000" dirty="0" smtClean="0"/>
              <a:t> мешок по 1 см мази 3 раза в сутки.</a:t>
            </a:r>
            <a:endParaRPr lang="ru-RU" altLang="ru-RU" sz="2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76792"/>
              </p:ext>
            </p:extLst>
          </p:nvPr>
        </p:nvGraphicFramePr>
        <p:xfrm>
          <a:off x="542325" y="4340624"/>
          <a:ext cx="4611566" cy="1420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4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14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Ung. </a:t>
                      </a:r>
                      <a:r>
                        <a:rPr lang="en-US" sz="2000" dirty="0" err="1" smtClean="0"/>
                        <a:t>Hydrocortisoni</a:t>
                      </a:r>
                      <a:r>
                        <a:rPr lang="ru-RU" sz="2000" dirty="0" smtClean="0"/>
                        <a:t> 5 </a:t>
                      </a:r>
                      <a:r>
                        <a:rPr lang="en-US" sz="2000" dirty="0" smtClean="0"/>
                        <a:t>mg/1,0</a:t>
                      </a:r>
                      <a:r>
                        <a:rPr lang="en-US" sz="2000" baseline="0" dirty="0" smtClean="0"/>
                        <a:t> – 3,0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823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Вводить в </a:t>
                      </a:r>
                      <a:r>
                        <a:rPr lang="ru-RU" sz="2000" baseline="0" dirty="0" err="1" smtClean="0"/>
                        <a:t>конъюктивальный</a:t>
                      </a:r>
                      <a:r>
                        <a:rPr lang="ru-RU" sz="2000" baseline="0" dirty="0" smtClean="0"/>
                        <a:t> мешок по 1 см мази 3 раза в сутки.</a:t>
                      </a:r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597865"/>
              </p:ext>
            </p:extLst>
          </p:nvPr>
        </p:nvGraphicFramePr>
        <p:xfrm>
          <a:off x="5320146" y="1236960"/>
          <a:ext cx="3981510" cy="1007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Ung.Oxolini</a:t>
                      </a:r>
                      <a:r>
                        <a:rPr lang="ru-RU" sz="2000" dirty="0" smtClean="0"/>
                        <a:t> </a:t>
                      </a:r>
                      <a:r>
                        <a:rPr lang="en-US" sz="2000" dirty="0" smtClean="0"/>
                        <a:t>250mg/1,0-10,0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На слизистую носа.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72833" y="5938621"/>
            <a:ext cx="5070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78877"/>
                </a:solidFill>
              </a:rPr>
              <a:t>5 mg</a:t>
            </a:r>
            <a:r>
              <a:rPr lang="ru-RU" dirty="0" smtClean="0">
                <a:solidFill>
                  <a:srgbClr val="078877"/>
                </a:solidFill>
              </a:rPr>
              <a:t> = 0,005</a:t>
            </a:r>
            <a:r>
              <a:rPr lang="en-US" dirty="0" smtClean="0">
                <a:solidFill>
                  <a:srgbClr val="078877"/>
                </a:solidFill>
              </a:rPr>
              <a:t>g </a:t>
            </a:r>
            <a:r>
              <a:rPr lang="ru-RU" dirty="0" smtClean="0">
                <a:solidFill>
                  <a:srgbClr val="078877"/>
                </a:solidFill>
              </a:rPr>
              <a:t>в 1,0 =&gt; 0,015 в 3,0 =&gt;</a:t>
            </a:r>
          </a:p>
          <a:p>
            <a:r>
              <a:rPr lang="ru-RU" dirty="0" smtClean="0">
                <a:solidFill>
                  <a:srgbClr val="078877"/>
                </a:solidFill>
              </a:rPr>
              <a:t>3,0 = 100%</a:t>
            </a:r>
          </a:p>
          <a:p>
            <a:r>
              <a:rPr lang="ru-RU" dirty="0" smtClean="0">
                <a:solidFill>
                  <a:srgbClr val="078877"/>
                </a:solidFill>
              </a:rPr>
              <a:t>0,015 = Х</a:t>
            </a:r>
          </a:p>
          <a:p>
            <a:r>
              <a:rPr lang="ru-RU" dirty="0" smtClean="0">
                <a:solidFill>
                  <a:srgbClr val="078877"/>
                </a:solidFill>
              </a:rPr>
              <a:t>Х=0,015*100/3</a:t>
            </a:r>
          </a:p>
          <a:p>
            <a:r>
              <a:rPr lang="ru-RU" dirty="0" smtClean="0">
                <a:solidFill>
                  <a:srgbClr val="078877"/>
                </a:solidFill>
              </a:rPr>
              <a:t>Х=0,5% </a:t>
            </a:r>
            <a:endParaRPr lang="ru-RU" dirty="0">
              <a:solidFill>
                <a:srgbClr val="07887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6653" y="2409466"/>
            <a:ext cx="571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78877"/>
                </a:solidFill>
              </a:rPr>
              <a:t>0,25% значит, что 2,5 в 10,0 =&gt; в 1,0 - 0,25</a:t>
            </a:r>
            <a:r>
              <a:rPr lang="en-US" dirty="0" smtClean="0">
                <a:solidFill>
                  <a:srgbClr val="078877"/>
                </a:solidFill>
              </a:rPr>
              <a:t>g </a:t>
            </a:r>
            <a:r>
              <a:rPr lang="ru-RU" dirty="0" smtClean="0">
                <a:solidFill>
                  <a:srgbClr val="078877"/>
                </a:solidFill>
              </a:rPr>
              <a:t>или 250 </a:t>
            </a:r>
            <a:r>
              <a:rPr lang="en-US" dirty="0" smtClean="0">
                <a:solidFill>
                  <a:srgbClr val="078877"/>
                </a:solidFill>
              </a:rPr>
              <a:t>mg</a:t>
            </a:r>
            <a:endParaRPr lang="ru-RU" dirty="0">
              <a:solidFill>
                <a:srgbClr val="078877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91784"/>
              </p:ext>
            </p:extLst>
          </p:nvPr>
        </p:nvGraphicFramePr>
        <p:xfrm>
          <a:off x="5353641" y="4344598"/>
          <a:ext cx="4611566" cy="1442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4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04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Ung. </a:t>
                      </a:r>
                      <a:r>
                        <a:rPr lang="en-US" sz="2000" dirty="0" err="1" smtClean="0"/>
                        <a:t>Hydrocortisoni</a:t>
                      </a:r>
                      <a:r>
                        <a:rPr lang="ru-RU" sz="2000" dirty="0" smtClean="0"/>
                        <a:t> 0,5% </a:t>
                      </a:r>
                      <a:r>
                        <a:rPr lang="en-US" sz="2000" baseline="0" dirty="0" smtClean="0"/>
                        <a:t>– 3,0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22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Вводить в </a:t>
                      </a:r>
                      <a:r>
                        <a:rPr lang="ru-RU" sz="2000" baseline="0" dirty="0" err="1" smtClean="0"/>
                        <a:t>конъюктивальный</a:t>
                      </a:r>
                      <a:r>
                        <a:rPr lang="ru-RU" sz="2000" baseline="0" dirty="0" smtClean="0"/>
                        <a:t> мешок по 1 см мази 3 раза в сутки.</a:t>
                      </a:r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585" y="367484"/>
            <a:ext cx="9622632" cy="1030706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ru-RU" sz="2000" dirty="0"/>
              <a:t>Выписать:10,0 глазной мази, содержащей 1% пилокарпина гидрохлорида (</a:t>
            </a:r>
            <a:r>
              <a:rPr lang="en-US" sz="2000" dirty="0" err="1"/>
              <a:t>Pilocarpini</a:t>
            </a:r>
            <a:r>
              <a:rPr lang="en-US" sz="2000" dirty="0"/>
              <a:t> </a:t>
            </a:r>
            <a:r>
              <a:rPr lang="en-US" sz="2000" dirty="0" err="1"/>
              <a:t>hydrochloridum</a:t>
            </a:r>
            <a:r>
              <a:rPr lang="ru-RU" sz="2000" dirty="0"/>
              <a:t>), основа </a:t>
            </a:r>
            <a:r>
              <a:rPr lang="ru-RU" sz="2000" b="1" dirty="0"/>
              <a:t>ланолин</a:t>
            </a:r>
            <a:r>
              <a:rPr lang="ru-RU" sz="2000" dirty="0"/>
              <a:t> с </a:t>
            </a:r>
            <a:r>
              <a:rPr lang="ru-RU" sz="2000" b="1" dirty="0"/>
              <a:t>вазелином</a:t>
            </a:r>
            <a:r>
              <a:rPr lang="ru-RU" sz="2000" dirty="0"/>
              <a:t> поровну. Закладывать за веко.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02457"/>
              </p:ext>
            </p:extLst>
          </p:nvPr>
        </p:nvGraphicFramePr>
        <p:xfrm>
          <a:off x="378669" y="1181964"/>
          <a:ext cx="6736215" cy="2519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5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Pilocarpini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hydrochloridi</a:t>
                      </a:r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0,1</a:t>
                      </a:r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err="1" smtClean="0"/>
                        <a:t>Vaselini</a:t>
                      </a:r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err="1" smtClean="0"/>
                        <a:t>Lanolini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aa</a:t>
                      </a:r>
                      <a:r>
                        <a:rPr lang="en-US" sz="2000" dirty="0" smtClean="0"/>
                        <a:t> ad 10,0</a:t>
                      </a:r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err="1" smtClean="0"/>
                        <a:t>M.f.ung</a:t>
                      </a:r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Закладывать за веко.</a:t>
                      </a:r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591" name="Прямоугольник 7"/>
          <p:cNvSpPr>
            <a:spLocks noChangeArrowheads="1"/>
          </p:cNvSpPr>
          <p:nvPr/>
        </p:nvSpPr>
        <p:spPr bwMode="auto">
          <a:xfrm>
            <a:off x="1220463" y="3597866"/>
            <a:ext cx="4040986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547585" y="4044772"/>
            <a:ext cx="9622632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000" dirty="0"/>
              <a:t>Выписать:</a:t>
            </a:r>
            <a:r>
              <a:rPr lang="en-US" altLang="ru-RU" sz="2000" dirty="0"/>
              <a:t>25</a:t>
            </a:r>
            <a:r>
              <a:rPr lang="ru-RU" altLang="ru-RU" sz="2000" dirty="0"/>
              <a:t>,0 </a:t>
            </a:r>
            <a:r>
              <a:rPr lang="ru-RU" altLang="ru-RU" sz="2000" b="1" dirty="0" err="1"/>
              <a:t>официнальной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гепариновой</a:t>
            </a:r>
            <a:r>
              <a:rPr lang="ru-RU" altLang="ru-RU" sz="2000" dirty="0"/>
              <a:t> мази </a:t>
            </a:r>
            <a:r>
              <a:rPr lang="en-US" altLang="ru-RU" sz="2000" dirty="0"/>
              <a:t>(</a:t>
            </a:r>
            <a:r>
              <a:rPr lang="en-US" altLang="ru-RU" sz="2000" dirty="0" err="1"/>
              <a:t>Heparinum</a:t>
            </a:r>
            <a:r>
              <a:rPr lang="ru-RU" altLang="ru-RU" sz="2000" dirty="0"/>
              <a:t>). Для втирания в кожу в области воспаления вен.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495376"/>
              </p:ext>
            </p:extLst>
          </p:nvPr>
        </p:nvGraphicFramePr>
        <p:xfrm>
          <a:off x="368938" y="4847360"/>
          <a:ext cx="8586862" cy="1007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03" marR="106903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Ung</a:t>
                      </a:r>
                      <a:r>
                        <a:rPr lang="en-US" sz="2000" dirty="0" smtClean="0"/>
                        <a:t>. </a:t>
                      </a:r>
                      <a:r>
                        <a:rPr lang="en-US" sz="2000" dirty="0" err="1" smtClean="0"/>
                        <a:t>Heparini</a:t>
                      </a:r>
                      <a:r>
                        <a:rPr lang="en-US" sz="2000" dirty="0" smtClean="0"/>
                        <a:t> 25,0</a:t>
                      </a:r>
                      <a:endParaRPr lang="ru-RU" sz="2000" dirty="0"/>
                    </a:p>
                  </a:txBody>
                  <a:tcPr marL="106903" marR="106903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3" marR="106903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3" marR="106903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Втирать в кожу.</a:t>
                      </a:r>
                      <a:endParaRPr lang="ru-RU" sz="2000" dirty="0"/>
                    </a:p>
                  </a:txBody>
                  <a:tcPr marL="106903" marR="106903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198412" y="1742925"/>
            <a:ext cx="3283649" cy="13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100" dirty="0">
                <a:solidFill>
                  <a:srgbClr val="078877"/>
                </a:solidFill>
              </a:rPr>
              <a:t>10,0 – 100%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078877"/>
                </a:solidFill>
              </a:rPr>
              <a:t>Х    - 1%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078877"/>
                </a:solidFill>
              </a:rPr>
              <a:t>Х=</a:t>
            </a:r>
            <a:r>
              <a:rPr lang="en-US" altLang="ru-RU" sz="2100" dirty="0">
                <a:solidFill>
                  <a:srgbClr val="078877"/>
                </a:solidFill>
              </a:rPr>
              <a:t>10</a:t>
            </a:r>
            <a:r>
              <a:rPr lang="ru-RU" altLang="ru-RU" sz="2100" dirty="0">
                <a:solidFill>
                  <a:srgbClr val="078877"/>
                </a:solidFill>
              </a:rPr>
              <a:t>,0*1/100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078877"/>
                </a:solidFill>
              </a:rPr>
              <a:t>Х=0,1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88510" y="2747382"/>
            <a:ext cx="2524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585" y="367484"/>
            <a:ext cx="9622632" cy="1030706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ru-RU" sz="2000" dirty="0" smtClean="0"/>
              <a:t>Выписать:</a:t>
            </a:r>
            <a:r>
              <a:rPr lang="en-US" sz="2000" dirty="0" smtClean="0"/>
              <a:t>2</a:t>
            </a:r>
            <a:r>
              <a:rPr lang="ru-RU" sz="2000" dirty="0" smtClean="0"/>
              <a:t>0,0 </a:t>
            </a:r>
            <a:r>
              <a:rPr lang="ru-RU" sz="2000" dirty="0" err="1" smtClean="0"/>
              <a:t>официнального</a:t>
            </a:r>
            <a:r>
              <a:rPr lang="ru-RU" sz="2000" dirty="0" smtClean="0"/>
              <a:t> вагинального крема </a:t>
            </a:r>
            <a:r>
              <a:rPr lang="ru-RU" sz="2000" dirty="0" err="1" smtClean="0"/>
              <a:t>Далацин</a:t>
            </a:r>
            <a:r>
              <a:rPr lang="ru-RU" sz="2000" dirty="0" smtClean="0"/>
              <a:t>, содержащего 2%клиндамицина </a:t>
            </a:r>
            <a:r>
              <a:rPr lang="en-US" sz="2000" dirty="0" smtClean="0"/>
              <a:t>(</a:t>
            </a:r>
            <a:r>
              <a:rPr lang="en-US" sz="2000" dirty="0" err="1" smtClean="0"/>
              <a:t>Clindamycinum</a:t>
            </a:r>
            <a:r>
              <a:rPr lang="ru-RU" sz="2000" dirty="0" smtClean="0"/>
              <a:t>). Вводить во влагалище по 5,0 крема 1 раз в день перед сном.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5959"/>
              </p:ext>
            </p:extLst>
          </p:nvPr>
        </p:nvGraphicFramePr>
        <p:xfrm>
          <a:off x="547585" y="1283087"/>
          <a:ext cx="4481615" cy="1214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Cremosis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Clindamycini</a:t>
                      </a:r>
                      <a:r>
                        <a:rPr lang="en-US" sz="2000" dirty="0" smtClean="0"/>
                        <a:t> 2%-20,0</a:t>
                      </a:r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Вводить во влагалище по 5,0 крема 1 раз в день перед сном.</a:t>
                      </a:r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591" name="Прямоугольник 7"/>
          <p:cNvSpPr>
            <a:spLocks noChangeArrowheads="1"/>
          </p:cNvSpPr>
          <p:nvPr/>
        </p:nvSpPr>
        <p:spPr bwMode="auto">
          <a:xfrm>
            <a:off x="1213947" y="2468740"/>
            <a:ext cx="4040986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547585" y="2763180"/>
            <a:ext cx="9622632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000" dirty="0" smtClean="0"/>
              <a:t>Выписать:</a:t>
            </a:r>
            <a:r>
              <a:rPr lang="en-US" altLang="ru-RU" sz="2000" dirty="0"/>
              <a:t> </a:t>
            </a:r>
            <a:r>
              <a:rPr lang="en-US" altLang="ru-RU" sz="2000" dirty="0" smtClean="0"/>
              <a:t>2</a:t>
            </a:r>
            <a:r>
              <a:rPr lang="ru-RU" altLang="ru-RU" sz="2000" dirty="0" smtClean="0"/>
              <a:t>,0 </a:t>
            </a:r>
            <a:r>
              <a:rPr lang="ru-RU" altLang="ru-RU" sz="2000" dirty="0" err="1" smtClean="0"/>
              <a:t>официнального</a:t>
            </a:r>
            <a:r>
              <a:rPr lang="ru-RU" altLang="ru-RU" sz="2000" dirty="0" smtClean="0"/>
              <a:t> крема </a:t>
            </a:r>
            <a:r>
              <a:rPr lang="ru-RU" altLang="ru-RU" sz="2000" dirty="0" err="1" smtClean="0"/>
              <a:t>Зовиракс</a:t>
            </a:r>
            <a:r>
              <a:rPr lang="ru-RU" altLang="ru-RU" sz="2000" dirty="0" smtClean="0"/>
              <a:t> Дуо-Актив, содержащего 50 мг ацикловира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Aciclovir</a:t>
            </a:r>
            <a:r>
              <a:rPr lang="en-US" altLang="ru-RU" sz="2000" dirty="0" smtClean="0"/>
              <a:t>)</a:t>
            </a:r>
            <a:r>
              <a:rPr lang="ru-RU" altLang="ru-RU" sz="2000" dirty="0" smtClean="0"/>
              <a:t> и 10 мг гидрокортизона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Hydrocortisonum</a:t>
            </a:r>
            <a:r>
              <a:rPr lang="en-US" altLang="ru-RU" sz="2000" dirty="0" smtClean="0"/>
              <a:t>)</a:t>
            </a:r>
            <a:r>
              <a:rPr lang="ru-RU" altLang="ru-RU" sz="2000" dirty="0" smtClean="0"/>
              <a:t>. Наносить на кожу 5 раз в день.</a:t>
            </a:r>
            <a:endParaRPr lang="ru-RU" altLang="ru-RU" sz="2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684844"/>
              </p:ext>
            </p:extLst>
          </p:nvPr>
        </p:nvGraphicFramePr>
        <p:xfrm>
          <a:off x="500793" y="3847943"/>
          <a:ext cx="4528408" cy="1519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03" marR="106903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Acicloviri</a:t>
                      </a:r>
                      <a:r>
                        <a:rPr lang="en-US" sz="2000" baseline="0" dirty="0" smtClean="0"/>
                        <a:t> 50 mg</a:t>
                      </a:r>
                    </a:p>
                    <a:p>
                      <a:r>
                        <a:rPr lang="en-US" sz="2000" dirty="0" err="1" smtClean="0"/>
                        <a:t>Hydrocortisoni</a:t>
                      </a:r>
                      <a:r>
                        <a:rPr lang="en-US" sz="2000" dirty="0" smtClean="0"/>
                        <a:t> 10 mg</a:t>
                      </a:r>
                    </a:p>
                    <a:p>
                      <a:r>
                        <a:rPr lang="en-US" sz="2000" dirty="0" smtClean="0"/>
                        <a:t>D.</a:t>
                      </a:r>
                      <a:r>
                        <a:rPr lang="en-US" sz="2000" baseline="0" dirty="0" smtClean="0"/>
                        <a:t> 2,0 in </a:t>
                      </a:r>
                      <a:r>
                        <a:rPr lang="en-US" sz="2000" baseline="0" dirty="0" err="1" smtClean="0"/>
                        <a:t>cremore</a:t>
                      </a:r>
                      <a:endParaRPr lang="ru-RU" sz="2000" dirty="0"/>
                    </a:p>
                  </a:txBody>
                  <a:tcPr marL="106903" marR="106903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3" marR="106903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3" marR="106903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Наносить на кожу 5 раз в день.</a:t>
                      </a:r>
                      <a:endParaRPr lang="ru-RU" sz="2000" dirty="0"/>
                    </a:p>
                  </a:txBody>
                  <a:tcPr marL="106903" marR="106903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10180" y="6252022"/>
            <a:ext cx="8360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78877"/>
                </a:solidFill>
              </a:rPr>
              <a:t>Крем</a:t>
            </a:r>
            <a:r>
              <a:rPr lang="ru-RU" sz="1600" dirty="0">
                <a:solidFill>
                  <a:srgbClr val="078877"/>
                </a:solidFill>
              </a:rPr>
              <a:t> (</a:t>
            </a:r>
            <a:r>
              <a:rPr lang="ru-RU" sz="1600" i="1" dirty="0" err="1">
                <a:solidFill>
                  <a:srgbClr val="078877"/>
                </a:solidFill>
              </a:rPr>
              <a:t>Сrет</a:t>
            </a:r>
            <a:r>
              <a:rPr lang="ru-RU" sz="1600" dirty="0">
                <a:solidFill>
                  <a:srgbClr val="078877"/>
                </a:solidFill>
              </a:rPr>
              <a:t>) – мази мягкой консистенции, представляющие собой эмульсии типа "масло в воде", кремы "вода в масле". Крем "масло в воде" содержит от 70 до 90% воды, обладает увлажняющим действием. Крем "вода в масле" содержит равное соотношение водной и масляной фазы, либо масляная фаза преобладает, смягчая кожу. 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287788"/>
              </p:ext>
            </p:extLst>
          </p:nvPr>
        </p:nvGraphicFramePr>
        <p:xfrm>
          <a:off x="5029200" y="1234241"/>
          <a:ext cx="4481615" cy="1214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Cremosis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Clindamycini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0,4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en-US" sz="2000" dirty="0" smtClean="0"/>
                        <a:t>-20,0</a:t>
                      </a:r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Вводить во влагалище по 5,0 крема 1 раз в день перед сном.</a:t>
                      </a:r>
                      <a:endParaRPr lang="ru-RU" sz="2000" dirty="0"/>
                    </a:p>
                  </a:txBody>
                  <a:tcPr marL="106925" marR="10692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93438"/>
              </p:ext>
            </p:extLst>
          </p:nvPr>
        </p:nvGraphicFramePr>
        <p:xfrm>
          <a:off x="5029200" y="3847943"/>
          <a:ext cx="4528408" cy="1519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03" marR="106903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Acicloviri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0,05</a:t>
                      </a:r>
                      <a:endParaRPr lang="en-US" sz="2000" baseline="0" dirty="0" smtClean="0"/>
                    </a:p>
                    <a:p>
                      <a:r>
                        <a:rPr lang="en-US" sz="2000" dirty="0" err="1" smtClean="0"/>
                        <a:t>Hydrocortisoni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0,01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D.</a:t>
                      </a:r>
                      <a:r>
                        <a:rPr lang="en-US" sz="2000" baseline="0" dirty="0" smtClean="0"/>
                        <a:t> 2,0 in </a:t>
                      </a:r>
                      <a:r>
                        <a:rPr lang="en-US" sz="2000" baseline="0" dirty="0" err="1" smtClean="0"/>
                        <a:t>cremore</a:t>
                      </a:r>
                      <a:endParaRPr lang="ru-RU" sz="2000" dirty="0"/>
                    </a:p>
                  </a:txBody>
                  <a:tcPr marL="106903" marR="106903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3" marR="106903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03" marR="106903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Наносить на кожу 5 раз в день.</a:t>
                      </a:r>
                      <a:endParaRPr lang="ru-RU" sz="2000" dirty="0"/>
                    </a:p>
                  </a:txBody>
                  <a:tcPr marL="106903" marR="106903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11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547585" y="367483"/>
            <a:ext cx="9622632" cy="1384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700" dirty="0"/>
              <a:t>Выписать:50,0 </a:t>
            </a:r>
            <a:r>
              <a:rPr lang="ru-RU" altLang="ru-RU" sz="2700" b="1" dirty="0"/>
              <a:t>пасты</a:t>
            </a:r>
            <a:r>
              <a:rPr lang="ru-RU" altLang="ru-RU" sz="2700" dirty="0"/>
              <a:t>, содержащей 5% </a:t>
            </a:r>
            <a:r>
              <a:rPr lang="ru-RU" altLang="ru-RU" sz="2700" dirty="0" err="1"/>
              <a:t>бензокаина</a:t>
            </a:r>
            <a:r>
              <a:rPr lang="ru-RU" altLang="ru-RU" sz="2700" dirty="0"/>
              <a:t> </a:t>
            </a:r>
            <a:r>
              <a:rPr lang="en-US" altLang="ru-RU" sz="2700" dirty="0"/>
              <a:t>(</a:t>
            </a:r>
            <a:r>
              <a:rPr lang="en-US" altLang="ru-RU" sz="2700" dirty="0" err="1"/>
              <a:t>Benzocainum</a:t>
            </a:r>
            <a:r>
              <a:rPr lang="ru-RU" altLang="ru-RU" sz="2700" dirty="0"/>
              <a:t>). Для нанесения </a:t>
            </a:r>
            <a:r>
              <a:rPr lang="ru-RU" altLang="ru-RU" sz="2700" dirty="0" smtClean="0"/>
              <a:t>на кожу.</a:t>
            </a:r>
            <a:endParaRPr lang="ru-RU" altLang="ru-RU" sz="27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90465"/>
              </p:ext>
            </p:extLst>
          </p:nvPr>
        </p:nvGraphicFramePr>
        <p:xfrm>
          <a:off x="458487" y="1657179"/>
          <a:ext cx="5951034" cy="2519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Rp</a:t>
                      </a:r>
                      <a:r>
                        <a:rPr lang="en-US" sz="2600" dirty="0" smtClean="0"/>
                        <a:t>.: </a:t>
                      </a:r>
                      <a:endParaRPr lang="ru-RU" sz="26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Benzocaini</a:t>
                      </a:r>
                      <a:endParaRPr lang="ru-RU" sz="26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2,</a:t>
                      </a:r>
                      <a:r>
                        <a:rPr lang="ru-RU" sz="2600" dirty="0" smtClean="0"/>
                        <a:t>5</a:t>
                      </a:r>
                      <a:endParaRPr lang="ru-RU" sz="26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Amyli</a:t>
                      </a:r>
                      <a:endParaRPr lang="ru-RU" sz="26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25,0</a:t>
                      </a:r>
                      <a:endParaRPr lang="ru-RU" sz="26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Vaselini</a:t>
                      </a:r>
                      <a:endParaRPr lang="ru-RU" sz="26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ad</a:t>
                      </a:r>
                      <a:r>
                        <a:rPr lang="en-US" sz="2600" baseline="0" dirty="0" smtClean="0"/>
                        <a:t> 50,0</a:t>
                      </a:r>
                      <a:endParaRPr lang="ru-RU" sz="26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600" dirty="0" err="1" smtClean="0"/>
                        <a:t>M.f.pasta</a:t>
                      </a:r>
                      <a:r>
                        <a:rPr lang="en-US" sz="2600" dirty="0" smtClean="0"/>
                        <a:t>.</a:t>
                      </a:r>
                      <a:endParaRPr lang="ru-RU" sz="26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600" dirty="0" smtClean="0"/>
                        <a:t>D.S.</a:t>
                      </a:r>
                      <a:r>
                        <a:rPr lang="ru-RU" sz="2600" baseline="0" dirty="0" smtClean="0"/>
                        <a:t> Наносить на кожу.</a:t>
                      </a:r>
                      <a:endParaRPr lang="ru-RU" sz="26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450857" y="1398191"/>
            <a:ext cx="2273867" cy="13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100" dirty="0">
                <a:solidFill>
                  <a:srgbClr val="078877"/>
                </a:solidFill>
              </a:rPr>
              <a:t>50,0 – 100%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078877"/>
                </a:solidFill>
              </a:rPr>
              <a:t>Х    - 5%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078877"/>
                </a:solidFill>
              </a:rPr>
              <a:t>Х=</a:t>
            </a:r>
            <a:r>
              <a:rPr lang="en-US" altLang="ru-RU" sz="2100" dirty="0">
                <a:solidFill>
                  <a:srgbClr val="078877"/>
                </a:solidFill>
              </a:rPr>
              <a:t>50</a:t>
            </a:r>
            <a:r>
              <a:rPr lang="ru-RU" altLang="ru-RU" sz="2100" dirty="0">
                <a:solidFill>
                  <a:srgbClr val="078877"/>
                </a:solidFill>
              </a:rPr>
              <a:t>,0*5/100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078877"/>
                </a:solidFill>
              </a:rPr>
              <a:t>Х=</a:t>
            </a:r>
            <a:r>
              <a:rPr lang="en-US" altLang="ru-RU" sz="2100" dirty="0">
                <a:solidFill>
                  <a:srgbClr val="078877"/>
                </a:solidFill>
              </a:rPr>
              <a:t>2,</a:t>
            </a:r>
            <a:r>
              <a:rPr lang="ru-RU" altLang="ru-RU" sz="2100" dirty="0">
                <a:solidFill>
                  <a:srgbClr val="078877"/>
                </a:solidFill>
              </a:rPr>
              <a:t>5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450857" y="2932874"/>
            <a:ext cx="2273867" cy="204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100" dirty="0">
                <a:solidFill>
                  <a:srgbClr val="FF0000"/>
                </a:solidFill>
              </a:rPr>
              <a:t>NB! </a:t>
            </a:r>
            <a:r>
              <a:rPr lang="ru-RU" altLang="ru-RU" sz="2100" dirty="0">
                <a:solidFill>
                  <a:srgbClr val="FF0000"/>
                </a:solidFill>
              </a:rPr>
              <a:t>В пасте сухого вещества 25-60%!</a:t>
            </a:r>
            <a:endParaRPr lang="en-US" altLang="ru-RU" sz="21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078877"/>
                </a:solidFill>
              </a:rPr>
              <a:t>20% = 10,0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078877"/>
                </a:solidFill>
              </a:rPr>
              <a:t>50%=25,0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078877"/>
                </a:solidFill>
              </a:rPr>
              <a:t>55%=27,5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6977376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383144"/>
            <a:ext cx="1405131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Рецепт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0" y="1946222"/>
            <a:ext cx="41910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79" y="2319418"/>
            <a:ext cx="4138388" cy="4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554" y="971341"/>
            <a:ext cx="8561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/>
              <a:t>Рецепт </a:t>
            </a:r>
            <a:r>
              <a:rPr lang="ru-RU" dirty="0"/>
              <a:t>(</a:t>
            </a:r>
            <a:r>
              <a:rPr lang="ru-RU" dirty="0" err="1"/>
              <a:t>receptum</a:t>
            </a:r>
            <a:r>
              <a:rPr lang="ru-RU" dirty="0"/>
              <a:t> – «взятое» от </a:t>
            </a:r>
            <a:r>
              <a:rPr lang="ru-RU" dirty="0" err="1"/>
              <a:t>recipio</a:t>
            </a:r>
            <a:r>
              <a:rPr lang="ru-RU" dirty="0"/>
              <a:t>, -</a:t>
            </a:r>
            <a:r>
              <a:rPr lang="ru-RU" dirty="0" err="1"/>
              <a:t>ere</a:t>
            </a:r>
            <a:r>
              <a:rPr lang="ru-RU" dirty="0"/>
              <a:t> – «взять», «брать») – это письменное предписание врача фармацевту, составленное по </a:t>
            </a:r>
            <a:r>
              <a:rPr lang="ru-RU" dirty="0" smtClean="0"/>
              <a:t>определенной </a:t>
            </a:r>
            <a:r>
              <a:rPr lang="ru-RU" dirty="0"/>
              <a:t>форме, об изготовлении, выдаче и способе употребления лекарства. </a:t>
            </a:r>
          </a:p>
        </p:txBody>
      </p:sp>
    </p:spTree>
    <p:extLst>
      <p:ext uri="{BB962C8B-B14F-4D97-AF65-F5344CB8AC3E}">
        <p14:creationId xmlns:p14="http://schemas.microsoft.com/office/powerpoint/2010/main" val="36159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585" y="367484"/>
            <a:ext cx="9622632" cy="1030706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ru-RU" sz="2000" dirty="0"/>
              <a:t>Выписать:50,0 пасты, содержащей 2% салициловой кислоты </a:t>
            </a:r>
            <a:r>
              <a:rPr lang="en-US" sz="2000" dirty="0"/>
              <a:t>(</a:t>
            </a:r>
            <a:r>
              <a:rPr lang="en-US" sz="2000" dirty="0" err="1"/>
              <a:t>Ac.salicylicum</a:t>
            </a:r>
            <a:r>
              <a:rPr lang="ru-RU" sz="2000" dirty="0"/>
              <a:t>), 25% окиси цинка </a:t>
            </a:r>
            <a:r>
              <a:rPr lang="en-US" sz="2000" dirty="0"/>
              <a:t>(</a:t>
            </a:r>
            <a:r>
              <a:rPr lang="en-US" sz="2000" dirty="0" err="1"/>
              <a:t>Zinci</a:t>
            </a:r>
            <a:r>
              <a:rPr lang="en-US" sz="2000" dirty="0"/>
              <a:t> </a:t>
            </a:r>
            <a:r>
              <a:rPr lang="en-US" sz="2000" dirty="0" err="1"/>
              <a:t>oxydum</a:t>
            </a:r>
            <a:r>
              <a:rPr lang="ru-RU" sz="2000" dirty="0" smtClean="0"/>
              <a:t>), 25</a:t>
            </a:r>
            <a:r>
              <a:rPr lang="ru-RU" sz="2000" dirty="0"/>
              <a:t>% крахмала </a:t>
            </a:r>
            <a:r>
              <a:rPr lang="en-US" sz="2000" dirty="0"/>
              <a:t>(</a:t>
            </a:r>
            <a:r>
              <a:rPr lang="en-US" sz="2000" dirty="0" err="1"/>
              <a:t>Amylum</a:t>
            </a:r>
            <a:r>
              <a:rPr lang="ru-RU" sz="2000" dirty="0"/>
              <a:t>). Наносить на </a:t>
            </a:r>
            <a:r>
              <a:rPr lang="ru-RU" sz="2000" dirty="0" smtClean="0"/>
              <a:t>кожу.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527029"/>
              </p:ext>
            </p:extLst>
          </p:nvPr>
        </p:nvGraphicFramePr>
        <p:xfrm>
          <a:off x="458487" y="1398190"/>
          <a:ext cx="4123904" cy="2433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66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Ac.salicylici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6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Zinci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oxydi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6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Amyli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aa</a:t>
                      </a:r>
                      <a:r>
                        <a:rPr lang="en-US" sz="2000" dirty="0" smtClean="0"/>
                        <a:t> 12,5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66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Vaselini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</a:t>
                      </a:r>
                      <a:r>
                        <a:rPr lang="en-US" sz="2000" baseline="0" dirty="0" smtClean="0"/>
                        <a:t> 50,0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6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err="1" smtClean="0"/>
                        <a:t>M.f.pasta</a:t>
                      </a:r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66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Наносить на кожу.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122153" y="1592828"/>
            <a:ext cx="3283649" cy="204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78877"/>
                </a:solidFill>
              </a:rPr>
              <a:t>50,0 – 100%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78877"/>
                </a:solidFill>
              </a:rPr>
              <a:t>Х</a:t>
            </a:r>
            <a:r>
              <a:rPr lang="en-US" altLang="ru-RU" sz="1800" dirty="0">
                <a:solidFill>
                  <a:srgbClr val="078877"/>
                </a:solidFill>
              </a:rPr>
              <a:t> - 2</a:t>
            </a:r>
            <a:r>
              <a:rPr lang="ru-RU" altLang="ru-RU" sz="1800" dirty="0">
                <a:solidFill>
                  <a:srgbClr val="078877"/>
                </a:solidFill>
              </a:rPr>
              <a:t>%</a:t>
            </a:r>
            <a:endParaRPr lang="en-US" altLang="ru-RU" sz="1800" dirty="0">
              <a:solidFill>
                <a:srgbClr val="078877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78877"/>
                </a:solidFill>
              </a:rPr>
              <a:t>Х=</a:t>
            </a:r>
            <a:r>
              <a:rPr lang="en-US" altLang="ru-RU" sz="1800" dirty="0">
                <a:solidFill>
                  <a:srgbClr val="078877"/>
                </a:solidFill>
              </a:rPr>
              <a:t>50</a:t>
            </a:r>
            <a:r>
              <a:rPr lang="ru-RU" altLang="ru-RU" sz="1800" dirty="0">
                <a:solidFill>
                  <a:srgbClr val="078877"/>
                </a:solidFill>
              </a:rPr>
              <a:t>,0*</a:t>
            </a:r>
            <a:r>
              <a:rPr lang="en-US" altLang="ru-RU" sz="1800" dirty="0">
                <a:solidFill>
                  <a:srgbClr val="078877"/>
                </a:solidFill>
              </a:rPr>
              <a:t>2</a:t>
            </a:r>
            <a:r>
              <a:rPr lang="ru-RU" altLang="ru-RU" sz="1800" dirty="0">
                <a:solidFill>
                  <a:srgbClr val="078877"/>
                </a:solidFill>
              </a:rPr>
              <a:t>/100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78877"/>
                </a:solidFill>
              </a:rPr>
              <a:t>Х=</a:t>
            </a:r>
            <a:r>
              <a:rPr lang="en-US" altLang="ru-RU" sz="1800" dirty="0">
                <a:solidFill>
                  <a:srgbClr val="078877"/>
                </a:solidFill>
              </a:rPr>
              <a:t>1,0</a:t>
            </a:r>
            <a:endParaRPr lang="ru-RU" altLang="ru-RU" sz="1800" dirty="0">
              <a:solidFill>
                <a:srgbClr val="078877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78877"/>
                </a:solidFill>
              </a:rPr>
              <a:t>Y=25%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78877"/>
                </a:solidFill>
              </a:rPr>
              <a:t>Y=50*25/100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solidFill>
                  <a:srgbClr val="078877"/>
                </a:solidFill>
              </a:rPr>
              <a:t>Y=12,5</a:t>
            </a:r>
          </a:p>
        </p:txBody>
      </p:sp>
      <p:sp>
        <p:nvSpPr>
          <p:cNvPr id="26645" name="Прямоугольник 7"/>
          <p:cNvSpPr>
            <a:spLocks noChangeArrowheads="1"/>
          </p:cNvSpPr>
          <p:nvPr/>
        </p:nvSpPr>
        <p:spPr bwMode="auto">
          <a:xfrm>
            <a:off x="1316059" y="3890084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50578" y="2332747"/>
            <a:ext cx="2524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 bwMode="auto">
          <a:xfrm>
            <a:off x="547585" y="4469207"/>
            <a:ext cx="9622632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ru-RU" sz="2000" dirty="0"/>
              <a:t>Выписать:25,0 </a:t>
            </a:r>
            <a:r>
              <a:rPr lang="ru-RU" altLang="ru-RU" sz="2000" b="1" dirty="0" err="1"/>
              <a:t>официнальной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грамицидиновой</a:t>
            </a:r>
            <a:r>
              <a:rPr lang="ru-RU" altLang="ru-RU" sz="2000" dirty="0"/>
              <a:t> пасты </a:t>
            </a:r>
            <a:r>
              <a:rPr lang="en-US" altLang="ru-RU" sz="2000" dirty="0"/>
              <a:t>(Pasta </a:t>
            </a:r>
            <a:r>
              <a:rPr lang="en-US" altLang="ru-RU" sz="2000" dirty="0" err="1"/>
              <a:t>Gramicidini</a:t>
            </a:r>
            <a:r>
              <a:rPr lang="ru-RU" altLang="ru-RU" sz="2000" dirty="0" smtClean="0"/>
              <a:t>). </a:t>
            </a:r>
            <a:r>
              <a:rPr lang="ru-RU" sz="2000" dirty="0"/>
              <a:t>Наносить на кожу при ожогах.</a:t>
            </a:r>
            <a:endParaRPr lang="ru-RU" altLang="ru-RU" sz="2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762"/>
              </p:ext>
            </p:extLst>
          </p:nvPr>
        </p:nvGraphicFramePr>
        <p:xfrm>
          <a:off x="434241" y="5347060"/>
          <a:ext cx="6998473" cy="1007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Past.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Gramicidini</a:t>
                      </a:r>
                      <a:r>
                        <a:rPr lang="en-US" sz="2000" baseline="0" dirty="0" smtClean="0"/>
                        <a:t> 25,0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Наносить на кожу при ожогах.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092765"/>
              </p:ext>
            </p:extLst>
          </p:nvPr>
        </p:nvGraphicFramePr>
        <p:xfrm>
          <a:off x="4321549" y="1339872"/>
          <a:ext cx="4123904" cy="2433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66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Ac.salicylici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6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Zinci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oxydi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6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Amyli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aa</a:t>
                      </a:r>
                      <a:r>
                        <a:rPr lang="en-US" sz="2000" dirty="0" smtClean="0"/>
                        <a:t> 12,5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66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Vaselini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q.s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6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err="1" smtClean="0"/>
                        <a:t>ut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f.pasta</a:t>
                      </a:r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66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D.S.</a:t>
                      </a:r>
                      <a:r>
                        <a:rPr lang="ru-RU" sz="2000" baseline="0" dirty="0" smtClean="0"/>
                        <a:t> Наносить на кожу.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122153" y="3469039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ru-RU" dirty="0">
                <a:solidFill>
                  <a:srgbClr val="078877"/>
                </a:solidFill>
              </a:rPr>
              <a:t>quantum </a:t>
            </a:r>
            <a:r>
              <a:rPr lang="en-US" altLang="ru-RU" dirty="0" err="1">
                <a:solidFill>
                  <a:srgbClr val="078877"/>
                </a:solidFill>
              </a:rPr>
              <a:t>satis</a:t>
            </a:r>
            <a:r>
              <a:rPr lang="en-US" altLang="ru-RU" dirty="0">
                <a:solidFill>
                  <a:srgbClr val="078877"/>
                </a:solidFill>
              </a:rPr>
              <a:t>  -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78877"/>
                </a:solidFill>
              </a:rPr>
              <a:t>сколько нужно</a:t>
            </a:r>
            <a:endParaRPr lang="en-US" altLang="ru-RU" dirty="0">
              <a:solidFill>
                <a:srgbClr val="0788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585" y="367484"/>
            <a:ext cx="9622632" cy="1030706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ru-RU" sz="2000" dirty="0"/>
              <a:t>Выписать:</a:t>
            </a:r>
            <a:r>
              <a:rPr lang="en-US" sz="2000" dirty="0"/>
              <a:t>10 </a:t>
            </a:r>
            <a:r>
              <a:rPr lang="ru-RU" sz="2000" dirty="0"/>
              <a:t>ректальных свечей, содержащих </a:t>
            </a:r>
            <a:r>
              <a:rPr lang="ru-RU" sz="2000" dirty="0" err="1"/>
              <a:t>диклофенак</a:t>
            </a:r>
            <a:r>
              <a:rPr lang="ru-RU" sz="2000" dirty="0"/>
              <a:t> </a:t>
            </a:r>
            <a:r>
              <a:rPr lang="ru-RU" sz="2000" dirty="0" smtClean="0"/>
              <a:t>            натрия </a:t>
            </a:r>
            <a:r>
              <a:rPr lang="ru-RU" sz="2000" dirty="0"/>
              <a:t>0,05 </a:t>
            </a:r>
            <a:r>
              <a:rPr lang="en-US" sz="2000" dirty="0"/>
              <a:t>(</a:t>
            </a:r>
            <a:r>
              <a:rPr lang="en-US" sz="2000" dirty="0" err="1"/>
              <a:t>Diclofenac-natrium</a:t>
            </a:r>
            <a:r>
              <a:rPr lang="ru-RU" sz="2000" dirty="0"/>
              <a:t>). По 1 свече 2 раза в сутки в </a:t>
            </a:r>
            <a:r>
              <a:rPr lang="ru-RU" sz="2000" dirty="0" smtClean="0"/>
              <a:t>         прямую  кишку</a:t>
            </a:r>
            <a:r>
              <a:rPr lang="ru-RU" sz="20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30025"/>
              </p:ext>
            </p:extLst>
          </p:nvPr>
        </p:nvGraphicFramePr>
        <p:xfrm>
          <a:off x="458487" y="1398190"/>
          <a:ext cx="5951033" cy="2027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19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Diclofenac-natrii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0,05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Ol.Cacao</a:t>
                      </a:r>
                      <a:r>
                        <a:rPr lang="en-US" sz="2000" dirty="0" smtClean="0"/>
                        <a:t> 3,0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M.f.supp.rect</a:t>
                      </a:r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D.t.d.N</a:t>
                      </a:r>
                      <a:r>
                        <a:rPr lang="en-US" sz="2000" dirty="0" smtClean="0"/>
                        <a:t>. 10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По 1 свече 2 р/д.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666" name="Прямоугольник 7"/>
          <p:cNvSpPr>
            <a:spLocks noChangeArrowheads="1"/>
          </p:cNvSpPr>
          <p:nvPr/>
        </p:nvSpPr>
        <p:spPr bwMode="auto">
          <a:xfrm>
            <a:off x="1316059" y="3400206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547585" y="3664812"/>
            <a:ext cx="9622632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000" dirty="0"/>
              <a:t>Выписать:</a:t>
            </a:r>
            <a:r>
              <a:rPr lang="en-US" altLang="ru-RU" sz="2000" dirty="0"/>
              <a:t>1</a:t>
            </a:r>
            <a:r>
              <a:rPr lang="ru-RU" altLang="ru-RU" sz="2000" dirty="0"/>
              <a:t>0 вагинальных свечей, содержащих 500000ЕД </a:t>
            </a:r>
            <a:r>
              <a:rPr lang="ru-RU" altLang="ru-RU" sz="2000" dirty="0" err="1"/>
              <a:t>нистатина</a:t>
            </a:r>
            <a:r>
              <a:rPr lang="ru-RU" altLang="ru-RU" sz="2000" dirty="0"/>
              <a:t> </a:t>
            </a:r>
            <a:r>
              <a:rPr lang="en-US" altLang="ru-RU" sz="2000" dirty="0"/>
              <a:t>(</a:t>
            </a:r>
            <a:r>
              <a:rPr lang="en-US" altLang="ru-RU" sz="2000" dirty="0" err="1"/>
              <a:t>Nystatinum</a:t>
            </a:r>
            <a:r>
              <a:rPr lang="ru-RU" altLang="ru-RU" sz="2000" dirty="0"/>
              <a:t>). По 1 свече во влагалище.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453470"/>
              </p:ext>
            </p:extLst>
          </p:nvPr>
        </p:nvGraphicFramePr>
        <p:xfrm>
          <a:off x="458487" y="4432847"/>
          <a:ext cx="5951033" cy="2027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98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Nystatini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500000ЕД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98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Ol.Cacao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4</a:t>
                      </a:r>
                      <a:r>
                        <a:rPr lang="en-US" sz="2000" dirty="0" smtClean="0"/>
                        <a:t>,0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98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M.f.supp.vag</a:t>
                      </a:r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8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D.t.d.N</a:t>
                      </a:r>
                      <a:r>
                        <a:rPr lang="en-US" sz="2000" dirty="0" smtClean="0"/>
                        <a:t>. 10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98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S.</a:t>
                      </a:r>
                      <a:r>
                        <a:rPr lang="ru-RU" sz="2000" baseline="0" dirty="0" smtClean="0"/>
                        <a:t> По 1 свече.</a:t>
                      </a:r>
                      <a:endParaRPr lang="ru-RU" sz="2000" dirty="0"/>
                    </a:p>
                  </a:txBody>
                  <a:tcPr marL="106938" marR="106938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60580" y="1478688"/>
            <a:ext cx="3283649" cy="204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078877"/>
                </a:solidFill>
              </a:rPr>
              <a:t>Масса</a:t>
            </a:r>
            <a:r>
              <a:rPr lang="ru-RU" altLang="ru-RU" sz="2100" dirty="0"/>
              <a:t> </a:t>
            </a:r>
            <a:r>
              <a:rPr lang="ru-RU" altLang="ru-RU" sz="2100" b="1" i="1" dirty="0">
                <a:solidFill>
                  <a:srgbClr val="FF0000"/>
                </a:solidFill>
              </a:rPr>
              <a:t>ректальных</a:t>
            </a:r>
            <a:r>
              <a:rPr lang="ru-RU" altLang="ru-RU" sz="2100" dirty="0"/>
              <a:t> </a:t>
            </a:r>
            <a:r>
              <a:rPr lang="ru-RU" altLang="ru-RU" sz="2100" dirty="0">
                <a:solidFill>
                  <a:srgbClr val="078877"/>
                </a:solidFill>
              </a:rPr>
              <a:t>суппозиториев колеблется от 1,1 до 4,0г. Если в рецепте масса не указана, то их изготавливают массой </a:t>
            </a:r>
            <a:r>
              <a:rPr lang="ru-RU" altLang="ru-RU" sz="2100" b="1" i="1" dirty="0">
                <a:solidFill>
                  <a:srgbClr val="FF0000"/>
                </a:solidFill>
              </a:rPr>
              <a:t>3,0</a:t>
            </a:r>
            <a:r>
              <a:rPr lang="ru-RU" altLang="ru-RU" sz="2100" dirty="0"/>
              <a:t>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60579" y="4390504"/>
            <a:ext cx="3283649" cy="204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078877"/>
                </a:solidFill>
              </a:rPr>
              <a:t>Масса</a:t>
            </a:r>
            <a:r>
              <a:rPr lang="ru-RU" altLang="ru-RU" sz="2100" dirty="0"/>
              <a:t> </a:t>
            </a:r>
            <a:r>
              <a:rPr lang="ru-RU" altLang="ru-RU" sz="2100" b="1" i="1" dirty="0">
                <a:solidFill>
                  <a:srgbClr val="FF0000"/>
                </a:solidFill>
              </a:rPr>
              <a:t>вагинальных</a:t>
            </a:r>
            <a:r>
              <a:rPr lang="ru-RU" altLang="ru-RU" sz="2100" dirty="0"/>
              <a:t> </a:t>
            </a:r>
            <a:r>
              <a:rPr lang="ru-RU" altLang="ru-RU" sz="2100" dirty="0">
                <a:solidFill>
                  <a:srgbClr val="078877"/>
                </a:solidFill>
              </a:rPr>
              <a:t>суппозиториев колеблется от 1,5 до 6,0г. Если в рецепте масса не указана, то их изготавливают массой </a:t>
            </a:r>
            <a:r>
              <a:rPr lang="ru-RU" altLang="ru-RU" sz="2100" b="1" i="1" dirty="0">
                <a:solidFill>
                  <a:srgbClr val="FF0000"/>
                </a:solidFill>
              </a:rPr>
              <a:t>4,0</a:t>
            </a:r>
            <a:r>
              <a:rPr lang="ru-RU" altLang="ru-RU" sz="2100" dirty="0"/>
              <a:t>.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0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547585" y="367484"/>
            <a:ext cx="9622632" cy="1030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/>
              <a:t>Выписать:</a:t>
            </a:r>
            <a:r>
              <a:rPr lang="en-US" altLang="ru-RU" sz="2000" dirty="0"/>
              <a:t>10 </a:t>
            </a:r>
            <a:r>
              <a:rPr lang="ru-RU" altLang="ru-RU" sz="2000" b="1" dirty="0" err="1"/>
              <a:t>официнальных</a:t>
            </a:r>
            <a:r>
              <a:rPr lang="ru-RU" altLang="ru-RU" sz="2000" dirty="0"/>
              <a:t> ректальных свечей с </a:t>
            </a:r>
            <a:r>
              <a:rPr lang="ru-RU" altLang="ru-RU" sz="2000" dirty="0" smtClean="0"/>
              <a:t>             анестезином </a:t>
            </a:r>
            <a:r>
              <a:rPr lang="en-US" altLang="ru-RU" sz="2000" dirty="0"/>
              <a:t>(</a:t>
            </a:r>
            <a:r>
              <a:rPr lang="en-US" altLang="ru-RU" sz="2000" dirty="0" err="1"/>
              <a:t>Anaesthesinum</a:t>
            </a:r>
            <a:r>
              <a:rPr lang="ru-RU" altLang="ru-RU" sz="2000" dirty="0"/>
              <a:t>). По одной свече при боли.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07331"/>
              </p:ext>
            </p:extLst>
          </p:nvPr>
        </p:nvGraphicFramePr>
        <p:xfrm>
          <a:off x="458487" y="1206375"/>
          <a:ext cx="7244817" cy="1007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0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4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20" marR="106920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Supp. cum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Anaesthesino</a:t>
                      </a:r>
                      <a:r>
                        <a:rPr lang="en-US" sz="2000" baseline="0" dirty="0" smtClean="0"/>
                        <a:t> N.10</a:t>
                      </a:r>
                      <a:endParaRPr lang="ru-RU" sz="2000" dirty="0"/>
                    </a:p>
                  </a:txBody>
                  <a:tcPr marL="106920" marR="106920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20" marR="106920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 </a:t>
                      </a:r>
                      <a:r>
                        <a:rPr lang="ru-RU" sz="2000" dirty="0" smtClean="0"/>
                        <a:t>По одной свече при боли.</a:t>
                      </a:r>
                      <a:endParaRPr lang="ru-RU" sz="2000" dirty="0"/>
                    </a:p>
                  </a:txBody>
                  <a:tcPr marL="106920" marR="106920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47585" y="2630563"/>
            <a:ext cx="9622632" cy="1030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 smtClean="0"/>
              <a:t>Выписать:</a:t>
            </a:r>
            <a:r>
              <a:rPr lang="en-US" altLang="ru-RU" sz="2000" dirty="0" smtClean="0"/>
              <a:t>10 </a:t>
            </a:r>
            <a:r>
              <a:rPr lang="ru-RU" altLang="ru-RU" sz="2000" b="1" dirty="0" err="1" smtClean="0"/>
              <a:t>официнальных</a:t>
            </a:r>
            <a:r>
              <a:rPr lang="ru-RU" altLang="ru-RU" sz="2000" dirty="0" smtClean="0"/>
              <a:t> свечей с Нео-</a:t>
            </a:r>
            <a:r>
              <a:rPr lang="ru-RU" altLang="ru-RU" sz="2000" dirty="0" err="1" smtClean="0"/>
              <a:t>Пенотран</a:t>
            </a:r>
            <a:r>
              <a:rPr lang="ru-RU" altLang="ru-RU" sz="2000" dirty="0" smtClean="0"/>
              <a:t> форте, содержащих </a:t>
            </a:r>
            <a:r>
              <a:rPr lang="ru-RU" altLang="ru-RU" sz="2000" dirty="0" err="1" smtClean="0"/>
              <a:t>метронидазол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Metronidazolum</a:t>
            </a:r>
            <a:r>
              <a:rPr lang="ru-RU" altLang="ru-RU" sz="2000" dirty="0" smtClean="0"/>
              <a:t>) 0,75 и </a:t>
            </a:r>
            <a:r>
              <a:rPr lang="ru-RU" altLang="ru-RU" sz="2000" dirty="0" err="1" smtClean="0"/>
              <a:t>миконазол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Miconazolum</a:t>
            </a:r>
            <a:r>
              <a:rPr lang="ru-RU" altLang="ru-RU" sz="2000" dirty="0" smtClean="0"/>
              <a:t>) 0,2. Вводить во влагалище по 1 свече 1 раз в день.</a:t>
            </a:r>
            <a:endParaRPr lang="ru-RU" alt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41747"/>
              </p:ext>
            </p:extLst>
          </p:nvPr>
        </p:nvGraphicFramePr>
        <p:xfrm>
          <a:off x="458487" y="3760390"/>
          <a:ext cx="8609313" cy="1519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20" marR="106920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Metronidazoli</a:t>
                      </a:r>
                      <a:r>
                        <a:rPr lang="en-US" sz="2000" dirty="0" smtClean="0"/>
                        <a:t> 0,75</a:t>
                      </a:r>
                    </a:p>
                    <a:p>
                      <a:r>
                        <a:rPr lang="en-US" sz="2000" dirty="0" err="1" smtClean="0"/>
                        <a:t>Miconazoli</a:t>
                      </a:r>
                      <a:r>
                        <a:rPr lang="en-US" sz="2000" dirty="0" smtClean="0"/>
                        <a:t> 0,2</a:t>
                      </a:r>
                    </a:p>
                    <a:p>
                      <a:r>
                        <a:rPr lang="en-US" sz="2000" dirty="0" err="1" smtClean="0"/>
                        <a:t>D.t.d.N</a:t>
                      </a:r>
                      <a:r>
                        <a:rPr lang="en-US" sz="2000" dirty="0" smtClean="0"/>
                        <a:t>.</a:t>
                      </a:r>
                      <a:r>
                        <a:rPr lang="en-US" sz="2000" baseline="0" dirty="0" smtClean="0"/>
                        <a:t> 10 in supp.</a:t>
                      </a:r>
                      <a:endParaRPr lang="ru-RU" sz="2000" dirty="0"/>
                    </a:p>
                  </a:txBody>
                  <a:tcPr marL="106920" marR="106920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20" marR="106920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S. </a:t>
                      </a:r>
                      <a:r>
                        <a:rPr lang="ru-RU" sz="2000" dirty="0" smtClean="0"/>
                        <a:t>Вводить во влагалище по 1 свече 1 раз в день.</a:t>
                      </a:r>
                      <a:endParaRPr lang="ru-RU" sz="2000" dirty="0"/>
                    </a:p>
                  </a:txBody>
                  <a:tcPr marL="106920" marR="106920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1565440" y="2109758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9454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377986"/>
              </p:ext>
            </p:extLst>
          </p:nvPr>
        </p:nvGraphicFramePr>
        <p:xfrm>
          <a:off x="457200" y="4572650"/>
          <a:ext cx="9997440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56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91435" marR="914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ru-RU" sz="2000" dirty="0" err="1" smtClean="0"/>
                        <a:t>Norelgestromini</a:t>
                      </a:r>
                      <a:r>
                        <a:rPr lang="en-US" altLang="ru-RU" sz="2000" baseline="0" dirty="0" smtClean="0"/>
                        <a:t> 6 mg</a:t>
                      </a:r>
                    </a:p>
                    <a:p>
                      <a:r>
                        <a:rPr lang="en-US" sz="2000" dirty="0" err="1" smtClean="0"/>
                        <a:t>Aethinyloestradioli</a:t>
                      </a:r>
                      <a:r>
                        <a:rPr lang="en-US" sz="2000" dirty="0" smtClean="0"/>
                        <a:t> 600 mg</a:t>
                      </a:r>
                    </a:p>
                    <a:p>
                      <a:r>
                        <a:rPr lang="en-US" sz="2000" dirty="0" err="1" smtClean="0"/>
                        <a:t>D.t.d.N</a:t>
                      </a:r>
                      <a:r>
                        <a:rPr lang="en-US" sz="2000" dirty="0" smtClean="0"/>
                        <a:t>.</a:t>
                      </a:r>
                      <a:r>
                        <a:rPr lang="en-US" sz="2000" baseline="0" dirty="0" smtClean="0"/>
                        <a:t> 3 in STT</a:t>
                      </a:r>
                      <a:endParaRPr lang="ru-RU" sz="2000" dirty="0"/>
                    </a:p>
                  </a:txBody>
                  <a:tcPr marL="91435" marR="914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6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1435" marR="914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S. </a:t>
                      </a:r>
                      <a:r>
                        <a:rPr lang="ru-RU" sz="2000" dirty="0" smtClean="0"/>
                        <a:t>Наклеить на плечо в 1й день цикла. Новый пластырь наклеивать на 8й и 15й дни.  С 22 по 28 день пластырь не использовать </a:t>
                      </a:r>
                    </a:p>
                  </a:txBody>
                  <a:tcPr marL="91435" marR="914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318"/>
            <a:ext cx="917253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400" dirty="0" err="1" smtClean="0">
                <a:solidFill>
                  <a:srgbClr val="007366"/>
                </a:solidFill>
                <a:latin typeface="Austin Cyr Bold"/>
              </a:rPr>
              <a:t>Трансдермальные</a:t>
            </a:r>
            <a:r>
              <a:rPr lang="ru-RU" altLang="ru-RU" sz="4400" dirty="0" smtClean="0">
                <a:solidFill>
                  <a:srgbClr val="007366"/>
                </a:solidFill>
                <a:latin typeface="Austin Cyr Bold"/>
              </a:rPr>
              <a:t> терапевтические системы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164814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000" dirty="0" smtClean="0"/>
              <a:t>Выписать: 5 ТТС </a:t>
            </a:r>
            <a:r>
              <a:rPr lang="ru-RU" altLang="ru-RU" sz="2000" dirty="0" err="1" smtClean="0"/>
              <a:t>Дюрогезик</a:t>
            </a:r>
            <a:r>
              <a:rPr lang="ru-RU" altLang="ru-RU" sz="2000" dirty="0" smtClean="0"/>
              <a:t> с высвобождением </a:t>
            </a:r>
            <a:r>
              <a:rPr lang="ru-RU" altLang="ru-RU" sz="2000" dirty="0" err="1" smtClean="0"/>
              <a:t>фенталина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Fentanilum</a:t>
            </a:r>
            <a:r>
              <a:rPr lang="ru-RU" altLang="ru-RU" sz="2000" dirty="0" smtClean="0"/>
              <a:t>) по 25 мкг в час. Снять защитную оболочку, наложить клейкой стороной на неповрежденную кожу плеча на 72 часа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156250"/>
              </p:ext>
            </p:extLst>
          </p:nvPr>
        </p:nvGraphicFramePr>
        <p:xfrm>
          <a:off x="337298" y="2092204"/>
          <a:ext cx="9479280" cy="1157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88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91448" marR="91448" marT="45582" marB="455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Fentanili</a:t>
                      </a:r>
                      <a:r>
                        <a:rPr lang="en-US" sz="2000" baseline="0" dirty="0" smtClean="0"/>
                        <a:t> 25 mcg/h N.5 </a:t>
                      </a:r>
                      <a:endParaRPr lang="ru-RU" sz="2000" dirty="0"/>
                    </a:p>
                  </a:txBody>
                  <a:tcPr marL="91448" marR="91448" marT="45582" marB="455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83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1448" marR="91448" marT="45582" marB="455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 </a:t>
                      </a:r>
                      <a:r>
                        <a:rPr lang="ru-RU" sz="2000" dirty="0" smtClean="0"/>
                        <a:t>Снять защитную оболочку, наложить клейкой стороной на неповрежденную кожу плеча на 72 часа</a:t>
                      </a:r>
                    </a:p>
                  </a:txBody>
                  <a:tcPr marL="91448" marR="91448" marT="45582" marB="455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992331" y="3227305"/>
            <a:ext cx="3457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#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57200" y="3574115"/>
            <a:ext cx="987509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000" dirty="0"/>
              <a:t>Выписать: 3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ТТС </a:t>
            </a:r>
            <a:r>
              <a:rPr lang="ru-RU" altLang="ru-RU" sz="2000" dirty="0" err="1" smtClean="0"/>
              <a:t>Евра</a:t>
            </a:r>
            <a:r>
              <a:rPr lang="ru-RU" altLang="ru-RU" sz="2000" dirty="0" smtClean="0"/>
              <a:t>, содержащих </a:t>
            </a:r>
            <a:r>
              <a:rPr lang="ru-RU" altLang="ru-RU" sz="2000" dirty="0" err="1" smtClean="0"/>
              <a:t>норелгестромин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(</a:t>
            </a:r>
            <a:r>
              <a:rPr lang="en-US" altLang="ru-RU" sz="2000" dirty="0" err="1"/>
              <a:t>N</a:t>
            </a:r>
            <a:r>
              <a:rPr lang="en-US" altLang="ru-RU" sz="2000" dirty="0" err="1" smtClean="0"/>
              <a:t>orelgestrominum</a:t>
            </a:r>
            <a:r>
              <a:rPr lang="ru-RU" altLang="ru-RU" sz="2000" dirty="0" smtClean="0"/>
              <a:t>) 6 мг и </a:t>
            </a:r>
            <a:r>
              <a:rPr lang="ru-RU" altLang="ru-RU" sz="2000" dirty="0" err="1" smtClean="0"/>
              <a:t>этинилэстрадиол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(</a:t>
            </a:r>
            <a:r>
              <a:rPr lang="en-US" altLang="ru-RU" sz="2000" dirty="0" err="1" smtClean="0"/>
              <a:t>Aethinyloestradiolum</a:t>
            </a:r>
            <a:r>
              <a:rPr lang="en-US" altLang="ru-RU" sz="2000" dirty="0" smtClean="0"/>
              <a:t>) 600 </a:t>
            </a:r>
            <a:r>
              <a:rPr lang="ru-RU" altLang="ru-RU" sz="2000" dirty="0" smtClean="0"/>
              <a:t>мг. Наклеить на плечо в 1й день цикла. Новый пластырь наклеивать на 8й и 15й дни.  С 22 по 28 день пластырь не использовать </a:t>
            </a:r>
            <a:endParaRPr lang="ru-RU" alt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0237" y="6431927"/>
            <a:ext cx="7916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78877"/>
                </a:solidFill>
              </a:rPr>
              <a:t>ТТС - дозированная </a:t>
            </a:r>
            <a:r>
              <a:rPr lang="ru-RU" sz="1400" dirty="0">
                <a:solidFill>
                  <a:srgbClr val="078877"/>
                </a:solidFill>
              </a:rPr>
              <a:t>мягкая лекарственная форма для наружного применения в форме пластырей или плёнок, замедленно высвобождающая лекарственное средство. </a:t>
            </a:r>
            <a:r>
              <a:rPr lang="ru-RU" sz="1400" dirty="0" err="1">
                <a:solidFill>
                  <a:srgbClr val="078877"/>
                </a:solidFill>
              </a:rPr>
              <a:t>Трансдермальная</a:t>
            </a:r>
            <a:r>
              <a:rPr lang="ru-RU" sz="1400" dirty="0">
                <a:solidFill>
                  <a:srgbClr val="078877"/>
                </a:solidFill>
              </a:rPr>
              <a:t> форма удобна тем, что пластырь наклеивается на кожу, и лекарство через верхние слои кожи быстро проникает в кровь.</a:t>
            </a:r>
          </a:p>
        </p:txBody>
      </p:sp>
    </p:spTree>
    <p:extLst>
      <p:ext uri="{BB962C8B-B14F-4D97-AF65-F5344CB8AC3E}">
        <p14:creationId xmlns:p14="http://schemas.microsoft.com/office/powerpoint/2010/main" val="40106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534592" y="1240697"/>
            <a:ext cx="8723708" cy="2967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/>
              <a:t>Выписать: 30 глазных пленок, содержащих пилокарпина гидрохлорид </a:t>
            </a:r>
            <a:r>
              <a:rPr lang="en-US" altLang="ru-RU" sz="2000" dirty="0" err="1"/>
              <a:t>Membranulae</a:t>
            </a:r>
            <a:r>
              <a:rPr lang="en-US" altLang="ru-RU" sz="2000" dirty="0"/>
              <a:t> </a:t>
            </a:r>
            <a:r>
              <a:rPr lang="en-US" altLang="ru-RU" sz="2000" dirty="0" err="1"/>
              <a:t>ophthalmicae</a:t>
            </a:r>
            <a:r>
              <a:rPr lang="en-US" altLang="ru-RU" sz="2000" dirty="0"/>
              <a:t> cum </a:t>
            </a:r>
            <a:r>
              <a:rPr lang="en-US" altLang="ru-RU" sz="2000" dirty="0" err="1"/>
              <a:t>Pilocarpini</a:t>
            </a:r>
            <a:r>
              <a:rPr lang="en-US" altLang="ru-RU" sz="2000" dirty="0"/>
              <a:t> </a:t>
            </a:r>
            <a:r>
              <a:rPr lang="en-US" altLang="ru-RU" sz="2000" dirty="0" err="1"/>
              <a:t>hydrochlorido</a:t>
            </a:r>
            <a:r>
              <a:rPr lang="ru-RU" altLang="ru-RU" sz="2000" dirty="0"/>
              <a:t>). По одной пленке за край нижнего века.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25664"/>
              </p:ext>
            </p:extLst>
          </p:nvPr>
        </p:nvGraphicFramePr>
        <p:xfrm>
          <a:off x="458487" y="2351899"/>
          <a:ext cx="8592430" cy="1115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0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09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Membranulas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ophthalmicas</a:t>
                      </a:r>
                      <a:r>
                        <a:rPr lang="en-US" sz="2000" dirty="0" smtClean="0"/>
                        <a:t> cum </a:t>
                      </a:r>
                    </a:p>
                    <a:p>
                      <a:r>
                        <a:rPr lang="en-US" sz="2000" dirty="0" smtClean="0"/>
                        <a:t>             </a:t>
                      </a:r>
                      <a:r>
                        <a:rPr lang="ru-RU" sz="2000" dirty="0" smtClean="0"/>
                        <a:t> </a:t>
                      </a:r>
                      <a:r>
                        <a:rPr lang="en-US" sz="2000" dirty="0" err="1" smtClean="0"/>
                        <a:t>Pilocarpini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hydrochlorido</a:t>
                      </a:r>
                      <a:r>
                        <a:rPr lang="en-US" sz="2000" dirty="0" smtClean="0"/>
                        <a:t> N.30</a:t>
                      </a:r>
                      <a:endParaRPr lang="ru-RU" sz="2000" dirty="0"/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53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 </a:t>
                      </a:r>
                      <a:r>
                        <a:rPr lang="ru-RU" sz="2000" dirty="0" smtClean="0"/>
                        <a:t>По одной пленке</a:t>
                      </a:r>
                      <a:r>
                        <a:rPr lang="ru-RU" sz="2000" baseline="0" dirty="0" smtClean="0"/>
                        <a:t> за край нижнего века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05" name="Прямоугольник 4"/>
          <p:cNvSpPr>
            <a:spLocks noChangeArrowheads="1"/>
          </p:cNvSpPr>
          <p:nvPr/>
        </p:nvSpPr>
        <p:spPr bwMode="auto">
          <a:xfrm>
            <a:off x="1316059" y="3398087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50554" y="3858600"/>
            <a:ext cx="9622632" cy="296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000" dirty="0"/>
              <a:t>Выписать</a:t>
            </a:r>
            <a:r>
              <a:rPr lang="ru-RU" altLang="ru-RU" sz="2000" dirty="0" smtClean="0"/>
              <a:t>:</a:t>
            </a:r>
            <a:r>
              <a:rPr lang="en-US" altLang="ru-RU" sz="2000" dirty="0" smtClean="0"/>
              <a:t> 10 </a:t>
            </a:r>
            <a:r>
              <a:rPr lang="ru-RU" altLang="ru-RU" sz="2000" dirty="0" smtClean="0"/>
              <a:t>пленок с </a:t>
            </a:r>
            <a:r>
              <a:rPr lang="ru-RU" altLang="ru-RU" sz="2000" dirty="0" err="1" smtClean="0"/>
              <a:t>изосорбида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динитратом</a:t>
            </a:r>
            <a:r>
              <a:rPr lang="ru-RU" altLang="ru-RU" sz="2000" dirty="0" smtClean="0"/>
              <a:t> (</a:t>
            </a:r>
            <a:r>
              <a:rPr lang="en-US" altLang="ru-RU" sz="2000" dirty="0" err="1" smtClean="0"/>
              <a:t>Isosorbidi</a:t>
            </a:r>
            <a:r>
              <a:rPr lang="en-US" altLang="ru-RU" sz="2000" dirty="0" smtClean="0"/>
              <a:t> </a:t>
            </a:r>
            <a:r>
              <a:rPr lang="en-US" altLang="ru-RU" sz="2000" dirty="0" err="1" smtClean="0"/>
              <a:t>dinitras</a:t>
            </a:r>
            <a:r>
              <a:rPr lang="en-US" altLang="ru-RU" sz="2000" dirty="0" smtClean="0"/>
              <a:t>) </a:t>
            </a:r>
            <a:r>
              <a:rPr lang="ru-RU" altLang="ru-RU" sz="2000" dirty="0" smtClean="0"/>
              <a:t>по 0,001. Помещать пленку на десну 1 раз в день</a:t>
            </a:r>
            <a:endParaRPr lang="ru-RU" alt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30387"/>
              </p:ext>
            </p:extLst>
          </p:nvPr>
        </p:nvGraphicFramePr>
        <p:xfrm>
          <a:off x="458487" y="4588762"/>
          <a:ext cx="8592430" cy="1007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0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Rp</a:t>
                      </a:r>
                      <a:r>
                        <a:rPr lang="en-US" sz="2000" dirty="0" smtClean="0"/>
                        <a:t>.: </a:t>
                      </a:r>
                      <a:endParaRPr lang="ru-RU" sz="2000" dirty="0"/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Membranulas</a:t>
                      </a:r>
                      <a:r>
                        <a:rPr lang="ru-RU" sz="2000" dirty="0" smtClean="0"/>
                        <a:t> </a:t>
                      </a:r>
                      <a:r>
                        <a:rPr lang="en-US" sz="2000" dirty="0" smtClean="0"/>
                        <a:t>cum </a:t>
                      </a:r>
                      <a:r>
                        <a:rPr lang="en-US" sz="2000" dirty="0" err="1" smtClean="0"/>
                        <a:t>Isosorbidi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dinitrate</a:t>
                      </a:r>
                      <a:r>
                        <a:rPr lang="en-US" sz="2000" baseline="0" dirty="0" smtClean="0"/>
                        <a:t> 0,001 N. 10</a:t>
                      </a:r>
                      <a:endParaRPr lang="ru-RU" sz="2000" dirty="0"/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D.S. </a:t>
                      </a:r>
                      <a:r>
                        <a:rPr lang="ru-RU" sz="2000" dirty="0" smtClean="0"/>
                        <a:t>Помещать пленку на десну 1 раз в день</a:t>
                      </a:r>
                      <a:r>
                        <a:rPr lang="en-US" sz="2000" dirty="0" smtClean="0"/>
                        <a:t>.</a:t>
                      </a:r>
                      <a:endParaRPr lang="ru-RU" sz="2000" dirty="0" smtClean="0"/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 txBox="1">
            <a:spLocks/>
          </p:cNvSpPr>
          <p:nvPr/>
        </p:nvSpPr>
        <p:spPr>
          <a:xfrm>
            <a:off x="550554" y="406590"/>
            <a:ext cx="9701810" cy="684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Пленки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4964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534592" y="1000857"/>
            <a:ext cx="8684359" cy="296787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300" dirty="0"/>
              <a:t>Выписать: </a:t>
            </a:r>
            <a:r>
              <a:rPr lang="ru-RU" altLang="ru-RU" sz="2300" dirty="0" smtClean="0"/>
              <a:t>10 мл дозированного аэрозоля фенотерола </a:t>
            </a:r>
            <a:r>
              <a:rPr lang="en-US" altLang="ru-RU" sz="2300" dirty="0" smtClean="0"/>
              <a:t>(</a:t>
            </a:r>
            <a:r>
              <a:rPr lang="en-US" altLang="ru-RU" sz="2300" dirty="0" err="1" smtClean="0"/>
              <a:t>Fenoterolum</a:t>
            </a:r>
            <a:r>
              <a:rPr lang="en-US" altLang="ru-RU" sz="2300" dirty="0" smtClean="0"/>
              <a:t>)</a:t>
            </a:r>
            <a:r>
              <a:rPr lang="ru-RU" altLang="ru-RU" sz="2300" dirty="0" smtClean="0"/>
              <a:t> 100 мкг/доза. Вдыхать 1-2 дозы для купирования приступа</a:t>
            </a:r>
            <a:endParaRPr lang="ru-RU" altLang="ru-RU" sz="23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310684"/>
              </p:ext>
            </p:extLst>
          </p:nvPr>
        </p:nvGraphicFramePr>
        <p:xfrm>
          <a:off x="458487" y="1887209"/>
          <a:ext cx="8468680" cy="10170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76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Rp</a:t>
                      </a:r>
                      <a:r>
                        <a:rPr lang="en-US" sz="2400" dirty="0" smtClean="0"/>
                        <a:t>.: </a:t>
                      </a:r>
                      <a:endParaRPr lang="ru-RU" sz="2400" dirty="0"/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Aer</a:t>
                      </a:r>
                      <a:r>
                        <a:rPr lang="en-US" sz="2400" dirty="0" smtClean="0"/>
                        <a:t>. </a:t>
                      </a:r>
                      <a:r>
                        <a:rPr lang="en-US" sz="2400" dirty="0" err="1" smtClean="0"/>
                        <a:t>Fenoteroli</a:t>
                      </a:r>
                      <a:r>
                        <a:rPr lang="en-US" sz="2400" dirty="0" smtClean="0"/>
                        <a:t>  100 mcg/</a:t>
                      </a:r>
                      <a:r>
                        <a:rPr lang="en-US" sz="2400" dirty="0" err="1" smtClean="0"/>
                        <a:t>dosis</a:t>
                      </a:r>
                      <a:r>
                        <a:rPr lang="en-US" sz="2400" dirty="0" smtClean="0"/>
                        <a:t> – 10 ml</a:t>
                      </a:r>
                      <a:endParaRPr lang="ru-RU" sz="2400" dirty="0"/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D.S. </a:t>
                      </a:r>
                      <a:r>
                        <a:rPr lang="ru-RU" sz="2400" dirty="0" smtClean="0"/>
                        <a:t>Вдыхать 1-2 дозы для купирования приступа</a:t>
                      </a:r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05" name="Прямоугольник 4"/>
          <p:cNvSpPr>
            <a:spLocks noChangeArrowheads="1"/>
          </p:cNvSpPr>
          <p:nvPr/>
        </p:nvSpPr>
        <p:spPr bwMode="auto">
          <a:xfrm>
            <a:off x="1219536" y="2852234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51062" y="3515895"/>
            <a:ext cx="9622632" cy="296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300" dirty="0"/>
              <a:t>Выписать: </a:t>
            </a:r>
            <a:r>
              <a:rPr lang="en-US" altLang="ru-RU" sz="2300" dirty="0" smtClean="0"/>
              <a:t>60 </a:t>
            </a:r>
            <a:r>
              <a:rPr lang="ru-RU" altLang="ru-RU" sz="2300" dirty="0" smtClean="0"/>
              <a:t>доз аэрозоля, содержащего </a:t>
            </a:r>
            <a:r>
              <a:rPr lang="ru-RU" altLang="ru-RU" sz="2300" dirty="0" err="1" smtClean="0"/>
              <a:t>сальметерол</a:t>
            </a:r>
            <a:r>
              <a:rPr lang="ru-RU" altLang="ru-RU" sz="2300" dirty="0" smtClean="0"/>
              <a:t> </a:t>
            </a:r>
            <a:r>
              <a:rPr lang="en-US" altLang="ru-RU" sz="2300" dirty="0" smtClean="0"/>
              <a:t>(</a:t>
            </a:r>
            <a:r>
              <a:rPr lang="en-US" altLang="ru-RU" sz="2300" dirty="0" err="1" smtClean="0"/>
              <a:t>Salmeterolum</a:t>
            </a:r>
            <a:r>
              <a:rPr lang="ru-RU" altLang="ru-RU" sz="2300" dirty="0" smtClean="0"/>
              <a:t>) 50 мкг/доза, </a:t>
            </a:r>
            <a:r>
              <a:rPr lang="ru-RU" altLang="ru-RU" sz="2300" dirty="0" err="1" smtClean="0"/>
              <a:t>флутиказон</a:t>
            </a:r>
            <a:r>
              <a:rPr lang="ru-RU" altLang="ru-RU" sz="2300" dirty="0" smtClean="0"/>
              <a:t> </a:t>
            </a:r>
            <a:r>
              <a:rPr lang="en-US" altLang="ru-RU" sz="2300" dirty="0" smtClean="0"/>
              <a:t>(</a:t>
            </a:r>
            <a:r>
              <a:rPr lang="en-US" altLang="ru-RU" sz="2300" dirty="0" err="1" smtClean="0"/>
              <a:t>Fluticasonum</a:t>
            </a:r>
            <a:r>
              <a:rPr lang="ru-RU" altLang="ru-RU" sz="2300" dirty="0" smtClean="0"/>
              <a:t>) 100 мкг/доза. Вдыхать по 2 дозы 2 раза в день</a:t>
            </a:r>
            <a:endParaRPr lang="ru-RU" altLang="ru-RU" sz="2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246547"/>
              </p:ext>
            </p:extLst>
          </p:nvPr>
        </p:nvGraphicFramePr>
        <p:xfrm>
          <a:off x="451062" y="4574964"/>
          <a:ext cx="8592430" cy="1702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0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Rp</a:t>
                      </a:r>
                      <a:r>
                        <a:rPr lang="en-US" sz="2400" dirty="0" smtClean="0"/>
                        <a:t>.: </a:t>
                      </a:r>
                      <a:endParaRPr lang="ru-RU" sz="2400" dirty="0"/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Salmeteroli</a:t>
                      </a:r>
                      <a:r>
                        <a:rPr lang="en-US" sz="2400" dirty="0" smtClean="0"/>
                        <a:t> 50 mcg/</a:t>
                      </a:r>
                      <a:r>
                        <a:rPr lang="en-US" sz="2400" dirty="0" err="1" smtClean="0"/>
                        <a:t>dosis</a:t>
                      </a:r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Fluticasoni</a:t>
                      </a:r>
                      <a:r>
                        <a:rPr lang="en-US" sz="2400" dirty="0" smtClean="0"/>
                        <a:t> 100 mcg/</a:t>
                      </a:r>
                      <a:r>
                        <a:rPr lang="en-US" sz="2400" dirty="0" err="1" smtClean="0"/>
                        <a:t>dosis</a:t>
                      </a:r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D.t.d.N</a:t>
                      </a:r>
                      <a:r>
                        <a:rPr lang="en-US" sz="2400" dirty="0" smtClean="0"/>
                        <a:t>. 60 in </a:t>
                      </a:r>
                      <a:r>
                        <a:rPr lang="en-US" sz="2400" dirty="0" err="1" smtClean="0"/>
                        <a:t>aer</a:t>
                      </a:r>
                      <a:r>
                        <a:rPr lang="en-US" sz="2400" dirty="0" smtClean="0"/>
                        <a:t>.</a:t>
                      </a:r>
                      <a:endParaRPr lang="ru-RU" sz="2400" dirty="0"/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S. </a:t>
                      </a:r>
                      <a:r>
                        <a:rPr lang="ru-RU" sz="2400" dirty="0" smtClean="0"/>
                        <a:t>Вдыхать</a:t>
                      </a:r>
                      <a:r>
                        <a:rPr lang="ru-RU" sz="2400" baseline="0" dirty="0" smtClean="0"/>
                        <a:t> п</a:t>
                      </a:r>
                      <a:r>
                        <a:rPr lang="ru-RU" sz="2400" dirty="0" smtClean="0"/>
                        <a:t>о </a:t>
                      </a:r>
                      <a:r>
                        <a:rPr lang="en-US" sz="2400" dirty="0" smtClean="0"/>
                        <a:t>2 </a:t>
                      </a:r>
                      <a:r>
                        <a:rPr lang="ru-RU" sz="2400" dirty="0" smtClean="0"/>
                        <a:t>дозы 2 раза в день.</a:t>
                      </a:r>
                      <a:endParaRPr lang="ru-RU" sz="2400" dirty="0"/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 txBox="1">
            <a:spLocks/>
          </p:cNvSpPr>
          <p:nvPr/>
        </p:nvSpPr>
        <p:spPr>
          <a:xfrm>
            <a:off x="550554" y="406590"/>
            <a:ext cx="9701810" cy="684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Аэрозоли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841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Прямоугольник 4"/>
          <p:cNvSpPr>
            <a:spLocks noChangeArrowheads="1"/>
          </p:cNvSpPr>
          <p:nvPr/>
        </p:nvSpPr>
        <p:spPr bwMode="auto">
          <a:xfrm>
            <a:off x="1219536" y="2591832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36715" y="3135824"/>
            <a:ext cx="9622632" cy="296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300" dirty="0"/>
              <a:t>Выписать</a:t>
            </a:r>
            <a:r>
              <a:rPr lang="ru-RU" altLang="ru-RU" sz="2300" dirty="0" smtClean="0"/>
              <a:t>: 150 мл 4,63% аэрозоля для наружного применения </a:t>
            </a:r>
            <a:r>
              <a:rPr lang="ru-RU" altLang="ru-RU" sz="2300" dirty="0" err="1" smtClean="0"/>
              <a:t>декспантенола</a:t>
            </a:r>
            <a:r>
              <a:rPr lang="ru-RU" altLang="ru-RU" sz="2300" dirty="0" smtClean="0"/>
              <a:t> </a:t>
            </a:r>
            <a:r>
              <a:rPr lang="en-US" altLang="ru-RU" sz="2300" dirty="0" smtClean="0"/>
              <a:t>(</a:t>
            </a:r>
            <a:r>
              <a:rPr lang="en-US" altLang="ru-RU" sz="2300" dirty="0" err="1" smtClean="0"/>
              <a:t>Dexpanthenolum</a:t>
            </a:r>
            <a:r>
              <a:rPr lang="ru-RU" altLang="ru-RU" sz="2300" dirty="0" smtClean="0"/>
              <a:t>). Перед применением флакон встряхнуть. Распылять на пораженные участки с расстояния 15 см.</a:t>
            </a:r>
            <a:endParaRPr lang="ru-RU" altLang="ru-RU" sz="2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55380"/>
              </p:ext>
            </p:extLst>
          </p:nvPr>
        </p:nvGraphicFramePr>
        <p:xfrm>
          <a:off x="390239" y="4242217"/>
          <a:ext cx="9744277" cy="13992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7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903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Rp</a:t>
                      </a:r>
                      <a:r>
                        <a:rPr lang="en-US" sz="2400" dirty="0" smtClean="0"/>
                        <a:t>.: </a:t>
                      </a:r>
                      <a:endParaRPr lang="ru-RU" sz="2400" dirty="0"/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Aer</a:t>
                      </a:r>
                      <a:r>
                        <a:rPr lang="en-US" sz="2400" dirty="0" smtClean="0"/>
                        <a:t>.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Dexpanthenoli</a:t>
                      </a:r>
                      <a:r>
                        <a:rPr lang="en-US" sz="2400" baseline="0" dirty="0" smtClean="0"/>
                        <a:t> 4,63% - 150 ml</a:t>
                      </a:r>
                      <a:endParaRPr lang="ru-RU" sz="2400" dirty="0"/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D.S. </a:t>
                      </a:r>
                      <a:r>
                        <a:rPr lang="ru-RU" sz="2400" dirty="0" smtClean="0"/>
                        <a:t>Перед применением флакон встряхнуть . Распылять на пораженные участки с расстояния 15 см.</a:t>
                      </a:r>
                      <a:endParaRPr lang="ru-RU" sz="2400" dirty="0"/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 txBox="1">
            <a:spLocks/>
          </p:cNvSpPr>
          <p:nvPr/>
        </p:nvSpPr>
        <p:spPr>
          <a:xfrm>
            <a:off x="550554" y="406590"/>
            <a:ext cx="9701810" cy="684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Аэрозоли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423582" y="1101535"/>
            <a:ext cx="9622632" cy="76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300" dirty="0"/>
              <a:t>Выписать: </a:t>
            </a:r>
            <a:r>
              <a:rPr lang="en-US" altLang="ru-RU" sz="2300" dirty="0" smtClean="0"/>
              <a:t>60 </a:t>
            </a:r>
            <a:r>
              <a:rPr lang="ru-RU" altLang="ru-RU" sz="2300" dirty="0" smtClean="0"/>
              <a:t>доз </a:t>
            </a:r>
            <a:r>
              <a:rPr lang="ru-RU" altLang="ru-RU" sz="2300" dirty="0" err="1" smtClean="0"/>
              <a:t>формотерола</a:t>
            </a:r>
            <a:r>
              <a:rPr lang="ru-RU" altLang="ru-RU" sz="2300" dirty="0" smtClean="0"/>
              <a:t> </a:t>
            </a:r>
            <a:r>
              <a:rPr lang="en-US" altLang="ru-RU" sz="2300" dirty="0" smtClean="0"/>
              <a:t>(</a:t>
            </a:r>
            <a:r>
              <a:rPr lang="en-US" altLang="ru-RU" sz="2300" dirty="0" err="1" smtClean="0"/>
              <a:t>Formoterolum</a:t>
            </a:r>
            <a:r>
              <a:rPr lang="ru-RU" altLang="ru-RU" sz="2300" dirty="0" smtClean="0"/>
              <a:t>) 19 мкг/доза. Вдыхать 2 дозы 2 раза в день</a:t>
            </a:r>
            <a:endParaRPr lang="ru-RU" altLang="ru-RU" sz="23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31646"/>
              </p:ext>
            </p:extLst>
          </p:nvPr>
        </p:nvGraphicFramePr>
        <p:xfrm>
          <a:off x="550554" y="1870356"/>
          <a:ext cx="8468680" cy="10170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76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Rp</a:t>
                      </a:r>
                      <a:r>
                        <a:rPr lang="en-US" sz="2400" dirty="0" smtClean="0"/>
                        <a:t>.: </a:t>
                      </a:r>
                      <a:endParaRPr lang="ru-RU" sz="2400" dirty="0"/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Aer</a:t>
                      </a:r>
                      <a:r>
                        <a:rPr lang="en-US" sz="2400" dirty="0" smtClean="0"/>
                        <a:t>. </a:t>
                      </a:r>
                      <a:r>
                        <a:rPr lang="en-US" sz="2400" dirty="0" err="1" smtClean="0"/>
                        <a:t>Formoteroli</a:t>
                      </a:r>
                      <a:r>
                        <a:rPr lang="en-US" sz="2400" dirty="0" smtClean="0"/>
                        <a:t>  19 mcg/</a:t>
                      </a:r>
                      <a:r>
                        <a:rPr lang="en-US" sz="2400" dirty="0" err="1" smtClean="0"/>
                        <a:t>dosis</a:t>
                      </a:r>
                      <a:r>
                        <a:rPr lang="en-US" sz="2400" dirty="0" smtClean="0"/>
                        <a:t>  N.60</a:t>
                      </a:r>
                      <a:endParaRPr lang="ru-RU" sz="2400" dirty="0"/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D.S. </a:t>
                      </a:r>
                      <a:r>
                        <a:rPr lang="ru-RU" sz="2400" dirty="0" smtClean="0"/>
                        <a:t>Вдыхать 2 дозы </a:t>
                      </a:r>
                      <a:r>
                        <a:rPr lang="en-US" sz="2400" dirty="0" smtClean="0"/>
                        <a:t>2 </a:t>
                      </a:r>
                      <a:r>
                        <a:rPr lang="ru-RU" sz="2400" dirty="0" smtClean="0"/>
                        <a:t>раза</a:t>
                      </a:r>
                      <a:r>
                        <a:rPr lang="ru-RU" sz="2400" baseline="0" dirty="0" smtClean="0"/>
                        <a:t> в день.</a:t>
                      </a:r>
                      <a:endParaRPr lang="ru-RU" sz="2400" dirty="0" smtClean="0"/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3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534591" y="1240697"/>
            <a:ext cx="9622632" cy="116912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300" dirty="0"/>
              <a:t>Выписать: </a:t>
            </a:r>
            <a:r>
              <a:rPr lang="ru-RU" altLang="ru-RU" sz="2300" dirty="0" smtClean="0"/>
              <a:t>один имплантат, содержащий 68 мг </a:t>
            </a:r>
            <a:r>
              <a:rPr lang="ru-RU" altLang="ru-RU" sz="2300" dirty="0" err="1" smtClean="0"/>
              <a:t>этоногестрела</a:t>
            </a:r>
            <a:r>
              <a:rPr lang="ru-RU" altLang="ru-RU" sz="2300" dirty="0" smtClean="0"/>
              <a:t> </a:t>
            </a:r>
            <a:r>
              <a:rPr lang="en-US" altLang="ru-RU" sz="2300" dirty="0" smtClean="0"/>
              <a:t>(</a:t>
            </a:r>
            <a:r>
              <a:rPr lang="en-US" altLang="ru-RU" sz="2300" dirty="0" err="1" smtClean="0"/>
              <a:t>Etonogestrelum</a:t>
            </a:r>
            <a:r>
              <a:rPr lang="ru-RU" altLang="ru-RU" sz="2300" dirty="0" smtClean="0"/>
              <a:t>). Ввести под кожу на тыльной стороне плеча. </a:t>
            </a:r>
            <a:endParaRPr lang="ru-RU" altLang="ru-RU" sz="23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329573"/>
              </p:ext>
            </p:extLst>
          </p:nvPr>
        </p:nvGraphicFramePr>
        <p:xfrm>
          <a:off x="458487" y="2018525"/>
          <a:ext cx="8592430" cy="993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2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001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Rp</a:t>
                      </a:r>
                      <a:r>
                        <a:rPr lang="en-US" sz="2600" dirty="0" smtClean="0"/>
                        <a:t>.: </a:t>
                      </a:r>
                      <a:endParaRPr lang="ru-RU" sz="2600" dirty="0"/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Implantatum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Etonogestreli</a:t>
                      </a:r>
                      <a:r>
                        <a:rPr lang="en-US" sz="2600" dirty="0" smtClean="0"/>
                        <a:t> 68 mg</a:t>
                      </a:r>
                      <a:endParaRPr lang="ru-RU" sz="2600" dirty="0"/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175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D.S. </a:t>
                      </a:r>
                      <a:r>
                        <a:rPr lang="ru-RU" sz="2600" dirty="0" smtClean="0"/>
                        <a:t>Ввести</a:t>
                      </a:r>
                      <a:r>
                        <a:rPr lang="ru-RU" sz="2600" baseline="0" dirty="0" smtClean="0"/>
                        <a:t> под кожу на тыльной стороне плеча</a:t>
                      </a:r>
                      <a:r>
                        <a:rPr lang="ru-RU" sz="2600" dirty="0" smtClean="0"/>
                        <a:t>.</a:t>
                      </a:r>
                      <a:endParaRPr lang="ru-RU" sz="2600" dirty="0"/>
                    </a:p>
                  </a:txBody>
                  <a:tcPr marL="106926" marR="106926" marT="50266" marB="502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05" name="Прямоугольник 4"/>
          <p:cNvSpPr>
            <a:spLocks noChangeArrowheads="1"/>
          </p:cNvSpPr>
          <p:nvPr/>
        </p:nvSpPr>
        <p:spPr bwMode="auto">
          <a:xfrm>
            <a:off x="1219536" y="2967667"/>
            <a:ext cx="4042842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/>
              <a:t>#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47585" y="3257092"/>
            <a:ext cx="9622632" cy="9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300" dirty="0"/>
              <a:t>Выписать: </a:t>
            </a:r>
            <a:r>
              <a:rPr lang="ru-RU" altLang="ru-RU" sz="2300" dirty="0" smtClean="0"/>
              <a:t>15 жевательных резинок с никотином </a:t>
            </a:r>
            <a:r>
              <a:rPr lang="en-US" altLang="ru-RU" sz="2300" dirty="0" smtClean="0"/>
              <a:t>(</a:t>
            </a:r>
            <a:r>
              <a:rPr lang="en-US" altLang="ru-RU" sz="2300" dirty="0" err="1" smtClean="0"/>
              <a:t>Nicotinum</a:t>
            </a:r>
            <a:r>
              <a:rPr lang="ru-RU" altLang="ru-RU" sz="2300" dirty="0" smtClean="0"/>
              <a:t>) по 2,2 мг. Разжевать 1 жевательную резинку при желании курить.</a:t>
            </a:r>
            <a:endParaRPr lang="ru-RU" altLang="ru-RU" sz="2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021931"/>
              </p:ext>
            </p:extLst>
          </p:nvPr>
        </p:nvGraphicFramePr>
        <p:xfrm>
          <a:off x="490775" y="4067792"/>
          <a:ext cx="8592430" cy="139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8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Rp</a:t>
                      </a:r>
                      <a:r>
                        <a:rPr lang="en-US" sz="2600" dirty="0" smtClean="0"/>
                        <a:t>.: </a:t>
                      </a:r>
                      <a:endParaRPr lang="ru-RU" sz="2600" dirty="0"/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Masticabilias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gummis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Nicotini</a:t>
                      </a:r>
                      <a:r>
                        <a:rPr lang="en-US" sz="2600" dirty="0" smtClean="0"/>
                        <a:t> 2,2</a:t>
                      </a:r>
                      <a:r>
                        <a:rPr lang="en-US" sz="2600" baseline="0" dirty="0" smtClean="0"/>
                        <a:t> mg N.15</a:t>
                      </a:r>
                      <a:endParaRPr lang="ru-RU" sz="2600" dirty="0"/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78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D.S. </a:t>
                      </a:r>
                      <a:r>
                        <a:rPr lang="ru-RU" sz="2600" dirty="0" smtClean="0"/>
                        <a:t>Разжевать 1 жевательную резинку при желании курить.</a:t>
                      </a:r>
                    </a:p>
                  </a:txBody>
                  <a:tcPr marL="106926" marR="10692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935" y="4965914"/>
            <a:ext cx="2043695" cy="192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 txBox="1">
            <a:spLocks/>
          </p:cNvSpPr>
          <p:nvPr/>
        </p:nvSpPr>
        <p:spPr>
          <a:xfrm>
            <a:off x="550554" y="406590"/>
            <a:ext cx="9701810" cy="684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Разные лек. формы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1175" y="6448424"/>
            <a:ext cx="8035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78877"/>
                </a:solidFill>
              </a:rPr>
              <a:t>Имплантат – стерильная твердая ЛФ, предназначенная для имплантации, высвобождающая действующее вещество (вещества) в течение длительного периода времени.</a:t>
            </a:r>
            <a:endParaRPr lang="ru-RU" dirty="0">
              <a:solidFill>
                <a:srgbClr val="0788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Рецептурные бланки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2" y="1041927"/>
            <a:ext cx="4627633" cy="595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87" y="1090867"/>
            <a:ext cx="4632510" cy="598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Рецептурные бланки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54" y="1152779"/>
            <a:ext cx="4073436" cy="5786131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75" y="1050587"/>
            <a:ext cx="4230912" cy="588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Проектные </a:t>
            </a:r>
            <a:r>
              <a:rPr lang="ru-RU" sz="4800" dirty="0">
                <a:solidFill>
                  <a:srgbClr val="078877"/>
                </a:solidFill>
                <a:latin typeface="Austin Cyr Bold" panose="02020803070702030403" pitchFamily="18" charset="-52"/>
              </a:rPr>
              <a:t>изменения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0984" y="1775144"/>
            <a:ext cx="9654360" cy="522567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800" b="1" dirty="0" smtClean="0"/>
              <a:t>Ранее в</a:t>
            </a:r>
            <a:r>
              <a:rPr lang="ru-RU" sz="2800" b="1" dirty="0" smtClean="0"/>
              <a:t>опросы </a:t>
            </a:r>
            <a:r>
              <a:rPr lang="ru-RU" sz="2800" b="1" dirty="0"/>
              <a:t>назначения лекарственных препаратов, форм рецептурных бланков, порядка их оформления, учёта и хранения регулируются </a:t>
            </a:r>
            <a:r>
              <a:rPr lang="ru-RU" sz="2800" b="1" u="sng" dirty="0">
                <a:solidFill>
                  <a:srgbClr val="FF0000"/>
                </a:solidFill>
              </a:rPr>
              <a:t>Приказом Минздрава РФ от </a:t>
            </a:r>
            <a:r>
              <a:rPr lang="ru-RU" sz="2800" b="1" u="sng" dirty="0" smtClean="0">
                <a:solidFill>
                  <a:srgbClr val="FF0000"/>
                </a:solidFill>
              </a:rPr>
              <a:t>24 ноября 2021 г. N 1094н</a:t>
            </a:r>
            <a:r>
              <a:rPr lang="ru-RU" sz="2800" b="1" dirty="0" smtClean="0"/>
              <a:t>. </a:t>
            </a:r>
            <a:endParaRPr lang="ru-RU" sz="2800" b="1" dirty="0" smtClean="0"/>
          </a:p>
          <a:p>
            <a:pPr marL="342900" indent="-342900" algn="just">
              <a:buAutoNum type="arabicParenR"/>
            </a:pPr>
            <a:r>
              <a:rPr lang="ru-RU" sz="2800" dirty="0" smtClean="0"/>
              <a:t>Быстрое </a:t>
            </a:r>
            <a:r>
              <a:rPr lang="ru-RU" sz="2800" i="1" dirty="0" smtClean="0"/>
              <a:t>переоформление </a:t>
            </a:r>
            <a:r>
              <a:rPr lang="ru-RU" sz="2800" dirty="0" smtClean="0"/>
              <a:t>при неправильно выписанном рецепте (аптечные работники теперь смогут зафиксировать факт нарушения законодательства врачами или фельдшерами, если рецепт выписан неверно).</a:t>
            </a:r>
          </a:p>
          <a:p>
            <a:pPr marL="342900" indent="-342900" algn="just">
              <a:buAutoNum type="arabicParenR"/>
            </a:pPr>
            <a:r>
              <a:rPr lang="ru-RU" sz="2800" dirty="0" smtClean="0"/>
              <a:t>Выписывание </a:t>
            </a:r>
            <a:r>
              <a:rPr lang="ru-RU" sz="2800" dirty="0"/>
              <a:t>рецепта </a:t>
            </a:r>
            <a:r>
              <a:rPr lang="ru-RU" sz="2800" i="1" dirty="0"/>
              <a:t>не по МНН</a:t>
            </a:r>
            <a:r>
              <a:rPr lang="ru-RU" sz="2800" dirty="0"/>
              <a:t> (при наличии медицинских показаний - индивидуальная непереносимость, по жизненным показаниям и если при оказании медицинской помощи в стационарных условиях препарат был назначен по торговому наименованию, то и в дальнейшем, при лечении данного пациента в иной </a:t>
            </a:r>
            <a:r>
              <a:rPr lang="ru-RU" sz="2800" dirty="0" err="1"/>
              <a:t>медорганизации</a:t>
            </a:r>
            <a:r>
              <a:rPr lang="ru-RU" sz="2800" dirty="0"/>
              <a:t>, а также в амбулаторных условиях назначение будет осуществляться с тем же торговым наименованием)</a:t>
            </a:r>
          </a:p>
          <a:p>
            <a:pPr marL="342900" indent="-342900" algn="just">
              <a:buAutoNum type="arabicParenR"/>
            </a:pPr>
            <a:r>
              <a:rPr lang="ru-RU" sz="2800" dirty="0" smtClean="0"/>
              <a:t>Обязательное </a:t>
            </a:r>
            <a:r>
              <a:rPr lang="ru-RU" sz="2800" dirty="0"/>
              <a:t>указание </a:t>
            </a:r>
            <a:r>
              <a:rPr lang="ru-RU" sz="2800" i="1" dirty="0"/>
              <a:t>пути введения</a:t>
            </a:r>
            <a:r>
              <a:rPr lang="ru-RU" sz="2800" dirty="0"/>
              <a:t>, помимо </a:t>
            </a:r>
            <a:r>
              <a:rPr lang="ru-RU" sz="2800" dirty="0" smtClean="0"/>
              <a:t>прописываемых </a:t>
            </a:r>
            <a:r>
              <a:rPr lang="ru-RU" sz="2800" i="1" dirty="0"/>
              <a:t>дозы, частоты, времени приема относительно сна (утром, на ночь) и его длительности</a:t>
            </a:r>
            <a:r>
              <a:rPr lang="ru-RU" sz="2800" i="1" dirty="0" smtClean="0"/>
              <a:t>… </a:t>
            </a:r>
            <a:r>
              <a:rPr lang="ru-RU" sz="2800" b="1" i="1" dirty="0"/>
              <a:t>Запрещено</a:t>
            </a:r>
            <a:r>
              <a:rPr lang="ru-RU" sz="2800" i="1" dirty="0"/>
              <a:t> </a:t>
            </a:r>
            <a:r>
              <a:rPr lang="ru-RU" sz="2800" dirty="0"/>
              <a:t>ограничиваться общими указаниями, например</a:t>
            </a:r>
            <a:r>
              <a:rPr lang="ru-RU" sz="2800" i="1" dirty="0"/>
              <a:t>, </a:t>
            </a:r>
            <a:r>
              <a:rPr lang="ru-RU" sz="2800" i="1" dirty="0" smtClean="0"/>
              <a:t>«Внутреннее», «Известно», «По схеме»…</a:t>
            </a:r>
            <a:endParaRPr lang="ru-RU" sz="2800" i="1" dirty="0"/>
          </a:p>
          <a:p>
            <a:pPr marL="342900" indent="-342900" algn="just">
              <a:buAutoNum type="arabicParenR"/>
            </a:pPr>
            <a:r>
              <a:rPr lang="ru-RU" sz="2800" dirty="0"/>
              <a:t>Рецепт </a:t>
            </a:r>
            <a:r>
              <a:rPr lang="ru-RU" sz="2800" i="1" dirty="0"/>
              <a:t>на русском языке</a:t>
            </a:r>
            <a:r>
              <a:rPr lang="ru-RU" sz="2800" dirty="0"/>
              <a:t>. Состав лекарственного препарата, лекарственная форма и обращение медработника к </a:t>
            </a:r>
            <a:r>
              <a:rPr lang="ru-RU" sz="2800" dirty="0" err="1"/>
              <a:t>фармработнику</a:t>
            </a:r>
            <a:r>
              <a:rPr lang="ru-RU" sz="2800" dirty="0"/>
              <a:t> об отпуске лекарственного препарата на бумажном носителе оформляются на латинском или русском языке в родительном падеже, за исключением оформления рецептов в форме электронного документа, осуществляемого на русском языке.</a:t>
            </a:r>
          </a:p>
        </p:txBody>
      </p:sp>
    </p:spTree>
    <p:extLst>
      <p:ext uri="{BB962C8B-B14F-4D97-AF65-F5344CB8AC3E}">
        <p14:creationId xmlns:p14="http://schemas.microsoft.com/office/powerpoint/2010/main" val="17892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Проектные </a:t>
            </a:r>
            <a:r>
              <a:rPr lang="ru-RU" sz="4800" dirty="0">
                <a:solidFill>
                  <a:srgbClr val="078877"/>
                </a:solidFill>
                <a:latin typeface="Austin Cyr Bold" panose="02020803070702030403" pitchFamily="18" charset="-52"/>
              </a:rPr>
              <a:t>изменения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0984" y="1565284"/>
            <a:ext cx="9654360" cy="4930455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5) </a:t>
            </a:r>
            <a:r>
              <a:rPr lang="ru-RU" sz="2000" dirty="0" smtClean="0"/>
              <a:t>Дозировку </a:t>
            </a:r>
            <a:r>
              <a:rPr lang="ru-RU" sz="2000" dirty="0"/>
              <a:t>лекарственных препаратов системного действия можно указывать: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как содержание одного или нескольких действующих веществ </a:t>
            </a:r>
            <a:r>
              <a:rPr lang="ru-RU" sz="2000" i="1" dirty="0"/>
              <a:t>в единицах массы </a:t>
            </a:r>
            <a:r>
              <a:rPr lang="ru-RU" sz="2000" dirty="0"/>
              <a:t>(в граммах, миллиграммах) в случае твёрдых лекарственных форм, к которым относятся, в частности, таблетки, капсулы, </a:t>
            </a:r>
            <a:r>
              <a:rPr lang="ru-RU" sz="2000" dirty="0" smtClean="0"/>
              <a:t>порошки;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либо </a:t>
            </a:r>
            <a:r>
              <a:rPr lang="ru-RU" sz="2000" dirty="0"/>
              <a:t>как содержание одного или нескольких действующих веществ </a:t>
            </a:r>
            <a:r>
              <a:rPr lang="ru-RU" sz="2000" i="1" dirty="0"/>
              <a:t>в единицах массы на единицу объёма </a:t>
            </a:r>
            <a:r>
              <a:rPr lang="ru-RU" sz="2000" dirty="0"/>
              <a:t>(например, миллиграмм/миллилитр) с указанием общего объёма лекарственной формы в случае жидких лекарственных форм, к которым относятся, например, растворы, суспензии, и т. д.</a:t>
            </a:r>
          </a:p>
          <a:p>
            <a:pPr algn="just"/>
            <a:r>
              <a:rPr lang="ru-RU" sz="2000" dirty="0"/>
              <a:t>6) </a:t>
            </a:r>
            <a:r>
              <a:rPr lang="ru-RU" sz="2000" i="1" dirty="0"/>
              <a:t>Формы бланков</a:t>
            </a:r>
            <a:r>
              <a:rPr lang="ru-RU" sz="2000" dirty="0"/>
              <a:t>. Продолжит действовать норма о том, что лекарственные препараты, оформленные на бланке формы № 148–1/у-04 (л) пенсионерам, инвалидам первой группы, детям-инвалидам и лицам, страдающим хроническими заболеваниями могут назначаться на курс лечения до 180 дней.</a:t>
            </a:r>
          </a:p>
          <a:p>
            <a:pPr algn="just"/>
            <a:r>
              <a:rPr lang="ru-RU" sz="2000" dirty="0"/>
              <a:t>В Приложение № 2 </a:t>
            </a:r>
            <a:r>
              <a:rPr lang="ru-RU" sz="2000" dirty="0" smtClean="0"/>
              <a:t>приказа </a:t>
            </a:r>
            <a:r>
              <a:rPr lang="ru-RU" sz="2000" dirty="0"/>
              <a:t>включена </a:t>
            </a:r>
            <a:r>
              <a:rPr lang="ru-RU" sz="2000" i="1" dirty="0"/>
              <a:t>форма специального рецептурного бланка № 107/у-НП</a:t>
            </a:r>
            <a:r>
              <a:rPr lang="ru-RU" sz="2000" dirty="0"/>
              <a:t>, а также формы рецептурных бланков № 107–1/у, № 148–1/у-88 и № 148–1/у-04 (л). При этом в его вступительной части имеется пункт, согласно которому бланки формы № 107/у-НП, изготовленные до вступления в силу нового приказа, будут действительны </a:t>
            </a:r>
            <a:r>
              <a:rPr lang="ru-RU" sz="2000" i="1" dirty="0"/>
              <a:t>до их полного расходования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5379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552064"/>
            <a:ext cx="9701810" cy="6842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000" dirty="0">
                <a:solidFill>
                  <a:srgbClr val="078877"/>
                </a:solidFill>
                <a:latin typeface="Austin Cyr Bold" panose="02020803070702030403" pitchFamily="18" charset="-52"/>
              </a:rPr>
              <a:t>Изменения, вступившие в силу </a:t>
            </a:r>
            <a:r>
              <a:rPr lang="ru-RU" sz="40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/>
            </a:r>
            <a:br>
              <a:rPr lang="ru-RU" sz="40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</a:br>
            <a:r>
              <a:rPr lang="ru-RU" sz="40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с </a:t>
            </a:r>
            <a:r>
              <a:rPr lang="ru-RU" sz="4000" dirty="0">
                <a:solidFill>
                  <a:srgbClr val="078877"/>
                </a:solidFill>
                <a:latin typeface="Austin Cyr Bold" panose="02020803070702030403" pitchFamily="18" charset="-52"/>
              </a:rPr>
              <a:t>1 сентября </a:t>
            </a:r>
            <a:r>
              <a:rPr lang="ru-RU" sz="40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2025 </a:t>
            </a:r>
            <a:r>
              <a:rPr lang="ru-RU" sz="4000" dirty="0">
                <a:solidFill>
                  <a:srgbClr val="078877"/>
                </a:solidFill>
                <a:latin typeface="Austin Cyr Bold" panose="02020803070702030403" pitchFamily="18" charset="-52"/>
              </a:rPr>
              <a:t>года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9817" y="82428"/>
            <a:ext cx="1184752" cy="1153913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0984" y="1450983"/>
            <a:ext cx="3809139" cy="4198703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С 1 сентября утрачивает силу Приказ Минздрава РФ от </a:t>
            </a:r>
            <a:r>
              <a:rPr lang="ru-RU" sz="1600" b="1" dirty="0"/>
              <a:t>24.11.2021 № 1093н </a:t>
            </a:r>
            <a:r>
              <a:rPr lang="ru-RU" sz="1600" dirty="0"/>
              <a:t>и вступает в силу Приказ Минздрава РФ </a:t>
            </a:r>
            <a:r>
              <a:rPr lang="ru-RU" sz="1600" b="1" dirty="0"/>
              <a:t>от 07.03.2025 № 100н </a:t>
            </a:r>
            <a:r>
              <a:rPr lang="ru-RU" sz="1600" dirty="0"/>
              <a:t>об утверждении Правил отпуска ЛП для </a:t>
            </a:r>
            <a:r>
              <a:rPr lang="ru-RU" sz="1600" dirty="0" err="1"/>
              <a:t>медприменения</a:t>
            </a:r>
            <a:r>
              <a:rPr lang="ru-RU" sz="1600" dirty="0"/>
              <a:t> аптечными организациями. Помимо Правил отпуска необходимо помнить о Приказе Минздрава РФ от 24.11.2021 № 1094н об утверждении Порядка назначения ЛП и оформления рецептов, который пока не меняется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Возвращаются </a:t>
            </a:r>
            <a:r>
              <a:rPr lang="ru-RU" sz="1600" dirty="0"/>
              <a:t>отсроченные </a:t>
            </a:r>
            <a:r>
              <a:rPr lang="ru-RU" sz="1600" dirty="0" smtClean="0"/>
              <a:t>рецепты.</a:t>
            </a:r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случае отсутствия у субъекта розничной торговли </a:t>
            </a:r>
            <a:r>
              <a:rPr lang="ru-RU" sz="1600" b="1" dirty="0"/>
              <a:t>ЛП, указанного в рецепте </a:t>
            </a:r>
            <a:r>
              <a:rPr lang="ru-RU" sz="1600" dirty="0"/>
              <a:t>— не более </a:t>
            </a:r>
            <a:r>
              <a:rPr lang="ru-RU" sz="1600" b="1" dirty="0"/>
              <a:t>десяти рабочих дней </a:t>
            </a:r>
            <a:r>
              <a:rPr lang="ru-RU" sz="1600" dirty="0"/>
              <a:t>с даты обращения гражданина;</a:t>
            </a:r>
          </a:p>
          <a:p>
            <a:pPr algn="just"/>
            <a:r>
              <a:rPr lang="ru-RU" sz="1600" dirty="0"/>
              <a:t>с пометкой </a:t>
            </a:r>
            <a:r>
              <a:rPr lang="ru-RU" sz="1600" b="1" dirty="0"/>
              <a:t>«</a:t>
            </a:r>
            <a:r>
              <a:rPr lang="ru-RU" sz="1600" b="1" dirty="0" err="1"/>
              <a:t>cito</a:t>
            </a:r>
            <a:r>
              <a:rPr lang="ru-RU" sz="1600" b="1" dirty="0"/>
              <a:t>» (срочно) </a:t>
            </a:r>
            <a:r>
              <a:rPr lang="ru-RU" sz="1600" dirty="0"/>
              <a:t>— не более </a:t>
            </a:r>
            <a:r>
              <a:rPr lang="ru-RU" sz="1600" b="1" dirty="0"/>
              <a:t>трёх рабочих дней </a:t>
            </a:r>
            <a:r>
              <a:rPr lang="ru-RU" sz="1600" dirty="0"/>
              <a:t>с даты обращения;</a:t>
            </a:r>
          </a:p>
          <a:p>
            <a:pPr algn="just"/>
            <a:r>
              <a:rPr lang="ru-RU" sz="1600" dirty="0"/>
              <a:t>при необходимости </a:t>
            </a:r>
            <a:r>
              <a:rPr lang="ru-RU" sz="1600" b="1" dirty="0"/>
              <a:t>закупки ЛС </a:t>
            </a:r>
            <a:r>
              <a:rPr lang="ru-RU" sz="1600" dirty="0"/>
              <a:t>— не более </a:t>
            </a:r>
            <a:r>
              <a:rPr lang="ru-RU" sz="1600" b="1" dirty="0"/>
              <a:t>тридцати рабочих дней </a:t>
            </a:r>
            <a:r>
              <a:rPr lang="ru-RU" sz="1600" dirty="0"/>
              <a:t>с даты обращения гражданина к субъекту розничной торговли.</a:t>
            </a:r>
            <a:endParaRPr lang="ru-RU" sz="1600" dirty="0" smtClean="0"/>
          </a:p>
          <a:p>
            <a:pPr algn="just"/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123" y="1236341"/>
            <a:ext cx="59721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1437</TotalTime>
  <Words>5590</Words>
  <Application>Microsoft Office PowerPoint</Application>
  <PresentationFormat>Произвольный</PresentationFormat>
  <Paragraphs>904</Paragraphs>
  <Slides>47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Alegreya Sans</vt:lpstr>
      <vt:lpstr>Arial</vt:lpstr>
      <vt:lpstr>Austin Cyr Bold</vt:lpstr>
      <vt:lpstr>Calibri</vt:lpstr>
      <vt:lpstr>Calibri Light</vt:lpstr>
      <vt:lpstr>Times New Roman</vt:lpstr>
      <vt:lpstr>Тема Office</vt:lpstr>
      <vt:lpstr>РЕЦЕПТ. РЕЦЕПТУРНЫЕ БЛАНКИ. ПРАВИЛА ВЫПИСЫВАНИЯ РЕЦЕПТОВ. ТВЕРДЫЕ И МЯГКИЕ ЛЕКАРСТВЕННЫЕ ФОРМЫ. </vt:lpstr>
      <vt:lpstr>Термины и определения</vt:lpstr>
      <vt:lpstr>Термины и определения</vt:lpstr>
      <vt:lpstr>Рецепт</vt:lpstr>
      <vt:lpstr>Рецептурные бланки</vt:lpstr>
      <vt:lpstr>Рецептурные бланки</vt:lpstr>
      <vt:lpstr>Проектные изменения</vt:lpstr>
      <vt:lpstr>Проектные изменения</vt:lpstr>
      <vt:lpstr>Изменения, вступившие в силу  с 1 сентября 2025 года</vt:lpstr>
      <vt:lpstr>Основные ошибки в рецептах</vt:lpstr>
      <vt:lpstr>Основные ошибки в рецептах</vt:lpstr>
      <vt:lpstr>Основные ошибки в рецептах</vt:lpstr>
      <vt:lpstr>Проектные изменения</vt:lpstr>
      <vt:lpstr>РЕКОМЕНДОВАННЫЕ К ИСПОЛЬЗОВАНИЮ  СОКРАЩЕНИЯ ПРИ ОФОРМЛЕНИИ РЕЦЕПТОВ</vt:lpstr>
      <vt:lpstr>Лекарственные формы</vt:lpstr>
      <vt:lpstr>Правила выписывания твердых и мягких лекарственных форм</vt:lpstr>
      <vt:lpstr>Правила оформления тетради</vt:lpstr>
      <vt:lpstr>Инскрипция</vt:lpstr>
      <vt:lpstr>Твердые лекарственные формы</vt:lpstr>
      <vt:lpstr>Порошки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Мягкие лекарственные формы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Трансдермальные терапевтические системы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рейтингов вузов</dc:title>
  <dc:creator>user</dc:creator>
  <cp:lastModifiedBy>Taran AS</cp:lastModifiedBy>
  <cp:revision>130</cp:revision>
  <dcterms:created xsi:type="dcterms:W3CDTF">2020-07-13T07:57:52Z</dcterms:created>
  <dcterms:modified xsi:type="dcterms:W3CDTF">2025-08-27T10:42:24Z</dcterms:modified>
</cp:coreProperties>
</file>