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0" r:id="rId9"/>
    <p:sldId id="261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AC31852-7208-48D1-B0E6-15226B58DE2C}"/>
              </a:ext>
            </a:extLst>
          </p:cNvPr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ая соединительная линия 8">
            <a:extLst>
              <a:ext uri="{FF2B5EF4-FFF2-40B4-BE49-F238E27FC236}">
                <a16:creationId xmlns:a16="http://schemas.microsoft.com/office/drawing/2014/main" id="{CBDC1E9D-4042-43FF-8286-3F07420D38CB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6" name="Дата 30">
            <a:extLst>
              <a:ext uri="{FF2B5EF4-FFF2-40B4-BE49-F238E27FC236}">
                <a16:creationId xmlns:a16="http://schemas.microsoft.com/office/drawing/2014/main" id="{81A21B4C-D542-44C6-BBB7-BAF39CD28C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F4FCE7D-214F-4652-A412-B28CF3818A62}" type="datetimeFigureOut">
              <a:rPr lang="ru-RU"/>
              <a:pPr>
                <a:defRPr/>
              </a:pPr>
              <a:t>01.04.2019</a:t>
            </a:fld>
            <a:endParaRPr lang="ru-RU"/>
          </a:p>
        </p:txBody>
      </p:sp>
      <p:sp>
        <p:nvSpPr>
          <p:cNvPr id="7" name="Нижний колонтитул 17">
            <a:extLst>
              <a:ext uri="{FF2B5EF4-FFF2-40B4-BE49-F238E27FC236}">
                <a16:creationId xmlns:a16="http://schemas.microsoft.com/office/drawing/2014/main" id="{0BBFB7FE-6095-4D88-82EF-7B7D2917F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>
            <a:extLst>
              <a:ext uri="{FF2B5EF4-FFF2-40B4-BE49-F238E27FC236}">
                <a16:creationId xmlns:a16="http://schemas.microsoft.com/office/drawing/2014/main" id="{ED924DBE-592C-4D8B-B1A2-A61359268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950CC07-A0B3-49F2-A914-9C599FEF375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89387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6">
            <a:extLst>
              <a:ext uri="{FF2B5EF4-FFF2-40B4-BE49-F238E27FC236}">
                <a16:creationId xmlns:a16="http://schemas.microsoft.com/office/drawing/2014/main" id="{72FBB478-F54E-4A5C-AB55-D87286D90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4F025-ACDB-40DC-B44B-2889AACE1F0B}" type="datetimeFigureOut">
              <a:rPr lang="ru-RU"/>
              <a:pPr>
                <a:defRPr/>
              </a:pPr>
              <a:t>01.04.2019</a:t>
            </a:fld>
            <a:endParaRPr lang="ru-RU"/>
          </a:p>
        </p:txBody>
      </p:sp>
      <p:sp>
        <p:nvSpPr>
          <p:cNvPr id="5" name="Нижний колонтитул 3">
            <a:extLst>
              <a:ext uri="{FF2B5EF4-FFF2-40B4-BE49-F238E27FC236}">
                <a16:creationId xmlns:a16="http://schemas.microsoft.com/office/drawing/2014/main" id="{739F2C97-956E-4560-920C-C3035AAC3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>
            <a:extLst>
              <a:ext uri="{FF2B5EF4-FFF2-40B4-BE49-F238E27FC236}">
                <a16:creationId xmlns:a16="http://schemas.microsoft.com/office/drawing/2014/main" id="{12741B4C-3F71-40C7-896B-B4A8C7191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6642F5-348F-4693-9E91-836CAC59DD9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7964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ED45D3-37AE-4FED-A2AC-9D6123C90E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1C501-AEC1-4405-9ACE-9B84F339537D}" type="datetimeFigureOut">
              <a:rPr lang="ru-RU"/>
              <a:pPr>
                <a:defRPr/>
              </a:pPr>
              <a:t>01.04.2019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0F05E7-55E4-46E2-B556-548E70313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BFB47C-C027-4B87-A5E0-ED99F70A7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BFDB83C5-7FB2-47CA-9E2A-35FD30F7FBB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8893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6">
            <a:extLst>
              <a:ext uri="{FF2B5EF4-FFF2-40B4-BE49-F238E27FC236}">
                <a16:creationId xmlns:a16="http://schemas.microsoft.com/office/drawing/2014/main" id="{99C06E70-F8B1-4A9B-8FC9-E34F60793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EE8C6-D410-4455-824E-8C0C274A1981}" type="datetimeFigureOut">
              <a:rPr lang="ru-RU"/>
              <a:pPr>
                <a:defRPr/>
              </a:pPr>
              <a:t>01.04.2019</a:t>
            </a:fld>
            <a:endParaRPr lang="ru-RU"/>
          </a:p>
        </p:txBody>
      </p:sp>
      <p:sp>
        <p:nvSpPr>
          <p:cNvPr id="5" name="Нижний колонтитул 3">
            <a:extLst>
              <a:ext uri="{FF2B5EF4-FFF2-40B4-BE49-F238E27FC236}">
                <a16:creationId xmlns:a16="http://schemas.microsoft.com/office/drawing/2014/main" id="{AB5D710F-7243-4423-AC1C-1A014370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>
            <a:extLst>
              <a:ext uri="{FF2B5EF4-FFF2-40B4-BE49-F238E27FC236}">
                <a16:creationId xmlns:a16="http://schemas.microsoft.com/office/drawing/2014/main" id="{12870043-8278-4339-9794-83245DBBD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37BA3C-89C9-4003-BEB2-ADB34CC0B0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0185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4B0B0E-A4EE-4EF6-B64E-D14AED5D06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18B2E1CB-6684-415C-AE3D-A07D6C5A5FAE}" type="datetimeFigureOut">
              <a:rPr lang="ru-RU"/>
              <a:pPr>
                <a:defRPr/>
              </a:pPr>
              <a:t>01.04.2019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052E61-E4B5-4408-BBD1-CB82571A5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296986-7F2B-43BA-8DBB-100E74FD7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CD4D2BD1-1678-4214-9BF6-49A67FBF193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239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6">
            <a:extLst>
              <a:ext uri="{FF2B5EF4-FFF2-40B4-BE49-F238E27FC236}">
                <a16:creationId xmlns:a16="http://schemas.microsoft.com/office/drawing/2014/main" id="{0288A19A-4C3C-4078-AFB9-A8A00BDF6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50B46-7F56-45CF-9E76-CDA5F5A2FA4E}" type="datetimeFigureOut">
              <a:rPr lang="ru-RU"/>
              <a:pPr>
                <a:defRPr/>
              </a:pPr>
              <a:t>01.04.2019</a:t>
            </a:fld>
            <a:endParaRPr lang="ru-RU"/>
          </a:p>
        </p:txBody>
      </p:sp>
      <p:sp>
        <p:nvSpPr>
          <p:cNvPr id="6" name="Нижний колонтитул 3">
            <a:extLst>
              <a:ext uri="{FF2B5EF4-FFF2-40B4-BE49-F238E27FC236}">
                <a16:creationId xmlns:a16="http://schemas.microsoft.com/office/drawing/2014/main" id="{ADB151D7-D683-4641-911B-0272D5428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>
            <a:extLst>
              <a:ext uri="{FF2B5EF4-FFF2-40B4-BE49-F238E27FC236}">
                <a16:creationId xmlns:a16="http://schemas.microsoft.com/office/drawing/2014/main" id="{23413CBB-12EE-4EA4-A253-41B379FDE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7A87B-AA1B-4558-8DB2-63F972C738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487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26">
            <a:extLst>
              <a:ext uri="{FF2B5EF4-FFF2-40B4-BE49-F238E27FC236}">
                <a16:creationId xmlns:a16="http://schemas.microsoft.com/office/drawing/2014/main" id="{F713E77B-6230-4B80-861D-FC2A869BE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97431-0827-44F1-8160-2FCF36936CD8}" type="datetimeFigureOut">
              <a:rPr lang="ru-RU"/>
              <a:pPr>
                <a:defRPr/>
              </a:pPr>
              <a:t>01.04.2019</a:t>
            </a:fld>
            <a:endParaRPr lang="ru-RU"/>
          </a:p>
        </p:txBody>
      </p:sp>
      <p:sp>
        <p:nvSpPr>
          <p:cNvPr id="8" name="Нижний колонтитул 3">
            <a:extLst>
              <a:ext uri="{FF2B5EF4-FFF2-40B4-BE49-F238E27FC236}">
                <a16:creationId xmlns:a16="http://schemas.microsoft.com/office/drawing/2014/main" id="{7F3336CE-BCE0-4B9E-B08F-B9DDAA896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>
            <a:extLst>
              <a:ext uri="{FF2B5EF4-FFF2-40B4-BE49-F238E27FC236}">
                <a16:creationId xmlns:a16="http://schemas.microsoft.com/office/drawing/2014/main" id="{EC583607-D1B1-4E56-8E6B-CDE48C1F6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E2AC15-56E9-4D1F-A55A-3618C4F22A3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61816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6">
            <a:extLst>
              <a:ext uri="{FF2B5EF4-FFF2-40B4-BE49-F238E27FC236}">
                <a16:creationId xmlns:a16="http://schemas.microsoft.com/office/drawing/2014/main" id="{375C7961-92FC-49C5-807A-3BF6117A9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B6692-D801-4678-B5D3-11841CDC241D}" type="datetimeFigureOut">
              <a:rPr lang="ru-RU"/>
              <a:pPr>
                <a:defRPr/>
              </a:pPr>
              <a:t>01.04.2019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F05F447-BAFC-4317-9740-C59CDE532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>
            <a:extLst>
              <a:ext uri="{FF2B5EF4-FFF2-40B4-BE49-F238E27FC236}">
                <a16:creationId xmlns:a16="http://schemas.microsoft.com/office/drawing/2014/main" id="{3C809009-AA96-4063-8CF7-981E2C0D3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658F63-F6B8-4C75-91EE-8CBE66CD9FF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8219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>
            <a:extLst>
              <a:ext uri="{FF2B5EF4-FFF2-40B4-BE49-F238E27FC236}">
                <a16:creationId xmlns:a16="http://schemas.microsoft.com/office/drawing/2014/main" id="{68A1BD82-2265-432A-86BE-6CB831CA4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A0864-40CF-4E98-8A01-ECC099D90DB7}" type="datetimeFigureOut">
              <a:rPr lang="ru-RU"/>
              <a:pPr>
                <a:defRPr/>
              </a:pPr>
              <a:t>01.04.2019</a:t>
            </a:fld>
            <a:endParaRPr lang="ru-RU"/>
          </a:p>
        </p:txBody>
      </p:sp>
      <p:sp>
        <p:nvSpPr>
          <p:cNvPr id="3" name="Нижний колонтитул 3">
            <a:extLst>
              <a:ext uri="{FF2B5EF4-FFF2-40B4-BE49-F238E27FC236}">
                <a16:creationId xmlns:a16="http://schemas.microsoft.com/office/drawing/2014/main" id="{FB34F8A1-C738-4D45-98E2-279EEC3F2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>
            <a:extLst>
              <a:ext uri="{FF2B5EF4-FFF2-40B4-BE49-F238E27FC236}">
                <a16:creationId xmlns:a16="http://schemas.microsoft.com/office/drawing/2014/main" id="{AA42F565-3A1E-40B2-A292-F6272958E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9CFFA2-5182-4358-9252-15FD9287A49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6103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6">
            <a:extLst>
              <a:ext uri="{FF2B5EF4-FFF2-40B4-BE49-F238E27FC236}">
                <a16:creationId xmlns:a16="http://schemas.microsoft.com/office/drawing/2014/main" id="{79FD577D-EF83-4835-B059-5647A08EA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EF487-FD89-4F72-A607-2252DDB0258F}" type="datetimeFigureOut">
              <a:rPr lang="ru-RU"/>
              <a:pPr>
                <a:defRPr/>
              </a:pPr>
              <a:t>01.04.2019</a:t>
            </a:fld>
            <a:endParaRPr lang="ru-RU"/>
          </a:p>
        </p:txBody>
      </p:sp>
      <p:sp>
        <p:nvSpPr>
          <p:cNvPr id="6" name="Нижний колонтитул 3">
            <a:extLst>
              <a:ext uri="{FF2B5EF4-FFF2-40B4-BE49-F238E27FC236}">
                <a16:creationId xmlns:a16="http://schemas.microsoft.com/office/drawing/2014/main" id="{9DC6C76A-A312-4523-9D69-A4E7AC7A0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>
            <a:extLst>
              <a:ext uri="{FF2B5EF4-FFF2-40B4-BE49-F238E27FC236}">
                <a16:creationId xmlns:a16="http://schemas.microsoft.com/office/drawing/2014/main" id="{412C5BE3-48E1-4D22-9F95-8B5EE419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D03B6E-DB6A-4412-90F9-DBA8E8D1FB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10086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EE5AA82-10FA-4A2F-9DCF-9CAED1D8585F}"/>
              </a:ext>
            </a:extLst>
          </p:cNvPr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>
            <a:extLst>
              <a:ext uri="{FF2B5EF4-FFF2-40B4-BE49-F238E27FC236}">
                <a16:creationId xmlns:a16="http://schemas.microsoft.com/office/drawing/2014/main" id="{90E770D9-2745-45C3-8A2B-CF40946D8B41}"/>
              </a:ext>
            </a:extLst>
          </p:cNvPr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7" name="Дата 4">
            <a:extLst>
              <a:ext uri="{FF2B5EF4-FFF2-40B4-BE49-F238E27FC236}">
                <a16:creationId xmlns:a16="http://schemas.microsoft.com/office/drawing/2014/main" id="{A9BE3483-10D5-46F5-B1EE-39F4E1273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2CA5D-CCCF-426C-BD72-69AF4C2801B2}" type="datetimeFigureOut">
              <a:rPr lang="ru-RU"/>
              <a:pPr>
                <a:defRPr/>
              </a:pPr>
              <a:t>01.04.2019</a:t>
            </a:fld>
            <a:endParaRPr lang="ru-RU"/>
          </a:p>
        </p:txBody>
      </p:sp>
      <p:sp>
        <p:nvSpPr>
          <p:cNvPr id="8" name="Нижний колонтитул 5">
            <a:extLst>
              <a:ext uri="{FF2B5EF4-FFF2-40B4-BE49-F238E27FC236}">
                <a16:creationId xmlns:a16="http://schemas.microsoft.com/office/drawing/2014/main" id="{7DCE2A67-650D-4125-84BD-617C1A377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>
            <a:extLst>
              <a:ext uri="{FF2B5EF4-FFF2-40B4-BE49-F238E27FC236}">
                <a16:creationId xmlns:a16="http://schemas.microsoft.com/office/drawing/2014/main" id="{F7D54B52-6B65-4BBD-B718-D0689BA46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156B95-F561-40B4-A367-B8CEAA107D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46072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1EEE441-37B4-4A4F-8AF9-9274DAEE694D}"/>
              </a:ext>
            </a:extLst>
          </p:cNvPr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C43760C-D9B4-4A41-BA01-61619E9FF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0" name="Текст 30">
            <a:extLst>
              <a:ext uri="{FF2B5EF4-FFF2-40B4-BE49-F238E27FC236}">
                <a16:creationId xmlns:a16="http://schemas.microsoft.com/office/drawing/2014/main" id="{9DCF032B-5269-421B-BFC0-8762398EC78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27" name="Дата 26">
            <a:extLst>
              <a:ext uri="{FF2B5EF4-FFF2-40B4-BE49-F238E27FC236}">
                <a16:creationId xmlns:a16="http://schemas.microsoft.com/office/drawing/2014/main" id="{E2C38FCC-17F3-4F25-97EA-AF18590EDD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B0A37F5-2774-45A1-9EB9-61F551F578A8}" type="datetimeFigureOut">
              <a:rPr lang="ru-RU"/>
              <a:pPr>
                <a:defRPr/>
              </a:pPr>
              <a:t>01.04.2019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F0EF369-B1B0-426E-AAB0-A308187116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id="{96B35801-79BE-4BE3-94F7-819040CA3D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</a:lstStyle>
          <a:p>
            <a:fld id="{D6A63240-EC5E-4447-97EE-7185F307DDA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5" r:id="rId2"/>
    <p:sldLayoutId id="2147483733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4" r:id="rId9"/>
    <p:sldLayoutId id="2147483731" r:id="rId10"/>
    <p:sldLayoutId id="214748373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9pPr>
      <a:extLst/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anose="05020102010507070707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fontAlgn="base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anose="05020102010507070707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fontAlgn="base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anose="05020102010507070707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anose="05000000000000000000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2054EF-B894-41BB-9DDA-273566200E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5112567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600" dirty="0"/>
              <a:t>РЕЧЕВОЕ </a:t>
            </a:r>
            <a:r>
              <a:rPr lang="ru-RU" sz="6600" dirty="0" smtClean="0"/>
              <a:t>ОБЩЕНИЕ. РЕЧЕВОЙ ЭТИКЕТ </a:t>
            </a:r>
            <a:r>
              <a:rPr lang="ru-RU" sz="6600" dirty="0"/>
              <a:t/>
            </a:r>
            <a:br>
              <a:rPr lang="ru-RU" sz="6600" dirty="0"/>
            </a:br>
            <a:endParaRPr lang="ru-RU" sz="66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E69C60A-AADF-4776-8AAF-9EBB414E4C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5445125"/>
            <a:ext cx="6400800" cy="193675"/>
          </a:xfrm>
        </p:spPr>
        <p:txBody>
          <a:bodyPr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41048D-E62F-45DE-911D-A23C3069E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A4B68CF5-243C-43F8-BF91-881268A6F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434013"/>
          </a:xfrm>
        </p:spPr>
        <p:txBody>
          <a:bodyPr>
            <a:normAutofit lnSpcReduction="1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600" dirty="0"/>
              <a:t>Правильность – соблюдение всех языковых норм современного русского литературного языка.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600" dirty="0"/>
              <a:t> Точность – смысловое содержание должно соответствовать его словесному выражению.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600" dirty="0"/>
              <a:t>Логичность – умение последовательно, логично, аргументировано выражать свои мысли.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990155-6647-418D-ABC8-A0EACD0CC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749CD59B-50FD-4D05-A777-D8CC06319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5360988"/>
          </a:xfrm>
        </p:spPr>
        <p:txBody>
          <a:bodyPr>
            <a:normAutofit lnSpcReduction="1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200" dirty="0"/>
              <a:t>Соблюдение этических норм.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200" dirty="0"/>
              <a:t>Уместность – соответствие речи содержанию выражаемой информации, жанру, стилю изложения.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200" dirty="0"/>
              <a:t>Выразительность – соблюдение ритма, интонации; умение уместно использовать экстралингвистические средства.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200" dirty="0"/>
              <a:t>Чистота – отсутствие в речи жаргонизмов, просторечных и диалектных слов.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C1FA66-DD2E-439C-999F-2F2520AB7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B5F148CF-3976-44D7-9714-6C7639780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289550"/>
          </a:xfrm>
        </p:spPr>
        <p:txBody>
          <a:bodyPr>
            <a:normAutofit lnSpcReduction="1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600" dirty="0"/>
              <a:t>Богатство – умение максимально использовать лексические, фразеологические средства языка.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600" dirty="0"/>
              <a:t>Лаконизм.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600" dirty="0"/>
              <a:t>Ясность - доходчивость, доступность речи для тех, кому она адресована.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600" dirty="0"/>
              <a:t>Понятность - зависит и от правильного употребления в ней иностранных слов.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558805-82FC-409B-8503-A1226F44D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9857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5400" dirty="0">
                <a:solidFill>
                  <a:schemeClr val="tx2">
                    <a:satMod val="130000"/>
                  </a:schemeClr>
                </a:solidFill>
              </a:rPr>
              <a:t>Шесть максим вежливости  </a:t>
            </a:r>
            <a:r>
              <a:rPr lang="ru-RU" sz="5400" dirty="0"/>
              <a:t>составляют основу </a:t>
            </a:r>
            <a:r>
              <a:rPr lang="ru-RU" sz="5400" i="1" dirty="0"/>
              <a:t>коммуникативного кодекса</a:t>
            </a:r>
            <a:endParaRPr lang="ru-RU" sz="5400" dirty="0"/>
          </a:p>
        </p:txBody>
      </p:sp>
      <p:sp>
        <p:nvSpPr>
          <p:cNvPr id="25602" name="Содержимое 2">
            <a:extLst>
              <a:ext uri="{FF2B5EF4-FFF2-40B4-BE49-F238E27FC236}">
                <a16:creationId xmlns:a16="http://schemas.microsoft.com/office/drawing/2014/main" id="{6BF9B212-40D1-41F4-B299-9B5D13EC5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36838"/>
            <a:ext cx="8229600" cy="3489325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01324A-347A-45F1-A678-79985D74C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7F83EF5F-31AD-4E12-95F2-CE5149AD1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289550"/>
          </a:xfrm>
        </p:spPr>
        <p:txBody>
          <a:bodyPr>
            <a:normAutofit fontScale="850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- </a:t>
            </a:r>
            <a:r>
              <a:rPr lang="ru-RU" sz="4200" dirty="0"/>
              <a:t>максима такта </a:t>
            </a:r>
            <a:r>
              <a:rPr lang="ru-RU" dirty="0"/>
              <a:t>(Не затрагивай тем, опасных для собеседника(личная жизнь, религия, предпочтения)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- </a:t>
            </a:r>
            <a:r>
              <a:rPr lang="ru-RU" sz="4200" dirty="0"/>
              <a:t>великодушия </a:t>
            </a:r>
            <a:r>
              <a:rPr lang="ru-RU" dirty="0"/>
              <a:t>(не связывать партнёра обещаниями, обязательствами)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- </a:t>
            </a:r>
            <a:r>
              <a:rPr lang="ru-RU" sz="4200" dirty="0"/>
              <a:t>одобрения</a:t>
            </a:r>
            <a:r>
              <a:rPr lang="ru-RU" dirty="0"/>
              <a:t> (Не осуждайте других, будьте позитивными в оценке других)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- </a:t>
            </a:r>
            <a:r>
              <a:rPr lang="ru-RU" sz="4200" dirty="0"/>
              <a:t>скромности</a:t>
            </a:r>
            <a:r>
              <a:rPr lang="ru-RU" dirty="0"/>
              <a:t> (не быть высокомерным, не завышать свою самооценку)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- </a:t>
            </a:r>
            <a:r>
              <a:rPr lang="ru-RU" sz="4200" dirty="0"/>
              <a:t>согласия</a:t>
            </a:r>
            <a:r>
              <a:rPr lang="ru-RU" dirty="0"/>
              <a:t> (избегать конфликтов и возражений, стремится к взаимодействию)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/>
              <a:t>- </a:t>
            </a:r>
            <a:r>
              <a:rPr lang="ru-RU" sz="4200" dirty="0"/>
              <a:t>симпатии</a:t>
            </a:r>
            <a:r>
              <a:rPr lang="ru-RU" dirty="0"/>
              <a:t> (демонстрировать доброжелательность, создавать благоприятный фон общения)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D3E4F9-DECA-4F2E-AE76-EA0B93C74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650" name="Содержимое 2">
            <a:extLst>
              <a:ext uri="{FF2B5EF4-FFF2-40B4-BE49-F238E27FC236}">
                <a16:creationId xmlns:a16="http://schemas.microsoft.com/office/drawing/2014/main" id="{86C8BF44-3A8B-432F-9BB7-987269C7F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/>
              <a:t>    </a:t>
            </a:r>
            <a:r>
              <a:rPr lang="ru-RU" altLang="ru-RU" sz="3600"/>
              <a:t>Общение считается успешным, если получатель адекватно воспринял и истолковал передаваемое сообщение. Большое влияние на эффективность речевой коммуникации оказывают </a:t>
            </a:r>
            <a:r>
              <a:rPr lang="ru-RU" altLang="ru-RU" sz="3600" i="1" u="sng"/>
              <a:t>внеязыковые (экстралингвистические факторы):</a:t>
            </a:r>
          </a:p>
          <a:p>
            <a:endParaRPr lang="ru-RU" alt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0D1ACA-7918-41B8-BF2F-B825F473B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674" name="Содержимое 2">
            <a:extLst>
              <a:ext uri="{FF2B5EF4-FFF2-40B4-BE49-F238E27FC236}">
                <a16:creationId xmlns:a16="http://schemas.microsoft.com/office/drawing/2014/main" id="{895BC22A-DA50-4307-8AA1-BE6F8A61C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i="1"/>
              <a:t>   </a:t>
            </a:r>
            <a:r>
              <a:rPr lang="ru-RU" altLang="ru-RU" sz="3200" i="1"/>
              <a:t>- потребность в общении,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3200" i="1"/>
              <a:t>   -коммуникативная заинтересованность,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3200" i="1"/>
              <a:t>   -настроенность на мир собеседника,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3200" i="1"/>
              <a:t>   -близость мировоззрений говорящего и слушающего,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3200" i="1"/>
              <a:t>   -умение слушателя проникнуть в замысел (намерение) говорящего,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3200" i="1"/>
              <a:t>   -знание норм речевого этикета.</a:t>
            </a:r>
            <a:endParaRPr lang="ru-RU" altLang="ru-RU" sz="3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324B14-C165-47BF-9081-0B1113793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81075"/>
            <a:ext cx="8229600" cy="33115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20FB2F57-4171-45A8-A5CC-8E0C85E4D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218113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>
                <a:solidFill>
                  <a:schemeClr val="tx2">
                    <a:satMod val="130000"/>
                  </a:schemeClr>
                </a:solidFill>
              </a:rPr>
              <a:t>    </a:t>
            </a:r>
            <a:r>
              <a:rPr lang="ru-RU" sz="5400" dirty="0">
                <a:solidFill>
                  <a:schemeClr val="tx2">
                    <a:satMod val="130000"/>
                  </a:schemeClr>
                </a:solidFill>
              </a:rPr>
              <a:t>Роль и количество участников общения.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300" dirty="0"/>
              <a:t>   В зависимости от количества участников общение может протекать в форме</a:t>
            </a:r>
            <a:r>
              <a:rPr lang="ru-RU" sz="5400" dirty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5400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4800" b="1" dirty="0">
                <a:solidFill>
                  <a:schemeClr val="tx2">
                    <a:satMod val="130000"/>
                  </a:schemeClr>
                </a:solidFill>
              </a:rPr>
              <a:t>монолога</a:t>
            </a:r>
            <a:r>
              <a:rPr lang="ru-RU" sz="4800" dirty="0">
                <a:solidFill>
                  <a:schemeClr val="tx2">
                    <a:satMod val="130000"/>
                  </a:schemeClr>
                </a:solidFill>
              </a:rPr>
              <a:t>, диалога, </a:t>
            </a:r>
            <a:r>
              <a:rPr lang="ru-RU" sz="4800" dirty="0" err="1">
                <a:solidFill>
                  <a:schemeClr val="tx2">
                    <a:satMod val="130000"/>
                  </a:schemeClr>
                </a:solidFill>
              </a:rPr>
              <a:t>полилога</a:t>
            </a:r>
            <a:endParaRPr lang="ru-RU" sz="4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4E59AE-E8A2-4BA2-9B4A-C4B4806E4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8887F1C1-83E7-4E6E-AF0E-439F23C95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576888"/>
          </a:xfrm>
        </p:spPr>
        <p:txBody>
          <a:bodyPr>
            <a:normAutofit fontScale="700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4000" b="1" dirty="0"/>
              <a:t>Монолог </a:t>
            </a:r>
            <a:r>
              <a:rPr lang="ru-RU" sz="4000" dirty="0"/>
              <a:t>-развернутое высказывание одного лица, обращенное к самому себе или к другим, обладающее композицией и смысловой законченностью.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sz="3400" dirty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400" b="1" dirty="0"/>
              <a:t>Виды монолога:</a:t>
            </a:r>
            <a:endParaRPr lang="ru-RU" sz="3400" dirty="0"/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400" dirty="0"/>
              <a:t>1. Бытовой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400" dirty="0"/>
              <a:t>2. Официально-деловой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400" dirty="0"/>
              <a:t>3. Публицистический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400" dirty="0"/>
              <a:t>4. Научный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400" dirty="0"/>
              <a:t>5. Художественный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sz="3400" dirty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400" dirty="0"/>
              <a:t>Информационный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400" dirty="0"/>
              <a:t>Убеждающий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400" dirty="0"/>
              <a:t>Побуждающий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9D8617-11F9-4FC1-A650-3C5BAB90B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A03110DE-4493-4A0B-A178-0366D659E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>
            <a:normAutofit fontScale="625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4200" b="1" dirty="0"/>
              <a:t>Диалог </a:t>
            </a:r>
            <a:r>
              <a:rPr lang="ru-RU" sz="4200" dirty="0"/>
              <a:t>– форма   речи, которая характеризуется сменой      высказываний двух говорящих и   непосредственной связью  высказываний с ситуацией.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200" dirty="0"/>
              <a:t>     Основной единицей диалога является </a:t>
            </a:r>
            <a:r>
              <a:rPr lang="ru-RU" sz="4200" b="1" dirty="0"/>
              <a:t>диалогическое единство </a:t>
            </a:r>
            <a:r>
              <a:rPr lang="ru-RU" sz="4200" dirty="0"/>
              <a:t>- тематическое объединение нескольких реплик, представляющее собой обмен мнениями.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sz="4200" dirty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4200" b="1" dirty="0"/>
              <a:t>Виды диалога:</a:t>
            </a:r>
            <a:endParaRPr lang="ru-RU" sz="4200" dirty="0"/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200" dirty="0"/>
              <a:t>1. Бытовой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200" dirty="0"/>
              <a:t>2. Официально-деловой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200" dirty="0"/>
              <a:t>3. Научно-деловой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200" dirty="0"/>
              <a:t>4. Научный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200" dirty="0"/>
              <a:t>5. Художественный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6E25AB-F259-46F7-947C-7534DBAD0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BC04D62B-E304-47C9-9C68-788979CFD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/>
              <a:t>   </a:t>
            </a:r>
            <a:r>
              <a:rPr lang="ru-RU" sz="3400" dirty="0"/>
              <a:t>Человек – существо социальное. Он не может обходиться без общения. Общение формирует личность, определяет воспитание человека, развитие его интеллекта. Через общение обеспечивается материальная и духовная деятельность, усвоение человеком норм языка, культуры, его социализация (вхождение в коллектив).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E59A77-1CB5-400F-B8DD-D30326D7B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F4084C4E-151E-43AC-9014-C2390FCBF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>
            <a:normAutofit fontScale="850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4100" b="1" dirty="0" err="1"/>
              <a:t>Полилог</a:t>
            </a:r>
            <a:r>
              <a:rPr lang="ru-RU" sz="4100" dirty="0"/>
              <a:t>  - разговор многих, разговор между несколькими лицами.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/>
              <a:t>Признаки </a:t>
            </a:r>
            <a:r>
              <a:rPr lang="ru-RU" b="1" dirty="0" err="1"/>
              <a:t>полилога</a:t>
            </a:r>
            <a:r>
              <a:rPr lang="ru-RU" dirty="0"/>
              <a:t>:</a:t>
            </a:r>
          </a:p>
          <a:p>
            <a:pPr marL="596646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/>
              <a:t>Не менее трех участников;</a:t>
            </a:r>
          </a:p>
          <a:p>
            <a:pPr marL="596646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/>
              <a:t>Единая тема;</a:t>
            </a:r>
          </a:p>
          <a:p>
            <a:pPr marL="596646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/>
              <a:t>Ситуативная связанность;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/>
              <a:t> 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/>
              <a:t>Виды </a:t>
            </a:r>
            <a:r>
              <a:rPr lang="ru-RU" b="1" dirty="0" err="1"/>
              <a:t>полилога</a:t>
            </a:r>
            <a:r>
              <a:rPr lang="ru-RU" b="1" dirty="0"/>
              <a:t>:</a:t>
            </a:r>
            <a:endParaRPr lang="ru-RU" dirty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/>
              <a:t>Беседа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/>
              <a:t>Дискуссия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/>
              <a:t>Собрание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/>
              <a:t>Игра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z="2800" b="1" i="1" dirty="0"/>
              <a:t>ЭТИКЕТ </a:t>
            </a:r>
            <a:r>
              <a:rPr lang="ru-RU" altLang="ru-RU" sz="2800" i="1" dirty="0"/>
              <a:t>- порядок поведения и соблюдение норм и правил учтивости, принятых в обществе</a:t>
            </a:r>
            <a:r>
              <a:rPr lang="ru-RU" altLang="ru-RU" sz="2800" dirty="0"/>
              <a:t>. Синонимами этикета являются «хорошие манеры», «хороший тон».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94962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z="2800" b="1" i="1" dirty="0"/>
              <a:t>ЭТИКЕТ </a:t>
            </a:r>
            <a:r>
              <a:rPr lang="ru-RU" altLang="ru-RU" sz="2800" i="1" dirty="0"/>
              <a:t>- порядок поведения и соблюдение норм и правил учтивости, принятых в обществе</a:t>
            </a:r>
            <a:r>
              <a:rPr lang="ru-RU" altLang="ru-RU" sz="2800" dirty="0"/>
              <a:t>. Синонимами этикета являются «хорошие манеры», «хороший тон».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23398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dirty="0"/>
              <a:t> </a:t>
            </a:r>
            <a:r>
              <a:rPr lang="ru-RU" altLang="ru-RU" sz="2800" dirty="0"/>
              <a:t>В настоящее время всё большее распространение получает </a:t>
            </a:r>
            <a:r>
              <a:rPr lang="ru-RU" altLang="ru-RU" sz="2800" b="1" i="1" dirty="0"/>
              <a:t>деловой этикет</a:t>
            </a:r>
            <a:r>
              <a:rPr lang="ru-RU" altLang="ru-RU" sz="2800" i="1" dirty="0"/>
              <a:t>,</a:t>
            </a:r>
            <a:r>
              <a:rPr lang="ru-RU" altLang="ru-RU" sz="2800" dirty="0"/>
              <a:t> который предусматривает соблюдение норм поведения и общения в деловой (рабочей) ситуации.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84606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При  общении в первую очередь учитываются особенности </a:t>
            </a:r>
            <a:r>
              <a:rPr lang="ru-RU" sz="2800" b="1" i="1" u="sng" dirty="0"/>
              <a:t>речевого этикета</a:t>
            </a:r>
            <a:r>
              <a:rPr lang="ru-RU" sz="2800" b="1" i="1" dirty="0"/>
              <a:t>.</a:t>
            </a:r>
            <a:r>
              <a:rPr lang="ru-RU" sz="2800" dirty="0"/>
              <a:t> Под </a:t>
            </a:r>
            <a:r>
              <a:rPr lang="ru-RU" sz="2800" i="1" dirty="0"/>
              <a:t>речевым этикетом </a:t>
            </a:r>
            <a:r>
              <a:rPr lang="ru-RU" sz="2800" dirty="0"/>
              <a:t>понимаются общепринятые </a:t>
            </a:r>
            <a:r>
              <a:rPr lang="ru-RU" sz="2800" u="sng" dirty="0"/>
              <a:t>правила речевого поведения и система речевых формул общения</a:t>
            </a:r>
            <a:r>
              <a:rPr lang="ru-RU" sz="2800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16540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altLang="ru-RU" dirty="0"/>
              <a:t>Любое общение начинается со </a:t>
            </a:r>
            <a:r>
              <a:rPr lang="ru-RU" altLang="ru-RU" b="1" i="1" dirty="0"/>
              <a:t>знакомства</a:t>
            </a:r>
            <a:r>
              <a:rPr lang="ru-RU" altLang="ru-RU" b="1" dirty="0"/>
              <a:t>. </a:t>
            </a:r>
            <a:r>
              <a:rPr lang="ru-RU" altLang="ru-RU" dirty="0"/>
              <a:t>Есть случаи, когда необходимо самому представиться. Этикет предписывает следующие формулы:</a:t>
            </a:r>
          </a:p>
          <a:p>
            <a:r>
              <a:rPr lang="ru-RU" altLang="ru-RU" i="1" dirty="0"/>
              <a:t>- Разрешите с вами познакомиться.</a:t>
            </a:r>
          </a:p>
          <a:p>
            <a:r>
              <a:rPr lang="ru-RU" altLang="ru-RU" i="1" dirty="0"/>
              <a:t>- Я хотел бы с вами познакомиться.</a:t>
            </a:r>
          </a:p>
          <a:p>
            <a:r>
              <a:rPr lang="ru-RU" altLang="ru-RU" i="1" dirty="0"/>
              <a:t>- Позвольте с вами познакомиться.</a:t>
            </a:r>
          </a:p>
          <a:p>
            <a:r>
              <a:rPr lang="ru-RU" altLang="ru-RU" i="1" dirty="0"/>
              <a:t>- Будем знакомы.</a:t>
            </a:r>
          </a:p>
          <a:p>
            <a:r>
              <a:rPr lang="ru-RU" altLang="ru-RU" i="1" dirty="0"/>
              <a:t>- Позвольте (разрешите) представиться. Моя фамилия Колесов.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03609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altLang="ru-RU" b="1" i="1" dirty="0"/>
              <a:t>Прощание</a:t>
            </a:r>
            <a:r>
              <a:rPr lang="ru-RU" altLang="ru-RU" b="1" dirty="0"/>
              <a:t> </a:t>
            </a:r>
            <a:r>
              <a:rPr lang="ru-RU" altLang="ru-RU" dirty="0"/>
              <a:t>завершает общение:</a:t>
            </a:r>
          </a:p>
          <a:p>
            <a:r>
              <a:rPr lang="ru-RU" altLang="ru-RU" dirty="0"/>
              <a:t>- Всего вам доброго!</a:t>
            </a:r>
          </a:p>
          <a:p>
            <a:r>
              <a:rPr lang="ru-RU" altLang="ru-RU" dirty="0"/>
              <a:t>- До свидания!</a:t>
            </a:r>
          </a:p>
          <a:p>
            <a:r>
              <a:rPr lang="ru-RU" altLang="ru-RU" dirty="0"/>
              <a:t>- Надеюсь на скорую встречу!</a:t>
            </a:r>
          </a:p>
          <a:p>
            <a:r>
              <a:rPr lang="ru-RU" altLang="ru-RU" dirty="0"/>
              <a:t>- Надеюсь, мы расстаёмся ненадолго!</a:t>
            </a:r>
          </a:p>
          <a:p>
            <a:r>
              <a:rPr lang="ru-RU" altLang="ru-RU" dirty="0"/>
              <a:t>- Прощайте! Вряд ли удастся ещё встретиться!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0056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altLang="ru-RU" sz="2800" dirty="0"/>
              <a:t>В ситуации </a:t>
            </a:r>
            <a:r>
              <a:rPr lang="ru-RU" altLang="ru-RU" sz="2800" b="1" i="1" dirty="0"/>
              <a:t>поздравления</a:t>
            </a:r>
            <a:r>
              <a:rPr lang="ru-RU" altLang="ru-RU" sz="2800" dirty="0"/>
              <a:t>:</a:t>
            </a:r>
          </a:p>
          <a:p>
            <a:r>
              <a:rPr lang="ru-RU" altLang="ru-RU" sz="2800" dirty="0"/>
              <a:t>- Разрешите вас поздравить!</a:t>
            </a:r>
          </a:p>
          <a:p>
            <a:r>
              <a:rPr lang="ru-RU" altLang="ru-RU" sz="2800" dirty="0"/>
              <a:t>- Примите мои сердечные поздравления…</a:t>
            </a:r>
          </a:p>
          <a:p>
            <a:r>
              <a:rPr lang="ru-RU" altLang="ru-RU" sz="2800" dirty="0"/>
              <a:t>- От всей души поздравляем вас…</a:t>
            </a:r>
          </a:p>
          <a:p>
            <a:r>
              <a:rPr lang="ru-RU" altLang="ru-RU" sz="2800" dirty="0"/>
              <a:t>- Горячо поздравляю вас…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06795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altLang="ru-RU" b="1" i="1" dirty="0"/>
              <a:t>Скорбная ситуация</a:t>
            </a:r>
            <a:r>
              <a:rPr lang="ru-RU" altLang="ru-RU" b="1" dirty="0"/>
              <a:t> </a:t>
            </a:r>
            <a:r>
              <a:rPr lang="ru-RU" altLang="ru-RU" dirty="0"/>
              <a:t>предусматривает речевые формулы:</a:t>
            </a:r>
          </a:p>
          <a:p>
            <a:r>
              <a:rPr lang="ru-RU" altLang="ru-RU" dirty="0"/>
              <a:t>- Позвольте выразить вам мои глубокие (искренние) соболезнования.</a:t>
            </a:r>
          </a:p>
          <a:p>
            <a:r>
              <a:rPr lang="ru-RU" altLang="ru-RU" dirty="0"/>
              <a:t>- Примите мои глубокие соболезнования.</a:t>
            </a:r>
          </a:p>
          <a:p>
            <a:r>
              <a:rPr lang="ru-RU" altLang="ru-RU" dirty="0"/>
              <a:t>- Я вам искренне (глубоко, сердечно) соболезную.</a:t>
            </a:r>
          </a:p>
          <a:p>
            <a:r>
              <a:rPr lang="ru-RU" altLang="ru-RU" dirty="0"/>
              <a:t>- Скорблю вместе с вами.</a:t>
            </a:r>
          </a:p>
          <a:p>
            <a:r>
              <a:rPr lang="ru-RU" altLang="ru-RU" dirty="0"/>
              <a:t>- Разделяю ваше горе.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04481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altLang="ru-RU" b="1" i="1" dirty="0"/>
              <a:t>Утешение, сочувствие</a:t>
            </a:r>
            <a:r>
              <a:rPr lang="ru-RU" altLang="ru-RU" dirty="0"/>
              <a:t>:</a:t>
            </a:r>
          </a:p>
          <a:p>
            <a:r>
              <a:rPr lang="ru-RU" altLang="ru-RU" dirty="0"/>
              <a:t>- Как я вам сочувствую!</a:t>
            </a:r>
          </a:p>
          <a:p>
            <a:r>
              <a:rPr lang="ru-RU" altLang="ru-RU" dirty="0"/>
              <a:t>- Как я вас понимаю!</a:t>
            </a:r>
          </a:p>
          <a:p>
            <a:r>
              <a:rPr lang="ru-RU" altLang="ru-RU" dirty="0"/>
              <a:t>- Не впадайте в отчаяние!</a:t>
            </a:r>
          </a:p>
          <a:p>
            <a:r>
              <a:rPr lang="ru-RU" altLang="ru-RU" dirty="0"/>
              <a:t>- Всё обойдётся!</a:t>
            </a:r>
          </a:p>
          <a:p>
            <a:r>
              <a:rPr lang="ru-RU" altLang="ru-RU" dirty="0"/>
              <a:t>- Не нужно так волноваться (огорчаться, переживать)!</a:t>
            </a:r>
          </a:p>
          <a:p>
            <a:r>
              <a:rPr lang="ru-RU" altLang="ru-RU" dirty="0"/>
              <a:t>- Нужно успокоиться (взять себя в руки)!</a:t>
            </a:r>
          </a:p>
          <a:p>
            <a:r>
              <a:rPr lang="ru-RU" altLang="ru-RU" dirty="0"/>
              <a:t>- Вы должны надеяться на лучшее!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6844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AC660C-278B-42BC-8952-6A22EBFAE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591D2FD1-8235-45FF-9461-D54A5618F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/>
              <a:t>    </a:t>
            </a:r>
            <a:r>
              <a:rPr lang="ru-RU" sz="4000" dirty="0"/>
              <a:t>В качестве средства общения человек пользуется некой системой знаков, социальным кодом, который называют </a:t>
            </a:r>
            <a:r>
              <a:rPr lang="ru-RU" sz="4000" i="1" u="sng" dirty="0"/>
              <a:t>языком</a:t>
            </a:r>
            <a:r>
              <a:rPr lang="ru-RU" sz="4000" i="1" dirty="0"/>
              <a:t>. </a:t>
            </a:r>
            <a:r>
              <a:rPr lang="ru-RU" sz="4000" dirty="0"/>
              <a:t>Язык находит своё воплощение в речи, реализуется в ней. </a:t>
            </a:r>
            <a:r>
              <a:rPr lang="ru-RU" sz="4000" i="1" u="sng" dirty="0"/>
              <a:t>Речь</a:t>
            </a:r>
            <a:r>
              <a:rPr lang="ru-RU" sz="4000" i="1" dirty="0"/>
              <a:t> – </a:t>
            </a:r>
            <a:r>
              <a:rPr lang="ru-RU" sz="4000" dirty="0"/>
              <a:t>это конкретное проявление языка как знаковой системы.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altLang="ru-RU" b="1" i="1" dirty="0"/>
              <a:t>Привлечение</a:t>
            </a:r>
            <a:r>
              <a:rPr lang="ru-RU" altLang="ru-RU" b="1" dirty="0"/>
              <a:t> внимания</a:t>
            </a:r>
            <a:r>
              <a:rPr lang="ru-RU" altLang="ru-RU" dirty="0"/>
              <a:t>: слова </a:t>
            </a:r>
            <a:r>
              <a:rPr lang="ru-RU" altLang="ru-RU" i="1" dirty="0"/>
              <a:t>мужчина, женщина </a:t>
            </a:r>
            <a:r>
              <a:rPr lang="ru-RU" altLang="ru-RU" dirty="0"/>
              <a:t>нарушают норму речевого этикета. Предпочтительно использовать:</a:t>
            </a:r>
          </a:p>
          <a:p>
            <a:r>
              <a:rPr lang="ru-RU" altLang="ru-RU" dirty="0"/>
              <a:t>- </a:t>
            </a:r>
            <a:r>
              <a:rPr lang="ru-RU" altLang="ru-RU" i="1" dirty="0"/>
              <a:t>Прошу прощения…</a:t>
            </a:r>
          </a:p>
          <a:p>
            <a:r>
              <a:rPr lang="ru-RU" altLang="ru-RU" i="1" dirty="0"/>
              <a:t>- Извините… Простите…</a:t>
            </a:r>
          </a:p>
          <a:p>
            <a:r>
              <a:rPr lang="ru-RU" altLang="ru-RU" i="1" dirty="0"/>
              <a:t>- Не подскажите… </a:t>
            </a:r>
          </a:p>
          <a:p>
            <a:r>
              <a:rPr lang="ru-RU" altLang="ru-RU" i="1" dirty="0"/>
              <a:t>- Будьте добры (любезны)…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68555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Этикет, являясь величайшим достоянием человеческой культуры, не только регулирует социальные отношения, но и обогащает  жизнь людей, поскольку обладает ярким «игровым эффектом».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7745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04D8C9-92BF-48BC-B9A1-2AF3AAEA4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86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386" name="Содержимое 2">
            <a:extLst>
              <a:ext uri="{FF2B5EF4-FFF2-40B4-BE49-F238E27FC236}">
                <a16:creationId xmlns:a16="http://schemas.microsoft.com/office/drawing/2014/main" id="{428FE5B8-B280-4051-8FE5-62BAF55E8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i="1"/>
              <a:t>    </a:t>
            </a:r>
            <a:r>
              <a:rPr lang="ru-RU" altLang="ru-RU" sz="5400" i="1"/>
              <a:t>Речевое общение – </a:t>
            </a:r>
            <a:r>
              <a:rPr lang="ru-RU" altLang="ru-RU" sz="5400"/>
              <a:t>это процесс взаимодействия между участниками коммуникации.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A0BEA9-C560-476D-BB01-00A752032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tx2">
                    <a:satMod val="130000"/>
                  </a:schemeClr>
                </a:solidFill>
              </a:rPr>
              <a:t>Условия, необходимые для речевой деятельности:</a:t>
            </a:r>
            <a:endParaRPr lang="ru-RU" dirty="0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FF13E952-B248-4A08-9DA0-A901A52EA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/>
              <a:t>Потребность в коммуникативной заинтересованности, в теме разговора и в его участниках;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/>
              <a:t>настроенность на мир собеседника;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/>
              <a:t>близость мировоззрения говорящего и слушающего;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/>
              <a:t>умение слушателя вникнуть в замысел говорящего;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/>
              <a:t>знание норм речевого этикета;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827ADC-B128-4C6E-B291-7912A8348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A32D6EA9-643C-4310-A891-7459A645D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289550"/>
          </a:xfrm>
        </p:spPr>
        <p:txBody>
          <a:bodyPr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/>
              <a:t>6. понимание собственной социальной роли и роли партнёра;</a:t>
            </a:r>
          </a:p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/>
              <a:t>7. умение слушать;</a:t>
            </a:r>
          </a:p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/>
              <a:t>8. зрительный контакт между собеседниками;</a:t>
            </a:r>
          </a:p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/>
              <a:t>9. богатый словарный запас собеседника;</a:t>
            </a:r>
          </a:p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/>
              <a:t>10. межличностное пространство; расстояние на котором собеседники находятся по отношению друг к другу.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C193BD-05B4-4410-9BC6-61D8ED4AB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72819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tx2">
                    <a:satMod val="130000"/>
                  </a:schemeClr>
                </a:solidFill>
              </a:rPr>
              <a:t>Расстояние, на котором собеседники находятся по отношению друг к другу:</a:t>
            </a:r>
            <a:endParaRPr lang="ru-RU" dirty="0"/>
          </a:p>
        </p:txBody>
      </p:sp>
      <p:sp>
        <p:nvSpPr>
          <p:cNvPr id="19458" name="Содержимое 2">
            <a:extLst>
              <a:ext uri="{FF2B5EF4-FFF2-40B4-BE49-F238E27FC236}">
                <a16:creationId xmlns:a16="http://schemas.microsoft.com/office/drawing/2014/main" id="{316B14A1-BFD4-4C60-AC18-AAB0C73DE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36838"/>
            <a:ext cx="8229600" cy="3489325"/>
          </a:xfrm>
        </p:spPr>
        <p:txBody>
          <a:bodyPr/>
          <a:lstStyle/>
          <a:p>
            <a:r>
              <a:rPr lang="ru-RU" altLang="ru-RU"/>
              <a:t>0,5 – 1,2 м. – для друзей,</a:t>
            </a:r>
          </a:p>
          <a:p>
            <a:r>
              <a:rPr lang="ru-RU" altLang="ru-RU"/>
              <a:t>1,2 – 3,7 м. – при неформальных и деловых отношениях,</a:t>
            </a:r>
          </a:p>
          <a:p>
            <a:r>
              <a:rPr lang="ru-RU" altLang="ru-RU"/>
              <a:t>3,7 м. – публичное расстояние.</a:t>
            </a:r>
          </a:p>
          <a:p>
            <a:endParaRPr lang="ru-RU" alt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003B47-9AFF-4386-8A4C-AD866479A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0184AB29-C976-433A-9C60-76DCEA39D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5360988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/>
              <a:t>   </a:t>
            </a:r>
            <a:r>
              <a:rPr lang="ru-RU" sz="3200" dirty="0"/>
              <a:t>Поскольку в акте общения принимают участие </a:t>
            </a:r>
            <a:r>
              <a:rPr lang="ru-RU" sz="3200" i="1" dirty="0"/>
              <a:t>адресант </a:t>
            </a:r>
            <a:r>
              <a:rPr lang="ru-RU" sz="3200" dirty="0"/>
              <a:t>(создатель информации) и </a:t>
            </a:r>
            <a:r>
              <a:rPr lang="ru-RU" sz="3200" i="1" dirty="0"/>
              <a:t>адресат(</a:t>
            </a:r>
            <a:r>
              <a:rPr lang="ru-RU" sz="3200" i="1" dirty="0" err="1"/>
              <a:t>ы</a:t>
            </a:r>
            <a:r>
              <a:rPr lang="ru-RU" sz="3200" i="1" dirty="0"/>
              <a:t>) </a:t>
            </a:r>
            <a:r>
              <a:rPr lang="ru-RU" sz="3200" dirty="0"/>
              <a:t>(воспринимающие информацию), то важно определить, какими </a:t>
            </a:r>
            <a:r>
              <a:rPr lang="ru-RU" sz="3200" b="1" u="sng" dirty="0"/>
              <a:t>коммуникативными качествами </a:t>
            </a:r>
            <a:r>
              <a:rPr lang="ru-RU" sz="3200" dirty="0"/>
              <a:t>должна обладать речь говорящего, чтобы адресат правильно декодировал её, адекватно воспринимал и был заинтересован в получении информации.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46C626-5A15-40D4-A5FC-D4E6D1A49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61662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B314CC79-94AD-4F00-BF0C-F6530352B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5360988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i="1" dirty="0"/>
              <a:t>    </a:t>
            </a:r>
            <a:r>
              <a:rPr lang="ru-RU" sz="5400" i="1" u="sng" dirty="0"/>
              <a:t>Коммуникативные качества речи </a:t>
            </a:r>
            <a:r>
              <a:rPr lang="ru-RU" sz="5400" i="1" dirty="0"/>
              <a:t>– </a:t>
            </a:r>
            <a:r>
              <a:rPr lang="ru-RU" sz="5400" dirty="0"/>
              <a:t>такие свойства речи, которые помогают организовать общение и сделать его эффективным. 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000" dirty="0"/>
              <a:t>  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76</TotalTime>
  <Words>1065</Words>
  <Application>Microsoft Office PowerPoint</Application>
  <PresentationFormat>Экран (4:3)</PresentationFormat>
  <Paragraphs>124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6" baseType="lpstr">
      <vt:lpstr>Arial</vt:lpstr>
      <vt:lpstr>Trebuchet MS</vt:lpstr>
      <vt:lpstr>Wingdings</vt:lpstr>
      <vt:lpstr>Wingdings 2</vt:lpstr>
      <vt:lpstr>Изящная</vt:lpstr>
      <vt:lpstr>РЕЧЕВОЕ ОБЩЕНИЕ. РЕЧЕВОЙ ЭТИКЕТ  </vt:lpstr>
      <vt:lpstr>Презентация PowerPoint</vt:lpstr>
      <vt:lpstr>Презентация PowerPoint</vt:lpstr>
      <vt:lpstr>Презентация PowerPoint</vt:lpstr>
      <vt:lpstr>Условия, необходимые для речевой деятельности:</vt:lpstr>
      <vt:lpstr>Презентация PowerPoint</vt:lpstr>
      <vt:lpstr>Расстояние, на котором собеседники находятся по отношению друг к другу: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Шесть максим вежливости  составляют основу коммуникативного кодекса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РЕЧЕВОЕ ОБЩЕНИЕ.  РЕЧЕВОЙ ЭТИКЕТ</dc:title>
  <dc:creator>home</dc:creator>
  <cp:lastModifiedBy>Пользователь Windows</cp:lastModifiedBy>
  <cp:revision>17</cp:revision>
  <dcterms:created xsi:type="dcterms:W3CDTF">2016-12-23T15:33:55Z</dcterms:created>
  <dcterms:modified xsi:type="dcterms:W3CDTF">2019-04-01T06:39:29Z</dcterms:modified>
</cp:coreProperties>
</file>