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60"/>
  </p:notesMasterIdLst>
  <p:sldIdLst>
    <p:sldId id="257" r:id="rId2"/>
    <p:sldId id="467" r:id="rId3"/>
    <p:sldId id="551" r:id="rId4"/>
    <p:sldId id="547" r:id="rId5"/>
    <p:sldId id="476" r:id="rId6"/>
    <p:sldId id="479" r:id="rId7"/>
    <p:sldId id="477" r:id="rId8"/>
    <p:sldId id="480" r:id="rId9"/>
    <p:sldId id="481" r:id="rId10"/>
    <p:sldId id="559" r:id="rId11"/>
    <p:sldId id="471" r:id="rId12"/>
    <p:sldId id="472" r:id="rId13"/>
    <p:sldId id="473" r:id="rId14"/>
    <p:sldId id="474" r:id="rId15"/>
    <p:sldId id="478" r:id="rId16"/>
    <p:sldId id="550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548" r:id="rId25"/>
    <p:sldId id="492" r:id="rId26"/>
    <p:sldId id="491" r:id="rId27"/>
    <p:sldId id="556" r:id="rId28"/>
    <p:sldId id="493" r:id="rId29"/>
    <p:sldId id="494" r:id="rId30"/>
    <p:sldId id="495" r:id="rId31"/>
    <p:sldId id="496" r:id="rId32"/>
    <p:sldId id="553" r:id="rId33"/>
    <p:sldId id="497" r:id="rId34"/>
    <p:sldId id="498" r:id="rId35"/>
    <p:sldId id="499" r:id="rId36"/>
    <p:sldId id="500" r:id="rId37"/>
    <p:sldId id="501" r:id="rId38"/>
    <p:sldId id="502" r:id="rId39"/>
    <p:sldId id="504" r:id="rId40"/>
    <p:sldId id="541" r:id="rId41"/>
    <p:sldId id="505" r:id="rId42"/>
    <p:sldId id="507" r:id="rId43"/>
    <p:sldId id="510" r:id="rId44"/>
    <p:sldId id="511" r:id="rId45"/>
    <p:sldId id="512" r:id="rId46"/>
    <p:sldId id="514" r:id="rId47"/>
    <p:sldId id="515" r:id="rId48"/>
    <p:sldId id="518" r:id="rId49"/>
    <p:sldId id="520" r:id="rId50"/>
    <p:sldId id="522" r:id="rId51"/>
    <p:sldId id="525" r:id="rId52"/>
    <p:sldId id="529" r:id="rId53"/>
    <p:sldId id="530" r:id="rId54"/>
    <p:sldId id="533" r:id="rId55"/>
    <p:sldId id="534" r:id="rId56"/>
    <p:sldId id="537" r:id="rId57"/>
    <p:sldId id="538" r:id="rId58"/>
    <p:sldId id="469" r:id="rId5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330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-18972"/>
    </p:cViewPr>
  </p:sorterViewPr>
  <p:notesViewPr>
    <p:cSldViewPr>
      <p:cViewPr varScale="1">
        <p:scale>
          <a:sx n="63" d="100"/>
          <a:sy n="63" d="100"/>
        </p:scale>
        <p:origin x="-3130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7E3B6-42E0-454A-84F8-D0C7167716D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4572-54FB-47A0-A507-0482C5DA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14572-54FB-47A0-A507-0482C5DA510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8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754-4535-48F4-B284-ABABE1CECED4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51A-20A1-4A99-B364-868A6FCB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D1A2-904A-49E4-9E7B-83D5AC7C8F42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5F-EA2C-4611-ADD9-14293B2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DFD3-995A-4678-9896-B6AF4BC4FC96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937-4FB4-45BE-B8F2-18D805B4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B0-D380-430F-AE62-E8C5063CC60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F4A-C9AC-4074-8CD6-BE2832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30D-6B4E-4AE6-9A02-6A611AF484B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35F-64E4-4536-ACB5-4A64BC04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D0AD-3C12-4E50-A844-D72E6E0557F0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209E-8DDD-4306-81B2-6E560F92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78CA-15C3-46DB-93B8-3F27B7A2AE8F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6A7B-FB61-4B6D-BCDF-A77164FC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E19C-71BD-4AB0-8AC6-9EB69E5E259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EC08-2DB7-4EDB-AAE9-9D80E320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8E-42D2-421F-93AE-9461E5DA6B5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CE-C68C-4AA8-98A5-25D4E147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FD23-C0B8-4048-80C4-5A4AB77CC5EA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DFE9-8083-45C6-8428-D97B21D0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9FA-DA30-412B-91D2-AD6A4BB69C2D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E50-5D00-4D40-A7C9-0D759A13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15521-C0C6-4895-84D3-58EFB8DCB1C1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F8BF1-EB78-4775-864F-C4B07D51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93" r:id="rId2"/>
    <p:sldLayoutId id="2147484288" r:id="rId3"/>
    <p:sldLayoutId id="2147484289" r:id="rId4"/>
    <p:sldLayoutId id="2147484290" r:id="rId5"/>
    <p:sldLayoutId id="2147484294" r:id="rId6"/>
    <p:sldLayoutId id="2147484295" r:id="rId7"/>
    <p:sldLayoutId id="2147484296" r:id="rId8"/>
    <p:sldLayoutId id="2147484291" r:id="rId9"/>
    <p:sldLayoutId id="2147484297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ru/url?sa=i&amp;rct=j&amp;q=&amp;esrc=s&amp;source=images&amp;cd=&amp;ved=0ahUKEwiJyuC-9vXOAhXK8RQKHQUPA7EQjRwIBw&amp;url=http://www.turbosquid.com/3d-models/3dsmax-erythrocytes/517589&amp;psig=AFQjCNFcZ9oldQc42LLXGTUH9pKzF10bkw&amp;ust=147308582619464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google.ru/url?sa=i&amp;rct=j&amp;q=&amp;esrc=s&amp;source=images&amp;cd=&amp;cad=rja&amp;uact=8&amp;ved=0ahUKEwiAsq37-fXOAhUKPhQKHVE5DWwQjRwIBw&amp;url=http://www.anatomybox.com/tag/erythrocytes/&amp;bvm=bv.131783435,d.d24&amp;psig=AFQjCNFcZ9oldQc42LLXGTUH9pKzF10bkw&amp;ust=147308582619464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48774"/>
            <a:ext cx="8640960" cy="16732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tx1"/>
                </a:solidFill>
                <a:latin typeface="Arial" charset="0"/>
              </a:rPr>
              <a:t>Иммуногематология</a:t>
            </a: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altLang="ru-RU" sz="3600" b="1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Система резус фактора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6" y="217716"/>
            <a:ext cx="2435224" cy="24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3224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антигенов эритроцитов системы Резус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29544"/>
            <a:ext cx="85689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Классификация Винера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Классификация Фишера-Рейса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Классификация Розенфельда</a:t>
            </a:r>
          </a:p>
        </p:txBody>
      </p:sp>
    </p:spTree>
    <p:extLst>
      <p:ext uri="{BB962C8B-B14F-4D97-AF65-F5344CB8AC3E}">
        <p14:creationId xmlns:p14="http://schemas.microsoft.com/office/powerpoint/2010/main" val="387350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Винера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67" y="1276349"/>
            <a:ext cx="5141937" cy="47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5698"/>
            <a:ext cx="9217024" cy="7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" y="1556792"/>
            <a:ext cx="3766222" cy="43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7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Фишера Рейса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4" y="1584702"/>
            <a:ext cx="9186534" cy="42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3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Розенфельда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42614"/>
            <a:ext cx="9089322" cy="48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96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763"/>
            <a:ext cx="84486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7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Выявление антигенов системы резус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2"/>
            <a:ext cx="91440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0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резус антигену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029544"/>
            <a:ext cx="8948052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В отличие от антигенов АВО к антигенам системы резус антитела не вырабатываются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Для выработки антител нужна сенсибилизация (переливание крови, беременность)</a:t>
            </a:r>
          </a:p>
        </p:txBody>
      </p:sp>
    </p:spTree>
    <p:extLst>
      <p:ext uri="{BB962C8B-B14F-4D97-AF65-F5344CB8AC3E}">
        <p14:creationId xmlns:p14="http://schemas.microsoft.com/office/powerpoint/2010/main" val="346385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Характеристики антигенов системы резус</a:t>
            </a:r>
            <a:br>
              <a:rPr lang="ru-RU" altLang="ru-RU" sz="3600" b="1" dirty="0">
                <a:solidFill>
                  <a:schemeClr val="tx1"/>
                </a:solidFill>
              </a:rPr>
            </a:br>
            <a:br>
              <a:rPr lang="ru-RU" altLang="ru-RU" sz="36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tx1"/>
                </a:solidFill>
              </a:rPr>
              <a:t>Разновидности антигена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Природа антигенов резус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" y="2204864"/>
            <a:ext cx="90931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5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Количество антигенов резус на мембране эритроцита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1" y="1556792"/>
            <a:ext cx="8555939" cy="11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40" y="2564903"/>
            <a:ext cx="4294932" cy="16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24438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240"/>
            <a:ext cx="214458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Картинки по запросу erythrocyt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" y="270892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9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План лекции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029544"/>
            <a:ext cx="894805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Классификация и характеристика антигенов эритроцитов системы резус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Разновидности антигена </a:t>
            </a:r>
            <a:r>
              <a:rPr lang="en-US" altLang="ru-RU" sz="2800" dirty="0">
                <a:solidFill>
                  <a:schemeClr val="tx1"/>
                </a:solidFill>
              </a:rPr>
              <a:t>D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Антитела к антигенам эритроцитов системы резус</a:t>
            </a:r>
            <a:endParaRPr lang="en-US" altLang="ru-RU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Другие системы антигенов эритроцитов</a:t>
            </a:r>
          </a:p>
        </p:txBody>
      </p:sp>
    </p:spTree>
    <p:extLst>
      <p:ext uri="{BB962C8B-B14F-4D97-AF65-F5344CB8AC3E}">
        <p14:creationId xmlns:p14="http://schemas.microsoft.com/office/powerpoint/2010/main" val="175042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Количество антигенных детерминант зависит от фенотипа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" y="1916832"/>
            <a:ext cx="912205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Полиморфизм антигенов резус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078"/>
            <a:ext cx="9252520" cy="12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09" y="2711574"/>
            <a:ext cx="4473971" cy="31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тинки по запросу erythrocyt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2328"/>
            <a:ext cx="401925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9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Разновидности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антигена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95353" cy="28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4" y="3933056"/>
            <a:ext cx="84977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" y="1196752"/>
            <a:ext cx="42749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6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Разновидности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антигена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70" y="1326756"/>
            <a:ext cx="6684742" cy="39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19108"/>
            <a:ext cx="2672766" cy="369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-вариантный антиген. Подтипы.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" y="1628800"/>
            <a:ext cx="908660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6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Вариант антигена </a:t>
            </a:r>
            <a:r>
              <a:rPr lang="en-US" altLang="ru-RU" sz="3600" b="1" dirty="0">
                <a:solidFill>
                  <a:schemeClr val="tx1"/>
                </a:solidFill>
              </a:rPr>
              <a:t>DVI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91525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5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Трудности в выявлении вариантных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антигенов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97226"/>
            <a:ext cx="9164562" cy="48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8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08504" cy="68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01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Выявление вариантных антигенов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" y="2348880"/>
            <a:ext cx="904454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8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3224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Выработка антител к вариантным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антигенам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" y="2022513"/>
            <a:ext cx="9014092" cy="39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История открытия и значимость антигенов системы резус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" y="1681163"/>
            <a:ext cx="8818311" cy="44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65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слабый антиген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3851"/>
            <a:ext cx="9073008" cy="20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" y="3284984"/>
            <a:ext cx="8601211" cy="11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8678281" cy="6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79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Выявление </a:t>
            </a:r>
            <a:r>
              <a:rPr lang="en-US" altLang="ru-RU" sz="3600" b="1" dirty="0">
                <a:solidFill>
                  <a:schemeClr val="tx1"/>
                </a:solidFill>
              </a:rPr>
              <a:t>D</a:t>
            </a:r>
            <a:r>
              <a:rPr lang="ru-RU" altLang="ru-RU" sz="3600" b="1" dirty="0">
                <a:solidFill>
                  <a:schemeClr val="tx1"/>
                </a:solidFill>
              </a:rPr>
              <a:t> слабого антигена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5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022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tx1"/>
                </a:solidFill>
              </a:rPr>
              <a:t>Схема переливания крови для разновидностей антигена D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7531"/>
            <a:ext cx="8352928" cy="53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8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Алгоритм выдачи результата при невозможности провести достоверную диагностику резус принадлежности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2708920"/>
            <a:ext cx="9009796" cy="37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65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Другие антигены эритроцитов системы резус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113137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9093293" cy="220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58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Более редкие антигены эритроцитов системы резус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1"/>
            <a:ext cx="918101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59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 </a:t>
            </a:r>
            <a:r>
              <a:rPr lang="en-US" altLang="ru-RU" sz="3600" b="1" dirty="0">
                <a:solidFill>
                  <a:schemeClr val="tx1"/>
                </a:solidFill>
              </a:rPr>
              <a:t>G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" y="1411698"/>
            <a:ext cx="9141556" cy="40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09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 </a:t>
            </a:r>
            <a:r>
              <a:rPr lang="en-US" altLang="ru-RU" sz="3600" b="1" dirty="0">
                <a:solidFill>
                  <a:schemeClr val="tx1"/>
                </a:solidFill>
              </a:rPr>
              <a:t>G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 (1).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" y="1988840"/>
            <a:ext cx="898077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11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 </a:t>
            </a:r>
            <a:r>
              <a:rPr lang="en-US" altLang="ru-RU" sz="3600" b="1" dirty="0">
                <a:solidFill>
                  <a:schemeClr val="tx1"/>
                </a:solidFill>
              </a:rPr>
              <a:t>G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 (2).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" y="1196752"/>
            <a:ext cx="9020418" cy="14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41132"/>
            <a:ext cx="9001001" cy="7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84984"/>
            <a:ext cx="91649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6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Другие системы антигенов эритроцитов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8" y="2060848"/>
            <a:ext cx="55976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-14583"/>
            <a:ext cx="6336705" cy="68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07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Перечень систем антигенов эритроцитов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6710"/>
            <a:ext cx="4752528" cy="37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1182985"/>
            <a:ext cx="44291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6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en-US" altLang="ru-RU" sz="3600" b="1" dirty="0">
                <a:solidFill>
                  <a:schemeClr val="tx1"/>
                </a:solidFill>
              </a:rPr>
              <a:t>MNS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" y="1340768"/>
            <a:ext cx="9001960" cy="485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45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7" y="-27384"/>
            <a:ext cx="7927123" cy="68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63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22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</a:t>
            </a:r>
            <a:r>
              <a:rPr lang="en-US" altLang="ru-RU" sz="3600" b="1" dirty="0">
                <a:solidFill>
                  <a:schemeClr val="tx1"/>
                </a:solidFill>
              </a:rPr>
              <a:t>MNS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5"/>
            <a:ext cx="9108504" cy="498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44624"/>
            <a:ext cx="8987753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2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</a:t>
            </a:r>
            <a:r>
              <a:rPr lang="en-US" altLang="ru-RU" sz="3600" b="1" dirty="0">
                <a:solidFill>
                  <a:schemeClr val="tx1"/>
                </a:solidFill>
              </a:rPr>
              <a:t>P</a:t>
            </a:r>
            <a:r>
              <a:rPr lang="ru-RU" altLang="ru-RU" sz="3600" b="1" dirty="0">
                <a:solidFill>
                  <a:schemeClr val="tx1"/>
                </a:solidFill>
              </a:rPr>
              <a:t> и </a:t>
            </a:r>
            <a:r>
              <a:rPr lang="en-US" altLang="ru-RU" sz="3600" b="1" dirty="0">
                <a:solidFill>
                  <a:schemeClr val="tx1"/>
                </a:solidFill>
              </a:rPr>
              <a:t>GLOBOSIDE</a:t>
            </a:r>
            <a:r>
              <a:rPr lang="ru-RU" altLang="ru-RU" sz="3600" b="1" dirty="0">
                <a:solidFill>
                  <a:schemeClr val="tx1"/>
                </a:solidFill>
              </a:rPr>
              <a:t> коллекция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7" y="1484784"/>
            <a:ext cx="91935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53" y="3356993"/>
            <a:ext cx="61552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18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системы </a:t>
            </a:r>
            <a:r>
              <a:rPr lang="en-US" altLang="ru-RU" sz="3600" b="1" dirty="0">
                <a:solidFill>
                  <a:schemeClr val="tx1"/>
                </a:solidFill>
              </a:rPr>
              <a:t>P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89818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30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Лютеран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9147582" cy="1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0888"/>
            <a:ext cx="9073008" cy="36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04112"/>
            <a:ext cx="9001000" cy="8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09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en-US" altLang="ru-RU" sz="3600" b="1" dirty="0" err="1">
                <a:solidFill>
                  <a:schemeClr val="tx1"/>
                </a:solidFill>
              </a:rPr>
              <a:t>Kell</a:t>
            </a:r>
            <a:r>
              <a:rPr lang="en-US" altLang="ru-RU" sz="3600" b="1" dirty="0">
                <a:solidFill>
                  <a:schemeClr val="tx1"/>
                </a:solidFill>
              </a:rPr>
              <a:t> 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08504" cy="32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03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Природа антигенов эритроцитов </a:t>
            </a:r>
            <a:r>
              <a:rPr lang="en-US" altLang="ru-RU" sz="3600" b="1" dirty="0" err="1">
                <a:solidFill>
                  <a:schemeClr val="tx1"/>
                </a:solidFill>
              </a:rPr>
              <a:t>Kell</a:t>
            </a:r>
            <a:r>
              <a:rPr lang="en-US" altLang="ru-RU" sz="3600" b="1" dirty="0">
                <a:solidFill>
                  <a:schemeClr val="tx1"/>
                </a:solidFill>
              </a:rPr>
              <a:t> 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628800"/>
            <a:ext cx="889298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8886006" cy="10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2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5578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Основные гены системы резус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" y="1256346"/>
            <a:ext cx="9160969" cy="526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08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5578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</a:t>
            </a:r>
            <a:r>
              <a:rPr lang="en-US" altLang="ru-RU" sz="3600" b="1" dirty="0" err="1">
                <a:solidFill>
                  <a:schemeClr val="tx1"/>
                </a:solidFill>
              </a:rPr>
              <a:t>Kell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96751"/>
            <a:ext cx="9096647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31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5495" y="-127793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en-US" altLang="ru-RU" sz="3600" b="1" dirty="0">
                <a:solidFill>
                  <a:schemeClr val="tx1"/>
                </a:solidFill>
              </a:rPr>
              <a:t>Lewis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" y="1758287"/>
            <a:ext cx="9039547" cy="20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19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88231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</a:t>
            </a:r>
            <a:r>
              <a:rPr lang="en-US" altLang="ru-RU" sz="3600" b="1" dirty="0">
                <a:solidFill>
                  <a:schemeClr val="tx1"/>
                </a:solidFill>
              </a:rPr>
              <a:t>Lewis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97" y="1628801"/>
            <a:ext cx="923179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19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44624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ru-RU" altLang="ru-RU" sz="3600" b="1" dirty="0" err="1">
                <a:solidFill>
                  <a:schemeClr val="tx1"/>
                </a:solidFill>
              </a:rPr>
              <a:t>Даффи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8" y="1556792"/>
            <a:ext cx="91913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603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88231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эритроцитов </a:t>
            </a:r>
            <a:r>
              <a:rPr lang="ru-RU" altLang="ru-RU" sz="3600" b="1" dirty="0" err="1">
                <a:solidFill>
                  <a:schemeClr val="tx1"/>
                </a:solidFill>
              </a:rPr>
              <a:t>Даффи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" y="2132856"/>
            <a:ext cx="91400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74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44624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ru-RU" altLang="ru-RU" sz="3600" b="1" dirty="0" err="1">
                <a:solidFill>
                  <a:schemeClr val="tx1"/>
                </a:solidFill>
              </a:rPr>
              <a:t>Кидд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4" y="2204864"/>
            <a:ext cx="9127408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486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44624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Антитела к антигенам эритроцитов </a:t>
            </a:r>
            <a:r>
              <a:rPr lang="ru-RU" altLang="ru-RU" sz="3600" b="1" dirty="0" err="1">
                <a:solidFill>
                  <a:schemeClr val="tx1"/>
                </a:solidFill>
              </a:rPr>
              <a:t>Кидд</a:t>
            </a:r>
            <a:r>
              <a:rPr lang="ru-RU" altLang="ru-RU" sz="3600" b="1" dirty="0">
                <a:solidFill>
                  <a:schemeClr val="tx1"/>
                </a:solidFill>
              </a:rPr>
              <a:t>. Клиническое значение.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51458"/>
            <a:ext cx="4932040" cy="25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5648"/>
            <a:ext cx="9036496" cy="29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594826" cy="259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28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11857" y="-99392"/>
            <a:ext cx="9096647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en-US" altLang="ru-RU" sz="3600" b="1" dirty="0">
                <a:solidFill>
                  <a:schemeClr val="tx1"/>
                </a:solidFill>
              </a:rPr>
              <a:t>Diego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29319"/>
            <a:ext cx="9016713" cy="17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4" y="3068960"/>
            <a:ext cx="8892850" cy="21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63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92079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Вопросы?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7" y="217716"/>
            <a:ext cx="3544063" cy="3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2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Резус антигены. Генотип.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99" y="1628800"/>
            <a:ext cx="9160834" cy="35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99248"/>
            <a:ext cx="4248472" cy="5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" y="72008"/>
            <a:ext cx="795481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1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" y="677"/>
            <a:ext cx="9059305" cy="6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7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-1192"/>
            <a:ext cx="642937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72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20885</TotalTime>
  <Words>363</Words>
  <Application>Microsoft Office PowerPoint</Application>
  <PresentationFormat>Экран (4:3)</PresentationFormat>
  <Paragraphs>82</Paragraphs>
  <Slides>58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Arial</vt:lpstr>
      <vt:lpstr>Calibri</vt:lpstr>
      <vt:lpstr>Candara</vt:lpstr>
      <vt:lpstr>Symbol</vt:lpstr>
      <vt:lpstr>Волна</vt:lpstr>
      <vt:lpstr>Иммуногематология  Система резус фактора</vt:lpstr>
      <vt:lpstr>План лекции</vt:lpstr>
      <vt:lpstr>История открытия и значимость антигенов системы резус</vt:lpstr>
      <vt:lpstr>Презентация PowerPoint</vt:lpstr>
      <vt:lpstr>Основные гены системы резус</vt:lpstr>
      <vt:lpstr>Резус антигены. Генотип.</vt:lpstr>
      <vt:lpstr>Презентация PowerPoint</vt:lpstr>
      <vt:lpstr>Презентация PowerPoint</vt:lpstr>
      <vt:lpstr>Презентация PowerPoint</vt:lpstr>
      <vt:lpstr>Классификация антигенов эритроцитов системы Резус</vt:lpstr>
      <vt:lpstr>Классификация Винера</vt:lpstr>
      <vt:lpstr>Классификация Фишера Рейса</vt:lpstr>
      <vt:lpstr>Классификация Розенфельда</vt:lpstr>
      <vt:lpstr>Презентация PowerPoint</vt:lpstr>
      <vt:lpstr>Выявление антигенов системы резус</vt:lpstr>
      <vt:lpstr>Антитела к резус антигену</vt:lpstr>
      <vt:lpstr>Характеристики антигенов системы резус  Разновидности антигена D</vt:lpstr>
      <vt:lpstr>Природа антигенов резус</vt:lpstr>
      <vt:lpstr>Количество антигенов резус на мембране эритроцита</vt:lpstr>
      <vt:lpstr>Количество антигенных детерминант зависит от фенотипа</vt:lpstr>
      <vt:lpstr>Полиморфизм антигенов резус</vt:lpstr>
      <vt:lpstr>Разновидности D антигена</vt:lpstr>
      <vt:lpstr>Разновидности D антигена</vt:lpstr>
      <vt:lpstr>D-вариантный антиген. Подтипы.</vt:lpstr>
      <vt:lpstr>Вариант антигена DVI</vt:lpstr>
      <vt:lpstr>Трудности в выявлении вариантных D антигенов</vt:lpstr>
      <vt:lpstr>Презентация PowerPoint</vt:lpstr>
      <vt:lpstr>Выявление вариантных антигенов </vt:lpstr>
      <vt:lpstr>Выработка антител к вариантным D антигенам</vt:lpstr>
      <vt:lpstr>D слабый антиген</vt:lpstr>
      <vt:lpstr>Выявление D слабого антигена</vt:lpstr>
      <vt:lpstr>Схема переливания крови для разновидностей антигена D</vt:lpstr>
      <vt:lpstr>Алгоритм выдачи результата при невозможности провести достоверную диагностику резус принадлежности</vt:lpstr>
      <vt:lpstr>Другие антигены эритроцитов системы резус</vt:lpstr>
      <vt:lpstr>Более редкие антигены эритроцитов системы резус</vt:lpstr>
      <vt:lpstr>Антиген G</vt:lpstr>
      <vt:lpstr>Антиген G. Клиническое значение (1).</vt:lpstr>
      <vt:lpstr>Антиген G. Клиническое значение (2).</vt:lpstr>
      <vt:lpstr>Другие системы антигенов эритроцитов</vt:lpstr>
      <vt:lpstr>Перечень систем антигенов эритроцитов</vt:lpstr>
      <vt:lpstr>Система антигенов эритроцитов MNS</vt:lpstr>
      <vt:lpstr>Презентация PowerPoint</vt:lpstr>
      <vt:lpstr>Антитела к антигенам MNS. Клиническое значение</vt:lpstr>
      <vt:lpstr>Презентация PowerPoint</vt:lpstr>
      <vt:lpstr>Система антигенов P и GLOBOSIDE коллекция</vt:lpstr>
      <vt:lpstr>Антитела к антигенам системы P. Клиническое значение.</vt:lpstr>
      <vt:lpstr>Система антигенов эритроцитов Лютеран</vt:lpstr>
      <vt:lpstr>Система антигенов эритроцитов Kell </vt:lpstr>
      <vt:lpstr>Природа антигенов эритроцитов Kell </vt:lpstr>
      <vt:lpstr>Антитела к антигенам Kell. Клиническое значение.</vt:lpstr>
      <vt:lpstr>Система антигенов эритроцитов Lewis</vt:lpstr>
      <vt:lpstr>Антитела к антигенам Lewis. Клиническое значение.</vt:lpstr>
      <vt:lpstr>Система антигенов эритроцитов Даффи</vt:lpstr>
      <vt:lpstr>Антитела к антигенам эритроцитов Даффи. Клиническое значение.</vt:lpstr>
      <vt:lpstr>Система антигенов эритроцитов Кидд</vt:lpstr>
      <vt:lpstr>Антитела к антигенам эритроцитов Кидд. Клиническое значение.</vt:lpstr>
      <vt:lpstr>Система антигенов эритроцитов Diego</vt:lpstr>
      <vt:lpstr>Вопросы?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D:  Значение в терапии остеопороза</dc:title>
  <dc:creator>Name</dc:creator>
  <cp:lastModifiedBy>Boris Zavodovsky</cp:lastModifiedBy>
  <cp:revision>5215</cp:revision>
  <cp:lastPrinted>2014-07-23T05:43:04Z</cp:lastPrinted>
  <dcterms:created xsi:type="dcterms:W3CDTF">2013-05-03T07:25:23Z</dcterms:created>
  <dcterms:modified xsi:type="dcterms:W3CDTF">2022-08-30T12:20:59Z</dcterms:modified>
</cp:coreProperties>
</file>