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4" r:id="rId9"/>
    <p:sldId id="265" r:id="rId10"/>
    <p:sldId id="269" r:id="rId11"/>
    <p:sldId id="266" r:id="rId12"/>
    <p:sldId id="267" r:id="rId13"/>
    <p:sldId id="268" r:id="rId14"/>
    <p:sldId id="270" r:id="rId15"/>
    <p:sldId id="271" r:id="rId16"/>
    <p:sldId id="272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79" d="100"/>
          <a:sy n="79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8588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23129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1470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8391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03152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2880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6550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86945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4887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0079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088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6337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585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424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032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010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631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E3148EA-ED1C-42F7-B8F2-E32CC1CA4862}" type="datetimeFigureOut">
              <a:rPr lang="ru-RU" smtClean="0"/>
              <a:t>09.10.2017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F71EB-21E8-45DE-8738-CA388AABFE6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314183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u.wikipedia.org/wiki/%D0%91%D0%B0%D0%BA%D1%82%D0%B5%D1%80%D0%B8%D0%BE%D1%84%D0%B0%D0%B3%D0%B8#cite_note-.D0.9E.D0.B6.D0.B5.D1.80.D0.B5.D0.BB.D1.8C.D0.B5.D0.B2.D0.B0-1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6215" y="420975"/>
            <a:ext cx="9436608" cy="4145279"/>
          </a:xfrm>
        </p:spPr>
        <p:txBody>
          <a:bodyPr/>
          <a:lstStyle/>
          <a:p>
            <a:r>
              <a:rPr lang="ru-RU" dirty="0" smtClean="0"/>
              <a:t>Бактериофаги и их практическое применение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5001" y="4777380"/>
            <a:ext cx="4479036" cy="2861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7624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26343" y="1354957"/>
            <a:ext cx="3446585" cy="4207703"/>
          </a:xfrm>
        </p:spPr>
        <p:txBody>
          <a:bodyPr/>
          <a:lstStyle/>
          <a:p>
            <a:r>
              <a:rPr lang="ru-RU" sz="3200" dirty="0"/>
              <a:t>Адсорбция бактериофагов на поверхности бактериальной клетки</a:t>
            </a:r>
            <a:endParaRPr lang="ru-RU" sz="3200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5452" y="172243"/>
            <a:ext cx="4945348" cy="5780562"/>
          </a:xfrm>
        </p:spPr>
      </p:pic>
    </p:spTree>
    <p:extLst>
      <p:ext uri="{BB962C8B-B14F-4D97-AF65-F5344CB8AC3E}">
        <p14:creationId xmlns:p14="http://schemas.microsoft.com/office/powerpoint/2010/main" val="2918433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1666" y="0"/>
            <a:ext cx="9404723" cy="693330"/>
          </a:xfrm>
        </p:spPr>
        <p:txBody>
          <a:bodyPr/>
          <a:lstStyle/>
          <a:p>
            <a:r>
              <a:rPr lang="ru-RU" sz="3600" dirty="0" smtClean="0"/>
              <a:t>Жизненный ци</a:t>
            </a:r>
            <a:r>
              <a:rPr lang="ru-RU" sz="3600" dirty="0" smtClean="0"/>
              <a:t>кл 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344" y="693330"/>
            <a:ext cx="11887200" cy="602446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800" dirty="0"/>
              <a:t>Умеренные и вирулентные бактериофаги на начальных этапах взаимодействия с бактериальной клеткой имеют одинаковый цикл.</a:t>
            </a:r>
          </a:p>
          <a:p>
            <a:r>
              <a:rPr lang="ru-RU" sz="1800" dirty="0" smtClean="0"/>
              <a:t>Адсорбция </a:t>
            </a:r>
            <a:r>
              <a:rPr lang="ru-RU" sz="1800" dirty="0"/>
              <a:t>бактериофага на </a:t>
            </a:r>
            <a:r>
              <a:rPr lang="ru-RU" sz="1800" dirty="0" err="1"/>
              <a:t>фагоспецифических</a:t>
            </a:r>
            <a:r>
              <a:rPr lang="ru-RU" sz="1800" dirty="0"/>
              <a:t> рецепторах клетки.</a:t>
            </a:r>
          </a:p>
          <a:p>
            <a:r>
              <a:rPr lang="ru-RU" sz="1800" dirty="0"/>
              <a:t>Инъекция </a:t>
            </a:r>
            <a:r>
              <a:rPr lang="ru-RU" sz="1800" dirty="0" err="1"/>
              <a:t>фаговой</a:t>
            </a:r>
            <a:r>
              <a:rPr lang="ru-RU" sz="1800" dirty="0"/>
              <a:t> нуклеиновой кислоты в клетку хозяина.</a:t>
            </a:r>
          </a:p>
          <a:p>
            <a:r>
              <a:rPr lang="ru-RU" sz="1800" dirty="0"/>
              <a:t>Совместная репликация </a:t>
            </a:r>
            <a:r>
              <a:rPr lang="ru-RU" sz="1800" dirty="0" err="1"/>
              <a:t>фаговой</a:t>
            </a:r>
            <a:r>
              <a:rPr lang="ru-RU" sz="1800" dirty="0"/>
              <a:t> и бактериальной нуклеиновой кислоты.</a:t>
            </a:r>
          </a:p>
          <a:p>
            <a:r>
              <a:rPr lang="ru-RU" sz="1800" dirty="0"/>
              <a:t>Деление клетки.</a:t>
            </a:r>
          </a:p>
          <a:p>
            <a:r>
              <a:rPr lang="ru-RU" sz="1800" dirty="0"/>
              <a:t>Далее бактериофаг может развиваться по двум моделям: лизогенный либо литический путь.</a:t>
            </a:r>
          </a:p>
          <a:p>
            <a:pPr marL="0" indent="0">
              <a:buNone/>
            </a:pPr>
            <a:r>
              <a:rPr lang="ru-RU" sz="1800" b="1" dirty="0" smtClean="0"/>
              <a:t>     Умеренные  </a:t>
            </a:r>
            <a:r>
              <a:rPr lang="ru-RU" sz="1800" dirty="0" smtClean="0"/>
              <a:t>бактериофаги после деления находятся в состоянии профаза (лизогенный путь)  </a:t>
            </a:r>
          </a:p>
          <a:p>
            <a:pPr marL="0" indent="0">
              <a:buNone/>
            </a:pPr>
            <a:r>
              <a:rPr lang="ru-RU" sz="1800" dirty="0"/>
              <a:t> </a:t>
            </a:r>
            <a:r>
              <a:rPr lang="ru-RU" sz="1800" dirty="0" smtClean="0"/>
              <a:t>    </a:t>
            </a:r>
            <a:r>
              <a:rPr lang="ru-RU" sz="1800" b="1" dirty="0" smtClean="0"/>
              <a:t>Вирулентные</a:t>
            </a:r>
            <a:r>
              <a:rPr lang="ru-RU" sz="1800" dirty="0" smtClean="0"/>
              <a:t> </a:t>
            </a:r>
            <a:r>
              <a:rPr lang="ru-RU" dirty="0"/>
              <a:t> бактериофаги развиваются по литической </a:t>
            </a:r>
            <a:r>
              <a:rPr lang="ru-RU" dirty="0" smtClean="0"/>
              <a:t>модели:</a:t>
            </a:r>
          </a:p>
          <a:p>
            <a:r>
              <a:rPr lang="ru-RU" dirty="0"/>
              <a:t>Нуклеиновая кислота фага направляет синтез ферментов фага, используя для этого белоксинтезирующий аппарат бактерии. Фаг тем или иным способом инактивирует ДНК и РНК хозяина, а ферменты фага совсем расщепляют её; РНК фага «подчиняет» себе клеточный аппарат синтеза белка.</a:t>
            </a:r>
          </a:p>
          <a:p>
            <a:r>
              <a:rPr lang="ru-RU" dirty="0"/>
              <a:t>Нуклеиновая кислота фага реплицируется и направляет синтез новых белков оболочки. Образуются новые частицы фага в результате спонтанной </a:t>
            </a:r>
            <a:r>
              <a:rPr lang="ru-RU" dirty="0" err="1"/>
              <a:t>самосборки</a:t>
            </a:r>
            <a:r>
              <a:rPr lang="ru-RU" dirty="0"/>
              <a:t> белковой оболочки (</a:t>
            </a:r>
            <a:r>
              <a:rPr lang="ru-RU" dirty="0" err="1"/>
              <a:t>капсид</a:t>
            </a:r>
            <a:r>
              <a:rPr lang="ru-RU" dirty="0"/>
              <a:t>) вокруг </a:t>
            </a:r>
            <a:r>
              <a:rPr lang="ru-RU" dirty="0" err="1"/>
              <a:t>фаговой</a:t>
            </a:r>
            <a:r>
              <a:rPr lang="ru-RU" dirty="0"/>
              <a:t> нуклеиновой кислоты; под контролем РНК фага синтезируется лизоцим.</a:t>
            </a:r>
          </a:p>
          <a:p>
            <a:r>
              <a:rPr lang="ru-RU" dirty="0"/>
              <a:t>Лизис клетки: клетка лопается под воздействием лизоцима; высвобождается около 200—1000 новых фагов; фаги инфицируют другие бактерии.</a:t>
            </a:r>
          </a:p>
          <a:p>
            <a:pPr marL="0" indent="0">
              <a:buNone/>
            </a:pPr>
            <a:r>
              <a:rPr lang="ru-RU" sz="1800" dirty="0" smtClean="0"/>
              <a:t>      </a:t>
            </a:r>
            <a:endParaRPr lang="ru-RU" sz="1800" dirty="0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-108040"/>
            <a:ext cx="291666" cy="21608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253920" tIns="45720" rIns="0" bIns="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rgbClr val="222222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9024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311" y="111342"/>
            <a:ext cx="4120961" cy="729906"/>
          </a:xfrm>
        </p:spPr>
        <p:txBody>
          <a:bodyPr/>
          <a:lstStyle/>
          <a:p>
            <a:r>
              <a:rPr lang="ru-RU" sz="3200" dirty="0" smtClean="0"/>
              <a:t>Применение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" y="719328"/>
            <a:ext cx="11716511" cy="603417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b="1" dirty="0" smtClean="0"/>
              <a:t>В медицине</a:t>
            </a:r>
          </a:p>
          <a:p>
            <a:pPr marL="0" indent="0">
              <a:buNone/>
            </a:pPr>
            <a:r>
              <a:rPr lang="ru-RU" sz="2400" b="1" dirty="0"/>
              <a:t> </a:t>
            </a:r>
            <a:r>
              <a:rPr lang="ru-RU" sz="2400" b="1" dirty="0" smtClean="0"/>
              <a:t> </a:t>
            </a:r>
            <a:r>
              <a:rPr lang="ru-RU" sz="1900" dirty="0"/>
              <a:t>Одной из областей использования бактериофагов является антибактериальная терапия, альтернативная приёму антибиотиков. Например, применяются бактериофаги: стрептококковый, стафилококковый, </a:t>
            </a:r>
            <a:r>
              <a:rPr lang="ru-RU" sz="1900" dirty="0" err="1"/>
              <a:t>клебсиеллёзный</a:t>
            </a:r>
            <a:r>
              <a:rPr lang="ru-RU" sz="1900" dirty="0"/>
              <a:t>, </a:t>
            </a:r>
            <a:r>
              <a:rPr lang="ru-RU" sz="1900" dirty="0" err="1" smtClean="0"/>
              <a:t>дизентерийный</a:t>
            </a:r>
            <a:r>
              <a:rPr lang="ru-RU" sz="1900" dirty="0" err="1"/>
              <a:t>и</a:t>
            </a:r>
            <a:r>
              <a:rPr lang="ru-RU" sz="1900" dirty="0" err="1" smtClean="0"/>
              <a:t>поливалентный</a:t>
            </a:r>
            <a:r>
              <a:rPr lang="ru-RU" sz="1900" dirty="0"/>
              <a:t>, </a:t>
            </a:r>
            <a:r>
              <a:rPr lang="ru-RU" sz="1900" dirty="0" err="1"/>
              <a:t>пиобактериофаг</a:t>
            </a:r>
            <a:r>
              <a:rPr lang="ru-RU" sz="1900" dirty="0"/>
              <a:t>, коли, протейный и </a:t>
            </a:r>
            <a:r>
              <a:rPr lang="ru-RU" sz="1900" dirty="0" err="1"/>
              <a:t>колипротейный</a:t>
            </a:r>
            <a:r>
              <a:rPr lang="ru-RU" sz="1900" dirty="0"/>
              <a:t> и другие. В России зарегистрировано и применяется 13 медицинских препаратов на основе </a:t>
            </a:r>
            <a:r>
              <a:rPr lang="ru-RU" sz="1900" dirty="0" smtClean="0"/>
              <a:t>фагов. </a:t>
            </a:r>
            <a:r>
              <a:rPr lang="ru-RU" sz="1900" dirty="0"/>
              <a:t>В настоящее время их применяют для лечения бактериальных инфекций, которые не чувствительны к традиционному лечению антибиотиками, особенно в республике </a:t>
            </a:r>
            <a:r>
              <a:rPr lang="ru-RU" sz="1900" dirty="0" smtClean="0"/>
              <a:t>Грузия. </a:t>
            </a:r>
            <a:r>
              <a:rPr lang="ru-RU" sz="1900" dirty="0"/>
              <a:t>Обычно, применение бактериофагов сопровождается большим, чем антибиотики, успехом там, где присутствуют биологические мембраны, покрытые полисахаридами, через которые антибиотики обычно не </a:t>
            </a:r>
            <a:r>
              <a:rPr lang="ru-RU" sz="1900" dirty="0" smtClean="0"/>
              <a:t>проникают. </a:t>
            </a:r>
            <a:r>
              <a:rPr lang="ru-RU" sz="1900" dirty="0"/>
              <a:t>В настоящее время терапевтическое применение бактериофагов не получило одобрения на Западе, хотя и применяются фаги для уничтожения бактерий, вызывающих пищевые отравления, таких, как </a:t>
            </a:r>
            <a:r>
              <a:rPr lang="ru-RU" sz="1900" dirty="0" smtClean="0"/>
              <a:t>листерии. </a:t>
            </a:r>
            <a:r>
              <a:rPr lang="ru-RU" sz="1900" dirty="0"/>
              <a:t>В многолетнем опыте в объёме крупного города и сельской местности доказана необычайно высокая лечебная и профилактическая эффективность дизентерийного бактериофага (П. М. </a:t>
            </a:r>
            <a:r>
              <a:rPr lang="ru-RU" sz="1900" dirty="0" err="1"/>
              <a:t>Лернер</a:t>
            </a:r>
            <a:r>
              <a:rPr lang="ru-RU" sz="1900" dirty="0"/>
              <a:t>, 2010</a:t>
            </a:r>
            <a:r>
              <a:rPr lang="ru-RU" sz="1900" dirty="0" smtClean="0"/>
              <a:t>). </a:t>
            </a:r>
            <a:r>
              <a:rPr lang="ru-RU" sz="1900" dirty="0"/>
              <a:t>В России терапевтические </a:t>
            </a:r>
            <a:r>
              <a:rPr lang="ru-RU" sz="1900" dirty="0" err="1"/>
              <a:t>фаговые</a:t>
            </a:r>
            <a:r>
              <a:rPr lang="ru-RU" sz="1900" dirty="0"/>
              <a:t> препараты делают давно, фагами лечили ещё до антибиотиков. В последние годы фаги широко использовали после наводнений в </a:t>
            </a:r>
            <a:r>
              <a:rPr lang="ru-RU" sz="1900" dirty="0" smtClean="0"/>
              <a:t>Крымске</a:t>
            </a:r>
            <a:r>
              <a:rPr lang="ru-RU" sz="1900" dirty="0"/>
              <a:t> и Хабаровске, чтобы предотвратить дизентерию.</a:t>
            </a:r>
            <a:endParaRPr lang="ru-RU" sz="1900" b="1" dirty="0"/>
          </a:p>
        </p:txBody>
      </p:sp>
    </p:spTree>
    <p:extLst>
      <p:ext uri="{BB962C8B-B14F-4D97-AF65-F5344CB8AC3E}">
        <p14:creationId xmlns:p14="http://schemas.microsoft.com/office/powerpoint/2010/main" val="3847663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912" y="109728"/>
            <a:ext cx="2877377" cy="510450"/>
          </a:xfrm>
        </p:spPr>
        <p:txBody>
          <a:bodyPr/>
          <a:lstStyle/>
          <a:p>
            <a:r>
              <a:rPr lang="ru-RU" sz="3600" b="1" dirty="0" smtClean="0"/>
              <a:t>В биологии</a:t>
            </a:r>
            <a:endParaRPr lang="ru-RU" sz="36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29906"/>
            <a:ext cx="11748056" cy="5358611"/>
          </a:xfrm>
        </p:spPr>
        <p:txBody>
          <a:bodyPr>
            <a:noAutofit/>
          </a:bodyPr>
          <a:lstStyle/>
          <a:p>
            <a:r>
              <a:rPr lang="ru-RU" sz="1800" dirty="0"/>
              <a:t>Бактериофаги применяются в генной инженерии в качестве векторов, переносящих участки ДНК, возможна также естественная передача генов между бактериями посредством некоторых фагов (трансдукция).</a:t>
            </a:r>
          </a:p>
          <a:p>
            <a:r>
              <a:rPr lang="ru-RU" sz="1800" dirty="0" err="1"/>
              <a:t>Фаговые</a:t>
            </a:r>
            <a:r>
              <a:rPr lang="ru-RU" sz="1800" dirty="0"/>
              <a:t> векторы обычно создают на базе умеренного бактериофага λ, содержащего </a:t>
            </a:r>
            <a:r>
              <a:rPr lang="ru-RU" sz="1800" dirty="0" err="1"/>
              <a:t>двухцепочечную</a:t>
            </a:r>
            <a:r>
              <a:rPr lang="ru-RU" sz="1800" dirty="0"/>
              <a:t> линейную молекулу ДНК. Левое и правое плечи фага имеют все гены, необходимые для литического цикла (репликации, размножения). Средняя часть генома бактериофага λ (содержит гены, контролирующие </a:t>
            </a:r>
            <a:r>
              <a:rPr lang="ru-RU" sz="1800" dirty="0" err="1"/>
              <a:t>лизогению</a:t>
            </a:r>
            <a:r>
              <a:rPr lang="ru-RU" sz="1800" dirty="0"/>
              <a:t>, то есть его интеграцию в ДНК бактериальной клетки) не существенна для его размножения и составляет примерно 25 тысяч пар нуклеотидов. Данная часть может быть заменена на чужеродный фрагмент ДНК. Такие модифицированные фаги проходят литический цикл, но </a:t>
            </a:r>
            <a:r>
              <a:rPr lang="ru-RU" sz="1800" dirty="0" err="1"/>
              <a:t>лизогения</a:t>
            </a:r>
            <a:r>
              <a:rPr lang="ru-RU" sz="1800" dirty="0"/>
              <a:t> не происходит. Векторы на основе бактериофага λ используют для клонирования фрагментов ДНК эукариот (то есть более крупных генов) размером до 23 тысяч пар нуклеотидов (т. п. н.). Причём, фаги без вставок — менее 38 т. п. н. или, напротив, со слишком большими вставками — более 52 т. п. н. не развиваются и не поражают </a:t>
            </a:r>
            <a:r>
              <a:rPr lang="ru-RU" sz="1800" dirty="0" smtClean="0"/>
              <a:t>бактерии.</a:t>
            </a:r>
            <a:endParaRPr lang="ru-RU" sz="1800" dirty="0"/>
          </a:p>
          <a:p>
            <a:r>
              <a:rPr lang="ru-RU" sz="1800" dirty="0" smtClean="0"/>
              <a:t>Поскольку </a:t>
            </a:r>
            <a:r>
              <a:rPr lang="ru-RU" sz="1800" dirty="0"/>
              <a:t>размножение бактериофага возможно только в живых клетках, бактериофаги могут быть использованы для определения жизнеспособности бактерий. Данное направление имеет большие перспективы, поскольку, одним из основных вопросов при разных биотехнологических процессах является определение жизнеспособности используемых культур. С помощью метода электрооптического анализа клеточных суспензий была показана возможность изучения этапов взаимодействия фаг-микробная клетка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432846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503" y="0"/>
            <a:ext cx="12087497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i="1" dirty="0" smtClean="0"/>
              <a:t>А также</a:t>
            </a:r>
          </a:p>
          <a:p>
            <a:pPr marL="0" indent="0">
              <a:buNone/>
            </a:pPr>
            <a:r>
              <a:rPr lang="ru-RU" b="1" i="1" dirty="0" smtClean="0"/>
              <a:t>  в </a:t>
            </a:r>
            <a:r>
              <a:rPr lang="ru-RU" b="1" i="1" dirty="0"/>
              <a:t>ветеринарии для</a:t>
            </a:r>
            <a:r>
              <a:rPr lang="ru-RU" i="1" dirty="0"/>
              <a:t>:</a:t>
            </a:r>
            <a:endParaRPr lang="ru-RU" dirty="0"/>
          </a:p>
          <a:p>
            <a:r>
              <a:rPr lang="ru-RU" dirty="0"/>
              <a:t>профилактики и лечения бактериальных заболеваний птиц и животных;</a:t>
            </a:r>
          </a:p>
          <a:p>
            <a:r>
              <a:rPr lang="ru-RU" dirty="0"/>
              <a:t>лечения гнойно-воспалительных заболеваний слизистых глаз, полости рта;</a:t>
            </a:r>
          </a:p>
          <a:p>
            <a:r>
              <a:rPr lang="ru-RU" dirty="0"/>
              <a:t>профилактики гнойно-воспалительных осложнений при ожогах, ранениях, операционных вмешательствах;</a:t>
            </a:r>
          </a:p>
          <a:p>
            <a:pPr marL="0" indent="0">
              <a:buNone/>
            </a:pPr>
            <a:r>
              <a:rPr lang="ru-RU" i="1" dirty="0" smtClean="0"/>
              <a:t>  </a:t>
            </a:r>
            <a:r>
              <a:rPr lang="ru-RU" b="1" i="1" dirty="0" smtClean="0"/>
              <a:t>в </a:t>
            </a:r>
            <a:r>
              <a:rPr lang="ru-RU" b="1" i="1" dirty="0"/>
              <a:t>генной инженерии:</a:t>
            </a:r>
            <a:endParaRPr lang="ru-RU" b="1" dirty="0"/>
          </a:p>
          <a:p>
            <a:r>
              <a:rPr lang="ru-RU" dirty="0"/>
              <a:t>для трансдукции - естественной передачи генов между бактериями;</a:t>
            </a:r>
          </a:p>
          <a:p>
            <a:r>
              <a:rPr lang="ru-RU" dirty="0"/>
              <a:t>как векторы, переносящие участки ДНК;</a:t>
            </a:r>
          </a:p>
          <a:p>
            <a:r>
              <a:rPr lang="ru-RU" dirty="0"/>
              <a:t>с помощью фагов можно конструировать направленные изменения в геноме хозяйской ДНК;</a:t>
            </a:r>
          </a:p>
          <a:p>
            <a:pPr marL="0" indent="0">
              <a:buNone/>
            </a:pPr>
            <a:r>
              <a:rPr lang="ru-RU" i="1" dirty="0" smtClean="0"/>
              <a:t>  </a:t>
            </a:r>
            <a:r>
              <a:rPr lang="ru-RU" b="1" i="1" dirty="0" smtClean="0"/>
              <a:t>в </a:t>
            </a:r>
            <a:r>
              <a:rPr lang="ru-RU" b="1" i="1" dirty="0"/>
              <a:t>пищевой промышленности:</a:t>
            </a:r>
            <a:endParaRPr lang="ru-RU" b="1" dirty="0"/>
          </a:p>
          <a:p>
            <a:r>
              <a:rPr lang="ru-RU" dirty="0"/>
              <a:t>в массовом порядке </a:t>
            </a:r>
            <a:r>
              <a:rPr lang="ru-RU" dirty="0" err="1"/>
              <a:t>фагосодержащими</a:t>
            </a:r>
            <a:r>
              <a:rPr lang="ru-RU" dirty="0"/>
              <a:t> средствами уже обрабатывают готовые к употреблению продукты из мяса и домашней птицы;</a:t>
            </a:r>
          </a:p>
          <a:p>
            <a:r>
              <a:rPr lang="ru-RU" dirty="0"/>
              <a:t>бактериофаги применяют в производстве продуктов питания из мяса, мяса птицы, сыров, растительной продукции, и пр.;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92488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336" y="638646"/>
            <a:ext cx="9637840" cy="43722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i="1" dirty="0" smtClean="0"/>
              <a:t>   в </a:t>
            </a:r>
            <a:r>
              <a:rPr lang="ru-RU" b="1" i="1" dirty="0"/>
              <a:t>сельском хозяйстве:</a:t>
            </a:r>
            <a:endParaRPr lang="ru-RU" b="1" dirty="0"/>
          </a:p>
          <a:p>
            <a:r>
              <a:rPr lang="ru-RU" dirty="0"/>
              <a:t>распыление </a:t>
            </a:r>
            <a:r>
              <a:rPr lang="ru-RU" dirty="0" err="1"/>
              <a:t>фагопрепаратов</a:t>
            </a:r>
            <a:r>
              <a:rPr lang="ru-RU" dirty="0"/>
              <a:t> для защиты растений и урожая от гниения и бактериальных заболеваний;</a:t>
            </a:r>
          </a:p>
          <a:p>
            <a:r>
              <a:rPr lang="ru-RU" dirty="0"/>
              <a:t>для защиты скота и птицы от инфекций и бактериальных заболеваний;</a:t>
            </a:r>
          </a:p>
          <a:p>
            <a:pPr marL="0" indent="0">
              <a:buNone/>
            </a:pPr>
            <a:r>
              <a:rPr lang="ru-RU" b="1" i="1" dirty="0" smtClean="0"/>
              <a:t>  для </a:t>
            </a:r>
            <a:r>
              <a:rPr lang="ru-RU" b="1" i="1" dirty="0"/>
              <a:t>экологической безопасности:</a:t>
            </a:r>
            <a:endParaRPr lang="ru-RU" b="1" dirty="0"/>
          </a:p>
          <a:p>
            <a:r>
              <a:rPr lang="ru-RU" dirty="0"/>
              <a:t>антибактериальная обработка семян и растений;</a:t>
            </a:r>
          </a:p>
          <a:p>
            <a:r>
              <a:rPr lang="ru-RU" dirty="0"/>
              <a:t>очистка помещений пищеперерабатывающих предприятий;</a:t>
            </a:r>
          </a:p>
          <a:p>
            <a:r>
              <a:rPr lang="ru-RU" dirty="0"/>
              <a:t>санитарная обработка рабочего пространства и оборудования;</a:t>
            </a:r>
          </a:p>
          <a:p>
            <a:r>
              <a:rPr lang="ru-RU" dirty="0"/>
              <a:t>профилактика помещений больниц;</a:t>
            </a:r>
          </a:p>
          <a:p>
            <a:r>
              <a:rPr lang="ru-RU" dirty="0"/>
              <a:t>проведение экологических мероприятий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489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5080" y="2491830"/>
            <a:ext cx="10426783" cy="4957482"/>
          </a:xfrm>
        </p:spPr>
        <p:txBody>
          <a:bodyPr/>
          <a:lstStyle/>
          <a:p>
            <a:r>
              <a:rPr lang="ru-RU" dirty="0"/>
              <a:t>Таким образом, на сегодняшний день бактериофаги пользуются большой популярностью в жизни человека и животных. На предприятиях намечен целый ряд приоритетных направлений разработки и производства лечебно-профилактических бактериофагов, которые коррелируют с вновь зарождающимися общемировыми тенденциями. Создаются и внедряются новые препараты, для лечения многих заболеваний [2]. Изучением и применением бактериофагов занимаются бактериологи, вирусологи, биохимики, генетики, биофизики, молекулярные биологи, экспериментальные онкологи, специалисты по генной инженерии и биотехнологии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25881">
            <a:off x="9178506" y="350143"/>
            <a:ext cx="2444649" cy="2656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772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20624" y="4969046"/>
            <a:ext cx="2660862" cy="724617"/>
          </a:xfrm>
        </p:spPr>
        <p:txBody>
          <a:bodyPr/>
          <a:lstStyle/>
          <a:p>
            <a:r>
              <a:rPr lang="ru-RU" sz="1400" dirty="0"/>
              <a:t>Структура типичного </a:t>
            </a:r>
            <a:r>
              <a:rPr lang="ru-RU" sz="1400" dirty="0" err="1"/>
              <a:t>миовируса</a:t>
            </a:r>
            <a:r>
              <a:rPr lang="ru-RU" sz="1400" dirty="0"/>
              <a:t> бактериофага.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145" y="1361022"/>
            <a:ext cx="8150415" cy="62910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200" b="1" dirty="0" err="1"/>
              <a:t>Бактериофа́ги</a:t>
            </a:r>
            <a:r>
              <a:rPr lang="ru-RU" sz="2200" dirty="0"/>
              <a:t> или </a:t>
            </a:r>
            <a:r>
              <a:rPr lang="ru-RU" sz="2200" b="1" dirty="0" err="1"/>
              <a:t>фа́ги</a:t>
            </a:r>
            <a:r>
              <a:rPr lang="ru-RU" sz="2200" dirty="0"/>
              <a:t> (от </a:t>
            </a:r>
            <a:r>
              <a:rPr lang="ru-RU" sz="2200" dirty="0" err="1" smtClean="0"/>
              <a:t>др.греч</a:t>
            </a:r>
            <a:r>
              <a:rPr lang="ru-RU" sz="2200" dirty="0"/>
              <a:t>. </a:t>
            </a:r>
            <a:r>
              <a:rPr lang="ru-RU" sz="2200" dirty="0" err="1"/>
              <a:t>φᾰγω</a:t>
            </a:r>
            <a:r>
              <a:rPr lang="ru-RU" sz="2200" dirty="0"/>
              <a:t> «пожираю») — вирусы, избирательно поражающие </a:t>
            </a:r>
            <a:r>
              <a:rPr lang="ru-RU" sz="2200" dirty="0" smtClean="0"/>
              <a:t>бактериальные</a:t>
            </a:r>
            <a:r>
              <a:rPr lang="ru-RU" sz="2200" dirty="0"/>
              <a:t> </a:t>
            </a:r>
            <a:r>
              <a:rPr lang="ru-RU" sz="2200" dirty="0" smtClean="0"/>
              <a:t>клетки</a:t>
            </a:r>
            <a:r>
              <a:rPr lang="ru-RU" sz="2200" dirty="0"/>
              <a:t>. Чаще всего бактериофаги размножаются внутри бактерий и вызывают их </a:t>
            </a:r>
            <a:r>
              <a:rPr lang="ru-RU" sz="2200" u="sng" dirty="0"/>
              <a:t>лизис</a:t>
            </a:r>
            <a:r>
              <a:rPr lang="ru-RU" sz="2200" dirty="0" smtClean="0"/>
              <a:t>.</a:t>
            </a:r>
            <a:r>
              <a:rPr lang="ru-RU" sz="2200" dirty="0"/>
              <a:t>  Как правило, бактериофаг состоит из белковой оболочки и генетического материала </a:t>
            </a:r>
            <a:r>
              <a:rPr lang="ru-RU" sz="2200" dirty="0" err="1"/>
              <a:t>одноцепочечной</a:t>
            </a:r>
            <a:r>
              <a:rPr lang="ru-RU" sz="2200" dirty="0"/>
              <a:t> или </a:t>
            </a:r>
            <a:r>
              <a:rPr lang="ru-RU" sz="2200" dirty="0" err="1"/>
              <a:t>двуцепочечной</a:t>
            </a:r>
            <a:r>
              <a:rPr lang="ru-RU" sz="2200" dirty="0"/>
              <a:t> нуклеиновой </a:t>
            </a:r>
            <a:r>
              <a:rPr lang="ru-RU" sz="2200" dirty="0" smtClean="0"/>
              <a:t>кислоты(ДНК</a:t>
            </a:r>
            <a:r>
              <a:rPr lang="ru-RU" sz="2200" dirty="0"/>
              <a:t> или, реже, РНК</a:t>
            </a:r>
            <a:r>
              <a:rPr lang="ru-RU" sz="2200" dirty="0" smtClean="0"/>
              <a:t>). </a:t>
            </a:r>
            <a:r>
              <a:rPr lang="ru-RU" sz="2200" dirty="0"/>
              <a:t>Общая численность бактериофагов в природе примерно равна общей численности бактерий </a:t>
            </a:r>
            <a:r>
              <a:rPr lang="ru-RU" sz="2200" dirty="0" smtClean="0"/>
              <a:t>(</a:t>
            </a:r>
            <a:r>
              <a:rPr lang="ru-RU" sz="2200" b="1" dirty="0" smtClean="0"/>
              <a:t>10</a:t>
            </a:r>
            <a:r>
              <a:rPr lang="ru-RU" sz="2200" b="1" baseline="30000" dirty="0" smtClean="0"/>
              <a:t>30</a:t>
            </a:r>
            <a:r>
              <a:rPr lang="ru-RU" sz="2200" b="1" dirty="0" smtClean="0"/>
              <a:t> – </a:t>
            </a:r>
            <a:r>
              <a:rPr lang="ru-RU" sz="2200" dirty="0" smtClean="0"/>
              <a:t>10</a:t>
            </a:r>
            <a:r>
              <a:rPr lang="ru-RU" sz="2200" baseline="30000" dirty="0" smtClean="0"/>
              <a:t>32</a:t>
            </a:r>
            <a:r>
              <a:rPr lang="ru-RU" sz="2200" dirty="0" smtClean="0"/>
              <a:t>  частиц). </a:t>
            </a:r>
            <a:r>
              <a:rPr lang="ru-RU" sz="2200" dirty="0"/>
              <a:t>Бактериофаги активно участвуют в круговороте химических веществ и энергии, оказывают заметное влияние на эволюцию микробов и </a:t>
            </a:r>
            <a:r>
              <a:rPr lang="ru-RU" sz="2200" dirty="0" smtClean="0"/>
              <a:t>бактерий</a:t>
            </a:r>
            <a:endParaRPr lang="ru-RU" sz="2200" dirty="0"/>
          </a:p>
        </p:txBody>
      </p:sp>
      <p:pic>
        <p:nvPicPr>
          <p:cNvPr id="1041" name="Picture 17" descr="PhageExterior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0560" y="738486"/>
            <a:ext cx="3590926" cy="43768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3882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1920"/>
            <a:ext cx="8596668" cy="1320800"/>
          </a:xfrm>
        </p:spPr>
        <p:txBody>
          <a:bodyPr/>
          <a:lstStyle/>
          <a:p>
            <a:r>
              <a:rPr lang="ru-RU" sz="3200" dirty="0"/>
              <a:t>Строение бактериофагов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725105" y="4893655"/>
            <a:ext cx="8113840" cy="98289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1 — головка, 2 — хвост, 3 — нуклеиновая </a:t>
            </a:r>
            <a:r>
              <a:rPr lang="ru-RU" dirty="0" smtClean="0"/>
              <a:t>кислота, </a:t>
            </a:r>
            <a:r>
              <a:rPr lang="ru-RU" dirty="0"/>
              <a:t>4 — </a:t>
            </a:r>
            <a:r>
              <a:rPr lang="ru-RU" dirty="0" err="1"/>
              <a:t>капсид</a:t>
            </a:r>
            <a:r>
              <a:rPr lang="ru-RU" dirty="0"/>
              <a:t>, 5 — «воротничок», 6 — белковый чехол хвоста, 7 — фибрилла хвоста, 8 — шипы, 9 — базальная </a:t>
            </a:r>
            <a:r>
              <a:rPr lang="ru-RU" dirty="0" smtClean="0"/>
              <a:t>пластинка</a:t>
            </a:r>
            <a:endParaRPr lang="ru-RU" b="1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050" y="1442720"/>
            <a:ext cx="5475949" cy="304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9510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2648" y="100149"/>
            <a:ext cx="8596668" cy="1320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0549"/>
            <a:ext cx="11612880" cy="5437051"/>
          </a:xfrm>
        </p:spPr>
        <p:txBody>
          <a:bodyPr>
            <a:noAutofit/>
          </a:bodyPr>
          <a:lstStyle/>
          <a:p>
            <a:r>
              <a:rPr lang="ru-RU" sz="1800" dirty="0"/>
              <a:t>Бактериофаги различаются по химической структуре, типу нуклеиновой кислоты, морфологии и характеру взаимодействия с бактериями. По размеру бактериальные вирусы в сотни и тысячи раз меньше микробных клеток.</a:t>
            </a:r>
          </a:p>
          <a:p>
            <a:r>
              <a:rPr lang="ru-RU" sz="1800" dirty="0"/>
              <a:t>Типичная </a:t>
            </a:r>
            <a:r>
              <a:rPr lang="ru-RU" sz="1800" dirty="0" err="1"/>
              <a:t>фаговая</a:t>
            </a:r>
            <a:r>
              <a:rPr lang="ru-RU" sz="1800" dirty="0"/>
              <a:t> частица (вирион) состоит из головки и хвоста. Длина хвоста обычно в 2—4 раза больше диаметра головки. В головке содержится генетический материал — </a:t>
            </a:r>
            <a:r>
              <a:rPr lang="ru-RU" sz="1800" dirty="0" err="1"/>
              <a:t>одноцепочечная</a:t>
            </a:r>
            <a:r>
              <a:rPr lang="ru-RU" sz="1800" dirty="0"/>
              <a:t> или </a:t>
            </a:r>
            <a:r>
              <a:rPr lang="ru-RU" sz="1800" dirty="0" err="1"/>
              <a:t>двуцепочечная</a:t>
            </a:r>
            <a:r>
              <a:rPr lang="ru-RU" sz="1800" dirty="0"/>
              <a:t> РНК или ДНК с ферментом транскриптазой в неактивном состоянии, окружённая белковой или липопротеиновой оболочкой — </a:t>
            </a:r>
            <a:r>
              <a:rPr lang="ru-RU" sz="1800" b="1" i="1" dirty="0" err="1"/>
              <a:t>капсидом</a:t>
            </a:r>
            <a:r>
              <a:rPr lang="ru-RU" sz="1800" dirty="0"/>
              <a:t>, сохраняющим геном вне </a:t>
            </a:r>
            <a:r>
              <a:rPr lang="ru-RU" sz="1800" dirty="0" smtClean="0"/>
              <a:t>клетки.</a:t>
            </a:r>
            <a:endParaRPr lang="ru-RU" sz="1800" dirty="0"/>
          </a:p>
          <a:p>
            <a:r>
              <a:rPr lang="ru-RU" sz="1800" dirty="0"/>
              <a:t>Нуклеиновая кислота и </a:t>
            </a:r>
            <a:r>
              <a:rPr lang="ru-RU" sz="1800" dirty="0" err="1"/>
              <a:t>капсид</a:t>
            </a:r>
            <a:r>
              <a:rPr lang="ru-RU" sz="1800" dirty="0"/>
              <a:t> вместе составляют </a:t>
            </a:r>
            <a:r>
              <a:rPr lang="ru-RU" sz="1800" dirty="0" err="1"/>
              <a:t>нуклеокапсид</a:t>
            </a:r>
            <a:r>
              <a:rPr lang="ru-RU" sz="1800" dirty="0"/>
              <a:t>. Бактериофаги могут иметь </a:t>
            </a:r>
            <a:r>
              <a:rPr lang="ru-RU" sz="1800" dirty="0" err="1"/>
              <a:t>икосаэдральный</a:t>
            </a:r>
            <a:r>
              <a:rPr lang="ru-RU" sz="1800" dirty="0"/>
              <a:t> </a:t>
            </a:r>
            <a:r>
              <a:rPr lang="ru-RU" sz="1800" dirty="0" err="1"/>
              <a:t>капсид</a:t>
            </a:r>
            <a:r>
              <a:rPr lang="ru-RU" sz="1800" dirty="0"/>
              <a:t>, собранный из множества копий одного или двух специфичных белков. Обычно углы состоят из </a:t>
            </a:r>
            <a:r>
              <a:rPr lang="ru-RU" sz="1800" dirty="0" err="1"/>
              <a:t>пентамеров</a:t>
            </a:r>
            <a:r>
              <a:rPr lang="ru-RU" sz="1800" dirty="0"/>
              <a:t> белка, а опора каждой стороны из </a:t>
            </a:r>
            <a:r>
              <a:rPr lang="ru-RU" sz="1800" dirty="0" err="1"/>
              <a:t>гексамеров</a:t>
            </a:r>
            <a:r>
              <a:rPr lang="ru-RU" sz="1800" dirty="0"/>
              <a:t> того же или сходного белка. Более того, фаги по форме могут быть сферические, лимоновидные или </a:t>
            </a:r>
            <a:r>
              <a:rPr lang="ru-RU" sz="1800" dirty="0" smtClean="0"/>
              <a:t>плеоморфные.</a:t>
            </a:r>
            <a:endParaRPr lang="ru-RU" sz="1800" dirty="0"/>
          </a:p>
          <a:p>
            <a:r>
              <a:rPr lang="ru-RU" sz="1800" dirty="0"/>
              <a:t>Хвост, или отросток, представляет собой белковую трубку — продолжение белковой оболочки головки, в основании хвоста имеется </a:t>
            </a:r>
            <a:r>
              <a:rPr lang="ru-RU" sz="1800" dirty="0" err="1"/>
              <a:t>АТФаза</a:t>
            </a:r>
            <a:r>
              <a:rPr lang="ru-RU" sz="1800" dirty="0"/>
              <a:t>, которая регенерирует энергию для инъекции генетического материала. Существуют также бактериофаги с коротким отростком, не имеющие отростка и </a:t>
            </a:r>
            <a:r>
              <a:rPr lang="ru-RU" sz="1800" dirty="0" smtClean="0"/>
              <a:t>нитевидные.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758963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ru-RU" sz="2400" dirty="0" smtClean="0"/>
              <a:t>. </a:t>
            </a:r>
            <a:endParaRPr lang="ru-RU" sz="2400" dirty="0"/>
          </a:p>
        </p:txBody>
      </p:sp>
      <p:sp>
        <p:nvSpPr>
          <p:cNvPr id="7" name="Объект 6"/>
          <p:cNvSpPr>
            <a:spLocks noGrp="1"/>
          </p:cNvSpPr>
          <p:nvPr>
            <p:ph sz="half" idx="2"/>
          </p:nvPr>
        </p:nvSpPr>
        <p:spPr>
          <a:xfrm>
            <a:off x="0" y="452718"/>
            <a:ext cx="11899392" cy="6409408"/>
          </a:xfrm>
        </p:spPr>
        <p:txBody>
          <a:bodyPr>
            <a:normAutofit/>
          </a:bodyPr>
          <a:lstStyle/>
          <a:p>
            <a:r>
              <a:rPr lang="ru-RU" sz="2000" dirty="0"/>
              <a:t>Головка округлой, гексагональной или палочковидной формы диаметром 45—140 </a:t>
            </a:r>
            <a:r>
              <a:rPr lang="ru-RU" sz="2000" dirty="0" err="1"/>
              <a:t>нм</a:t>
            </a:r>
            <a:r>
              <a:rPr lang="ru-RU" sz="2000" dirty="0"/>
              <a:t>. Отросток толщиной 10—40 и длиной 100—200 </a:t>
            </a:r>
            <a:r>
              <a:rPr lang="ru-RU" sz="2000" dirty="0" err="1"/>
              <a:t>нм</a:t>
            </a:r>
            <a:r>
              <a:rPr lang="ru-RU" sz="2000" dirty="0"/>
              <a:t>. Одни из бактериофагов округлы, другие нитевидны, размером 8x800 </a:t>
            </a:r>
            <a:r>
              <a:rPr lang="ru-RU" sz="2000" dirty="0" err="1"/>
              <a:t>нм</a:t>
            </a:r>
            <a:r>
              <a:rPr lang="ru-RU" sz="2000" dirty="0"/>
              <a:t>. Длина нити нуклеиновой кислоты во много раз превышает размер головки, в которой находится в скрученном состоянии, и достигает 60—70 мкм. Отросток имеет вид полой трубки, окружённой чехлом, содержащим сократительные белки, подобные мышечным. У ряда вирусов чехол способен сокращаться, обнажая часть стержня. На конце отростка у многих бактериофагов имеется базальная пластинка, от которой отходят тонкие длинные нити, способствующие прикреплению фага к бактерии. Общее количество белка в частице фага — 50—60 %, нуклеиновых кислот — 40—50 </a:t>
            </a:r>
            <a:r>
              <a:rPr lang="ru-RU" sz="2000" dirty="0" smtClean="0"/>
              <a:t>%.</a:t>
            </a:r>
            <a:endParaRPr lang="ru-RU" sz="2000" dirty="0"/>
          </a:p>
          <a:p>
            <a:r>
              <a:rPr lang="ru-RU" sz="2000" dirty="0"/>
              <a:t>Фаги, как и все вирусы, являются абсолютными внутриклеточными паразитами. Хотя они содержат всю информацию для запуска собственной репродукции в соответствующем хозяине, у них отсутствуют механизмы для выработки энергии и рибосомы для синтеза белка. Размер известных </a:t>
            </a:r>
            <a:r>
              <a:rPr lang="ru-RU" sz="2000" dirty="0" err="1"/>
              <a:t>фаговых</a:t>
            </a:r>
            <a:r>
              <a:rPr lang="ru-RU" sz="2000" dirty="0"/>
              <a:t> геномов варьирует от нескольких тысяч до 498 тысяч пар оснований (геном фага G, поражающего бацилл)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411210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38088" y="216408"/>
            <a:ext cx="5331191" cy="771144"/>
          </a:xfrm>
        </p:spPr>
        <p:txBody>
          <a:bodyPr/>
          <a:lstStyle/>
          <a:p>
            <a:r>
              <a:rPr lang="ru-RU" dirty="0"/>
              <a:t>Систематика бактериофагов</a:t>
            </a:r>
            <a:br>
              <a:rPr lang="ru-RU" dirty="0"/>
            </a:br>
            <a:endParaRPr lang="ru-RU" dirty="0"/>
          </a:p>
        </p:txBody>
      </p:sp>
      <p:sp>
        <p:nvSpPr>
          <p:cNvPr id="13" name="Объект 12"/>
          <p:cNvSpPr>
            <a:spLocks noGrp="1"/>
          </p:cNvSpPr>
          <p:nvPr>
            <p:ph idx="1"/>
          </p:nvPr>
        </p:nvSpPr>
        <p:spPr>
          <a:xfrm>
            <a:off x="338088" y="719328"/>
            <a:ext cx="11256504" cy="5608320"/>
          </a:xfrm>
        </p:spPr>
        <p:txBody>
          <a:bodyPr>
            <a:normAutofit/>
          </a:bodyPr>
          <a:lstStyle/>
          <a:p>
            <a:r>
              <a:rPr lang="ru-RU" dirty="0"/>
              <a:t>Большое количество выделенных и изученных бактериофагов определяет необходимость их систематизации. Этим занимается Международный </a:t>
            </a:r>
            <a:r>
              <a:rPr lang="ru-RU" dirty="0" smtClean="0"/>
              <a:t>комитет </a:t>
            </a:r>
            <a:r>
              <a:rPr lang="ru-RU" dirty="0"/>
              <a:t>по таксономии вирусов (ICTV). В настоящее время, согласно Международной классификации и номенклатуре вирусов, бактериофаги разделяют в зависимости от типа нуклеиновой кислоты и морфологии.</a:t>
            </a:r>
          </a:p>
          <a:p>
            <a:r>
              <a:rPr lang="ru-RU" dirty="0"/>
              <a:t>На данный момент выделяют девятнадцать семейств. Из них только два РНК-содержащих и только пять семейств имеют оболочку. Из семейств ДНК-содержащих вирусов только два семейства имеют </a:t>
            </a:r>
            <a:r>
              <a:rPr lang="ru-RU" dirty="0" err="1"/>
              <a:t>одноцепочечные</a:t>
            </a:r>
            <a:r>
              <a:rPr lang="ru-RU" dirty="0"/>
              <a:t> геномы. У девяти ДНК-содержащих семейств геном представлен кольцевой ДНК, а у других девяти — линейной. Девять семейств специфичны только для бактерий, остальные девять только для архей, а (</a:t>
            </a:r>
            <a:r>
              <a:rPr lang="ru-RU" i="1" dirty="0" err="1"/>
              <a:t>Tectiviridae</a:t>
            </a:r>
            <a:r>
              <a:rPr lang="ru-RU" dirty="0"/>
              <a:t>) инфицирует как бактерий, так и архей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14" name="Текст 1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372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86809" y="475488"/>
            <a:ext cx="10945996" cy="1180011"/>
          </a:xfrm>
        </p:spPr>
        <p:txBody>
          <a:bodyPr/>
          <a:lstStyle/>
          <a:p>
            <a:r>
              <a:rPr lang="ru-RU" sz="3200" b="1" dirty="0"/>
              <a:t>ICTV классификация вирусов бактерий и архей</a:t>
            </a:r>
            <a:endParaRPr lang="ru-RU" sz="3200" dirty="0"/>
          </a:p>
        </p:txBody>
      </p:sp>
      <p:pic>
        <p:nvPicPr>
          <p:cNvPr id="8" name="Объект 7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1876" y="1180011"/>
            <a:ext cx="11675862" cy="523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57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264936" y="557784"/>
            <a:ext cx="9842232" cy="441960"/>
          </a:xfrm>
        </p:spPr>
        <p:txBody>
          <a:bodyPr/>
          <a:lstStyle/>
          <a:p>
            <a:r>
              <a:rPr lang="ru-RU" dirty="0"/>
              <a:t>Взаимодействие бактериофага с бактериальными клетками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27671" y="1958847"/>
            <a:ext cx="12219671" cy="4066032"/>
          </a:xfrm>
        </p:spPr>
        <p:txBody>
          <a:bodyPr>
            <a:noAutofit/>
          </a:bodyPr>
          <a:lstStyle/>
          <a:p>
            <a:r>
              <a:rPr lang="ru-RU" sz="1800" dirty="0"/>
              <a:t>По характеру взаимодействия бактериофага с бактериальной клеткой различают вирулентные и умеренные </a:t>
            </a:r>
            <a:r>
              <a:rPr lang="ru-RU" sz="1800" dirty="0" smtClean="0"/>
              <a:t>фаги. </a:t>
            </a:r>
            <a:r>
              <a:rPr lang="ru-RU" sz="1800" dirty="0"/>
              <a:t>Вирулентные фаги могут только увеличиваться в количестве посредством литического </a:t>
            </a:r>
            <a:r>
              <a:rPr lang="ru-RU" sz="1800" dirty="0" smtClean="0"/>
              <a:t>цикла. </a:t>
            </a:r>
            <a:r>
              <a:rPr lang="ru-RU" sz="1800" dirty="0"/>
              <a:t>Процесс взаимодействия вирулентного бактериофага с клеткой складывается из нескольких стадий: адсорбции бактериофага на клетке, проникновения в клетку, биосинтеза компонентов фага и их сборки, выхода бактериофагов из </a:t>
            </a:r>
            <a:r>
              <a:rPr lang="ru-RU" sz="1800" dirty="0" smtClean="0"/>
              <a:t>клетки.</a:t>
            </a:r>
            <a:endParaRPr lang="ru-RU" sz="1800" dirty="0"/>
          </a:p>
          <a:p>
            <a:r>
              <a:rPr lang="ru-RU" sz="1800" dirty="0"/>
              <a:t>Первоначально бактериофаги прикрепляются к </a:t>
            </a:r>
            <a:r>
              <a:rPr lang="ru-RU" sz="1800" dirty="0" err="1"/>
              <a:t>фагоспецифическим</a:t>
            </a:r>
            <a:r>
              <a:rPr lang="ru-RU" sz="1800" dirty="0"/>
              <a:t> рецепторам на поверхности бактериальной клетки. Хвост фага с помощью ферментов, находящихся на его конце (в основном лизоцима), локально растворяет оболочку клетки, сокращается и содержащаяся в головке ДНК инъецируется в клетку, при этом белковая оболочка бактериофага остаётся снаружи. Инъецированная ДНК вызывает полную перестройку метаболизма клетки: прекращается синтез бактериальной ДНК, РНК и белков. ДНК бактериофага начинает транскрибироваться с помощью собственного фермента транскриптазы, который после попадания в бактериальную клетку активируется. Синтезируются сначала ранние, а затем поздние </a:t>
            </a:r>
            <a:r>
              <a:rPr lang="ru-RU" sz="1800" dirty="0" err="1"/>
              <a:t>иРНК</a:t>
            </a:r>
            <a:r>
              <a:rPr lang="ru-RU" sz="1800" dirty="0"/>
              <a:t>, которые поступают на рибосомы клетки-хозяина, где синтезируются ранние (ДНК-полимеразы, нуклеазы) и поздние (белки </a:t>
            </a:r>
            <a:r>
              <a:rPr lang="ru-RU" sz="1800" dirty="0" err="1"/>
              <a:t>капсида</a:t>
            </a:r>
            <a:r>
              <a:rPr lang="ru-RU" sz="1800" dirty="0"/>
              <a:t> и хвостового отростка, ферменты лизоцим, </a:t>
            </a:r>
            <a:r>
              <a:rPr lang="ru-RU" sz="1800" dirty="0" err="1"/>
              <a:t>АТФаза</a:t>
            </a:r>
            <a:r>
              <a:rPr lang="ru-RU" sz="1800" dirty="0"/>
              <a:t> и транскриптаза) белки бактериофага. Репликация ДНК бактериофага происходит по полуконсервативному механизму и осуществляется с участием собственных ДНК-полимераз. После синтеза поздних белков и завершения репликации ДНК наступает заключительный процесс — созревание </a:t>
            </a:r>
            <a:r>
              <a:rPr lang="ru-RU" sz="1800" dirty="0" err="1"/>
              <a:t>фаговых</a:t>
            </a:r>
            <a:r>
              <a:rPr lang="ru-RU" sz="1800" dirty="0"/>
              <a:t> частиц или соединение </a:t>
            </a:r>
            <a:r>
              <a:rPr lang="ru-RU" sz="1800" dirty="0" err="1"/>
              <a:t>фаговой</a:t>
            </a:r>
            <a:r>
              <a:rPr lang="ru-RU" sz="1800" dirty="0"/>
              <a:t> ДНК с белком оболочки и образование зрелых инфекционных </a:t>
            </a:r>
            <a:r>
              <a:rPr lang="ru-RU" sz="1800" dirty="0" err="1"/>
              <a:t>фаговых</a:t>
            </a:r>
            <a:r>
              <a:rPr lang="ru-RU" sz="1800" dirty="0"/>
              <a:t> </a:t>
            </a:r>
            <a:r>
              <a:rPr lang="ru-RU" sz="1800" dirty="0" smtClean="0"/>
              <a:t>частиц</a:t>
            </a:r>
            <a:endParaRPr lang="ru-RU" sz="1800" dirty="0"/>
          </a:p>
          <a:p>
            <a:endParaRPr lang="ru-RU" sz="1800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0" y="31496"/>
            <a:ext cx="3401063" cy="2895599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9150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975360"/>
            <a:ext cx="12082272" cy="553516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Продолжительность этого процесса может составлять от нескольких минут до нескольких </a:t>
            </a:r>
            <a:r>
              <a:rPr lang="ru-RU" dirty="0" smtClean="0"/>
              <a:t>часов. </a:t>
            </a:r>
            <a:r>
              <a:rPr lang="ru-RU" dirty="0"/>
              <a:t>Затем происходит лизис клетки, и освобождаются новые зрелые бактериофаги</a:t>
            </a:r>
            <a:r>
              <a:rPr lang="ru-RU" baseline="30000" dirty="0">
                <a:hlinkClick r:id="rId2"/>
              </a:rPr>
              <a:t>[13]</a:t>
            </a:r>
            <a:r>
              <a:rPr lang="ru-RU" dirty="0"/>
              <a:t>. Иногда фаг инициирует </a:t>
            </a:r>
            <a:r>
              <a:rPr lang="ru-RU" dirty="0" err="1"/>
              <a:t>лизирующий</a:t>
            </a:r>
            <a:r>
              <a:rPr lang="ru-RU" dirty="0"/>
              <a:t> цикл, что приводит к лизису клетки и освобождению новых фагов. В качестве альтернативы фаг может инициировать лизогенный цикл, при котором он вместо репликации обратимо взаимодействует с генетической системой клетки-хозяина, </a:t>
            </a:r>
            <a:r>
              <a:rPr lang="ru-RU" dirty="0" err="1"/>
              <a:t>интегрируясь</a:t>
            </a:r>
            <a:r>
              <a:rPr lang="ru-RU" dirty="0"/>
              <a:t> в хромосому или сохраняясь в виде </a:t>
            </a:r>
            <a:r>
              <a:rPr lang="ru-RU" dirty="0" err="1" smtClean="0"/>
              <a:t>плазмиды</a:t>
            </a:r>
            <a:r>
              <a:rPr lang="ru-RU" dirty="0" smtClean="0"/>
              <a:t>. </a:t>
            </a:r>
            <a:r>
              <a:rPr lang="ru-RU" dirty="0"/>
              <a:t>Таким образом, вирусный геном реплицируется синхронно с ДНК хозяина и делением клетки, а подобное состояние фага называется </a:t>
            </a:r>
            <a:r>
              <a:rPr lang="ru-RU" dirty="0" err="1"/>
              <a:t>профагом</a:t>
            </a:r>
            <a:r>
              <a:rPr lang="ru-RU" dirty="0"/>
              <a:t>. Бактерия, содержащая </a:t>
            </a:r>
            <a:r>
              <a:rPr lang="ru-RU" dirty="0" err="1"/>
              <a:t>профаг</a:t>
            </a:r>
            <a:r>
              <a:rPr lang="ru-RU" dirty="0"/>
              <a:t>, становится лизогенной до тех пор, пока при определённых условиях или спонтанно </a:t>
            </a:r>
            <a:r>
              <a:rPr lang="ru-RU" dirty="0" err="1"/>
              <a:t>профаг</a:t>
            </a:r>
            <a:r>
              <a:rPr lang="ru-RU" dirty="0"/>
              <a:t> не будет стимулирован на осуществление </a:t>
            </a:r>
            <a:r>
              <a:rPr lang="ru-RU" dirty="0" err="1"/>
              <a:t>лизирующего</a:t>
            </a:r>
            <a:r>
              <a:rPr lang="ru-RU" dirty="0"/>
              <a:t> цикла репликации. Переход от </a:t>
            </a:r>
            <a:r>
              <a:rPr lang="ru-RU" dirty="0" err="1"/>
              <a:t>лизогении</a:t>
            </a:r>
            <a:r>
              <a:rPr lang="ru-RU" dirty="0"/>
              <a:t> к лизису называется лизогенной индукцией или индукцией </a:t>
            </a:r>
            <a:r>
              <a:rPr lang="ru-RU" dirty="0" err="1"/>
              <a:t>профага</a:t>
            </a:r>
            <a:r>
              <a:rPr lang="ru-RU" dirty="0"/>
              <a:t>. На индукцию фага оказывает сильное воздействие состояние клетки хозяина предшествующее индукции, также как наличие питательных веществ и другие условия, имеющие место в момент индукции. Скудные условия для роста способствуют лизогенному пути, тогда как хорошие условия способствуют </a:t>
            </a:r>
            <a:r>
              <a:rPr lang="ru-RU" dirty="0" err="1"/>
              <a:t>лизирующей</a:t>
            </a:r>
            <a:r>
              <a:rPr lang="ru-RU" dirty="0"/>
              <a:t> </a:t>
            </a:r>
            <a:r>
              <a:rPr lang="ru-RU" dirty="0" smtClean="0"/>
              <a:t>реакции.</a:t>
            </a:r>
            <a:endParaRPr lang="ru-RU" dirty="0"/>
          </a:p>
          <a:p>
            <a:r>
              <a:rPr lang="ru-RU" dirty="0"/>
              <a:t>Очень важным свойством бактериофагов является их специфичность: бактериофаги </a:t>
            </a:r>
            <a:r>
              <a:rPr lang="ru-RU" dirty="0" err="1"/>
              <a:t>лизируют</a:t>
            </a:r>
            <a:r>
              <a:rPr lang="ru-RU" dirty="0"/>
              <a:t> культуры определённого вида, более того, существуют так называемые типовые бактериофаги, </a:t>
            </a:r>
            <a:r>
              <a:rPr lang="ru-RU" dirty="0" err="1"/>
              <a:t>лизирующие</a:t>
            </a:r>
            <a:r>
              <a:rPr lang="ru-RU" dirty="0"/>
              <a:t> варианты внутри вида, хотя встречаются поливалентные бактериофаги, которые паразитируют в бактериях разных видов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0764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257</TotalTime>
  <Words>775</Words>
  <Application>Microsoft Office PowerPoint</Application>
  <PresentationFormat>Широкоэкранный</PresentationFormat>
  <Paragraphs>65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Ион</vt:lpstr>
      <vt:lpstr>Бактериофаги и их практическое применение</vt:lpstr>
      <vt:lpstr>Структура типичного миовируса бактериофага.</vt:lpstr>
      <vt:lpstr>Строение бактериофагов </vt:lpstr>
      <vt:lpstr>Презентация PowerPoint</vt:lpstr>
      <vt:lpstr>Презентация PowerPoint</vt:lpstr>
      <vt:lpstr>Систематика бактериофагов </vt:lpstr>
      <vt:lpstr>ICTV классификация вирусов бактерий и архей</vt:lpstr>
      <vt:lpstr>Взаимодействие бактериофага с бактериальными клетками </vt:lpstr>
      <vt:lpstr>Презентация PowerPoint</vt:lpstr>
      <vt:lpstr>Адсорбция бактериофагов на поверхности бактериальной клетки</vt:lpstr>
      <vt:lpstr>Жизненный цикл </vt:lpstr>
      <vt:lpstr>Применение</vt:lpstr>
      <vt:lpstr>В биологии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Пользователь</cp:lastModifiedBy>
  <cp:revision>23</cp:revision>
  <dcterms:created xsi:type="dcterms:W3CDTF">2017-09-19T19:15:25Z</dcterms:created>
  <dcterms:modified xsi:type="dcterms:W3CDTF">2017-10-09T17:37:51Z</dcterms:modified>
</cp:coreProperties>
</file>