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3C5CDA-5012-400E-8F83-78FBEFF99946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A1332-D015-43B5-9076-35C91C593B0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A1332-D015-43B5-9076-35C91C593B0B}" type="slidenum">
              <a:rPr lang="ru-RU" smtClean="0"/>
              <a:pPr/>
              <a:t>29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</a:rPr>
              <a:t>Тема: МОРФОЛОГИЧЕСКИЕ НОРМЫ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ru-RU" sz="4100" b="1" dirty="0" smtClean="0"/>
          </a:p>
          <a:p>
            <a:pPr>
              <a:buNone/>
            </a:pPr>
            <a:endParaRPr lang="ru-RU" sz="4100" b="1" dirty="0" smtClean="0"/>
          </a:p>
          <a:p>
            <a:pPr>
              <a:buNone/>
            </a:pPr>
            <a:endParaRPr lang="ru-RU" sz="4100" b="1" dirty="0" smtClean="0"/>
          </a:p>
          <a:p>
            <a:pPr>
              <a:buNone/>
            </a:pPr>
            <a:r>
              <a:rPr lang="ru-RU" sz="4100" dirty="0" smtClean="0"/>
              <a:t>Женский род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Манжета, бакенбарда, </a:t>
            </a:r>
            <a:r>
              <a:rPr lang="ru-RU" i="1" dirty="0" err="1" smtClean="0">
                <a:solidFill>
                  <a:srgbClr val="FF0000"/>
                </a:solidFill>
              </a:rPr>
              <a:t>тУфля</a:t>
            </a:r>
            <a:r>
              <a:rPr lang="ru-RU" i="1" dirty="0" smtClean="0">
                <a:solidFill>
                  <a:srgbClr val="FF0000"/>
                </a:solidFill>
              </a:rPr>
              <a:t>, салями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иваси, тапочка, тапка, мозоль, </a:t>
            </a:r>
            <a:r>
              <a:rPr lang="ru-RU" i="1" dirty="0" err="1" smtClean="0">
                <a:solidFill>
                  <a:srgbClr val="FF0000"/>
                </a:solidFill>
              </a:rPr>
              <a:t>заусЕница</a:t>
            </a:r>
            <a:endParaRPr lang="ru-RU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плацкарта, прорубь.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3900" dirty="0" smtClean="0"/>
              <a:t>Средний род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Бра, щупальце, повидло, мочало, ура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завтра, здравствуй.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Субстантивированные существительные (перешедшие из других частей речи: наречий, междометий) всегда среднего рода: </a:t>
            </a:r>
            <a:r>
              <a:rPr lang="ru-RU" i="1" dirty="0" smtClean="0">
                <a:solidFill>
                  <a:srgbClr val="FF0000"/>
                </a:solidFill>
              </a:rPr>
              <a:t>громкое «ура», доброе «здравствуй».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/>
              <a:t>Формы Именительного падежа мн. ч.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5800" b="1" dirty="0" smtClean="0"/>
              <a:t>          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sz="3600" dirty="0" smtClean="0"/>
              <a:t>    Существительные  в Им. п. мн. ч. могут быть представлены четырьмя группами:</a:t>
            </a:r>
          </a:p>
          <a:p>
            <a:pPr>
              <a:buNone/>
            </a:pPr>
            <a:r>
              <a:rPr lang="ru-RU" sz="3600" dirty="0" smtClean="0"/>
              <a:t>    1. Существительные, имеющие только окончание –а, -я </a:t>
            </a:r>
            <a:r>
              <a:rPr lang="ru-RU" sz="3600" dirty="0" smtClean="0">
                <a:solidFill>
                  <a:srgbClr val="FF0000"/>
                </a:solidFill>
              </a:rPr>
              <a:t>(</a:t>
            </a:r>
            <a:r>
              <a:rPr lang="ru-RU" sz="3600" i="1" dirty="0" smtClean="0">
                <a:solidFill>
                  <a:srgbClr val="FF0000"/>
                </a:solidFill>
              </a:rPr>
              <a:t>глаза, дома, катера, доктора, директора, профессора, адреса</a:t>
            </a:r>
            <a:r>
              <a:rPr lang="ru-RU" sz="3600" dirty="0" smtClean="0">
                <a:solidFill>
                  <a:srgbClr val="FF0000"/>
                </a:solidFill>
              </a:rPr>
              <a:t>)</a:t>
            </a:r>
            <a:r>
              <a:rPr lang="ru-RU" sz="3600" dirty="0" smtClean="0"/>
              <a:t> </a:t>
            </a:r>
          </a:p>
          <a:p>
            <a:pPr>
              <a:buNone/>
            </a:pPr>
            <a:r>
              <a:rPr lang="ru-RU" sz="3600" dirty="0" smtClean="0"/>
              <a:t>     или только –</a:t>
            </a:r>
            <a:r>
              <a:rPr lang="ru-RU" sz="3600" dirty="0" err="1" smtClean="0"/>
              <a:t>ы</a:t>
            </a:r>
            <a:r>
              <a:rPr lang="ru-RU" sz="3600" dirty="0" smtClean="0"/>
              <a:t>, -и (</a:t>
            </a:r>
            <a:r>
              <a:rPr lang="ru-RU" sz="3600" i="1" dirty="0" smtClean="0">
                <a:solidFill>
                  <a:srgbClr val="FF0000"/>
                </a:solidFill>
              </a:rPr>
              <a:t>авторы, актёры, офицеры, договоры, акушеры, инженеры, инструкторы</a:t>
            </a:r>
            <a:r>
              <a:rPr lang="ru-RU" sz="3600" dirty="0" smtClean="0">
                <a:solidFill>
                  <a:srgbClr val="FF0000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2. Существительные, имеющие варианты окончаний –а, -я, -</a:t>
            </a:r>
            <a:r>
              <a:rPr lang="ru-RU" dirty="0" err="1" smtClean="0"/>
              <a:t>ы</a:t>
            </a:r>
            <a:r>
              <a:rPr lang="ru-RU" dirty="0" smtClean="0"/>
              <a:t>, -и </a:t>
            </a:r>
            <a:r>
              <a:rPr lang="ru-RU" dirty="0" smtClean="0">
                <a:solidFill>
                  <a:srgbClr val="FF0000"/>
                </a:solidFill>
              </a:rPr>
              <a:t>(</a:t>
            </a:r>
            <a:r>
              <a:rPr lang="ru-RU" i="1" dirty="0" smtClean="0">
                <a:solidFill>
                  <a:srgbClr val="FF0000"/>
                </a:solidFill>
              </a:rPr>
              <a:t>годы – года, слесари – слесаря, цехи – цеха, секторы – сектора</a:t>
            </a:r>
            <a:r>
              <a:rPr lang="ru-RU" dirty="0" smtClean="0">
                <a:solidFill>
                  <a:srgbClr val="FF0000"/>
                </a:solidFill>
              </a:rPr>
              <a:t>);</a:t>
            </a:r>
          </a:p>
          <a:p>
            <a:pPr>
              <a:buNone/>
            </a:pPr>
            <a:r>
              <a:rPr lang="ru-RU" dirty="0" smtClean="0"/>
              <a:t> 3. Существительные, стилистически различаемые </a:t>
            </a:r>
            <a:r>
              <a:rPr lang="ru-RU" dirty="0" smtClean="0">
                <a:solidFill>
                  <a:srgbClr val="FF0000"/>
                </a:solidFill>
              </a:rPr>
              <a:t>(</a:t>
            </a:r>
            <a:r>
              <a:rPr lang="ru-RU" i="1" dirty="0" smtClean="0">
                <a:solidFill>
                  <a:srgbClr val="FF0000"/>
                </a:solidFill>
              </a:rPr>
              <a:t>шофёры – шофера (разг.), </a:t>
            </a:r>
            <a:r>
              <a:rPr lang="ru-RU" i="1" dirty="0" err="1" smtClean="0">
                <a:solidFill>
                  <a:srgbClr val="FF0000"/>
                </a:solidFill>
              </a:rPr>
              <a:t>якори</a:t>
            </a:r>
            <a:r>
              <a:rPr lang="ru-RU" i="1" dirty="0" smtClean="0">
                <a:solidFill>
                  <a:srgbClr val="FF0000"/>
                </a:solidFill>
              </a:rPr>
              <a:t> – якоря, договоры – договора (разг.).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4. Существительные, у которых формы с окончаниями –а, -я, -</a:t>
            </a:r>
            <a:r>
              <a:rPr lang="ru-RU" dirty="0" err="1" smtClean="0"/>
              <a:t>ы</a:t>
            </a:r>
            <a:r>
              <a:rPr lang="ru-RU" dirty="0" smtClean="0"/>
              <a:t>, -и различаются по значению </a:t>
            </a:r>
            <a:r>
              <a:rPr lang="ru-RU" i="1" dirty="0" smtClean="0">
                <a:solidFill>
                  <a:srgbClr val="FF0000"/>
                </a:solidFill>
              </a:rPr>
              <a:t>(образы – образа, тоны (звук) – тона (оттенки), корпусы (туловища) – корпуса (здания), ордены (рыцарские) – ордена (награды), пропуски (отсутствие) – пропуска (документы);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dirty="0" smtClean="0"/>
              <a:t>    </a:t>
            </a:r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ЗАПОМНИТЕ!!!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/>
              <a:t>Окончания - а, - я</a:t>
            </a:r>
          </a:p>
          <a:p>
            <a:pPr>
              <a:lnSpc>
                <a:spcPct val="120000"/>
              </a:lnSpc>
              <a:buNone/>
            </a:pPr>
            <a:r>
              <a:rPr lang="ru-RU" dirty="0" smtClean="0"/>
              <a:t>    </a:t>
            </a:r>
            <a:r>
              <a:rPr lang="ru-RU" i="1" dirty="0" smtClean="0">
                <a:solidFill>
                  <a:srgbClr val="FF0000"/>
                </a:solidFill>
              </a:rPr>
              <a:t>Профессора, доктора, штемпеля, черепа, </a:t>
            </a:r>
          </a:p>
          <a:p>
            <a:pPr>
              <a:lnSpc>
                <a:spcPct val="120000"/>
              </a:lnSpc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директора, купола, катера, жемчуга, веера, </a:t>
            </a:r>
          </a:p>
          <a:p>
            <a:pPr>
              <a:lnSpc>
                <a:spcPct val="120000"/>
              </a:lnSpc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борта, повара, округа, кителя, колокола, </a:t>
            </a:r>
          </a:p>
          <a:p>
            <a:pPr>
              <a:lnSpc>
                <a:spcPct val="120000"/>
              </a:lnSpc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кондуктора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ЗАПОМНИТЕ!!!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r>
              <a:rPr lang="ru-RU" b="1" dirty="0" smtClean="0"/>
              <a:t>Окончания - </a:t>
            </a:r>
            <a:r>
              <a:rPr lang="ru-RU" b="1" dirty="0" err="1" smtClean="0"/>
              <a:t>ы</a:t>
            </a:r>
            <a:r>
              <a:rPr lang="ru-RU" b="1" dirty="0" smtClean="0"/>
              <a:t>, - и</a:t>
            </a:r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i="1" dirty="0" smtClean="0">
                <a:solidFill>
                  <a:srgbClr val="FF0000"/>
                </a:solidFill>
              </a:rPr>
              <a:t>Договоры, шофёры, ректоры, проректоры, инженеры, бухгалтеры, торты, выговоры, рапорты, табели, инспекторы, инструкторы, кремы</a:t>
            </a:r>
            <a:endParaRPr lang="ru-RU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3800" b="1" dirty="0" smtClean="0"/>
              <a:t>Запомните!!!</a:t>
            </a:r>
          </a:p>
          <a:p>
            <a:pPr>
              <a:buNone/>
            </a:pPr>
            <a:r>
              <a:rPr lang="ru-RU" dirty="0" smtClean="0"/>
              <a:t>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В Родительном падеже – </a:t>
            </a:r>
            <a:r>
              <a:rPr lang="ru-RU" i="1" dirty="0" smtClean="0">
                <a:solidFill>
                  <a:srgbClr val="FF0000"/>
                </a:solidFill>
              </a:rPr>
              <a:t>апельсинов, мандаринов, помидоров, лимонов, баклажанов, но – яблок</a:t>
            </a:r>
            <a:r>
              <a:rPr lang="ru-RU" dirty="0" smtClean="0">
                <a:solidFill>
                  <a:srgbClr val="FF0000"/>
                </a:solidFill>
              </a:rPr>
              <a:t>! 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</a:t>
            </a:r>
            <a:r>
              <a:rPr lang="ru-RU" dirty="0" smtClean="0"/>
              <a:t>Парные предметы – </a:t>
            </a:r>
            <a:r>
              <a:rPr lang="ru-RU" i="1" dirty="0" smtClean="0">
                <a:solidFill>
                  <a:srgbClr val="FF0000"/>
                </a:solidFill>
              </a:rPr>
              <a:t>пара санок, чулок, манжет, </a:t>
            </a:r>
            <a:r>
              <a:rPr lang="ru-RU" dirty="0" smtClean="0"/>
              <a:t>но</a:t>
            </a:r>
            <a:r>
              <a:rPr lang="ru-RU" i="1" dirty="0" smtClean="0"/>
              <a:t> </a:t>
            </a:r>
            <a:r>
              <a:rPr lang="ru-RU" i="1" dirty="0" smtClean="0">
                <a:solidFill>
                  <a:srgbClr val="FF0000"/>
                </a:solidFill>
              </a:rPr>
              <a:t>носков.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i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algn="ctr">
              <a:buNone/>
            </a:pPr>
            <a:r>
              <a:rPr lang="ru-RU" sz="6700" b="1" dirty="0" smtClean="0"/>
              <a:t>Формы глагола</a:t>
            </a:r>
          </a:p>
          <a:p>
            <a:pPr>
              <a:buNone/>
            </a:pPr>
            <a:r>
              <a:rPr lang="ru-RU" i="1" dirty="0" smtClean="0"/>
              <a:t>     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dirty="0" smtClean="0"/>
              <a:t>Русский глагол – самая сложная часть речи. 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4600" b="1" dirty="0" smtClean="0"/>
              <a:t>Запомните!!!</a:t>
            </a:r>
          </a:p>
          <a:p>
            <a:pPr algn="ctr">
              <a:buNone/>
            </a:pPr>
            <a:r>
              <a:rPr lang="ru-RU" b="1" dirty="0" smtClean="0"/>
              <a:t>настоящее и будущее время </a:t>
            </a:r>
          </a:p>
          <a:p>
            <a:pPr algn="ctr">
              <a:buNone/>
            </a:pPr>
            <a:endParaRPr lang="ru-RU" b="1" dirty="0" smtClean="0"/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Выздороветь – выздоровею, ездить – езжу, вытереть – вытру, 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обезопасить – </a:t>
            </a:r>
            <a:r>
              <a:rPr lang="ru-RU" i="1" dirty="0" err="1" smtClean="0">
                <a:solidFill>
                  <a:srgbClr val="FF0000"/>
                </a:solidFill>
              </a:rPr>
              <a:t>обезопашу</a:t>
            </a:r>
            <a:r>
              <a:rPr lang="ru-RU" i="1" dirty="0" smtClean="0">
                <a:solidFill>
                  <a:srgbClr val="FF0000"/>
                </a:solidFill>
              </a:rPr>
              <a:t>, обогатить – обогащу, 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преградить – прегражу, учредить – учрежу, мчаться – мчусь, 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лазить – лажу (лазаю), ощутить – ощущу, опереться – обопрусь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pPr>
              <a:buNone/>
            </a:pPr>
            <a:r>
              <a:rPr lang="ru-RU" sz="3600" b="1" dirty="0" smtClean="0"/>
              <a:t>    Морфология </a:t>
            </a:r>
            <a:r>
              <a:rPr lang="ru-RU" sz="3600" dirty="0" smtClean="0"/>
              <a:t>– раздел грамматики, изучающий грамматические свойства слов, грамматические значения. </a:t>
            </a:r>
          </a:p>
          <a:p>
            <a:pPr>
              <a:buNone/>
            </a:pPr>
            <a:r>
              <a:rPr lang="ru-RU" sz="3600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Имеются глаголы, у которых нельзя образовать форму 1 л. ед. ч.: </a:t>
            </a:r>
            <a:r>
              <a:rPr lang="ru-RU" i="1" dirty="0" smtClean="0">
                <a:solidFill>
                  <a:srgbClr val="FF0000"/>
                </a:solidFill>
              </a:rPr>
              <a:t>победить, чудить, убедить(</a:t>
            </a:r>
            <a:r>
              <a:rPr lang="ru-RU" i="1" dirty="0" err="1" smtClean="0">
                <a:solidFill>
                  <a:srgbClr val="FF0000"/>
                </a:solidFill>
              </a:rPr>
              <a:t>ся</a:t>
            </a:r>
            <a:r>
              <a:rPr lang="ru-RU" i="1" dirty="0" smtClean="0">
                <a:solidFill>
                  <a:srgbClr val="FF0000"/>
                </a:solidFill>
              </a:rPr>
              <a:t>), ерундить, очутиться, дудеть, бузить, дерзить.</a:t>
            </a:r>
            <a:r>
              <a:rPr lang="ru-RU" i="1" dirty="0" smtClean="0"/>
              <a:t> </a:t>
            </a:r>
            <a:r>
              <a:rPr lang="ru-RU" dirty="0" smtClean="0"/>
              <a:t>В случае необходимости употребления  формы 1-го лица используется описательная форма: </a:t>
            </a:r>
            <a:r>
              <a:rPr lang="ru-RU" i="1" dirty="0" smtClean="0">
                <a:solidFill>
                  <a:srgbClr val="FF0000"/>
                </a:solidFill>
              </a:rPr>
              <a:t>сумею победить, хочу убедить, могу очутиться, </a:t>
            </a:r>
            <a:r>
              <a:rPr lang="ru-RU" i="1" dirty="0" err="1" smtClean="0">
                <a:solidFill>
                  <a:srgbClr val="FF0000"/>
                </a:solidFill>
              </a:rPr>
              <a:t>попытаюся</a:t>
            </a:r>
            <a:r>
              <a:rPr lang="ru-RU" i="1" dirty="0" smtClean="0">
                <a:solidFill>
                  <a:srgbClr val="FF0000"/>
                </a:solidFill>
              </a:rPr>
              <a:t> ощутить.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         </a:t>
            </a:r>
          </a:p>
          <a:p>
            <a:pPr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Формы императива</a:t>
            </a:r>
          </a:p>
          <a:p>
            <a:pPr>
              <a:buNone/>
            </a:pPr>
            <a:r>
              <a:rPr lang="ru-RU" dirty="0" smtClean="0"/>
              <a:t>    Запомните образование форм повелительного наклонения от некоторых глаголов: </a:t>
            </a:r>
            <a:r>
              <a:rPr lang="ru-RU" i="1" dirty="0" smtClean="0">
                <a:solidFill>
                  <a:srgbClr val="FF0000"/>
                </a:solidFill>
              </a:rPr>
              <a:t>бежать – беги, лечь – ляг(те), ехать – поезжай, </a:t>
            </a:r>
            <a:r>
              <a:rPr lang="ru-RU" i="1" dirty="0" err="1" smtClean="0">
                <a:solidFill>
                  <a:srgbClr val="FF0000"/>
                </a:solidFill>
              </a:rPr>
              <a:t>закУпорить</a:t>
            </a:r>
            <a:r>
              <a:rPr lang="ru-RU" i="1" dirty="0" smtClean="0">
                <a:solidFill>
                  <a:srgbClr val="FF0000"/>
                </a:solidFill>
              </a:rPr>
              <a:t> – </a:t>
            </a:r>
            <a:r>
              <a:rPr lang="ru-RU" i="1" dirty="0" err="1" smtClean="0">
                <a:solidFill>
                  <a:srgbClr val="FF0000"/>
                </a:solidFill>
              </a:rPr>
              <a:t>закУпорь</a:t>
            </a:r>
            <a:r>
              <a:rPr lang="ru-RU" i="1" dirty="0" smtClean="0">
                <a:solidFill>
                  <a:srgbClr val="FF0000"/>
                </a:solidFill>
              </a:rPr>
              <a:t> (</a:t>
            </a:r>
            <a:r>
              <a:rPr lang="ru-RU" i="1" dirty="0" err="1" smtClean="0">
                <a:solidFill>
                  <a:srgbClr val="FF0000"/>
                </a:solidFill>
              </a:rPr>
              <a:t>закУпори</a:t>
            </a:r>
            <a:r>
              <a:rPr lang="ru-RU" i="1" dirty="0" smtClean="0">
                <a:solidFill>
                  <a:srgbClr val="FF0000"/>
                </a:solidFill>
              </a:rPr>
              <a:t>).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dirty="0" smtClean="0"/>
              <a:t>                                    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sz="12800" b="1" dirty="0" smtClean="0"/>
              <a:t>Прошедшее время </a:t>
            </a:r>
          </a:p>
          <a:p>
            <a:endParaRPr lang="ru-RU" dirty="0" smtClean="0"/>
          </a:p>
          <a:p>
            <a:pPr>
              <a:buNone/>
            </a:pPr>
            <a:r>
              <a:rPr lang="ru-RU" sz="8000" dirty="0" smtClean="0"/>
              <a:t>     </a:t>
            </a:r>
            <a:r>
              <a:rPr lang="ru-RU" sz="11200" dirty="0" smtClean="0"/>
              <a:t>В ряде случаев возникают трудности в образовании форм прошедшего времени: </a:t>
            </a:r>
            <a:r>
              <a:rPr lang="ru-RU" sz="11200" i="1" dirty="0" smtClean="0">
                <a:solidFill>
                  <a:srgbClr val="FF0000"/>
                </a:solidFill>
              </a:rPr>
              <a:t>сох или сохнул? </a:t>
            </a:r>
            <a:r>
              <a:rPr lang="ru-RU" sz="11200" dirty="0" smtClean="0"/>
              <a:t>Нормой является выпадение суффикса –ну- во всех формах </a:t>
            </a:r>
            <a:r>
              <a:rPr lang="ru-RU" sz="11200" dirty="0" err="1" smtClean="0"/>
              <a:t>прош</a:t>
            </a:r>
            <a:r>
              <a:rPr lang="ru-RU" sz="11200" dirty="0" smtClean="0"/>
              <a:t>. </a:t>
            </a:r>
            <a:r>
              <a:rPr lang="ru-RU" sz="11200" dirty="0" err="1" smtClean="0"/>
              <a:t>вр</a:t>
            </a:r>
            <a:r>
              <a:rPr lang="ru-RU" sz="11200" dirty="0" smtClean="0"/>
              <a:t>. приставочных глаголов: </a:t>
            </a:r>
            <a:r>
              <a:rPr lang="ru-RU" sz="11200" i="1" dirty="0" smtClean="0">
                <a:solidFill>
                  <a:srgbClr val="FF0000"/>
                </a:solidFill>
              </a:rPr>
              <a:t>промокнуть – промок, промокший.</a:t>
            </a:r>
            <a:r>
              <a:rPr lang="ru-RU" sz="11200" i="1" dirty="0" smtClean="0"/>
              <a:t> </a:t>
            </a:r>
            <a:r>
              <a:rPr lang="ru-RU" sz="11200" dirty="0" smtClean="0"/>
              <a:t>В бесприставочных глаголах </a:t>
            </a:r>
            <a:r>
              <a:rPr lang="ru-RU" sz="11200" dirty="0" smtClean="0">
                <a:solidFill>
                  <a:srgbClr val="FF0000"/>
                </a:solidFill>
              </a:rPr>
              <a:t>(</a:t>
            </a:r>
            <a:r>
              <a:rPr lang="ru-RU" sz="11200" i="1" dirty="0" smtClean="0">
                <a:solidFill>
                  <a:srgbClr val="FF0000"/>
                </a:solidFill>
              </a:rPr>
              <a:t>виснуть, вязнуть, вянуть, гаснуть, глохнуть, зябнуть, мокнуть, сохнуть</a:t>
            </a:r>
            <a:r>
              <a:rPr lang="ru-RU" sz="11200" dirty="0" smtClean="0">
                <a:solidFill>
                  <a:srgbClr val="FF0000"/>
                </a:solidFill>
              </a:rPr>
              <a:t>)</a:t>
            </a:r>
            <a:r>
              <a:rPr lang="ru-RU" sz="11200" dirty="0" smtClean="0"/>
              <a:t> обе формы правильны. Но  чаще образуют форму пр. </a:t>
            </a:r>
            <a:r>
              <a:rPr lang="ru-RU" sz="11200" dirty="0" err="1" smtClean="0"/>
              <a:t>вр</a:t>
            </a:r>
            <a:r>
              <a:rPr lang="ru-RU" sz="11200" dirty="0" smtClean="0"/>
              <a:t>. без суффикса –ну- , короткая форма: </a:t>
            </a:r>
            <a:r>
              <a:rPr lang="ru-RU" sz="11200" i="1" dirty="0" smtClean="0">
                <a:solidFill>
                  <a:srgbClr val="FF0000"/>
                </a:solidFill>
              </a:rPr>
              <a:t>настиг, оглох.</a:t>
            </a:r>
            <a:endParaRPr lang="ru-RU" sz="11200" dirty="0" smtClean="0">
              <a:solidFill>
                <a:srgbClr val="FF0000"/>
              </a:solidFill>
            </a:endParaRPr>
          </a:p>
          <a:p>
            <a:r>
              <a:rPr lang="ru-RU" sz="11200" i="1" dirty="0" smtClean="0"/>
              <a:t> </a:t>
            </a:r>
            <a:endParaRPr lang="ru-RU" sz="112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Собирательные числительные </a:t>
            </a:r>
            <a:r>
              <a:rPr lang="ru-RU" b="1" i="1" dirty="0" smtClean="0">
                <a:solidFill>
                  <a:srgbClr val="FF0000"/>
                </a:solidFill>
              </a:rPr>
              <a:t>оба, обе, полтора</a:t>
            </a:r>
          </a:p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/>
              <a:t>     Собирательные числительные употребляются:</a:t>
            </a:r>
          </a:p>
          <a:p>
            <a:pPr>
              <a:buNone/>
            </a:pPr>
            <a:r>
              <a:rPr lang="ru-RU" dirty="0" smtClean="0"/>
              <a:t>     1. С названиями лиц мужского и общего рода, называющими лиц мужского пола: </a:t>
            </a:r>
            <a:r>
              <a:rPr lang="ru-RU" i="1" dirty="0" smtClean="0"/>
              <a:t>двое друзей, трое сирот</a:t>
            </a:r>
            <a:r>
              <a:rPr lang="ru-RU" dirty="0" smtClean="0"/>
              <a:t>. В жен. роде – </a:t>
            </a:r>
            <a:r>
              <a:rPr lang="ru-RU" i="1" dirty="0" smtClean="0"/>
              <a:t>три подруги.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    2. С существительными, имеющими только формы мн. числа: </a:t>
            </a:r>
            <a:r>
              <a:rPr lang="ru-RU" i="1" dirty="0" smtClean="0">
                <a:solidFill>
                  <a:srgbClr val="FF0000"/>
                </a:solidFill>
              </a:rPr>
              <a:t>двое суток, четверо ножниц, двое очков </a:t>
            </a:r>
            <a:r>
              <a:rPr lang="ru-RU" dirty="0" smtClean="0"/>
              <a:t>(начиная с </a:t>
            </a:r>
            <a:r>
              <a:rPr lang="ru-RU" i="1" dirty="0" smtClean="0">
                <a:solidFill>
                  <a:srgbClr val="FF0000"/>
                </a:solidFill>
              </a:rPr>
              <a:t>пятеро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обычно используются количественные числительные: </a:t>
            </a:r>
            <a:r>
              <a:rPr lang="ru-RU" i="1" dirty="0" smtClean="0">
                <a:solidFill>
                  <a:srgbClr val="FF0000"/>
                </a:solidFill>
              </a:rPr>
              <a:t>шесть ножниц</a:t>
            </a:r>
            <a:r>
              <a:rPr lang="ru-RU" dirty="0" smtClean="0">
                <a:solidFill>
                  <a:srgbClr val="FF0000"/>
                </a:solidFill>
              </a:rPr>
              <a:t>).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3. С существительными </a:t>
            </a:r>
            <a:r>
              <a:rPr lang="ru-RU" i="1" dirty="0" smtClean="0">
                <a:solidFill>
                  <a:srgbClr val="FF0000"/>
                </a:solidFill>
              </a:rPr>
              <a:t>дети, ребята, люди, лицо </a:t>
            </a:r>
            <a:r>
              <a:rPr lang="ru-RU" dirty="0" smtClean="0"/>
              <a:t>(в значении “человек”): </a:t>
            </a:r>
            <a:r>
              <a:rPr lang="ru-RU" i="1" dirty="0" smtClean="0">
                <a:solidFill>
                  <a:srgbClr val="FF0000"/>
                </a:solidFill>
              </a:rPr>
              <a:t>двое детей, трое незнакомых лиц;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4.с личными местоимениями </a:t>
            </a:r>
            <a:r>
              <a:rPr lang="ru-RU" i="1" dirty="0" smtClean="0">
                <a:solidFill>
                  <a:srgbClr val="FF0000"/>
                </a:solidFill>
              </a:rPr>
              <a:t>мы, вы, они: нас двое, трое; </a:t>
            </a:r>
          </a:p>
          <a:p>
            <a:pPr>
              <a:buNone/>
            </a:pPr>
            <a:r>
              <a:rPr lang="ru-RU" dirty="0" smtClean="0"/>
              <a:t>5. с субстантивированными числительными и прилагательными, обозначающими лиц: </a:t>
            </a:r>
            <a:r>
              <a:rPr lang="ru-RU" i="1" dirty="0" smtClean="0">
                <a:solidFill>
                  <a:srgbClr val="FF0000"/>
                </a:solidFill>
              </a:rPr>
              <a:t>вошли двое, трое больных.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dirty="0" smtClean="0"/>
          </a:p>
          <a:p>
            <a:pPr algn="just">
              <a:buNone/>
            </a:pPr>
            <a:endParaRPr lang="ru-RU" sz="12800" dirty="0" smtClean="0"/>
          </a:p>
          <a:p>
            <a:pPr algn="just">
              <a:buNone/>
            </a:pPr>
            <a:r>
              <a:rPr lang="ru-RU" sz="12800" dirty="0" smtClean="0"/>
              <a:t>Часто появляются ошибки при употреблении числительных  </a:t>
            </a:r>
            <a:r>
              <a:rPr lang="ru-RU" sz="12800" i="1" dirty="0" smtClean="0">
                <a:solidFill>
                  <a:srgbClr val="FF0000"/>
                </a:solidFill>
              </a:rPr>
              <a:t>оба, обе.</a:t>
            </a:r>
          </a:p>
          <a:p>
            <a:pPr algn="ctr">
              <a:buNone/>
            </a:pPr>
            <a:endParaRPr lang="ru-RU" sz="7000" b="1" dirty="0" smtClean="0"/>
          </a:p>
          <a:p>
            <a:pPr algn="ctr">
              <a:buNone/>
            </a:pPr>
            <a:r>
              <a:rPr lang="ru-RU" sz="9600" b="1" dirty="0" smtClean="0"/>
              <a:t>Запомните!!! </a:t>
            </a:r>
          </a:p>
          <a:p>
            <a:pPr algn="ctr">
              <a:buNone/>
            </a:pPr>
            <a:endParaRPr lang="ru-RU" sz="7000" b="1" dirty="0" smtClean="0"/>
          </a:p>
          <a:p>
            <a:pPr algn="ctr">
              <a:buNone/>
            </a:pPr>
            <a:endParaRPr lang="ru-RU" b="1" dirty="0" smtClean="0"/>
          </a:p>
          <a:p>
            <a:pPr>
              <a:buNone/>
            </a:pPr>
            <a:r>
              <a:rPr lang="ru-RU" sz="9800" dirty="0" smtClean="0"/>
              <a:t>          Существительные мужского рода в Именительном падеже </a:t>
            </a:r>
            <a:r>
              <a:rPr lang="ru-RU" sz="9800" i="1" dirty="0" smtClean="0">
                <a:solidFill>
                  <a:srgbClr val="FF0000"/>
                </a:solidFill>
              </a:rPr>
              <a:t>оба студента, оба стола, стула. </a:t>
            </a:r>
            <a:r>
              <a:rPr lang="ru-RU" sz="9800" dirty="0" smtClean="0"/>
              <a:t>В косвенных падежах: </a:t>
            </a:r>
            <a:r>
              <a:rPr lang="ru-RU" sz="9800" i="1" dirty="0" smtClean="0"/>
              <a:t>обоим студентам, столам, стульям, обоих студентов, столов, стульев, обоими студентами, столами , стульями, об обоих студентах, столах, стульях. </a:t>
            </a:r>
            <a:r>
              <a:rPr lang="ru-RU" sz="9800" dirty="0" smtClean="0"/>
              <a:t> </a:t>
            </a:r>
          </a:p>
          <a:p>
            <a:pPr>
              <a:buNone/>
            </a:pPr>
            <a:endParaRPr lang="ru-RU" sz="5900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С существительными женского рода в Именительном падеже сочетается только слово </a:t>
            </a:r>
            <a:r>
              <a:rPr lang="ru-RU" i="1" dirty="0" smtClean="0">
                <a:solidFill>
                  <a:srgbClr val="FF0000"/>
                </a:solidFill>
              </a:rPr>
              <a:t>обе (студентки).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В косвенных падежах имеет формы </a:t>
            </a:r>
            <a:r>
              <a:rPr lang="ru-RU" i="1" dirty="0" smtClean="0">
                <a:solidFill>
                  <a:srgbClr val="FF0000"/>
                </a:solidFill>
              </a:rPr>
              <a:t>обеих (студенток), обеими (студентками), обеим (студенткам).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/>
              <a:t>      </a:t>
            </a:r>
          </a:p>
          <a:p>
            <a:pPr>
              <a:buNone/>
            </a:pPr>
            <a:r>
              <a:rPr lang="ru-RU" dirty="0" smtClean="0"/>
              <a:t>   Числительные </a:t>
            </a:r>
            <a:r>
              <a:rPr lang="ru-RU" i="1" dirty="0" smtClean="0"/>
              <a:t>полтора </a:t>
            </a:r>
            <a:r>
              <a:rPr lang="ru-RU" dirty="0" smtClean="0"/>
              <a:t>и </a:t>
            </a:r>
            <a:r>
              <a:rPr lang="ru-RU" i="1" dirty="0" smtClean="0"/>
              <a:t>полтораста </a:t>
            </a:r>
            <a:r>
              <a:rPr lang="ru-RU" dirty="0" smtClean="0"/>
              <a:t>имеют только две формы: Им.п.: </a:t>
            </a:r>
            <a:r>
              <a:rPr lang="ru-RU" i="1" dirty="0" smtClean="0">
                <a:solidFill>
                  <a:srgbClr val="FF0000"/>
                </a:solidFill>
              </a:rPr>
              <a:t>полтора, полтораста,</a:t>
            </a:r>
            <a:r>
              <a:rPr lang="ru-RU" i="1" dirty="0" smtClean="0"/>
              <a:t> </a:t>
            </a:r>
            <a:r>
              <a:rPr lang="ru-RU" dirty="0" smtClean="0"/>
              <a:t>Р., Д., Т., П. п.: </a:t>
            </a:r>
            <a:r>
              <a:rPr lang="ru-RU" i="1" dirty="0" smtClean="0">
                <a:solidFill>
                  <a:srgbClr val="FF0000"/>
                </a:solidFill>
              </a:rPr>
              <a:t>полутора, полутораста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 algn="ctr">
              <a:buNone/>
            </a:pPr>
            <a:r>
              <a:rPr lang="ru-RU" sz="5800" b="1" dirty="0" smtClean="0"/>
              <a:t> Имя прилагательное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</a:t>
            </a:r>
            <a:r>
              <a:rPr lang="ru-RU" sz="5100" dirty="0" smtClean="0"/>
              <a:t>Полная и краткая формы имён прилагательных могут различаться по смыслу. Полная форма обозначает постоянный признак: </a:t>
            </a:r>
            <a:r>
              <a:rPr lang="ru-RU" sz="5100" i="1" dirty="0" smtClean="0">
                <a:solidFill>
                  <a:srgbClr val="FF0000"/>
                </a:solidFill>
              </a:rPr>
              <a:t>характер у него спокойный</a:t>
            </a:r>
            <a:r>
              <a:rPr lang="ru-RU" sz="5100" i="1" dirty="0" smtClean="0"/>
              <a:t>, </a:t>
            </a:r>
            <a:r>
              <a:rPr lang="ru-RU" sz="5100" dirty="0" smtClean="0"/>
              <a:t>а краткая – временный признак: </a:t>
            </a:r>
            <a:r>
              <a:rPr lang="ru-RU" sz="5100" i="1" dirty="0" smtClean="0">
                <a:solidFill>
                  <a:srgbClr val="FF0000"/>
                </a:solidFill>
              </a:rPr>
              <a:t>лицо его спокойно. Девочка красивая</a:t>
            </a:r>
            <a:r>
              <a:rPr lang="ru-RU" sz="5100" dirty="0" smtClean="0">
                <a:solidFill>
                  <a:srgbClr val="FF0000"/>
                </a:solidFill>
              </a:rPr>
              <a:t> </a:t>
            </a:r>
            <a:r>
              <a:rPr lang="ru-RU" sz="5100" dirty="0" smtClean="0"/>
              <a:t>(вообще), но: </a:t>
            </a:r>
            <a:r>
              <a:rPr lang="ru-RU" sz="5100" i="1" dirty="0" smtClean="0">
                <a:solidFill>
                  <a:srgbClr val="FF0000"/>
                </a:solidFill>
              </a:rPr>
              <a:t>Девочка красива </a:t>
            </a:r>
            <a:r>
              <a:rPr lang="ru-RU" sz="5100" dirty="0" smtClean="0"/>
              <a:t>(в данный момент).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   Необходимо различать прилагательные-паронимы: </a:t>
            </a:r>
            <a:r>
              <a:rPr lang="ru-RU" i="1" dirty="0" err="1" smtClean="0">
                <a:solidFill>
                  <a:srgbClr val="FF0000"/>
                </a:solidFill>
              </a:rPr>
              <a:t>запАсный</a:t>
            </a:r>
            <a:r>
              <a:rPr lang="ru-RU" i="1" dirty="0" smtClean="0">
                <a:solidFill>
                  <a:srgbClr val="FF0000"/>
                </a:solidFill>
              </a:rPr>
              <a:t> (выход) – </a:t>
            </a:r>
            <a:r>
              <a:rPr lang="ru-RU" i="1" dirty="0" err="1" smtClean="0">
                <a:solidFill>
                  <a:srgbClr val="FF0000"/>
                </a:solidFill>
              </a:rPr>
              <a:t>запаснОй</a:t>
            </a:r>
            <a:r>
              <a:rPr lang="ru-RU" i="1" dirty="0" smtClean="0">
                <a:solidFill>
                  <a:srgbClr val="FF0000"/>
                </a:solidFill>
              </a:rPr>
              <a:t> (игрок), </a:t>
            </a:r>
            <a:r>
              <a:rPr lang="ru-RU" i="1" dirty="0" err="1" smtClean="0">
                <a:solidFill>
                  <a:srgbClr val="FF0000"/>
                </a:solidFill>
              </a:rPr>
              <a:t>языкОвый</a:t>
            </a:r>
            <a:r>
              <a:rPr lang="ru-RU" i="1" dirty="0" smtClean="0">
                <a:solidFill>
                  <a:srgbClr val="FF0000"/>
                </a:solidFill>
              </a:rPr>
              <a:t> (паштет) – </a:t>
            </a:r>
            <a:r>
              <a:rPr lang="ru-RU" i="1" dirty="0" err="1" smtClean="0">
                <a:solidFill>
                  <a:srgbClr val="FF0000"/>
                </a:solidFill>
              </a:rPr>
              <a:t>языковОй</a:t>
            </a:r>
            <a:r>
              <a:rPr lang="ru-RU" i="1" dirty="0" smtClean="0">
                <a:solidFill>
                  <a:srgbClr val="FF0000"/>
                </a:solidFill>
              </a:rPr>
              <a:t> (барьер), </a:t>
            </a:r>
            <a:r>
              <a:rPr lang="ru-RU" i="1" dirty="0" err="1" smtClean="0">
                <a:solidFill>
                  <a:srgbClr val="FF0000"/>
                </a:solidFill>
              </a:rPr>
              <a:t>характЕрный</a:t>
            </a:r>
            <a:r>
              <a:rPr lang="ru-RU" i="1" dirty="0" smtClean="0">
                <a:solidFill>
                  <a:srgbClr val="FF0000"/>
                </a:solidFill>
              </a:rPr>
              <a:t> (признак) – </a:t>
            </a:r>
            <a:r>
              <a:rPr lang="ru-RU" i="1" dirty="0" err="1" smtClean="0">
                <a:solidFill>
                  <a:srgbClr val="FF0000"/>
                </a:solidFill>
              </a:rPr>
              <a:t>харАктерный</a:t>
            </a:r>
            <a:r>
              <a:rPr lang="ru-RU" i="1" dirty="0" smtClean="0">
                <a:solidFill>
                  <a:srgbClr val="FF0000"/>
                </a:solidFill>
              </a:rPr>
              <a:t> (актёр).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 algn="ctr">
              <a:buNone/>
            </a:pPr>
            <a:endParaRPr lang="ru-RU" sz="4600" b="1" dirty="0" smtClean="0"/>
          </a:p>
          <a:p>
            <a:pPr lvl="0" algn="ctr">
              <a:buNone/>
            </a:pPr>
            <a:r>
              <a:rPr lang="ru-RU" sz="5100" b="1" dirty="0" smtClean="0"/>
              <a:t>Употребление некоторых производных предлогов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5100" dirty="0" smtClean="0"/>
              <a:t>     Нарушение грамматических норм нередко связано с употреблением в речи предлогов. </a:t>
            </a:r>
          </a:p>
          <a:p>
            <a:pPr>
              <a:buNone/>
            </a:pPr>
            <a:r>
              <a:rPr lang="ru-RU" sz="5100" dirty="0" smtClean="0"/>
              <a:t>      Предлог </a:t>
            </a:r>
            <a:r>
              <a:rPr lang="ru-RU" sz="5100" i="1" dirty="0" smtClean="0">
                <a:solidFill>
                  <a:srgbClr val="FF0000"/>
                </a:solidFill>
              </a:rPr>
              <a:t>благодаря</a:t>
            </a:r>
            <a:r>
              <a:rPr lang="ru-RU" sz="5100" i="1" dirty="0" smtClean="0"/>
              <a:t> </a:t>
            </a:r>
            <a:r>
              <a:rPr lang="ru-RU" sz="5100" dirty="0" smtClean="0"/>
              <a:t>сохраняет своё первоначальное лексическое значение, связанное с глаголом </a:t>
            </a:r>
            <a:r>
              <a:rPr lang="ru-RU" sz="5100" i="1" dirty="0" smtClean="0">
                <a:solidFill>
                  <a:srgbClr val="FF0000"/>
                </a:solidFill>
              </a:rPr>
              <a:t>благодарить</a:t>
            </a:r>
            <a:r>
              <a:rPr lang="ru-RU" sz="5100" dirty="0" smtClean="0">
                <a:solidFill>
                  <a:srgbClr val="FF0000"/>
                </a:solidFill>
              </a:rPr>
              <a:t>,</a:t>
            </a:r>
            <a:r>
              <a:rPr lang="ru-RU" sz="5100" dirty="0" smtClean="0"/>
              <a:t> поэтому он употребляется для указания причины, вызывающей желательный результат: </a:t>
            </a:r>
            <a:r>
              <a:rPr lang="ru-RU" sz="5100" i="1" dirty="0" smtClean="0">
                <a:solidFill>
                  <a:srgbClr val="FF0000"/>
                </a:solidFill>
              </a:rPr>
              <a:t>благодаря помощи товарищей, благодаря правильному лечению. </a:t>
            </a:r>
            <a:endParaRPr lang="ru-RU" sz="51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5100" dirty="0" smtClean="0"/>
              <a:t>      Предлоги </a:t>
            </a:r>
            <a:r>
              <a:rPr lang="ru-RU" sz="5100" i="1" dirty="0" smtClean="0">
                <a:solidFill>
                  <a:srgbClr val="FF0000"/>
                </a:solidFill>
              </a:rPr>
              <a:t>благодаря, вопреки, согласно, навстречу </a:t>
            </a:r>
            <a:r>
              <a:rPr lang="ru-RU" sz="5100" dirty="0" smtClean="0"/>
              <a:t>по современным нормам употребляются только с дательным падежом.  </a:t>
            </a:r>
          </a:p>
          <a:p>
            <a:endParaRPr lang="ru-RU" sz="51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Род заимствованных и русских существительных, географических названий 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Категория рода, как правило, стабильна. Однако некоторые существительные употребляются то в одном, то в другом грамматическом роде, при этом одна из форм является предпочтительной, а др. либо устар., либо просторечной, находящейся за пределами литературной нормы</a:t>
            </a:r>
            <a:r>
              <a:rPr lang="ru-RU" dirty="0" smtClean="0">
                <a:solidFill>
                  <a:srgbClr val="FF0000"/>
                </a:solidFill>
              </a:rPr>
              <a:t>: </a:t>
            </a:r>
            <a:r>
              <a:rPr lang="ru-RU" i="1" dirty="0" smtClean="0">
                <a:solidFill>
                  <a:srgbClr val="FF0000"/>
                </a:solidFill>
              </a:rPr>
              <a:t>рельс, а не рельса. </a:t>
            </a:r>
            <a:endParaRPr lang="ru-RU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6700" b="1" dirty="0" smtClean="0"/>
              <a:t>Вопросы к лекции</a:t>
            </a:r>
            <a:endParaRPr lang="ru-RU" sz="6700" dirty="0" smtClean="0"/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 lvl="0" algn="just">
              <a:buNone/>
            </a:pPr>
            <a:endParaRPr lang="ru-RU" sz="7400" dirty="0" smtClean="0"/>
          </a:p>
          <a:p>
            <a:pPr lvl="0" algn="just">
              <a:buNone/>
            </a:pPr>
            <a:r>
              <a:rPr lang="ru-RU" sz="9600" dirty="0" smtClean="0"/>
              <a:t>Как определить род заимствованных существительных?</a:t>
            </a:r>
          </a:p>
          <a:p>
            <a:pPr lvl="0" algn="just">
              <a:buNone/>
            </a:pPr>
            <a:r>
              <a:rPr lang="ru-RU" sz="9600" dirty="0" smtClean="0"/>
              <a:t>Как определяется род несклоняемых существительных?</a:t>
            </a:r>
          </a:p>
          <a:p>
            <a:pPr lvl="0" algn="just">
              <a:buNone/>
            </a:pPr>
            <a:r>
              <a:rPr lang="ru-RU" sz="9600" dirty="0" smtClean="0"/>
              <a:t>С чем соотносится род некоторых несклоняемых существительных и географических названий? </a:t>
            </a:r>
          </a:p>
          <a:p>
            <a:pPr lvl="0" algn="just">
              <a:buNone/>
            </a:pPr>
            <a:r>
              <a:rPr lang="ru-RU" sz="9600" dirty="0" smtClean="0"/>
              <a:t>Какие существуют варианты форм существительных Им. п. мн.ч.? </a:t>
            </a:r>
          </a:p>
          <a:p>
            <a:pPr lvl="0" algn="just">
              <a:buNone/>
            </a:pPr>
            <a:r>
              <a:rPr lang="ru-RU" sz="9600" dirty="0" smtClean="0"/>
              <a:t>Какие имеются трудности употребления форм глагола? </a:t>
            </a:r>
          </a:p>
          <a:p>
            <a:pPr lvl="0" algn="just">
              <a:buNone/>
            </a:pPr>
            <a:r>
              <a:rPr lang="ru-RU" sz="9600" dirty="0" smtClean="0"/>
              <a:t>Какие правила употребления собирательных числительных вы знаете?</a:t>
            </a:r>
          </a:p>
          <a:p>
            <a:pPr lvl="0" algn="just">
              <a:buNone/>
            </a:pPr>
            <a:r>
              <a:rPr lang="ru-RU" sz="9600" dirty="0" smtClean="0"/>
              <a:t>Какие различия имеются в употреблении форм кратких и полных прилагательных? </a:t>
            </a:r>
          </a:p>
          <a:p>
            <a:pPr lvl="0" algn="just">
              <a:buNone/>
            </a:pPr>
            <a:r>
              <a:rPr lang="ru-RU" sz="9600" dirty="0" smtClean="0"/>
              <a:t>В чём особенность употребления в речи предлогов?</a:t>
            </a:r>
          </a:p>
          <a:p>
            <a:pPr algn="just">
              <a:buNone/>
            </a:pPr>
            <a:r>
              <a:rPr lang="ru-RU" sz="9600" dirty="0" smtClean="0"/>
              <a:t> </a:t>
            </a:r>
          </a:p>
          <a:p>
            <a:endParaRPr lang="ru-RU" sz="9600" dirty="0" smtClean="0"/>
          </a:p>
          <a:p>
            <a:endParaRPr lang="ru-RU" sz="9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</a:t>
            </a:r>
          </a:p>
          <a:p>
            <a:pPr>
              <a:buNone/>
            </a:pPr>
            <a:r>
              <a:rPr lang="ru-RU" dirty="0" smtClean="0"/>
              <a:t>    </a:t>
            </a:r>
          </a:p>
          <a:p>
            <a:pPr algn="just">
              <a:buNone/>
            </a:pPr>
            <a:r>
              <a:rPr lang="ru-RU" dirty="0" smtClean="0"/>
              <a:t>    Есть коварные слова, например, форма </a:t>
            </a:r>
          </a:p>
          <a:p>
            <a:pPr algn="just">
              <a:buNone/>
            </a:pPr>
            <a:r>
              <a:rPr lang="ru-RU" dirty="0" smtClean="0"/>
              <a:t>    ед. числа в следующих словах: </a:t>
            </a:r>
          </a:p>
          <a:p>
            <a:pPr algn="just"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клавиши (клавиша), туфли (туфля), простыни(простыня), жирафы (жираф), ставни (ставня).  </a:t>
            </a:r>
          </a:p>
          <a:p>
            <a:pPr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В русском языке есть существительные, род которых определить нельзя. К ним относятся слова, не имеющие формы ед. ч.: </a:t>
            </a:r>
            <a:r>
              <a:rPr lang="ru-RU" i="1" dirty="0" smtClean="0">
                <a:solidFill>
                  <a:srgbClr val="FF0000"/>
                </a:solidFill>
              </a:rPr>
              <a:t>сливки, чернила, мемуары, сани, ножницы, брюки, каникулы, именины, проводы, Кордильеры.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r>
              <a:rPr lang="ru-RU" dirty="0" smtClean="0"/>
              <a:t>    Имеются несклоняемые существительные, род которых определяется следующим образом: слова, обозначающие неодушевлённые предметы, относятся к среднему роду (</a:t>
            </a:r>
            <a:r>
              <a:rPr lang="ru-RU" i="1" dirty="0" smtClean="0">
                <a:solidFill>
                  <a:srgbClr val="FF0000"/>
                </a:solidFill>
              </a:rPr>
              <a:t>шерстяное кашне, кино, пальто, фойе, такси, хаки, пенсне, букле, метро</a:t>
            </a:r>
            <a:r>
              <a:rPr lang="ru-RU" dirty="0" smtClean="0">
                <a:solidFill>
                  <a:srgbClr val="FF0000"/>
                </a:solidFill>
              </a:rPr>
              <a:t>)</a:t>
            </a:r>
            <a:r>
              <a:rPr lang="ru-RU" dirty="0" smtClean="0"/>
              <a:t>, за исключением слова </a:t>
            </a:r>
            <a:r>
              <a:rPr lang="ru-RU" i="1" dirty="0" smtClean="0">
                <a:solidFill>
                  <a:srgbClr val="FF0000"/>
                </a:solidFill>
              </a:rPr>
              <a:t>кофе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ru-RU" dirty="0" smtClean="0"/>
              <a:t>относящегося к мужскому роду </a:t>
            </a:r>
            <a:r>
              <a:rPr lang="ru-RU" dirty="0" smtClean="0">
                <a:solidFill>
                  <a:srgbClr val="FF0000"/>
                </a:solidFill>
              </a:rPr>
              <a:t>(</a:t>
            </a:r>
            <a:r>
              <a:rPr lang="ru-RU" i="1" dirty="0" smtClean="0">
                <a:solidFill>
                  <a:srgbClr val="FF0000"/>
                </a:solidFill>
              </a:rPr>
              <a:t>чёрный кофе</a:t>
            </a:r>
            <a:r>
              <a:rPr lang="ru-RU" dirty="0" smtClean="0">
                <a:solidFill>
                  <a:srgbClr val="FF0000"/>
                </a:solidFill>
              </a:rPr>
              <a:t>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Имеются </a:t>
            </a:r>
            <a:r>
              <a:rPr lang="ru-RU" dirty="0" err="1" smtClean="0"/>
              <a:t>двуродовые</a:t>
            </a:r>
            <a:r>
              <a:rPr lang="ru-RU" dirty="0" smtClean="0"/>
              <a:t> существительные </a:t>
            </a:r>
            <a:r>
              <a:rPr lang="ru-RU" dirty="0" smtClean="0">
                <a:solidFill>
                  <a:srgbClr val="FF0000"/>
                </a:solidFill>
              </a:rPr>
              <a:t>(</a:t>
            </a:r>
            <a:r>
              <a:rPr lang="ru-RU" i="1" dirty="0" smtClean="0">
                <a:solidFill>
                  <a:srgbClr val="FF0000"/>
                </a:solidFill>
              </a:rPr>
              <a:t>твой протеже – твоя протеже, крупье, инкогнито, визави</a:t>
            </a:r>
            <a:r>
              <a:rPr lang="ru-RU" dirty="0" smtClean="0">
                <a:solidFill>
                  <a:srgbClr val="FF0000"/>
                </a:solidFill>
              </a:rPr>
              <a:t>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Несклоняемые существительные соотносятся с родовым наименованием: </a:t>
            </a:r>
            <a:r>
              <a:rPr lang="ru-RU" i="1" dirty="0" smtClean="0">
                <a:solidFill>
                  <a:srgbClr val="FF0000"/>
                </a:solidFill>
              </a:rPr>
              <a:t>салями (колбаса), кольраби (капуста), авеню (улица), сулугуни (сыр), алоэ (ср.р.), хинди (м.р.)</a:t>
            </a:r>
            <a:r>
              <a:rPr lang="ru-RU" i="1" dirty="0" smtClean="0"/>
              <a:t>, </a:t>
            </a:r>
            <a:r>
              <a:rPr lang="ru-RU" dirty="0" smtClean="0"/>
              <a:t>а также географические названия</a:t>
            </a:r>
            <a:r>
              <a:rPr lang="ru-RU" dirty="0" smtClean="0">
                <a:solidFill>
                  <a:srgbClr val="FF0000"/>
                </a:solidFill>
              </a:rPr>
              <a:t>: </a:t>
            </a:r>
            <a:r>
              <a:rPr lang="ru-RU" i="1" dirty="0" smtClean="0">
                <a:solidFill>
                  <a:srgbClr val="FF0000"/>
                </a:solidFill>
              </a:rPr>
              <a:t>Капри (остров), Тбилиси (город, м.р.), Миссисипи (река, ж.р.)</a:t>
            </a:r>
            <a:r>
              <a:rPr lang="ru-RU" i="1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 </a:t>
            </a:r>
          </a:p>
          <a:p>
            <a:pPr algn="ctr">
              <a:buNone/>
            </a:pPr>
            <a:r>
              <a:rPr lang="ru-RU" b="1" dirty="0" smtClean="0"/>
              <a:t>ЗАПОМНИТЕ!!!</a:t>
            </a:r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Мужской род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Аэрозоль, банкнот, ботинок, корректив рельс, погон, пролежень, картофель, помидор, метастаз, тюль, шампунь.</a:t>
            </a:r>
          </a:p>
          <a:p>
            <a:endParaRPr lang="ru-RU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</TotalTime>
  <Words>1343</Words>
  <PresentationFormat>Экран (4:3)</PresentationFormat>
  <Paragraphs>182</Paragraphs>
  <Slides>30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                </vt:lpstr>
      <vt:lpstr>Слайд 2</vt:lpstr>
      <vt:lpstr>Род заимствованных и русских существительных, географических названий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Формы Именительного падежа мн. ч.  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</dc:title>
  <dc:creator>rusyaz3417</dc:creator>
  <cp:lastModifiedBy>rusyaz3417</cp:lastModifiedBy>
  <cp:revision>34</cp:revision>
  <dcterms:created xsi:type="dcterms:W3CDTF">2018-10-16T04:59:49Z</dcterms:created>
  <dcterms:modified xsi:type="dcterms:W3CDTF">2019-01-29T09:14:08Z</dcterms:modified>
</cp:coreProperties>
</file>