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29"/>
  </p:notesMasterIdLst>
  <p:sldIdLst>
    <p:sldId id="1023" r:id="rId2"/>
    <p:sldId id="1024" r:id="rId3"/>
    <p:sldId id="1427" r:id="rId4"/>
    <p:sldId id="1431" r:id="rId5"/>
    <p:sldId id="1523" r:id="rId6"/>
    <p:sldId id="1512" r:id="rId7"/>
    <p:sldId id="1436" r:id="rId8"/>
    <p:sldId id="1518" r:id="rId9"/>
    <p:sldId id="1519" r:id="rId10"/>
    <p:sldId id="1447" r:id="rId11"/>
    <p:sldId id="1449" r:id="rId12"/>
    <p:sldId id="1448" r:id="rId13"/>
    <p:sldId id="1530" r:id="rId14"/>
    <p:sldId id="1455" r:id="rId15"/>
    <p:sldId id="1457" r:id="rId16"/>
    <p:sldId id="1458" r:id="rId17"/>
    <p:sldId id="1550" r:id="rId18"/>
    <p:sldId id="1463" r:id="rId19"/>
    <p:sldId id="1467" r:id="rId20"/>
    <p:sldId id="1524" r:id="rId21"/>
    <p:sldId id="1475" r:id="rId22"/>
    <p:sldId id="1469" r:id="rId23"/>
    <p:sldId id="1479" r:id="rId24"/>
    <p:sldId id="1482" r:id="rId25"/>
    <p:sldId id="1484" r:id="rId26"/>
    <p:sldId id="1485" r:id="rId27"/>
    <p:sldId id="1415" r:id="rId28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330" autoAdjust="0"/>
  </p:normalViewPr>
  <p:slideViewPr>
    <p:cSldViewPr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051919"/>
            <a:ext cx="8748464" cy="1673225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Лабораторная диагностика вирусных гепатитов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98396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6223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Серологические маркеры гепатита В. </a:t>
            </a:r>
            <a:r>
              <a:rPr lang="en-US" altLang="ru-RU" sz="3600" b="1" dirty="0">
                <a:solidFill>
                  <a:schemeClr val="tx1"/>
                </a:solidFill>
              </a:rPr>
              <a:t>HBs-Ag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Первые серологические маркеры </a:t>
            </a:r>
            <a:r>
              <a:rPr lang="ru-RU" b="1" dirty="0" err="1">
                <a:solidFill>
                  <a:schemeClr val="tx1"/>
                </a:solidFill>
              </a:rPr>
              <a:t>виремии</a:t>
            </a:r>
            <a:r>
              <a:rPr lang="ru-RU" b="1" dirty="0">
                <a:solidFill>
                  <a:schemeClr val="tx1"/>
                </a:solidFill>
              </a:rPr>
              <a:t> могут выявляться уже через 2 </a:t>
            </a:r>
            <a:r>
              <a:rPr lang="ru-RU" b="1" dirty="0" err="1">
                <a:solidFill>
                  <a:schemeClr val="tx1"/>
                </a:solidFill>
              </a:rPr>
              <a:t>нед</a:t>
            </a:r>
            <a:r>
              <a:rPr lang="ru-RU" b="1" dirty="0">
                <a:solidFill>
                  <a:schemeClr val="tx1"/>
                </a:solidFill>
              </a:rPr>
              <a:t>, особенно при массивном парентеральном заражении. </a:t>
            </a:r>
          </a:p>
          <a:p>
            <a:pPr>
              <a:spcBef>
                <a:spcPts val="0"/>
              </a:spcBef>
            </a:pPr>
            <a:r>
              <a:rPr lang="ru-RU" b="1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 начинает определяться в сыворотке в период от 2 </a:t>
            </a:r>
            <a:r>
              <a:rPr lang="ru-RU" dirty="0" err="1">
                <a:solidFill>
                  <a:schemeClr val="tx1"/>
                </a:solidFill>
              </a:rPr>
              <a:t>нед</a:t>
            </a:r>
            <a:r>
              <a:rPr lang="ru-RU" dirty="0">
                <a:solidFill>
                  <a:schemeClr val="tx1"/>
                </a:solidFill>
              </a:rPr>
              <a:t> до 2 </a:t>
            </a:r>
            <a:r>
              <a:rPr lang="ru-RU" dirty="0" err="1">
                <a:solidFill>
                  <a:schemeClr val="tx1"/>
                </a:solidFill>
              </a:rPr>
              <a:t>мес</a:t>
            </a:r>
            <a:r>
              <a:rPr lang="ru-RU" dirty="0">
                <a:solidFill>
                  <a:schemeClr val="tx1"/>
                </a:solidFill>
              </a:rPr>
              <a:t> до клинических проявлений заболевания (в инкубационном периоде). 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Частота обнаружения – 80% больных с острым гепатитом В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Продолжительность наличия положительного </a:t>
            </a:r>
            <a:r>
              <a:rPr lang="ru-RU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 варьирует  от нескольких дней до 2-3 </a:t>
            </a:r>
            <a:r>
              <a:rPr lang="ru-RU" dirty="0" err="1">
                <a:solidFill>
                  <a:schemeClr val="tx1"/>
                </a:solidFill>
              </a:rPr>
              <a:t>мес</a:t>
            </a:r>
            <a:r>
              <a:rPr lang="ru-RU" dirty="0">
                <a:solidFill>
                  <a:schemeClr val="tx1"/>
                </a:solidFill>
              </a:rPr>
              <a:t>; персистенция более нескольких месяцев может указывать на хронический процесс. 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 перестает определяться перед появлением анти-</a:t>
            </a:r>
            <a:r>
              <a:rPr lang="ru-RU" dirty="0" err="1">
                <a:solidFill>
                  <a:schemeClr val="tx1"/>
                </a:solidFill>
              </a:rPr>
              <a:t>HBs</a:t>
            </a:r>
            <a:r>
              <a:rPr lang="ru-RU" dirty="0">
                <a:solidFill>
                  <a:schemeClr val="tx1"/>
                </a:solidFill>
              </a:rPr>
              <a:t>. Эти антитела наблюдаются у 80</a:t>
            </a: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90 % больных, особенно в период реконвалесценции, и указывают на относительный или абсолютный иммунитет. Их обнаружение свидетельствует об адекватном иммунном ответе на инфекцию.</a:t>
            </a:r>
          </a:p>
        </p:txBody>
      </p:sp>
    </p:spTree>
    <p:extLst>
      <p:ext uri="{BB962C8B-B14F-4D97-AF65-F5344CB8AC3E}">
        <p14:creationId xmlns:p14="http://schemas.microsoft.com/office/powerpoint/2010/main" val="4143432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88231"/>
            <a:ext cx="8712968" cy="125253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</a:rPr>
              <a:t>Серологические маркеры гепатита В. </a:t>
            </a:r>
            <a:r>
              <a:rPr lang="ru-RU" sz="3600" b="1" dirty="0">
                <a:solidFill>
                  <a:schemeClr val="tx1"/>
                </a:solidFill>
              </a:rPr>
              <a:t>Анти-Н</a:t>
            </a:r>
            <a:r>
              <a:rPr lang="en-US" sz="3600" b="1" dirty="0">
                <a:solidFill>
                  <a:schemeClr val="tx1"/>
                </a:solidFill>
              </a:rPr>
              <a:t>B</a:t>
            </a:r>
            <a:r>
              <a:rPr lang="ru-RU" sz="3600" b="1" dirty="0">
                <a:solidFill>
                  <a:schemeClr val="tx1"/>
                </a:solidFill>
              </a:rPr>
              <a:t>с</a:t>
            </a:r>
            <a:r>
              <a:rPr lang="en-US" sz="3600" b="1" dirty="0">
                <a:solidFill>
                  <a:schemeClr val="tx1"/>
                </a:solidFill>
              </a:rPr>
              <a:t>or</a:t>
            </a:r>
            <a:r>
              <a:rPr lang="ru-RU" sz="3600" b="1" dirty="0">
                <a:solidFill>
                  <a:schemeClr val="tx1"/>
                </a:solidFill>
              </a:rPr>
              <a:t>, </a:t>
            </a:r>
            <a:r>
              <a:rPr lang="en-US" sz="3600" b="1" dirty="0" err="1">
                <a:solidFill>
                  <a:schemeClr val="tx1"/>
                </a:solidFill>
              </a:rPr>
              <a:t>HBcorAg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При остром гепатите </a:t>
            </a:r>
            <a:r>
              <a:rPr lang="ru-RU" b="1" dirty="0">
                <a:solidFill>
                  <a:schemeClr val="tx1"/>
                </a:solidFill>
              </a:rPr>
              <a:t>Анти-</a:t>
            </a:r>
            <a:r>
              <a:rPr lang="ru-RU" b="1" dirty="0" err="1">
                <a:solidFill>
                  <a:schemeClr val="tx1"/>
                </a:solidFill>
              </a:rPr>
              <a:t>НВс</a:t>
            </a:r>
            <a:r>
              <a:rPr lang="ru-RU" dirty="0">
                <a:solidFill>
                  <a:schemeClr val="tx1"/>
                </a:solidFill>
              </a:rPr>
              <a:t> обнаруживаются приблизительно одновременно с клиническими симптомами и подъемом </a:t>
            </a:r>
            <a:r>
              <a:rPr lang="ru-RU" dirty="0" err="1">
                <a:solidFill>
                  <a:schemeClr val="tx1"/>
                </a:solidFill>
              </a:rPr>
              <a:t>трансаминаз</a:t>
            </a:r>
            <a:r>
              <a:rPr lang="ru-RU" dirty="0">
                <a:solidFill>
                  <a:schemeClr val="tx1"/>
                </a:solidFill>
              </a:rPr>
              <a:t> сыворотки. 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Анти-</a:t>
            </a:r>
            <a:r>
              <a:rPr lang="ru-RU" b="1" dirty="0" err="1">
                <a:solidFill>
                  <a:schemeClr val="tx1"/>
                </a:solidFill>
              </a:rPr>
              <a:t>HBc</a:t>
            </a:r>
            <a:r>
              <a:rPr lang="ru-RU" b="1" dirty="0">
                <a:solidFill>
                  <a:schemeClr val="tx1"/>
                </a:solidFill>
              </a:rPr>
              <a:t>-</a:t>
            </a:r>
            <a:r>
              <a:rPr lang="ru-RU" b="1" dirty="0" err="1">
                <a:solidFill>
                  <a:schemeClr val="tx1"/>
                </a:solidFill>
              </a:rPr>
              <a:t>IgM</a:t>
            </a:r>
            <a:r>
              <a:rPr lang="ru-RU" b="1" dirty="0">
                <a:solidFill>
                  <a:schemeClr val="tx1"/>
                </a:solidFill>
              </a:rPr>
              <a:t> – самый достоверный показатель ОГВ </a:t>
            </a:r>
            <a:r>
              <a:rPr lang="ru-RU" dirty="0">
                <a:solidFill>
                  <a:schemeClr val="tx1"/>
                </a:solidFill>
              </a:rPr>
              <a:t>– появляются в конце инкубационного периода, </a:t>
            </a:r>
            <a:r>
              <a:rPr lang="ru-RU" dirty="0" err="1">
                <a:solidFill>
                  <a:schemeClr val="tx1"/>
                </a:solidFill>
              </a:rPr>
              <a:t>персистируют</a:t>
            </a:r>
            <a:r>
              <a:rPr lang="ru-RU" dirty="0">
                <a:solidFill>
                  <a:schemeClr val="tx1"/>
                </a:solidFill>
              </a:rPr>
              <a:t> в сыворотке от нескольких месяцев до 1 года. У 10-20% больных – это единственный маркер острого гепатита В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Через 4-6 месяцев появляются </a:t>
            </a:r>
            <a:r>
              <a:rPr lang="ru-RU" b="1" dirty="0">
                <a:solidFill>
                  <a:schemeClr val="tx1"/>
                </a:solidFill>
              </a:rPr>
              <a:t>анти-</a:t>
            </a:r>
            <a:r>
              <a:rPr lang="ru-RU" b="1" dirty="0" err="1">
                <a:solidFill>
                  <a:schemeClr val="tx1"/>
                </a:solidFill>
              </a:rPr>
              <a:t>HBc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IgG</a:t>
            </a:r>
            <a:r>
              <a:rPr lang="ru-RU" dirty="0">
                <a:solidFill>
                  <a:schemeClr val="tx1"/>
                </a:solidFill>
              </a:rPr>
              <a:t>. Они могут </a:t>
            </a:r>
            <a:r>
              <a:rPr lang="ru-RU" dirty="0" err="1">
                <a:solidFill>
                  <a:schemeClr val="tx1"/>
                </a:solidFill>
              </a:rPr>
              <a:t>персистировать</a:t>
            </a:r>
            <a:r>
              <a:rPr lang="ru-RU" dirty="0">
                <a:solidFill>
                  <a:schemeClr val="tx1"/>
                </a:solidFill>
              </a:rPr>
              <a:t> в течение нескольких лет или пожизненно. Они не несут защитной функции, а скорее служат маркером перенесенной HBV-инфекции.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Антиген </a:t>
            </a:r>
            <a:r>
              <a:rPr lang="en-US" b="1" dirty="0" err="1">
                <a:solidFill>
                  <a:schemeClr val="tx1"/>
                </a:solidFill>
              </a:rPr>
              <a:t>Hbcor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при остром гепатите в крови не выявляют, он обнаруживается только в </a:t>
            </a:r>
            <a:r>
              <a:rPr lang="ru-RU" dirty="0" err="1">
                <a:solidFill>
                  <a:schemeClr val="tx1"/>
                </a:solidFill>
              </a:rPr>
              <a:t>гепатоцитах</a:t>
            </a:r>
            <a:r>
              <a:rPr lang="ru-RU" dirty="0">
                <a:solidFill>
                  <a:schemeClr val="tx1"/>
                </a:solidFill>
              </a:rPr>
              <a:t> при биопсии</a:t>
            </a:r>
          </a:p>
        </p:txBody>
      </p:sp>
    </p:spTree>
    <p:extLst>
      <p:ext uri="{BB962C8B-B14F-4D97-AF65-F5344CB8AC3E}">
        <p14:creationId xmlns:p14="http://schemas.microsoft.com/office/powerpoint/2010/main" val="3832997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88231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Маркеры активной репликации вируса гепатита 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69504"/>
            <a:ext cx="8892480" cy="4495800"/>
          </a:xfrm>
        </p:spPr>
        <p:txBody>
          <a:bodyPr/>
          <a:lstStyle/>
          <a:p>
            <a:r>
              <a:rPr lang="en-US" sz="2800" b="1" dirty="0" err="1">
                <a:solidFill>
                  <a:schemeClr val="tx1"/>
                </a:solidFill>
              </a:rPr>
              <a:t>HBeAg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>
                <a:solidFill>
                  <a:schemeClr val="tx1"/>
                </a:solidFill>
              </a:rPr>
              <a:t>ДНК-полимераза 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ДНК-HBV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</a:p>
          <a:p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- обычно выявляются в сыворотке до подъема активности </a:t>
            </a:r>
            <a:r>
              <a:rPr lang="ru-RU" sz="2800" dirty="0" err="1">
                <a:solidFill>
                  <a:schemeClr val="tx1"/>
                </a:solidFill>
              </a:rPr>
              <a:t>трансаминаз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2726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88231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Стандарт обследования при вирусном гепатите В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1741512"/>
            <a:ext cx="864096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20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Печеночные пробы</a:t>
            </a:r>
          </a:p>
          <a:p>
            <a:r>
              <a:rPr lang="ru-RU" dirty="0">
                <a:solidFill>
                  <a:schemeClr val="tx1"/>
                </a:solidFill>
              </a:rPr>
              <a:t>ОАК, ОАМ</a:t>
            </a:r>
          </a:p>
          <a:p>
            <a:r>
              <a:rPr lang="ru-RU" dirty="0">
                <a:solidFill>
                  <a:schemeClr val="tx1"/>
                </a:solidFill>
              </a:rPr>
              <a:t>Серологические маркеры гепатита В</a:t>
            </a:r>
          </a:p>
          <a:p>
            <a:r>
              <a:rPr lang="ru-RU" dirty="0">
                <a:solidFill>
                  <a:schemeClr val="tx1"/>
                </a:solidFill>
              </a:rPr>
              <a:t>Серологические маркеры гепатита С</a:t>
            </a:r>
          </a:p>
          <a:p>
            <a:r>
              <a:rPr lang="ru-RU" dirty="0">
                <a:solidFill>
                  <a:schemeClr val="tx1"/>
                </a:solidFill>
              </a:rPr>
              <a:t>Серологические маркеры гепатита </a:t>
            </a:r>
            <a:r>
              <a:rPr lang="en-US" dirty="0">
                <a:solidFill>
                  <a:schemeClr val="tx1"/>
                </a:solidFill>
              </a:rPr>
              <a:t>D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Серологические маркеры ВИЧ инфекции</a:t>
            </a:r>
          </a:p>
          <a:p>
            <a:r>
              <a:rPr lang="ru-RU" dirty="0" err="1">
                <a:solidFill>
                  <a:schemeClr val="tx1"/>
                </a:solidFill>
              </a:rPr>
              <a:t>Протромбиновый</a:t>
            </a:r>
            <a:r>
              <a:rPr lang="ru-RU" dirty="0">
                <a:solidFill>
                  <a:schemeClr val="tx1"/>
                </a:solidFill>
              </a:rPr>
              <a:t> индекс</a:t>
            </a:r>
          </a:p>
          <a:p>
            <a:r>
              <a:rPr lang="ru-RU" dirty="0">
                <a:solidFill>
                  <a:schemeClr val="tx1"/>
                </a:solidFill>
              </a:rPr>
              <a:t>Глюкоза крови, холестерин, липидные фракции, белковые фракции, электролиты, КЩС</a:t>
            </a:r>
          </a:p>
          <a:p>
            <a:r>
              <a:rPr lang="ru-RU" dirty="0">
                <a:solidFill>
                  <a:schemeClr val="tx1"/>
                </a:solidFill>
              </a:rPr>
              <a:t>Маркеры аутоиммунных заболеваний (АНФ, СРБ, ЦИК)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801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Вирус гепатита </a:t>
            </a:r>
            <a:r>
              <a:rPr lang="en-US" altLang="ru-RU" sz="3600" b="1" dirty="0">
                <a:solidFill>
                  <a:schemeClr val="tx1"/>
                </a:solidFill>
              </a:rPr>
              <a:t>D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453480"/>
            <a:ext cx="910850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Гепатит </a:t>
            </a:r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ru-RU" dirty="0">
                <a:solidFill>
                  <a:schemeClr val="tx1"/>
                </a:solidFill>
              </a:rPr>
              <a:t> вызывается дефектным вирусом, репликация которого возможна только при наличии </a:t>
            </a:r>
            <a:r>
              <a:rPr lang="en-US" dirty="0" err="1">
                <a:solidFill>
                  <a:schemeClr val="tx1"/>
                </a:solidFill>
              </a:rPr>
              <a:t>HBsAg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Антиген вируса был обнаружен в</a:t>
            </a:r>
            <a:r>
              <a:rPr lang="en-US" dirty="0">
                <a:solidFill>
                  <a:schemeClr val="tx1"/>
                </a:solidFill>
              </a:rPr>
              <a:t> 1977</a:t>
            </a:r>
            <a:r>
              <a:rPr lang="ru-RU" dirty="0">
                <a:solidFill>
                  <a:schemeClr val="tx1"/>
                </a:solidFill>
              </a:rPr>
              <a:t> году у больных гепатитом В. Предполагали, что этот антиген относится к гепатиту В, поэтому его назвали дельта антигеном (по аналогии с </a:t>
            </a:r>
            <a:r>
              <a:rPr lang="en-US" dirty="0">
                <a:solidFill>
                  <a:schemeClr val="tx1"/>
                </a:solidFill>
              </a:rPr>
              <a:t>HBs, </a:t>
            </a:r>
            <a:r>
              <a:rPr lang="en-US" dirty="0" err="1">
                <a:solidFill>
                  <a:schemeClr val="tx1"/>
                </a:solidFill>
              </a:rPr>
              <a:t>Hbcor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HBe</a:t>
            </a:r>
            <a:r>
              <a:rPr lang="ru-RU" dirty="0">
                <a:solidFill>
                  <a:schemeClr val="tx1"/>
                </a:solidFill>
              </a:rPr>
              <a:t>). Далее было выяснено, что это новый вирус.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HDV представляет собой неполный РНК-вирус, оболочкой которого служит </a:t>
            </a:r>
            <a:r>
              <a:rPr lang="ru-RU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. При этом в геноме вируса нет участков, кодирующих </a:t>
            </a:r>
            <a:r>
              <a:rPr lang="ru-RU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. Поэтому, инфекция HDV требует предшествующего или одновременного инфицирования гепатитом В, который выступает как вирус-хелпер. 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HDV </a:t>
            </a:r>
            <a:r>
              <a:rPr lang="ru-RU" dirty="0">
                <a:solidFill>
                  <a:schemeClr val="tx1"/>
                </a:solidFill>
              </a:rPr>
              <a:t>имеет размер 36 </a:t>
            </a:r>
            <a:r>
              <a:rPr lang="ru-RU" dirty="0" err="1">
                <a:solidFill>
                  <a:schemeClr val="tx1"/>
                </a:solidFill>
              </a:rPr>
              <a:t>нм</a:t>
            </a:r>
            <a:r>
              <a:rPr lang="ru-RU" dirty="0">
                <a:solidFill>
                  <a:schemeClr val="tx1"/>
                </a:solidFill>
              </a:rPr>
              <a:t>, это наименьший вирус животных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Вирус очень устойчив к внешним воздействиям (температура, кислоты). Инактивируется щелочами, протеазами</a:t>
            </a:r>
          </a:p>
        </p:txBody>
      </p:sp>
    </p:spTree>
    <p:extLst>
      <p:ext uri="{BB962C8B-B14F-4D97-AF65-F5344CB8AC3E}">
        <p14:creationId xmlns:p14="http://schemas.microsoft.com/office/powerpoint/2010/main" val="706656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99392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Эпидемиология вирусного гепатита </a:t>
            </a:r>
            <a:r>
              <a:rPr lang="en-US" altLang="ru-RU" sz="3600" b="1" dirty="0">
                <a:solidFill>
                  <a:schemeClr val="tx1"/>
                </a:solidFill>
              </a:rPr>
              <a:t>D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96752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Более 5 % из 350 млн носителей HBV-инфекции в мире инфицированы также HDV (около 17,5 миллионов человек).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областях с высокой частотой инфицированности HDV (более 20 % хронических НВ-носителей) — Африке, Южной Италии, Южной Америке - передача происходит в основном контактным путем, в то время как в областях с низкой инфицированностью (от 0 до 2 % носителей НВ) - США, передача инфекции наблюдается среди лиц, получающих гемотрансфузии или через зараженные иглы (больные гемофилией, наркоманией).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Отмечается неожиданно низкая встречаемость </a:t>
            </a:r>
            <a:r>
              <a:rPr lang="en-US" dirty="0">
                <a:solidFill>
                  <a:schemeClr val="tx1"/>
                </a:solidFill>
              </a:rPr>
              <a:t>HDV-</a:t>
            </a:r>
            <a:r>
              <a:rPr lang="ru-RU" dirty="0">
                <a:solidFill>
                  <a:schemeClr val="tx1"/>
                </a:solidFill>
              </a:rPr>
              <a:t>инфекции среди гомосексуалистов и больных, находящихся на гемодиализе.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Перинатальная передача не играет большой роли.</a:t>
            </a:r>
          </a:p>
        </p:txBody>
      </p:sp>
    </p:spTree>
    <p:extLst>
      <p:ext uri="{BB962C8B-B14F-4D97-AF65-F5344CB8AC3E}">
        <p14:creationId xmlns:p14="http://schemas.microsoft.com/office/powerpoint/2010/main" val="3527578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16223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Клинические особенности вирусного гепатита </a:t>
            </a:r>
            <a:r>
              <a:rPr lang="en-US" altLang="ru-RU" sz="3600" b="1" dirty="0">
                <a:solidFill>
                  <a:schemeClr val="tx1"/>
                </a:solidFill>
              </a:rPr>
              <a:t>D</a:t>
            </a:r>
            <a:r>
              <a:rPr lang="ru-RU" altLang="ru-RU" sz="3600" b="1" dirty="0">
                <a:solidFill>
                  <a:schemeClr val="tx1"/>
                </a:solidFill>
              </a:rPr>
              <a:t>. </a:t>
            </a:r>
            <a:r>
              <a:rPr lang="ru-RU" altLang="ru-RU" sz="3600" b="1" dirty="0" err="1">
                <a:solidFill>
                  <a:schemeClr val="tx1"/>
                </a:solidFill>
              </a:rPr>
              <a:t>Коинфекция</a:t>
            </a:r>
            <a:r>
              <a:rPr lang="ru-RU" altLang="ru-RU" sz="36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97496"/>
            <a:ext cx="903649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Одновременное инфицирование HBV и HDV (</a:t>
            </a:r>
            <a:r>
              <a:rPr lang="ru-RU" dirty="0" err="1">
                <a:solidFill>
                  <a:schemeClr val="tx1"/>
                </a:solidFill>
              </a:rPr>
              <a:t>коинфекция</a:t>
            </a:r>
            <a:r>
              <a:rPr lang="ru-RU" dirty="0">
                <a:solidFill>
                  <a:schemeClr val="tx1"/>
                </a:solidFill>
              </a:rPr>
              <a:t>) приводит к развитию острого гепатита смешанной этиологии. </a:t>
            </a:r>
          </a:p>
          <a:p>
            <a:r>
              <a:rPr lang="ru-RU" dirty="0">
                <a:solidFill>
                  <a:schemeClr val="tx1"/>
                </a:solidFill>
              </a:rPr>
              <a:t>Является острым гепатитом смешанной этиологии</a:t>
            </a:r>
          </a:p>
          <a:p>
            <a:r>
              <a:rPr lang="ru-RU" b="1" dirty="0">
                <a:solidFill>
                  <a:schemeClr val="tx1"/>
                </a:solidFill>
              </a:rPr>
              <a:t>Чаще имеет острое </a:t>
            </a:r>
            <a:r>
              <a:rPr lang="ru-RU" b="1" dirty="0" err="1">
                <a:solidFill>
                  <a:schemeClr val="tx1"/>
                </a:solidFill>
              </a:rPr>
              <a:t>самолимитирующее</a:t>
            </a:r>
            <a:r>
              <a:rPr lang="ru-RU" b="1" dirty="0">
                <a:solidFill>
                  <a:schemeClr val="tx1"/>
                </a:solidFill>
              </a:rPr>
              <a:t> течение</a:t>
            </a:r>
          </a:p>
          <a:p>
            <a:r>
              <a:rPr lang="ru-RU" dirty="0">
                <a:solidFill>
                  <a:schemeClr val="tx1"/>
                </a:solidFill>
              </a:rPr>
              <a:t>Длительность инкубационного периода такая же, как при НВ (1,5-6 </a:t>
            </a:r>
            <a:r>
              <a:rPr lang="ru-RU" dirty="0" err="1">
                <a:solidFill>
                  <a:schemeClr val="tx1"/>
                </a:solidFill>
              </a:rPr>
              <a:t>мес</a:t>
            </a:r>
            <a:r>
              <a:rPr lang="ru-RU" dirty="0">
                <a:solidFill>
                  <a:schemeClr val="tx1"/>
                </a:solidFill>
              </a:rPr>
              <a:t>). </a:t>
            </a:r>
          </a:p>
          <a:p>
            <a:r>
              <a:rPr lang="ru-RU" dirty="0" err="1">
                <a:solidFill>
                  <a:schemeClr val="tx1"/>
                </a:solidFill>
              </a:rPr>
              <a:t>Преджелтушный</a:t>
            </a:r>
            <a:r>
              <a:rPr lang="ru-RU" dirty="0">
                <a:solidFill>
                  <a:schemeClr val="tx1"/>
                </a:solidFill>
              </a:rPr>
              <a:t> период характеризуется более коротким острым течением с ранними симптомами интоксикации.</a:t>
            </a:r>
          </a:p>
          <a:p>
            <a:r>
              <a:rPr lang="ru-RU" dirty="0">
                <a:solidFill>
                  <a:schemeClr val="tx1"/>
                </a:solidFill>
              </a:rPr>
              <a:t>Особенностью являются </a:t>
            </a:r>
            <a:r>
              <a:rPr lang="ru-RU" b="1" dirty="0">
                <a:solidFill>
                  <a:schemeClr val="tx1"/>
                </a:solidFill>
              </a:rPr>
              <a:t>клинико-ферментативные или только ферментативные обострения на 15-32-й день болезни</a:t>
            </a:r>
            <a:r>
              <a:rPr lang="ru-RU" dirty="0">
                <a:solidFill>
                  <a:schemeClr val="tx1"/>
                </a:solidFill>
              </a:rPr>
              <a:t>. При этом активность </a:t>
            </a:r>
            <a:r>
              <a:rPr lang="ru-RU" dirty="0" err="1">
                <a:solidFill>
                  <a:schemeClr val="tx1"/>
                </a:solidFill>
              </a:rPr>
              <a:t>АсАт</a:t>
            </a:r>
            <a:r>
              <a:rPr lang="ru-RU" dirty="0">
                <a:solidFill>
                  <a:schemeClr val="tx1"/>
                </a:solidFill>
              </a:rPr>
              <a:t> выше, чем активность </a:t>
            </a:r>
            <a:r>
              <a:rPr lang="ru-RU" dirty="0" err="1">
                <a:solidFill>
                  <a:schemeClr val="tx1"/>
                </a:solidFill>
              </a:rPr>
              <a:t>АлАт</a:t>
            </a:r>
            <a:r>
              <a:rPr lang="ru-RU" dirty="0">
                <a:solidFill>
                  <a:schemeClr val="tx1"/>
                </a:solidFill>
              </a:rPr>
              <a:t>; одновременно повышается тимоловая проба, что несвойственно острому гепатиту.</a:t>
            </a:r>
          </a:p>
        </p:txBody>
      </p:sp>
    </p:spTree>
    <p:extLst>
      <p:ext uri="{BB962C8B-B14F-4D97-AF65-F5344CB8AC3E}">
        <p14:creationId xmlns:p14="http://schemas.microsoft.com/office/powerpoint/2010/main" val="3974902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99392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Диагностика вирусного гепатита </a:t>
            </a:r>
            <a:r>
              <a:rPr lang="en-US" altLang="ru-RU" sz="3600" b="1" dirty="0">
                <a:solidFill>
                  <a:schemeClr val="tx1"/>
                </a:solidFill>
              </a:rPr>
              <a:t>D</a:t>
            </a:r>
            <a:r>
              <a:rPr lang="ru-RU" altLang="ru-RU" sz="3600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Специфическая диагностика </a:t>
            </a:r>
            <a:r>
              <a:rPr lang="ru-RU" b="1" dirty="0">
                <a:solidFill>
                  <a:schemeClr val="tx1"/>
                </a:solidFill>
              </a:rPr>
              <a:t>основана на определении маркеров вирусов гепатитов В и </a:t>
            </a:r>
            <a:r>
              <a:rPr lang="en-US" b="1" dirty="0">
                <a:solidFill>
                  <a:schemeClr val="tx1"/>
                </a:solidFill>
              </a:rPr>
              <a:t>D</a:t>
            </a: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Почти во всех случаях в сыворотке присутствуют также </a:t>
            </a:r>
            <a:r>
              <a:rPr lang="ru-RU" dirty="0" err="1">
                <a:solidFill>
                  <a:schemeClr val="tx1"/>
                </a:solidFill>
              </a:rPr>
              <a:t>HBsAg</a:t>
            </a:r>
            <a:r>
              <a:rPr lang="ru-RU" dirty="0">
                <a:solidFill>
                  <a:schemeClr val="tx1"/>
                </a:solidFill>
              </a:rPr>
              <a:t> и анти-</a:t>
            </a:r>
            <a:r>
              <a:rPr lang="ru-RU" dirty="0" err="1">
                <a:solidFill>
                  <a:schemeClr val="tx1"/>
                </a:solidFill>
              </a:rPr>
              <a:t>HBcIgM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С первых дней желтухи в крови обнаруживают </a:t>
            </a:r>
            <a:r>
              <a:rPr lang="en-US" b="1" dirty="0" err="1">
                <a:solidFill>
                  <a:schemeClr val="tx1"/>
                </a:solidFill>
              </a:rPr>
              <a:t>HDAg</a:t>
            </a: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Обнаруживаются </a:t>
            </a:r>
            <a:r>
              <a:rPr lang="ru-RU" b="1" dirty="0">
                <a:solidFill>
                  <a:schemeClr val="tx1"/>
                </a:solidFill>
              </a:rPr>
              <a:t>анти-HDV класса </a:t>
            </a:r>
            <a:r>
              <a:rPr lang="ru-RU" b="1" dirty="0" err="1">
                <a:solidFill>
                  <a:schemeClr val="tx1"/>
                </a:solidFill>
              </a:rPr>
              <a:t>IgM</a:t>
            </a:r>
            <a:r>
              <a:rPr lang="ru-RU" dirty="0">
                <a:solidFill>
                  <a:schemeClr val="tx1"/>
                </a:solidFill>
              </a:rPr>
              <a:t>. Высокий титр держится 1-3 недели Персистенция анти-HDV </a:t>
            </a:r>
            <a:r>
              <a:rPr lang="ru-RU" dirty="0" err="1">
                <a:solidFill>
                  <a:schemeClr val="tx1"/>
                </a:solidFill>
              </a:rPr>
              <a:t>IgM</a:t>
            </a:r>
            <a:r>
              <a:rPr lang="ru-RU" dirty="0">
                <a:solidFill>
                  <a:schemeClr val="tx1"/>
                </a:solidFill>
              </a:rPr>
              <a:t> коррелирует с активностью HDV-инфекции и повреждением печени.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Анти-HDV </a:t>
            </a:r>
            <a:r>
              <a:rPr lang="ru-RU" b="1" dirty="0" err="1">
                <a:solidFill>
                  <a:schemeClr val="tx1"/>
                </a:solidFill>
              </a:rPr>
              <a:t>Ig</a:t>
            </a:r>
            <a:r>
              <a:rPr lang="en-US" b="1" dirty="0">
                <a:solidFill>
                  <a:schemeClr val="tx1"/>
                </a:solidFill>
              </a:rPr>
              <a:t>G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появляются позднее 3-й недели заболевания.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У 20% больных анти-HDV </a:t>
            </a:r>
            <a:r>
              <a:rPr lang="ru-RU" b="1" dirty="0" err="1">
                <a:solidFill>
                  <a:schemeClr val="tx1"/>
                </a:solidFill>
              </a:rPr>
              <a:t>IgM</a:t>
            </a:r>
            <a:r>
              <a:rPr lang="ru-RU" b="1" dirty="0">
                <a:solidFill>
                  <a:schemeClr val="tx1"/>
                </a:solidFill>
              </a:rPr>
              <a:t> не обнаруживаются, а анти-HDV </a:t>
            </a:r>
            <a:r>
              <a:rPr lang="ru-RU" b="1" dirty="0" err="1">
                <a:solidFill>
                  <a:schemeClr val="tx1"/>
                </a:solidFill>
              </a:rPr>
              <a:t>Ig</a:t>
            </a:r>
            <a:r>
              <a:rPr lang="en-US" b="1" dirty="0">
                <a:solidFill>
                  <a:schemeClr val="tx1"/>
                </a:solidFill>
              </a:rPr>
              <a:t>G</a:t>
            </a:r>
            <a:r>
              <a:rPr lang="ru-RU" b="1" dirty="0">
                <a:solidFill>
                  <a:schemeClr val="tx1"/>
                </a:solidFill>
              </a:rPr>
              <a:t> появляются поздно – через 30-60 дней</a:t>
            </a:r>
            <a:r>
              <a:rPr lang="ru-RU" dirty="0">
                <a:solidFill>
                  <a:schemeClr val="tx1"/>
                </a:solidFill>
              </a:rPr>
              <a:t>. В этом случае диагностика возможна на основании повторного определения анти-HDV </a:t>
            </a:r>
            <a:r>
              <a:rPr lang="ru-RU" dirty="0" err="1">
                <a:solidFill>
                  <a:schemeClr val="tx1"/>
                </a:solidFill>
              </a:rPr>
              <a:t>Ig</a:t>
            </a:r>
            <a:r>
              <a:rPr lang="en-US" dirty="0">
                <a:solidFill>
                  <a:schemeClr val="tx1"/>
                </a:solidFill>
              </a:rPr>
              <a:t>G</a:t>
            </a:r>
            <a:r>
              <a:rPr lang="ru-RU" dirty="0">
                <a:solidFill>
                  <a:schemeClr val="tx1"/>
                </a:solidFill>
              </a:rPr>
              <a:t> в крови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РНК вируса </a:t>
            </a:r>
            <a:r>
              <a:rPr lang="ru-RU" dirty="0">
                <a:solidFill>
                  <a:schemeClr val="tx1"/>
                </a:solidFill>
              </a:rPr>
              <a:t>обнаруживают методом ПЦР в течение 1-3 недели от начала желтушного периода</a:t>
            </a:r>
          </a:p>
        </p:txBody>
      </p:sp>
    </p:spTree>
    <p:extLst>
      <p:ext uri="{BB962C8B-B14F-4D97-AF65-F5344CB8AC3E}">
        <p14:creationId xmlns:p14="http://schemas.microsoft.com/office/powerpoint/2010/main" val="3126926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Вирус гепатита С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78497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Выделен в 1989 г. </a:t>
            </a:r>
            <a:r>
              <a:rPr lang="ru-RU" dirty="0" err="1">
                <a:solidFill>
                  <a:schemeClr val="tx1"/>
                </a:solidFill>
              </a:rPr>
              <a:t>Houghton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соавт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Представляет собой РНК-содержащий </a:t>
            </a:r>
            <a:r>
              <a:rPr lang="ru-RU" dirty="0" err="1">
                <a:solidFill>
                  <a:schemeClr val="tx1"/>
                </a:solidFill>
              </a:rPr>
              <a:t>флавивирус</a:t>
            </a:r>
            <a:r>
              <a:rPr lang="ru-RU" dirty="0">
                <a:solidFill>
                  <a:schemeClr val="tx1"/>
                </a:solidFill>
              </a:rPr>
              <a:t> около 50 </a:t>
            </a:r>
            <a:r>
              <a:rPr lang="ru-RU" dirty="0" err="1">
                <a:solidFill>
                  <a:schemeClr val="tx1"/>
                </a:solidFill>
              </a:rPr>
              <a:t>нм</a:t>
            </a:r>
            <a:r>
              <a:rPr lang="ru-RU" dirty="0">
                <a:solidFill>
                  <a:schemeClr val="tx1"/>
                </a:solidFill>
              </a:rPr>
              <a:t> в диаметре, покрытый липидной оболочкой.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На 5'-м конце РНК вируса расположен терминальный участок, содержащий 329-341 нуклеотид, на 92 % гомологичный у различных типов HCV.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Консервативность этого участка позволяет использовать его для выявления вируса в реакции ПЦР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Вирусный  геном также содержит: </a:t>
            </a:r>
          </a:p>
          <a:p>
            <a:pPr lvl="2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</a:rPr>
              <a:t>Ядерный (</a:t>
            </a:r>
            <a:r>
              <a:rPr lang="ru-RU" sz="2400" dirty="0" err="1">
                <a:solidFill>
                  <a:schemeClr val="tx1"/>
                </a:solidFill>
              </a:rPr>
              <a:t>core</a:t>
            </a:r>
            <a:r>
              <a:rPr lang="ru-RU" sz="2400" dirty="0">
                <a:solidFill>
                  <a:schemeClr val="tx1"/>
                </a:solidFill>
              </a:rPr>
              <a:t>) локус, Е1 и Е2</a:t>
            </a:r>
            <a:r>
              <a:rPr lang="en-US" sz="2400" dirty="0">
                <a:solidFill>
                  <a:schemeClr val="tx1"/>
                </a:solidFill>
              </a:rPr>
              <a:t>/NS1</a:t>
            </a:r>
            <a:r>
              <a:rPr lang="ru-RU" sz="2400" dirty="0">
                <a:solidFill>
                  <a:schemeClr val="tx1"/>
                </a:solidFill>
              </a:rPr>
              <a:t> кодирует структурные белки</a:t>
            </a:r>
          </a:p>
          <a:p>
            <a:pPr lvl="2"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</a:rPr>
              <a:t>Локус, отвечающий за синтез неструктурных белков, не входящих в состав вириона (</a:t>
            </a:r>
            <a:r>
              <a:rPr lang="en-US" sz="2400" dirty="0">
                <a:solidFill>
                  <a:schemeClr val="tx1"/>
                </a:solidFill>
              </a:rPr>
              <a:t>NS2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en-US" sz="2400" dirty="0">
                <a:solidFill>
                  <a:schemeClr val="tx1"/>
                </a:solidFill>
              </a:rPr>
              <a:t>NS</a:t>
            </a:r>
            <a:r>
              <a:rPr lang="ru-RU" sz="2400" dirty="0">
                <a:solidFill>
                  <a:schemeClr val="tx1"/>
                </a:solidFill>
              </a:rPr>
              <a:t>3, </a:t>
            </a:r>
            <a:r>
              <a:rPr lang="en-US" sz="2400" dirty="0">
                <a:solidFill>
                  <a:schemeClr val="tx1"/>
                </a:solidFill>
              </a:rPr>
              <a:t>NS</a:t>
            </a:r>
            <a:r>
              <a:rPr lang="ru-RU" sz="2400" dirty="0">
                <a:solidFill>
                  <a:schemeClr val="tx1"/>
                </a:solidFill>
              </a:rPr>
              <a:t>4А, </a:t>
            </a:r>
            <a:r>
              <a:rPr lang="en-US" sz="2400" dirty="0">
                <a:solidFill>
                  <a:schemeClr val="tx1"/>
                </a:solidFill>
              </a:rPr>
              <a:t>NS</a:t>
            </a:r>
            <a:r>
              <a:rPr lang="ru-RU" sz="2400" dirty="0">
                <a:solidFill>
                  <a:schemeClr val="tx1"/>
                </a:solidFill>
              </a:rPr>
              <a:t>4В, </a:t>
            </a:r>
            <a:r>
              <a:rPr lang="en-US" sz="2400" dirty="0">
                <a:solidFill>
                  <a:schemeClr val="tx1"/>
                </a:solidFill>
              </a:rPr>
              <a:t>NS</a:t>
            </a:r>
            <a:r>
              <a:rPr lang="ru-RU" sz="2400" dirty="0">
                <a:solidFill>
                  <a:schemeClr val="tx1"/>
                </a:solidFill>
              </a:rPr>
              <a:t>5А, </a:t>
            </a:r>
            <a:r>
              <a:rPr lang="en-US" sz="2400" dirty="0">
                <a:solidFill>
                  <a:schemeClr val="tx1"/>
                </a:solidFill>
              </a:rPr>
              <a:t>NS</a:t>
            </a:r>
            <a:r>
              <a:rPr lang="ru-RU" sz="2400" dirty="0">
                <a:solidFill>
                  <a:schemeClr val="tx1"/>
                </a:solidFill>
              </a:rPr>
              <a:t>5В), но нужных для репликации вируса (протеаза, </a:t>
            </a:r>
            <a:r>
              <a:rPr lang="ru-RU" sz="2400" dirty="0" err="1">
                <a:solidFill>
                  <a:schemeClr val="tx1"/>
                </a:solidFill>
              </a:rPr>
              <a:t>хеликаза</a:t>
            </a:r>
            <a:r>
              <a:rPr lang="ru-RU" sz="2400" dirty="0">
                <a:solidFill>
                  <a:schemeClr val="tx1"/>
                </a:solidFill>
              </a:rPr>
              <a:t>, РНК-зависимая РНК полимераза)</a:t>
            </a:r>
          </a:p>
        </p:txBody>
      </p:sp>
    </p:spTree>
    <p:extLst>
      <p:ext uri="{BB962C8B-B14F-4D97-AF65-F5344CB8AC3E}">
        <p14:creationId xmlns:p14="http://schemas.microsoft.com/office/powerpoint/2010/main" val="1993693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99392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Эпидемиология вирусного гепатита С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24744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Распространенность заболевания – около 3% населения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структуре хронических заболеваний печени доля ВГС составляет 40%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России заболеваемость составляет около 20 случаев на 100.000 населения.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Основная группа заболевших – лица в возрасте 20-29 лет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Возбудитель обычно переносится при массивном заражении, например гемотрансфузиях, и существенно менее вероятны пути переноса, характерные для HBV-инфекции (перинатальный, половой, семейный контакты).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Риск заражения среди медицинских работников составляет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от 4 до 10 %.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Группа риска – наркоманы, пациенты на гемодиализе, вводящие препараты плазмы, пациенты после трансплантации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107391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План лекции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85528"/>
            <a:ext cx="8552516" cy="4495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Лабораторная диагностика острых вирусных и хронических гепатитов. 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Клинико-лабораторная диагностика ВИЧ-инфекции. </a:t>
            </a:r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Прогнозирование прогрессии ВИЧ-инфекции и лабораторный контроль эффективности  лечения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33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6223"/>
            <a:ext cx="8712968" cy="125253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</a:rPr>
              <a:t>Патогенез вирусного гепатита С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597496"/>
            <a:ext cx="910850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Имеется ряд косвенных данных о прямом </a:t>
            </a:r>
            <a:r>
              <a:rPr lang="ru-RU" dirty="0" err="1">
                <a:solidFill>
                  <a:schemeClr val="tx1"/>
                </a:solidFill>
              </a:rPr>
              <a:t>цитопатическом</a:t>
            </a:r>
            <a:r>
              <a:rPr lang="ru-RU" dirty="0">
                <a:solidFill>
                  <a:schemeClr val="tx1"/>
                </a:solidFill>
              </a:rPr>
              <a:t> действии вируса на инфицированные клетки.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Другой механизм – повреждение </a:t>
            </a:r>
            <a:r>
              <a:rPr lang="ru-RU" dirty="0" err="1">
                <a:solidFill>
                  <a:schemeClr val="tx1"/>
                </a:solidFill>
              </a:rPr>
              <a:t>гепатоцитов</a:t>
            </a:r>
            <a:r>
              <a:rPr lang="ru-RU" dirty="0">
                <a:solidFill>
                  <a:schemeClr val="tx1"/>
                </a:solidFill>
              </a:rPr>
              <a:t> иммунными клетками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Концентрация вируса достигает максимум через 1-й недели после инфицирования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Клеточный иммунный ответ опаздывает на 1 месяц, гуморальный – на 2 месяца. При этом вирусная нагрузка снижается.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Исчезновение вируса из крови не означает его полной элиминации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Элиминация вируса происходит при выраженном Т-клеточном ответе (около 20% случаев)</a:t>
            </a: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1020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88231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Клинические особенности вирусного гепатита С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957536"/>
            <a:ext cx="903649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Инкубационный период после заражения составляет от 5 до 7 </a:t>
            </a:r>
            <a:r>
              <a:rPr lang="ru-RU" dirty="0" err="1">
                <a:solidFill>
                  <a:schemeClr val="tx1"/>
                </a:solidFill>
              </a:rPr>
              <a:t>нед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Клинические симптомы и лабораторные показатели гепатита С неотличимы от других вариантов острого гепатита.</a:t>
            </a:r>
          </a:p>
          <a:p>
            <a:r>
              <a:rPr lang="ru-RU" dirty="0">
                <a:solidFill>
                  <a:schemeClr val="tx1"/>
                </a:solidFill>
              </a:rPr>
              <a:t>Для острого гепатита С характерен высокий удельный вес </a:t>
            </a:r>
            <a:r>
              <a:rPr lang="ru-RU" dirty="0" err="1">
                <a:solidFill>
                  <a:schemeClr val="tx1"/>
                </a:solidFill>
              </a:rPr>
              <a:t>безжелтушных</a:t>
            </a:r>
            <a:r>
              <a:rPr lang="ru-RU" dirty="0">
                <a:solidFill>
                  <a:schemeClr val="tx1"/>
                </a:solidFill>
              </a:rPr>
              <a:t> форм (более 80 %), протекающих чаще всего бессимптомно.</a:t>
            </a:r>
          </a:p>
          <a:p>
            <a:r>
              <a:rPr lang="ru-RU" dirty="0">
                <a:solidFill>
                  <a:schemeClr val="tx1"/>
                </a:solidFill>
              </a:rPr>
              <a:t>В целом острый гепатит С протекает значительно легче, чем другие острые вирусные гепатиты.</a:t>
            </a:r>
          </a:p>
        </p:txBody>
      </p:sp>
    </p:spTree>
    <p:extLst>
      <p:ext uri="{BB962C8B-B14F-4D97-AF65-F5344CB8AC3E}">
        <p14:creationId xmlns:p14="http://schemas.microsoft.com/office/powerpoint/2010/main" val="3694266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116632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Диагностика вирусного гепатита С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00808"/>
            <a:ext cx="903649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Скрининг – изменение печеночных проб (рост </a:t>
            </a:r>
            <a:r>
              <a:rPr lang="ru-RU" dirty="0" err="1">
                <a:solidFill>
                  <a:schemeClr val="tx1"/>
                </a:solidFill>
              </a:rPr>
              <a:t>АлАТ</a:t>
            </a:r>
            <a:r>
              <a:rPr lang="ru-RU" dirty="0">
                <a:solidFill>
                  <a:schemeClr val="tx1"/>
                </a:solidFill>
              </a:rPr>
              <a:t> более чем в 10 раз)</a:t>
            </a:r>
          </a:p>
          <a:p>
            <a:r>
              <a:rPr lang="ru-RU" dirty="0">
                <a:solidFill>
                  <a:schemeClr val="tx1"/>
                </a:solidFill>
              </a:rPr>
              <a:t>Специфическими серологическими маркерами, подтверждающими наличие острого гепатита С, являются антитела к вирусу гепатита С (</a:t>
            </a:r>
            <a:r>
              <a:rPr lang="ru-RU" dirty="0" err="1">
                <a:solidFill>
                  <a:schemeClr val="tx1"/>
                </a:solidFill>
              </a:rPr>
              <a:t>anti</a:t>
            </a:r>
            <a:r>
              <a:rPr lang="ru-RU" dirty="0">
                <a:solidFill>
                  <a:schemeClr val="tx1"/>
                </a:solidFill>
              </a:rPr>
              <a:t>-HCV). Появляются через 4-6 и позднее недель после инфицирования. </a:t>
            </a:r>
          </a:p>
          <a:p>
            <a:r>
              <a:rPr lang="ru-RU" dirty="0">
                <a:solidFill>
                  <a:schemeClr val="tx1"/>
                </a:solidFill>
              </a:rPr>
              <a:t>Тест системы 3 поколения позволяют выявить антитела через 7-10 дней от начала желтухи</a:t>
            </a:r>
          </a:p>
          <a:p>
            <a:r>
              <a:rPr lang="ru-RU" dirty="0">
                <a:solidFill>
                  <a:schemeClr val="tx1"/>
                </a:solidFill>
              </a:rPr>
              <a:t>ПЦР выявление РНК гепатита С - абсолютно надежный тест. Положительный через 7-10 дней после начала заболевания</a:t>
            </a:r>
          </a:p>
          <a:p>
            <a:r>
              <a:rPr lang="ru-RU" dirty="0">
                <a:solidFill>
                  <a:schemeClr val="tx1"/>
                </a:solidFill>
              </a:rPr>
              <a:t>Подтверждающим тестом является </a:t>
            </a:r>
            <a:r>
              <a:rPr lang="ru-RU" dirty="0" err="1">
                <a:solidFill>
                  <a:schemeClr val="tx1"/>
                </a:solidFill>
              </a:rPr>
              <a:t>иммуноблоттинг</a:t>
            </a:r>
            <a:r>
              <a:rPr lang="ru-RU" dirty="0">
                <a:solidFill>
                  <a:schemeClr val="tx1"/>
                </a:solidFill>
              </a:rPr>
              <a:t> (RIBA),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2401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27384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Вирус гепатита 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268760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Вирус гепатита Е (HEV) был идентифицирован в 1983 г. при проведении эксперимента с заражением добровольца материалами, полученными от больных, у которых был заподозрен гепатит Е</a:t>
            </a:r>
          </a:p>
          <a:p>
            <a:r>
              <a:rPr lang="ru-RU" dirty="0">
                <a:solidFill>
                  <a:schemeClr val="tx1"/>
                </a:solidFill>
              </a:rPr>
              <a:t>HEV - частица сферической формы диаметром 27-34 </a:t>
            </a:r>
            <a:r>
              <a:rPr lang="ru-RU" dirty="0" err="1">
                <a:solidFill>
                  <a:schemeClr val="tx1"/>
                </a:solidFill>
              </a:rPr>
              <a:t>нм</a:t>
            </a:r>
            <a:r>
              <a:rPr lang="ru-RU" dirty="0">
                <a:solidFill>
                  <a:schemeClr val="tx1"/>
                </a:solidFill>
              </a:rPr>
              <a:t> с </a:t>
            </a:r>
            <a:r>
              <a:rPr lang="ru-RU" dirty="0" err="1">
                <a:solidFill>
                  <a:schemeClr val="tx1"/>
                </a:solidFill>
              </a:rPr>
              <a:t>одноцепочечной</a:t>
            </a:r>
            <a:r>
              <a:rPr lang="ru-RU" dirty="0">
                <a:solidFill>
                  <a:schemeClr val="tx1"/>
                </a:solidFill>
              </a:rPr>
              <a:t> РНК, не покрытая оболочкой. </a:t>
            </a:r>
          </a:p>
          <a:p>
            <a:r>
              <a:rPr lang="en-US" dirty="0">
                <a:solidFill>
                  <a:schemeClr val="tx1"/>
                </a:solidFill>
              </a:rPr>
              <a:t>HEV </a:t>
            </a:r>
            <a:r>
              <a:rPr lang="ru-RU" dirty="0">
                <a:solidFill>
                  <a:schemeClr val="tx1"/>
                </a:solidFill>
              </a:rPr>
              <a:t>предварительно классифицирован как член семейства </a:t>
            </a:r>
            <a:r>
              <a:rPr lang="ru-RU" dirty="0" err="1">
                <a:solidFill>
                  <a:schemeClr val="tx1"/>
                </a:solidFill>
              </a:rPr>
              <a:t>калицивирусов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Пока есть данные о единственном серотипе HEV</a:t>
            </a:r>
          </a:p>
          <a:p>
            <a:r>
              <a:rPr lang="ru-RU" dirty="0">
                <a:solidFill>
                  <a:schemeClr val="tx1"/>
                </a:solidFill>
              </a:rPr>
              <a:t>Вариации в нуклеотидных последовательностях выявляют у 15-20 % у штаммов, выделенных в разных географических районах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Предполагается, что вирус обладает прямым </a:t>
            </a:r>
            <a:r>
              <a:rPr lang="ru-RU" sz="2400" dirty="0" err="1">
                <a:solidFill>
                  <a:schemeClr val="tx1"/>
                </a:solidFill>
              </a:rPr>
              <a:t>цитопатическим</a:t>
            </a:r>
            <a:r>
              <a:rPr lang="ru-RU" sz="2400" dirty="0">
                <a:solidFill>
                  <a:schemeClr val="tx1"/>
                </a:solidFill>
              </a:rPr>
              <a:t> эффектом</a:t>
            </a:r>
          </a:p>
        </p:txBody>
      </p:sp>
    </p:spTree>
    <p:extLst>
      <p:ext uri="{BB962C8B-B14F-4D97-AF65-F5344CB8AC3E}">
        <p14:creationId xmlns:p14="http://schemas.microsoft.com/office/powerpoint/2010/main" val="3485672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-99392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Гепатит Е. Диагностика и исходы.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052736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Острый гепатит Е может быть заподозрен в эпидемических случаях у лиц с острым ни А ни В гепатитом.</a:t>
            </a:r>
          </a:p>
          <a:p>
            <a:r>
              <a:rPr lang="ru-RU" dirty="0">
                <a:solidFill>
                  <a:schemeClr val="tx1"/>
                </a:solidFill>
              </a:rPr>
              <a:t>Иммуноферментный анализ позволяет выявить анти-HEV </a:t>
            </a:r>
            <a:r>
              <a:rPr lang="ru-RU" dirty="0" err="1">
                <a:solidFill>
                  <a:schemeClr val="tx1"/>
                </a:solidFill>
              </a:rPr>
              <a:t>IgM</a:t>
            </a:r>
            <a:r>
              <a:rPr lang="ru-RU" dirty="0">
                <a:solidFill>
                  <a:schemeClr val="tx1"/>
                </a:solidFill>
              </a:rPr>
              <a:t> и/или </a:t>
            </a:r>
            <a:r>
              <a:rPr lang="ru-RU" dirty="0" err="1">
                <a:solidFill>
                  <a:schemeClr val="tx1"/>
                </a:solidFill>
              </a:rPr>
              <a:t>IgG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</a:rPr>
              <a:t>Антитела класса </a:t>
            </a:r>
            <a:r>
              <a:rPr lang="ru-RU" dirty="0" err="1">
                <a:solidFill>
                  <a:schemeClr val="tx1"/>
                </a:solidFill>
              </a:rPr>
              <a:t>IgM</a:t>
            </a:r>
            <a:r>
              <a:rPr lang="ru-RU" dirty="0">
                <a:solidFill>
                  <a:schemeClr val="tx1"/>
                </a:solidFill>
              </a:rPr>
              <a:t> присутствуют в сыворотке от 2 до 24 </a:t>
            </a:r>
            <a:r>
              <a:rPr lang="ru-RU" dirty="0" err="1">
                <a:solidFill>
                  <a:schemeClr val="tx1"/>
                </a:solidFill>
              </a:rPr>
              <a:t>нед</a:t>
            </a:r>
            <a:r>
              <a:rPr lang="ru-RU" dirty="0">
                <a:solidFill>
                  <a:schemeClr val="tx1"/>
                </a:solidFill>
              </a:rPr>
              <a:t> после острого начала болезни, исчезают через несколько месяцев. </a:t>
            </a:r>
          </a:p>
          <a:p>
            <a:r>
              <a:rPr lang="ru-RU" dirty="0">
                <a:solidFill>
                  <a:schemeClr val="tx1"/>
                </a:solidFill>
              </a:rPr>
              <a:t>Анти-HEV </a:t>
            </a:r>
            <a:r>
              <a:rPr lang="ru-RU" dirty="0" err="1">
                <a:solidFill>
                  <a:schemeClr val="tx1"/>
                </a:solidFill>
              </a:rPr>
              <a:t>IgG</a:t>
            </a:r>
            <a:r>
              <a:rPr lang="ru-RU" dirty="0">
                <a:solidFill>
                  <a:schemeClr val="tx1"/>
                </a:solidFill>
              </a:rPr>
              <a:t> также появляются через 2 </a:t>
            </a:r>
            <a:r>
              <a:rPr lang="ru-RU" dirty="0" err="1">
                <a:solidFill>
                  <a:schemeClr val="tx1"/>
                </a:solidFill>
              </a:rPr>
              <a:t>нед</a:t>
            </a:r>
            <a:r>
              <a:rPr lang="ru-RU" dirty="0">
                <a:solidFill>
                  <a:schemeClr val="tx1"/>
                </a:solidFill>
              </a:rPr>
              <a:t>, и обычно их титр начинает снижаться после 2 лет, хотя иногда высокие титры могут наблюдаться в течение многих лет. </a:t>
            </a:r>
          </a:p>
          <a:p>
            <a:r>
              <a:rPr lang="ru-RU" dirty="0">
                <a:solidFill>
                  <a:schemeClr val="tx1"/>
                </a:solidFill>
              </a:rPr>
              <a:t>Заболевание протекает остро и заканчивается спонтанным выздоровлением через 2-3 </a:t>
            </a:r>
            <a:r>
              <a:rPr lang="ru-RU" dirty="0" err="1">
                <a:solidFill>
                  <a:schemeClr val="tx1"/>
                </a:solidFill>
              </a:rPr>
              <a:t>нед</a:t>
            </a:r>
            <a:r>
              <a:rPr lang="ru-RU" dirty="0">
                <a:solidFill>
                  <a:schemeClr val="tx1"/>
                </a:solidFill>
              </a:rPr>
              <a:t>. Смертность от гепатита Е достаточно высока (1-2%), достигая 20% у беременных в 3 триместре</a:t>
            </a:r>
          </a:p>
        </p:txBody>
      </p:sp>
    </p:spTree>
    <p:extLst>
      <p:ext uri="{BB962C8B-B14F-4D97-AF65-F5344CB8AC3E}">
        <p14:creationId xmlns:p14="http://schemas.microsoft.com/office/powerpoint/2010/main" val="899971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-27384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Гепатит </a:t>
            </a:r>
            <a:r>
              <a:rPr lang="en-US" altLang="ru-RU" sz="3600" b="1" dirty="0">
                <a:solidFill>
                  <a:schemeClr val="tx1"/>
                </a:solidFill>
              </a:rPr>
              <a:t>G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237456"/>
            <a:ext cx="910850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1995 году </a:t>
            </a:r>
            <a:r>
              <a:rPr lang="ru-RU" dirty="0" err="1">
                <a:solidFill>
                  <a:schemeClr val="tx1"/>
                </a:solidFill>
              </a:rPr>
              <a:t>F.Deinhardt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dirty="0" err="1">
                <a:solidFill>
                  <a:schemeClr val="tx1"/>
                </a:solidFill>
              </a:rPr>
              <a:t>соавт</a:t>
            </a:r>
            <a:r>
              <a:rPr lang="ru-RU" dirty="0">
                <a:solidFill>
                  <a:schemeClr val="tx1"/>
                </a:solidFill>
              </a:rPr>
              <a:t>. обнаружили, что сыворотка крови хирурга  с острым гепатитом и с исключенными диагнозами гепатит А, В, С вызывает при внутривенном введении острый гепатит у </a:t>
            </a:r>
            <a:r>
              <a:rPr lang="ru-RU" dirty="0" err="1">
                <a:solidFill>
                  <a:schemeClr val="tx1"/>
                </a:solidFill>
              </a:rPr>
              <a:t>тамаринов</a:t>
            </a:r>
            <a:r>
              <a:rPr lang="ru-RU" dirty="0">
                <a:solidFill>
                  <a:schemeClr val="tx1"/>
                </a:solidFill>
              </a:rPr>
              <a:t> — маленьких южноамериканских обезьян.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1995-1996 </a:t>
            </a:r>
            <a:r>
              <a:rPr lang="ru-RU" dirty="0" err="1">
                <a:solidFill>
                  <a:schemeClr val="tx1"/>
                </a:solidFill>
              </a:rPr>
              <a:t>гг</a:t>
            </a:r>
            <a:r>
              <a:rPr lang="ru-RU" dirty="0">
                <a:solidFill>
                  <a:schemeClr val="tx1"/>
                </a:solidFill>
              </a:rPr>
              <a:t> было обнаружено, что геном данного возбудителя подобен геному представителей семейства </a:t>
            </a:r>
            <a:r>
              <a:rPr lang="ru-RU" dirty="0" err="1">
                <a:solidFill>
                  <a:schemeClr val="tx1"/>
                </a:solidFill>
              </a:rPr>
              <a:t>флавивирусов</a:t>
            </a:r>
            <a:r>
              <a:rPr lang="ru-RU" dirty="0">
                <a:solidFill>
                  <a:schemeClr val="tx1"/>
                </a:solidFill>
              </a:rPr>
              <a:t> со структурной организацией, близкой к гепатиту С.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отличие от ВГС и вируса отсутствует участок, ответственный за разнообразие генотипов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Чаще болеют пациенты, инфицированные вирусами гепатита В и С, заболеваемость повышена среди лиц, соприкасающихся с препаратами крови</a:t>
            </a:r>
          </a:p>
        </p:txBody>
      </p:sp>
    </p:spTree>
    <p:extLst>
      <p:ext uri="{BB962C8B-B14F-4D97-AF65-F5344CB8AC3E}">
        <p14:creationId xmlns:p14="http://schemas.microsoft.com/office/powerpoint/2010/main" val="3293882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60239"/>
            <a:ext cx="8712968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Вирус гепатита </a:t>
            </a:r>
            <a:r>
              <a:rPr lang="en-US" altLang="ru-RU" sz="3600" b="1" dirty="0">
                <a:solidFill>
                  <a:schemeClr val="tx1"/>
                </a:solidFill>
              </a:rPr>
              <a:t>G</a:t>
            </a:r>
            <a:r>
              <a:rPr lang="ru-RU" altLang="ru-RU" sz="3600" b="1" dirty="0">
                <a:solidFill>
                  <a:schemeClr val="tx1"/>
                </a:solidFill>
              </a:rPr>
              <a:t>. Лабораторная диагностика.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885528"/>
            <a:ext cx="910850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Заражение вирусом может определяться:</a:t>
            </a:r>
          </a:p>
          <a:p>
            <a:pPr lvl="1"/>
            <a:r>
              <a:rPr lang="ru-RU" sz="2400" dirty="0">
                <a:solidFill>
                  <a:schemeClr val="tx1"/>
                </a:solidFill>
              </a:rPr>
              <a:t>Методом ПЦР (определение вирусной РНК) </a:t>
            </a:r>
          </a:p>
          <a:p>
            <a:pPr lvl="1"/>
            <a:r>
              <a:rPr lang="ru-RU" sz="2400" dirty="0">
                <a:solidFill>
                  <a:schemeClr val="tx1"/>
                </a:solidFill>
              </a:rPr>
              <a:t>Создан ИФА тест, с помощью которого можно определить присутствие в сыворотке анти-</a:t>
            </a:r>
            <a:r>
              <a:rPr lang="en-US" sz="2400" dirty="0">
                <a:solidFill>
                  <a:schemeClr val="tx1"/>
                </a:solidFill>
              </a:rPr>
              <a:t>HGV</a:t>
            </a:r>
            <a:r>
              <a:rPr lang="ru-RU" sz="2400" dirty="0">
                <a:solidFill>
                  <a:schemeClr val="tx1"/>
                </a:solidFill>
              </a:rPr>
              <a:t> класса </a:t>
            </a:r>
            <a:r>
              <a:rPr lang="en-US" sz="2400" dirty="0">
                <a:solidFill>
                  <a:schemeClr val="tx1"/>
                </a:solidFill>
              </a:rPr>
              <a:t>IgG</a:t>
            </a:r>
            <a:r>
              <a:rPr lang="ru-RU" sz="2400" dirty="0">
                <a:solidFill>
                  <a:schemeClr val="tx1"/>
                </a:solidFill>
              </a:rPr>
              <a:t> к белку Е2, который вероятно является главной мишенью для </a:t>
            </a:r>
            <a:r>
              <a:rPr lang="ru-RU" sz="2400" dirty="0" err="1">
                <a:solidFill>
                  <a:schemeClr val="tx1"/>
                </a:solidFill>
              </a:rPr>
              <a:t>иммуного</a:t>
            </a:r>
            <a:r>
              <a:rPr lang="ru-RU" sz="2400" dirty="0">
                <a:solidFill>
                  <a:schemeClr val="tx1"/>
                </a:solidFill>
              </a:rPr>
              <a:t> ответа. </a:t>
            </a:r>
          </a:p>
          <a:p>
            <a:pPr lvl="1"/>
            <a:r>
              <a:rPr lang="ru-RU" sz="2400" dirty="0">
                <a:solidFill>
                  <a:schemeClr val="tx1"/>
                </a:solidFill>
              </a:rPr>
              <a:t>Частота выявления анти-</a:t>
            </a:r>
            <a:r>
              <a:rPr lang="en-US" sz="2400" dirty="0">
                <a:solidFill>
                  <a:schemeClr val="tx1"/>
                </a:solidFill>
              </a:rPr>
              <a:t>HGV</a:t>
            </a:r>
            <a:r>
              <a:rPr lang="ru-RU" sz="2400" dirty="0">
                <a:solidFill>
                  <a:schemeClr val="tx1"/>
                </a:solidFill>
              </a:rPr>
              <a:t> класса </a:t>
            </a:r>
            <a:r>
              <a:rPr lang="en-US" sz="2400" dirty="0">
                <a:solidFill>
                  <a:schemeClr val="tx1"/>
                </a:solidFill>
              </a:rPr>
              <a:t>IgG</a:t>
            </a:r>
            <a:r>
              <a:rPr lang="ru-RU" sz="2400" dirty="0">
                <a:solidFill>
                  <a:schemeClr val="tx1"/>
                </a:solidFill>
              </a:rPr>
              <a:t> к белку Е2 у доноров составляет 3-8%, у наркоманов – 85,2%</a:t>
            </a:r>
          </a:p>
          <a:p>
            <a:pPr lvl="1"/>
            <a:r>
              <a:rPr lang="ru-RU" sz="2400" dirty="0">
                <a:solidFill>
                  <a:schemeClr val="tx1"/>
                </a:solidFill>
              </a:rPr>
              <a:t>Эти данные говорят о высокой частоте спонтанного выздоровления от этой формы гепатита</a:t>
            </a:r>
          </a:p>
          <a:p>
            <a:pPr lvl="1"/>
            <a:r>
              <a:rPr lang="ru-RU" sz="2400" dirty="0">
                <a:solidFill>
                  <a:schemeClr val="tx1"/>
                </a:solidFill>
              </a:rPr>
              <a:t>Тест систем для определения антител класса </a:t>
            </a:r>
            <a:r>
              <a:rPr lang="en-US" sz="2400" dirty="0">
                <a:solidFill>
                  <a:schemeClr val="tx1"/>
                </a:solidFill>
              </a:rPr>
              <a:t>IgM</a:t>
            </a:r>
            <a:r>
              <a:rPr lang="ru-RU" sz="2400" dirty="0">
                <a:solidFill>
                  <a:schemeClr val="tx1"/>
                </a:solidFill>
              </a:rPr>
              <a:t> пока нет</a:t>
            </a:r>
          </a:p>
        </p:txBody>
      </p:sp>
    </p:spTree>
    <p:extLst>
      <p:ext uri="{BB962C8B-B14F-4D97-AF65-F5344CB8AC3E}">
        <p14:creationId xmlns:p14="http://schemas.microsoft.com/office/powerpoint/2010/main" val="585736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43809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171400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Диагностика острых гепатитов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81472"/>
            <a:ext cx="864096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Клиническая (</a:t>
            </a:r>
            <a:r>
              <a:rPr lang="ru-RU" dirty="0" err="1">
                <a:solidFill>
                  <a:schemeClr val="tx1"/>
                </a:solidFill>
              </a:rPr>
              <a:t>эпиданамнез</a:t>
            </a:r>
            <a:r>
              <a:rPr lang="ru-RU" dirty="0">
                <a:solidFill>
                  <a:schemeClr val="tx1"/>
                </a:solidFill>
              </a:rPr>
              <a:t>, динамика заболевания)</a:t>
            </a:r>
          </a:p>
          <a:p>
            <a:r>
              <a:rPr lang="ru-RU" dirty="0">
                <a:solidFill>
                  <a:schemeClr val="tx1"/>
                </a:solidFill>
              </a:rPr>
              <a:t>Функциональная (выявление </a:t>
            </a:r>
            <a:r>
              <a:rPr lang="ru-RU" dirty="0" err="1">
                <a:solidFill>
                  <a:schemeClr val="tx1"/>
                </a:solidFill>
              </a:rPr>
              <a:t>печеночныхсиндромов</a:t>
            </a:r>
            <a:r>
              <a:rPr lang="ru-RU" dirty="0">
                <a:solidFill>
                  <a:schemeClr val="tx1"/>
                </a:solidFill>
              </a:rPr>
              <a:t> – цитолиз, </a:t>
            </a:r>
            <a:r>
              <a:rPr lang="ru-RU" dirty="0" err="1">
                <a:solidFill>
                  <a:schemeClr val="tx1"/>
                </a:solidFill>
              </a:rPr>
              <a:t>холестаз</a:t>
            </a:r>
            <a:r>
              <a:rPr lang="ru-RU" dirty="0">
                <a:solidFill>
                  <a:schemeClr val="tx1"/>
                </a:solidFill>
              </a:rPr>
              <a:t>, воспаление, </a:t>
            </a:r>
            <a:r>
              <a:rPr lang="ru-RU" dirty="0" err="1">
                <a:solidFill>
                  <a:schemeClr val="tx1"/>
                </a:solidFill>
              </a:rPr>
              <a:t>печеночноклеточная</a:t>
            </a:r>
            <a:r>
              <a:rPr lang="ru-RU" dirty="0">
                <a:solidFill>
                  <a:schemeClr val="tx1"/>
                </a:solidFill>
              </a:rPr>
              <a:t> недостаточность)</a:t>
            </a:r>
          </a:p>
          <a:p>
            <a:r>
              <a:rPr lang="ru-RU" dirty="0">
                <a:solidFill>
                  <a:schemeClr val="tx1"/>
                </a:solidFill>
              </a:rPr>
              <a:t>Исследование серологических маркеров вирусных гепатитов</a:t>
            </a:r>
          </a:p>
          <a:p>
            <a:r>
              <a:rPr lang="ru-RU" dirty="0">
                <a:solidFill>
                  <a:schemeClr val="tx1"/>
                </a:solidFill>
              </a:rPr>
              <a:t>Пункционная биопсия печени – при атипичном течении болезни</a:t>
            </a:r>
          </a:p>
        </p:txBody>
      </p:sp>
    </p:spTree>
    <p:extLst>
      <p:ext uri="{BB962C8B-B14F-4D97-AF65-F5344CB8AC3E}">
        <p14:creationId xmlns:p14="http://schemas.microsoft.com/office/powerpoint/2010/main" val="73025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55785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Вирус гепатита 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81472"/>
            <a:ext cx="9036496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Вирус гепатита </a:t>
            </a:r>
            <a:r>
              <a:rPr lang="en-US" dirty="0">
                <a:solidFill>
                  <a:schemeClr val="tx1"/>
                </a:solidFill>
              </a:rPr>
              <a:t>A (HAV) </a:t>
            </a:r>
            <a:r>
              <a:rPr lang="ru-RU" dirty="0">
                <a:solidFill>
                  <a:schemeClr val="tx1"/>
                </a:solidFill>
              </a:rPr>
              <a:t>открыли </a:t>
            </a:r>
            <a:r>
              <a:rPr lang="en-US" dirty="0">
                <a:solidFill>
                  <a:schemeClr val="tx1"/>
                </a:solidFill>
              </a:rPr>
              <a:t>S. </a:t>
            </a:r>
            <a:r>
              <a:rPr lang="en-US" dirty="0" err="1">
                <a:solidFill>
                  <a:schemeClr val="tx1"/>
                </a:solidFill>
              </a:rPr>
              <a:t>Freinstone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err="1">
                <a:solidFill>
                  <a:schemeClr val="tx1"/>
                </a:solidFill>
              </a:rPr>
              <a:t>соавт</a:t>
            </a:r>
            <a:r>
              <a:rPr lang="ru-RU" dirty="0">
                <a:solidFill>
                  <a:schemeClr val="tx1"/>
                </a:solidFill>
              </a:rPr>
              <a:t>. (1973).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Он относится к </a:t>
            </a:r>
            <a:r>
              <a:rPr lang="ru-RU" dirty="0" err="1">
                <a:solidFill>
                  <a:schemeClr val="tx1"/>
                </a:solidFill>
              </a:rPr>
              <a:t>пикорнавирусам</a:t>
            </a:r>
            <a:r>
              <a:rPr lang="ru-RU" dirty="0">
                <a:solidFill>
                  <a:schemeClr val="tx1"/>
                </a:solidFill>
              </a:rPr>
              <a:t>, входя в более узкую группу </a:t>
            </a:r>
            <a:r>
              <a:rPr lang="ru-RU" dirty="0" err="1">
                <a:solidFill>
                  <a:schemeClr val="tx1"/>
                </a:solidFill>
              </a:rPr>
              <a:t>энтеровирусов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Генетическим материалом вирионов является однонитчатая РНК, диаметр вирионов 27-30 </a:t>
            </a:r>
            <a:r>
              <a:rPr lang="ru-RU" dirty="0" err="1">
                <a:solidFill>
                  <a:schemeClr val="tx1"/>
                </a:solidFill>
              </a:rPr>
              <a:t>нм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отличие от других </a:t>
            </a:r>
            <a:r>
              <a:rPr lang="ru-RU" dirty="0" err="1">
                <a:solidFill>
                  <a:schemeClr val="tx1"/>
                </a:solidFill>
              </a:rPr>
              <a:t>энтеровирусов</a:t>
            </a:r>
            <a:r>
              <a:rPr lang="ru-RU" dirty="0">
                <a:solidFill>
                  <a:schemeClr val="tx1"/>
                </a:solidFill>
              </a:rPr>
              <a:t> репродукция вируса гепатита А происходит медленно и измеряется многими днями и даже неделями. </a:t>
            </a:r>
          </a:p>
          <a:p>
            <a:r>
              <a:rPr lang="ru-RU" dirty="0">
                <a:solidFill>
                  <a:schemeClr val="tx1"/>
                </a:solidFill>
              </a:rPr>
              <a:t>Вирус обладает устойчивостью во внешней среде, сохраняется в течение нескольких месяцев при температуре 4 °С и несколько лет при -20 °С. Вирус инактивируется при кипячении в течение 5 мин.</a:t>
            </a:r>
          </a:p>
        </p:txBody>
      </p:sp>
    </p:spTree>
    <p:extLst>
      <p:ext uri="{BB962C8B-B14F-4D97-AF65-F5344CB8AC3E}">
        <p14:creationId xmlns:p14="http://schemas.microsoft.com/office/powerpoint/2010/main" val="311126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712968" cy="125253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</a:rPr>
              <a:t>Патогенез поражения печени при вирусных инфекциях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2029544"/>
            <a:ext cx="9108504" cy="449580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В патогенезе вирусных поражений печени важны два фактора:</a:t>
            </a:r>
          </a:p>
          <a:p>
            <a:pPr lvl="2"/>
            <a:r>
              <a:rPr lang="ru-RU" sz="2800" dirty="0">
                <a:solidFill>
                  <a:schemeClr val="tx1"/>
                </a:solidFill>
              </a:rPr>
              <a:t>Вирусная репликация </a:t>
            </a:r>
          </a:p>
          <a:p>
            <a:pPr lvl="2"/>
            <a:r>
              <a:rPr lang="ru-RU" sz="2800" dirty="0">
                <a:solidFill>
                  <a:schemeClr val="tx1"/>
                </a:solidFill>
              </a:rPr>
              <a:t>Иммунный ответ больного.</a:t>
            </a:r>
          </a:p>
        </p:txBody>
      </p:sp>
    </p:spTree>
    <p:extLst>
      <p:ext uri="{BB962C8B-B14F-4D97-AF65-F5344CB8AC3E}">
        <p14:creationId xmlns:p14="http://schemas.microsoft.com/office/powerpoint/2010/main" val="3604838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44624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Стандарт лабораторной диагностики вирусного гепатита 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0" y="1678708"/>
            <a:ext cx="9037974" cy="4270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62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55785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Гепатита В</a:t>
            </a:r>
            <a:r>
              <a:rPr lang="ru-RU" altLang="ru-RU" sz="3600" b="1">
                <a:solidFill>
                  <a:schemeClr val="tx1"/>
                </a:solidFill>
              </a:rPr>
              <a:t>. </a:t>
            </a:r>
            <a:r>
              <a:rPr lang="ru-RU" altLang="ru-RU" sz="3600" b="1" dirty="0">
                <a:solidFill>
                  <a:schemeClr val="tx1"/>
                </a:solidFill>
              </a:rPr>
              <a:t>Актуальность.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165448"/>
            <a:ext cx="9036496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Инфекция HBV - одна из самых распространенных вирусных инфекций человека. </a:t>
            </a:r>
          </a:p>
          <a:p>
            <a:r>
              <a:rPr lang="ru-RU" dirty="0">
                <a:solidFill>
                  <a:schemeClr val="tx1"/>
                </a:solidFill>
              </a:rPr>
              <a:t>По данным ВОЗ, более </a:t>
            </a:r>
            <a:r>
              <a:rPr lang="ru-RU" i="1" dirty="0">
                <a:solidFill>
                  <a:schemeClr val="tx1"/>
                </a:solidFill>
              </a:rPr>
              <a:t>1/3 </a:t>
            </a:r>
            <a:r>
              <a:rPr lang="ru-RU" dirty="0">
                <a:solidFill>
                  <a:schemeClr val="tx1"/>
                </a:solidFill>
              </a:rPr>
              <a:t>населения мира уже были инфицированы гепатитом В и 5 % из них, т.е. более 350 млн человек, являются носителями этой инфекции. </a:t>
            </a:r>
          </a:p>
          <a:p>
            <a:r>
              <a:rPr lang="ru-RU" dirty="0">
                <a:solidFill>
                  <a:schemeClr val="tx1"/>
                </a:solidFill>
              </a:rPr>
              <a:t>Ежегодно от заболеваний, связанных с этой инфекцией, умирает около 2 млн человек.</a:t>
            </a:r>
          </a:p>
          <a:p>
            <a:r>
              <a:rPr lang="ru-RU" dirty="0">
                <a:solidFill>
                  <a:schemeClr val="tx1"/>
                </a:solidFill>
              </a:rPr>
              <a:t>В России с середины 90-х годов прошлого века регистрировалась заболеваемость на уровне 18,1-21,9 случая на 100 000</a:t>
            </a:r>
          </a:p>
          <a:p>
            <a:r>
              <a:rPr lang="ru-RU" dirty="0">
                <a:solidFill>
                  <a:schemeClr val="tx1"/>
                </a:solidFill>
              </a:rPr>
              <a:t>Основная масса заболеваний связана с инструментальным заражением (шприцы, иглы, зубоврачебные инструменты, приборы и др.), значительно меньшая — с введением не проверенных на вирус гепатита В препаратов крови.</a:t>
            </a:r>
          </a:p>
        </p:txBody>
      </p:sp>
    </p:spTree>
    <p:extLst>
      <p:ext uri="{BB962C8B-B14F-4D97-AF65-F5344CB8AC3E}">
        <p14:creationId xmlns:p14="http://schemas.microsoft.com/office/powerpoint/2010/main" val="3793688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385192" y="-127793"/>
            <a:ext cx="843528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chemeClr val="tx1"/>
                </a:solidFill>
              </a:rPr>
              <a:t>Патогенез гепатита 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9036496" cy="449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HBV </a:t>
            </a:r>
            <a:r>
              <a:rPr lang="ru-RU" dirty="0">
                <a:solidFill>
                  <a:schemeClr val="tx1"/>
                </a:solidFill>
              </a:rPr>
              <a:t>попадает в кровь, затем в </a:t>
            </a:r>
            <a:r>
              <a:rPr lang="ru-RU" dirty="0" err="1">
                <a:solidFill>
                  <a:schemeClr val="tx1"/>
                </a:solidFill>
              </a:rPr>
              <a:t>гепатоциты</a:t>
            </a:r>
            <a:r>
              <a:rPr lang="ru-RU" dirty="0">
                <a:solidFill>
                  <a:schemeClr val="tx1"/>
                </a:solidFill>
              </a:rPr>
              <a:t>, где происходит его репликация</a:t>
            </a:r>
          </a:p>
          <a:p>
            <a:r>
              <a:rPr lang="ru-RU" b="1" dirty="0">
                <a:solidFill>
                  <a:schemeClr val="tx1"/>
                </a:solidFill>
              </a:rPr>
              <a:t>Клетками мишенями для вируса являются:</a:t>
            </a:r>
          </a:p>
          <a:p>
            <a:pPr lvl="1"/>
            <a:r>
              <a:rPr lang="ru-RU" sz="2400" b="1" dirty="0" err="1">
                <a:solidFill>
                  <a:schemeClr val="tx1"/>
                </a:solidFill>
              </a:rPr>
              <a:t>Гепатоциты</a:t>
            </a:r>
            <a:endParaRPr lang="ru-RU" sz="2400" b="1" dirty="0">
              <a:solidFill>
                <a:schemeClr val="tx1"/>
              </a:solidFill>
            </a:endParaRPr>
          </a:p>
          <a:p>
            <a:pPr lvl="1"/>
            <a:r>
              <a:rPr lang="ru-RU" sz="2400" b="1" dirty="0">
                <a:solidFill>
                  <a:schemeClr val="tx1"/>
                </a:solidFill>
              </a:rPr>
              <a:t>Внепеченочные клетки </a:t>
            </a:r>
            <a:r>
              <a:rPr lang="ru-RU" sz="2400" dirty="0">
                <a:solidFill>
                  <a:schemeClr val="tx1"/>
                </a:solidFill>
              </a:rPr>
              <a:t>–лимфоциты, моноциты, клетки поджелудочной железы, почек, клетки некоторых злокачественных образований (</a:t>
            </a:r>
            <a:r>
              <a:rPr lang="ru-RU" sz="2400" dirty="0" err="1">
                <a:solidFill>
                  <a:schemeClr val="tx1"/>
                </a:solidFill>
              </a:rPr>
              <a:t>нейробластомы</a:t>
            </a:r>
            <a:r>
              <a:rPr lang="ru-RU" sz="2400" dirty="0">
                <a:solidFill>
                  <a:schemeClr val="tx1"/>
                </a:solidFill>
              </a:rPr>
              <a:t>, эмбриональной карциномы) несут на мембране белки вируса гепатита В. О репликации HBV вне печени свидетельствует прежде всего </a:t>
            </a:r>
            <a:r>
              <a:rPr lang="ru-RU" sz="2400" dirty="0" err="1">
                <a:solidFill>
                  <a:schemeClr val="tx1"/>
                </a:solidFill>
              </a:rPr>
              <a:t>реинфицирование</a:t>
            </a:r>
            <a:r>
              <a:rPr lang="ru-RU" sz="2400" dirty="0">
                <a:solidFill>
                  <a:schemeClr val="tx1"/>
                </a:solidFill>
              </a:rPr>
              <a:t> HBV пересаженной печени. </a:t>
            </a:r>
          </a:p>
          <a:p>
            <a:pPr lvl="1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471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712968" cy="1252537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tx1"/>
                </a:solidFill>
              </a:rPr>
              <a:t>Поражение печени при вирусном гепатите 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340768"/>
            <a:ext cx="910850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Непосредственное </a:t>
            </a:r>
            <a:r>
              <a:rPr lang="ru-RU" dirty="0" err="1">
                <a:solidFill>
                  <a:schemeClr val="tx1"/>
                </a:solidFill>
              </a:rPr>
              <a:t>цитопатическое</a:t>
            </a:r>
            <a:r>
              <a:rPr lang="ru-RU" dirty="0">
                <a:solidFill>
                  <a:schemeClr val="tx1"/>
                </a:solidFill>
              </a:rPr>
              <a:t> действие </a:t>
            </a:r>
            <a:r>
              <a:rPr lang="ru-RU" dirty="0" err="1">
                <a:solidFill>
                  <a:schemeClr val="tx1"/>
                </a:solidFill>
              </a:rPr>
              <a:t>персистирующего</a:t>
            </a:r>
            <a:r>
              <a:rPr lang="ru-RU" dirty="0">
                <a:solidFill>
                  <a:schemeClr val="tx1"/>
                </a:solidFill>
              </a:rPr>
              <a:t> в тканях вируса гепатита В </a:t>
            </a:r>
            <a:r>
              <a:rPr lang="ru-RU" dirty="0" err="1">
                <a:solidFill>
                  <a:schemeClr val="tx1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 настоящее время подвергается сомнению.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результате активной репликации вируса гепатита В (HBV) появляются вирусные антигены или </a:t>
            </a:r>
            <a:r>
              <a:rPr lang="ru-RU" dirty="0" err="1">
                <a:solidFill>
                  <a:schemeClr val="tx1"/>
                </a:solidFill>
              </a:rPr>
              <a:t>вирусиндуцированные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неоантигены</a:t>
            </a:r>
            <a:r>
              <a:rPr lang="ru-RU" dirty="0">
                <a:solidFill>
                  <a:schemeClr val="tx1"/>
                </a:solidFill>
              </a:rPr>
              <a:t> на клеточной поверхности инфицированного </a:t>
            </a:r>
            <a:r>
              <a:rPr lang="ru-RU" dirty="0" err="1">
                <a:solidFill>
                  <a:schemeClr val="tx1"/>
                </a:solidFill>
              </a:rPr>
              <a:t>гепатоцита</a:t>
            </a:r>
            <a:r>
              <a:rPr lang="ru-RU" dirty="0">
                <a:solidFill>
                  <a:schemeClr val="tx1"/>
                </a:solidFill>
              </a:rPr>
              <a:t>, которые могут предстать как антигены-мишени для </a:t>
            </a:r>
            <a:r>
              <a:rPr lang="ru-RU" dirty="0" err="1">
                <a:solidFill>
                  <a:schemeClr val="tx1"/>
                </a:solidFill>
              </a:rPr>
              <a:t>эффекторных</a:t>
            </a:r>
            <a:r>
              <a:rPr lang="ru-RU" dirty="0">
                <a:solidFill>
                  <a:schemeClr val="tx1"/>
                </a:solidFill>
              </a:rPr>
              <a:t> клеток. 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Именно различие иммунного ответа на антигены HBV определяет исход инфекции : от бессимптомного носительства, ОВГ, хронического гепатита В, цирроза печени до гепатоцеллюлярного рака.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При нормальном иммунном ответе инфекция заканчивается выздоровлением. У этих пациентов выражены реакции по </a:t>
            </a:r>
            <a:r>
              <a:rPr lang="en-US" dirty="0">
                <a:solidFill>
                  <a:schemeClr val="tx1"/>
                </a:solidFill>
              </a:rPr>
              <a:t>Th1</a:t>
            </a:r>
            <a:r>
              <a:rPr lang="ru-RU" dirty="0">
                <a:solidFill>
                  <a:schemeClr val="tx1"/>
                </a:solidFill>
              </a:rPr>
              <a:t> типу</a:t>
            </a:r>
          </a:p>
        </p:txBody>
      </p:sp>
    </p:spTree>
    <p:extLst>
      <p:ext uri="{BB962C8B-B14F-4D97-AF65-F5344CB8AC3E}">
        <p14:creationId xmlns:p14="http://schemas.microsoft.com/office/powerpoint/2010/main" val="3951405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25253</TotalTime>
  <Words>2103</Words>
  <Application>Microsoft Office PowerPoint</Application>
  <PresentationFormat>Экран (4:3)</PresentationFormat>
  <Paragraphs>173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Candara</vt:lpstr>
      <vt:lpstr>Symbol</vt:lpstr>
      <vt:lpstr>Волна</vt:lpstr>
      <vt:lpstr>Лабораторная диагностика вирусных гепатитов</vt:lpstr>
      <vt:lpstr>План лекции</vt:lpstr>
      <vt:lpstr>Диагностика острых гепатитов</vt:lpstr>
      <vt:lpstr>Вирус гепатита А</vt:lpstr>
      <vt:lpstr>Патогенез поражения печени при вирусных инфекциях</vt:lpstr>
      <vt:lpstr>Стандарт лабораторной диагностики вирусного гепатита А</vt:lpstr>
      <vt:lpstr>Гепатита В. Актуальность.</vt:lpstr>
      <vt:lpstr>Патогенез гепатита В</vt:lpstr>
      <vt:lpstr>Поражение печени при вирусном гепатите В</vt:lpstr>
      <vt:lpstr>Серологические маркеры гепатита В. HBs-Ag</vt:lpstr>
      <vt:lpstr>Серологические маркеры гепатита В. Анти-НBсor, HBcorAg</vt:lpstr>
      <vt:lpstr>Маркеры активной репликации вируса гепатита В</vt:lpstr>
      <vt:lpstr>Стандарт обследования при вирусном гепатите В</vt:lpstr>
      <vt:lpstr>Вирус гепатита D</vt:lpstr>
      <vt:lpstr>Эпидемиология вирусного гепатита D</vt:lpstr>
      <vt:lpstr>Клинические особенности вирусного гепатита D. Коинфекция.</vt:lpstr>
      <vt:lpstr>Диагностика вирусного гепатита D. </vt:lpstr>
      <vt:lpstr>Вирус гепатита С</vt:lpstr>
      <vt:lpstr>Эпидемиология вирусного гепатита С</vt:lpstr>
      <vt:lpstr>Патогенез вирусного гепатита С</vt:lpstr>
      <vt:lpstr>Клинические особенности вирусного гепатита С</vt:lpstr>
      <vt:lpstr>Диагностика вирусного гепатита С</vt:lpstr>
      <vt:lpstr>Вирус гепатита Е</vt:lpstr>
      <vt:lpstr>Гепатит Е. Диагностика и исходы.</vt:lpstr>
      <vt:lpstr>Гепатит G</vt:lpstr>
      <vt:lpstr>Вирус гепатита G. Лабораторная диагностика.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6539</cp:revision>
  <cp:lastPrinted>2014-07-23T05:43:04Z</cp:lastPrinted>
  <dcterms:created xsi:type="dcterms:W3CDTF">2013-05-03T07:25:23Z</dcterms:created>
  <dcterms:modified xsi:type="dcterms:W3CDTF">2023-08-14T07:30:03Z</dcterms:modified>
</cp:coreProperties>
</file>