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83800" cy="7562850"/>
  <p:notesSz cx="100838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41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3260" y="1199642"/>
            <a:ext cx="4263390" cy="443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5"/>
            <a:ext cx="438645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5680" y="388366"/>
            <a:ext cx="8892438" cy="1066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008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1812" y="1931685"/>
            <a:ext cx="8520175" cy="3421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33450"/>
            <a:ext cx="231927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104" y="3523742"/>
            <a:ext cx="8597900" cy="141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560"/>
              </a:lnSpc>
            </a:pPr>
            <a:r>
              <a:rPr sz="4800" spc="-35" dirty="0">
                <a:latin typeface="Arial"/>
                <a:cs typeface="Arial"/>
              </a:rPr>
              <a:t>Предметы </a:t>
            </a:r>
            <a:r>
              <a:rPr sz="4800" dirty="0">
                <a:latin typeface="Arial"/>
                <a:cs typeface="Arial"/>
              </a:rPr>
              <a:t>и </a:t>
            </a:r>
            <a:r>
              <a:rPr sz="4800" spc="-25" dirty="0">
                <a:latin typeface="Arial"/>
                <a:cs typeface="Arial"/>
              </a:rPr>
              <a:t>средства</a:t>
            </a:r>
            <a:r>
              <a:rPr sz="4800" spc="50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гигиены</a:t>
            </a:r>
            <a:endParaRPr sz="4800">
              <a:latin typeface="Arial"/>
              <a:cs typeface="Arial"/>
            </a:endParaRPr>
          </a:p>
          <a:p>
            <a:pPr marL="2540" algn="ctr">
              <a:lnSpc>
                <a:spcPts val="5560"/>
              </a:lnSpc>
            </a:pPr>
            <a:r>
              <a:rPr sz="4800" spc="-15" dirty="0">
                <a:latin typeface="Arial"/>
                <a:cs typeface="Arial"/>
              </a:rPr>
              <a:t>полости</a:t>
            </a:r>
            <a:r>
              <a:rPr sz="4800" spc="-35" dirty="0">
                <a:latin typeface="Arial"/>
                <a:cs typeface="Arial"/>
              </a:rPr>
              <a:t> </a:t>
            </a:r>
            <a:r>
              <a:rPr sz="4800" spc="-60" dirty="0">
                <a:latin typeface="Arial"/>
                <a:cs typeface="Arial"/>
              </a:rPr>
              <a:t>рта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6375" y="0"/>
            <a:ext cx="2254250" cy="207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247" y="8382"/>
            <a:ext cx="4293997" cy="3227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721" rIns="0" bIns="0" rtlCol="0">
            <a:spAutoFit/>
          </a:bodyPr>
          <a:lstStyle/>
          <a:p>
            <a:pPr algn="ctr">
              <a:lnSpc>
                <a:spcPts val="3700"/>
              </a:lnSpc>
            </a:pPr>
            <a:r>
              <a:rPr sz="3200" dirty="0"/>
              <a:t>Модифицированная</a:t>
            </a:r>
            <a:r>
              <a:rPr sz="3200" spc="-125" dirty="0"/>
              <a:t> </a:t>
            </a:r>
            <a:r>
              <a:rPr sz="3200" dirty="0"/>
              <a:t>классификация</a:t>
            </a:r>
            <a:endParaRPr sz="3200"/>
          </a:p>
          <a:p>
            <a:pPr algn="ctr">
              <a:lnSpc>
                <a:spcPts val="3700"/>
              </a:lnSpc>
            </a:pPr>
            <a:r>
              <a:rPr sz="3200" dirty="0"/>
              <a:t>зубных паст </a:t>
            </a:r>
            <a:r>
              <a:rPr sz="3200" b="0" dirty="0">
                <a:latin typeface="Arial"/>
                <a:cs typeface="Arial"/>
              </a:rPr>
              <a:t>(</a:t>
            </a:r>
            <a:r>
              <a:rPr sz="2400" b="0" dirty="0">
                <a:latin typeface="Arial"/>
                <a:cs typeface="Arial"/>
              </a:rPr>
              <a:t>Улитовский С.Б., </a:t>
            </a:r>
            <a:r>
              <a:rPr sz="2400" b="0" spc="-5" dirty="0">
                <a:latin typeface="Arial"/>
                <a:cs typeface="Arial"/>
              </a:rPr>
              <a:t>2002</a:t>
            </a:r>
            <a:r>
              <a:rPr sz="2400" b="0" spc="-135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г.)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304" y="2509011"/>
            <a:ext cx="3053080" cy="770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000" b="1" dirty="0">
                <a:solidFill>
                  <a:srgbClr val="2C2CB8"/>
                </a:solidFill>
                <a:latin typeface="Arial"/>
                <a:cs typeface="Arial"/>
              </a:rPr>
              <a:t>Профессиональные</a:t>
            </a:r>
            <a:endParaRPr sz="2000">
              <a:latin typeface="Arial"/>
              <a:cs typeface="Arial"/>
            </a:endParaRPr>
          </a:p>
          <a:p>
            <a:pPr marL="335280" marR="5080">
              <a:lnSpc>
                <a:spcPts val="1789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(для применения во время  профессиональной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гигиены)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04" y="3430270"/>
            <a:ext cx="4168140" cy="3586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5280" algn="l"/>
              </a:tabLst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1.	</a:t>
            </a:r>
            <a:r>
              <a:rPr sz="1600" b="1" spc="-5" dirty="0">
                <a:latin typeface="Arial"/>
                <a:cs typeface="Arial"/>
              </a:rPr>
              <a:t>Простые: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10" dirty="0">
                <a:latin typeface="Arial"/>
                <a:cs typeface="Arial"/>
              </a:rPr>
              <a:t>полирующие;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5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10" dirty="0">
                <a:latin typeface="Arial"/>
                <a:cs typeface="Arial"/>
              </a:rPr>
              <a:t>шлифующие;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абразивные;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отбеливающие.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tabLst>
                <a:tab pos="335280" algn="l"/>
              </a:tabLst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2.	</a:t>
            </a:r>
            <a:r>
              <a:rPr sz="1600" b="1" spc="-5" dirty="0">
                <a:latin typeface="Arial"/>
                <a:cs typeface="Arial"/>
              </a:rPr>
              <a:t>Комбинированные: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5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абразивно-шлифующие;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шлифующе-полирующие;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абразивно-шлифующе-полирующие;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отбеливающе-полирующие;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70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отбеливающе-шлифующие;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55"/>
              </a:spcBef>
              <a:buClr>
                <a:srgbClr val="800000"/>
              </a:buClr>
              <a:buSzPct val="4375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отбеливающе-шлифующе-полирующие.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7894" y="2509011"/>
            <a:ext cx="4002404" cy="997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35"/>
              </a:lnSpc>
            </a:pPr>
            <a:r>
              <a:rPr sz="2000" b="1" dirty="0">
                <a:solidFill>
                  <a:srgbClr val="2C2CB8"/>
                </a:solidFill>
                <a:latin typeface="Arial"/>
                <a:cs typeface="Arial"/>
              </a:rPr>
              <a:t>Специальные</a:t>
            </a:r>
            <a:endParaRPr sz="2000">
              <a:latin typeface="Arial"/>
              <a:cs typeface="Arial"/>
            </a:endParaRPr>
          </a:p>
          <a:p>
            <a:pPr marL="335280" marR="5080">
              <a:lnSpc>
                <a:spcPts val="1789"/>
              </a:lnSpc>
              <a:spcBef>
                <a:spcPts val="105"/>
              </a:spcBef>
            </a:pPr>
            <a:r>
              <a:rPr sz="1500" spc="-5" dirty="0">
                <a:latin typeface="Arial"/>
                <a:cs typeface="Arial"/>
              </a:rPr>
              <a:t>(</a:t>
            </a:r>
            <a:r>
              <a:rPr sz="1600" spc="-5" dirty="0">
                <a:latin typeface="Arial"/>
                <a:cs typeface="Arial"/>
              </a:rPr>
              <a:t>обладают выраженным лечебным  эффектом и не предназначены для  постоянного и частого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использования)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7894" y="3657346"/>
            <a:ext cx="4657090" cy="3280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1.	</a:t>
            </a:r>
            <a:r>
              <a:rPr sz="1600" b="1" spc="-5" dirty="0">
                <a:latin typeface="Arial"/>
                <a:cs typeface="Arial"/>
              </a:rPr>
              <a:t>Медицинские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(лечебные):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55"/>
              </a:spcBef>
              <a:buClr>
                <a:srgbClr val="800000"/>
              </a:buClr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противогрибковые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с повышенным содержанием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фтора</a:t>
            </a:r>
            <a:endParaRPr sz="1600">
              <a:latin typeface="Arial"/>
              <a:cs typeface="Arial"/>
            </a:endParaRPr>
          </a:p>
          <a:p>
            <a:pPr marL="297180" indent="-2844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Char char="•"/>
              <a:tabLst>
                <a:tab pos="297180" algn="l"/>
                <a:tab pos="297815" algn="l"/>
              </a:tabLst>
            </a:pP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т.д..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  <a:spcBef>
                <a:spcPts val="470"/>
              </a:spcBef>
              <a:tabLst>
                <a:tab pos="469265" algn="l"/>
              </a:tabLst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2.	</a:t>
            </a:r>
            <a:r>
              <a:rPr sz="1600" b="1" spc="-5" dirty="0">
                <a:latin typeface="Arial"/>
                <a:cs typeface="Arial"/>
              </a:rPr>
              <a:t>Условно-медицинские</a:t>
            </a:r>
            <a:endParaRPr sz="1600">
              <a:latin typeface="Arial"/>
              <a:cs typeface="Arial"/>
            </a:endParaRPr>
          </a:p>
          <a:p>
            <a:pPr marL="469900" marR="5080">
              <a:lnSpc>
                <a:spcPct val="93100"/>
              </a:lnSpc>
              <a:spcBef>
                <a:spcPts val="60"/>
              </a:spcBef>
            </a:pPr>
            <a:r>
              <a:rPr sz="1600" spc="-5" dirty="0">
                <a:latin typeface="Arial"/>
                <a:cs typeface="Arial"/>
              </a:rPr>
              <a:t>(обладают выраженным лечебно-  профилактическим (антибактериальным)  действием за счет входящих в их состав  антисептиков (хлоргекисидина биглюконата  и триклозана), и длительное  использование которых может вызвать  развитие тяжелого дисбактериоза полости  рта.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794" y="1833372"/>
            <a:ext cx="9304020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10000" algn="l"/>
                <a:tab pos="6493510" algn="l"/>
              </a:tabLst>
            </a:pPr>
            <a:r>
              <a:rPr sz="2400" dirty="0">
                <a:solidFill>
                  <a:srgbClr val="280099"/>
                </a:solidFill>
                <a:latin typeface="Arial"/>
                <a:cs typeface="Arial"/>
              </a:rPr>
              <a:t>1.</a:t>
            </a:r>
            <a:r>
              <a:rPr sz="2400" spc="10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0099"/>
                </a:solidFill>
                <a:latin typeface="Arial"/>
                <a:cs typeface="Arial"/>
              </a:rPr>
              <a:t>Профессиональные	</a:t>
            </a:r>
            <a:r>
              <a:rPr sz="2400" dirty="0">
                <a:solidFill>
                  <a:srgbClr val="280099"/>
                </a:solidFill>
                <a:latin typeface="Arial"/>
                <a:cs typeface="Arial"/>
              </a:rPr>
              <a:t>2.</a:t>
            </a:r>
            <a:r>
              <a:rPr sz="2400" spc="5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80099"/>
                </a:solidFill>
                <a:latin typeface="Arial"/>
                <a:cs typeface="Arial"/>
              </a:rPr>
              <a:t>Специальные	</a:t>
            </a:r>
            <a:r>
              <a:rPr sz="2400" dirty="0">
                <a:solidFill>
                  <a:srgbClr val="280099"/>
                </a:solidFill>
                <a:latin typeface="Arial"/>
                <a:cs typeface="Arial"/>
              </a:rPr>
              <a:t>3.</a:t>
            </a:r>
            <a:r>
              <a:rPr sz="2400" spc="-65" dirty="0">
                <a:solidFill>
                  <a:srgbClr val="2800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600B8"/>
                </a:solidFill>
                <a:latin typeface="Arial"/>
                <a:cs typeface="Arial"/>
              </a:rPr>
              <a:t>Индивидуальные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79676" y="1619250"/>
            <a:ext cx="6301105" cy="1905"/>
          </a:xfrm>
          <a:custGeom>
            <a:avLst/>
            <a:gdLst/>
            <a:ahLst/>
            <a:cxnLst/>
            <a:rect l="l" t="t" r="r" b="b"/>
            <a:pathLst>
              <a:path w="6301105" h="1905">
                <a:moveTo>
                  <a:pt x="0" y="0"/>
                </a:moveTo>
                <a:lnTo>
                  <a:pt x="6300724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2464" y="16192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289" y="103227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401" y="115950"/>
                </a:lnTo>
                <a:lnTo>
                  <a:pt x="33289" y="103227"/>
                </a:lnTo>
                <a:close/>
              </a:path>
              <a:path w="76200" h="179705">
                <a:moveTo>
                  <a:pt x="42814" y="103148"/>
                </a:moveTo>
                <a:lnTo>
                  <a:pt x="33289" y="103227"/>
                </a:lnTo>
                <a:lnTo>
                  <a:pt x="33401" y="115950"/>
                </a:lnTo>
                <a:lnTo>
                  <a:pt x="42926" y="115824"/>
                </a:lnTo>
                <a:lnTo>
                  <a:pt x="42814" y="103148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814" y="103148"/>
                </a:lnTo>
                <a:lnTo>
                  <a:pt x="42926" y="115824"/>
                </a:lnTo>
                <a:lnTo>
                  <a:pt x="33401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63464" y="16192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3189" y="16192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4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09" y="0"/>
                </a:moveTo>
                <a:lnTo>
                  <a:pt x="32384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339975"/>
            <a:ext cx="10080625" cy="1905"/>
          </a:xfrm>
          <a:custGeom>
            <a:avLst/>
            <a:gdLst/>
            <a:ahLst/>
            <a:cxnLst/>
            <a:rect l="l" t="t" r="r" b="b"/>
            <a:pathLst>
              <a:path w="10080625" h="1905">
                <a:moveTo>
                  <a:pt x="0" y="0"/>
                </a:moveTo>
                <a:lnTo>
                  <a:pt x="10080625" y="165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8366" y="2555748"/>
            <a:ext cx="0" cy="4608830"/>
          </a:xfrm>
          <a:custGeom>
            <a:avLst/>
            <a:gdLst/>
            <a:ahLst/>
            <a:cxnLst/>
            <a:rect l="l" t="t" r="r" b="b"/>
            <a:pathLst>
              <a:path h="4608830">
                <a:moveTo>
                  <a:pt x="0" y="0"/>
                </a:moveTo>
                <a:lnTo>
                  <a:pt x="0" y="46084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6585" y="2505710"/>
            <a:ext cx="2517775" cy="103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indent="-322580">
              <a:lnSpc>
                <a:spcPct val="100000"/>
              </a:lnSpc>
              <a:buClr>
                <a:srgbClr val="800000"/>
              </a:buClr>
              <a:buSzPct val="4500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Абразивные;</a:t>
            </a:r>
            <a:endParaRPr sz="20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30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Дезодор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р</a:t>
            </a:r>
            <a:r>
              <a:rPr sz="2000" spc="-10" dirty="0">
                <a:latin typeface="Arial"/>
                <a:cs typeface="Arial"/>
              </a:rPr>
              <a:t>у</a:t>
            </a:r>
            <a:r>
              <a:rPr sz="2000" spc="5" dirty="0">
                <a:latin typeface="Arial"/>
                <a:cs typeface="Arial"/>
              </a:rPr>
              <a:t>ю</a:t>
            </a:r>
            <a:r>
              <a:rPr sz="2000" spc="-10" dirty="0">
                <a:latin typeface="Arial"/>
                <a:cs typeface="Arial"/>
              </a:rPr>
              <a:t>щ</a:t>
            </a:r>
            <a:r>
              <a:rPr sz="2000" dirty="0">
                <a:latin typeface="Arial"/>
                <a:cs typeface="Arial"/>
              </a:rPr>
              <a:t>ие;</a:t>
            </a:r>
            <a:endParaRPr sz="20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30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2000" dirty="0">
                <a:latin typeface="Arial"/>
                <a:cs typeface="Arial"/>
              </a:rPr>
              <a:t>Смешанные.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878" y="2076450"/>
            <a:ext cx="513651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21305" algn="l"/>
              </a:tabLst>
            </a:pPr>
            <a:r>
              <a:rPr sz="3300" spc="-7" baseline="1262" dirty="0">
                <a:solidFill>
                  <a:srgbClr val="CC6600"/>
                </a:solidFill>
                <a:latin typeface="Arial"/>
                <a:cs typeface="Arial"/>
              </a:rPr>
              <a:t>1.</a:t>
            </a:r>
            <a:r>
              <a:rPr sz="3300" spc="30" baseline="1262" dirty="0"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sz="3300" spc="-7" baseline="1262" dirty="0">
                <a:latin typeface="Arial"/>
                <a:cs typeface="Arial"/>
              </a:rPr>
              <a:t>Косметические:	</a:t>
            </a: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2.</a:t>
            </a:r>
            <a:r>
              <a:rPr sz="2200" spc="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Гигиенические: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7878" y="2461133"/>
            <a:ext cx="2338070" cy="161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Окрашивающ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е.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80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Отбеливающие:</a:t>
            </a:r>
            <a:endParaRPr sz="20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50"/>
              </a:spcBef>
              <a:buClr>
                <a:srgbClr val="800000"/>
              </a:buClr>
              <a:buSzPct val="44444"/>
              <a:buFont typeface="Wingdings"/>
              <a:buChar char=""/>
              <a:tabLst>
                <a:tab pos="335280" algn="l"/>
                <a:tab pos="335915" algn="l"/>
              </a:tabLst>
            </a:pPr>
            <a:r>
              <a:rPr sz="1800" spc="-5" dirty="0">
                <a:latin typeface="Arial"/>
                <a:cs typeface="Arial"/>
              </a:rPr>
              <a:t>простые</a:t>
            </a:r>
            <a:endParaRPr sz="18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4"/>
              </a:spcBef>
              <a:buClr>
                <a:srgbClr val="800000"/>
              </a:buClr>
              <a:buFont typeface="Wingdings"/>
              <a:buChar char="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механические;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600" spc="-5" dirty="0">
                <a:solidFill>
                  <a:srgbClr val="800000"/>
                </a:solidFill>
                <a:latin typeface="Wingdings"/>
                <a:cs typeface="Wingdings"/>
              </a:rPr>
              <a:t>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966" y="3819905"/>
            <a:ext cx="24358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химические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(перикисные,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966" y="4068317"/>
            <a:ext cx="1664970" cy="46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кислотные,  п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spc="-5" dirty="0">
                <a:latin typeface="Arial"/>
                <a:cs typeface="Arial"/>
              </a:rPr>
              <a:t>рофосфат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ы</a:t>
            </a:r>
            <a:r>
              <a:rPr sz="1600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878" y="4573523"/>
            <a:ext cx="28143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indent="-322580">
              <a:lnSpc>
                <a:spcPct val="100000"/>
              </a:lnSpc>
              <a:buClr>
                <a:srgbClr val="800000"/>
              </a:buClr>
              <a:buSzPct val="44444"/>
              <a:buFont typeface="Wingdings"/>
              <a:buChar char=""/>
              <a:tabLst>
                <a:tab pos="335280" algn="l"/>
                <a:tab pos="335915" algn="l"/>
              </a:tabLst>
            </a:pPr>
            <a:r>
              <a:rPr sz="1800" spc="-5" dirty="0">
                <a:latin typeface="Arial"/>
                <a:cs typeface="Arial"/>
              </a:rPr>
              <a:t>сложные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(химические).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878" y="4905756"/>
            <a:ext cx="2467610" cy="891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indent="-322580">
              <a:lnSpc>
                <a:spcPct val="100000"/>
              </a:lnSpc>
              <a:buClr>
                <a:srgbClr val="800000"/>
              </a:buClr>
              <a:buSzPct val="44444"/>
              <a:buFont typeface="Wingdings"/>
              <a:buChar char=""/>
              <a:tabLst>
                <a:tab pos="335280" algn="l"/>
                <a:tab pos="335915" algn="l"/>
              </a:tabLst>
            </a:pPr>
            <a:r>
              <a:rPr sz="1800" spc="-5" dirty="0">
                <a:latin typeface="Arial"/>
                <a:cs typeface="Arial"/>
              </a:rPr>
              <a:t>смешанные:</a:t>
            </a:r>
            <a:endParaRPr sz="18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4"/>
              </a:spcBef>
              <a:buClr>
                <a:srgbClr val="800000"/>
              </a:buClr>
              <a:buFont typeface="Wingdings"/>
              <a:buChar char="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механо-химические;</a:t>
            </a:r>
            <a:endParaRPr sz="16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465"/>
              </a:spcBef>
              <a:buClr>
                <a:srgbClr val="800000"/>
              </a:buClr>
              <a:buFont typeface="Wingdings"/>
              <a:buChar char=""/>
              <a:tabLst>
                <a:tab pos="335280" algn="l"/>
                <a:tab pos="335915" algn="l"/>
              </a:tabLst>
            </a:pPr>
            <a:r>
              <a:rPr sz="1600" spc="-5" dirty="0">
                <a:latin typeface="Arial"/>
                <a:cs typeface="Arial"/>
              </a:rPr>
              <a:t>химико-механические;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9055" y="493902"/>
            <a:ext cx="7426325" cy="129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610" marR="5080" indent="-550545">
              <a:lnSpc>
                <a:spcPts val="3560"/>
              </a:lnSpc>
            </a:pPr>
            <a:r>
              <a:rPr sz="3200" dirty="0"/>
              <a:t>Модифицированная</a:t>
            </a:r>
            <a:r>
              <a:rPr sz="3200" spc="-105" dirty="0"/>
              <a:t> </a:t>
            </a:r>
            <a:r>
              <a:rPr sz="3200" dirty="0"/>
              <a:t>классификация  зубных паст </a:t>
            </a:r>
            <a:r>
              <a:rPr sz="3200" b="0" dirty="0">
                <a:latin typeface="Arial"/>
                <a:cs typeface="Arial"/>
              </a:rPr>
              <a:t>(</a:t>
            </a:r>
            <a:r>
              <a:rPr sz="2400" b="0" dirty="0">
                <a:latin typeface="Arial"/>
                <a:cs typeface="Arial"/>
              </a:rPr>
              <a:t>Улитовский С.Б., </a:t>
            </a:r>
            <a:r>
              <a:rPr sz="2400" b="0" spc="-5" dirty="0">
                <a:latin typeface="Arial"/>
                <a:cs typeface="Arial"/>
              </a:rPr>
              <a:t>2002</a:t>
            </a:r>
            <a:r>
              <a:rPr sz="2400" b="0" spc="-140" dirty="0">
                <a:latin typeface="Arial"/>
                <a:cs typeface="Arial"/>
              </a:rPr>
              <a:t> </a:t>
            </a:r>
            <a:r>
              <a:rPr sz="2400" b="0" dirty="0">
                <a:latin typeface="Arial"/>
                <a:cs typeface="Arial"/>
              </a:rPr>
              <a:t>г.)</a:t>
            </a:r>
            <a:endParaRPr sz="2400">
              <a:latin typeface="Arial"/>
              <a:cs typeface="Arial"/>
            </a:endParaRPr>
          </a:p>
          <a:p>
            <a:pPr marL="2230120">
              <a:lnSpc>
                <a:spcPct val="100000"/>
              </a:lnSpc>
              <a:spcBef>
                <a:spcPts val="595"/>
              </a:spcBef>
            </a:pPr>
            <a:r>
              <a:rPr sz="2000" dirty="0">
                <a:solidFill>
                  <a:srgbClr val="2C2CB8"/>
                </a:solidFill>
              </a:rPr>
              <a:t>Индивидуальные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5837682" y="2083435"/>
            <a:ext cx="4050665" cy="70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800000"/>
                </a:solidFill>
                <a:latin typeface="Arial"/>
                <a:cs typeface="Arial"/>
              </a:rPr>
              <a:t>3.</a:t>
            </a:r>
            <a:r>
              <a:rPr sz="2200" spc="-8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Лечебно-профилактические:</a:t>
            </a:r>
            <a:endParaRPr sz="2200">
              <a:latin typeface="Arial"/>
              <a:cs typeface="Arial"/>
            </a:endParaRPr>
          </a:p>
          <a:p>
            <a:pPr marL="167640" indent="-154940">
              <a:lnSpc>
                <a:spcPct val="100000"/>
              </a:lnSpc>
              <a:spcBef>
                <a:spcPts val="439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168275" algn="l"/>
              </a:tabLst>
            </a:pPr>
            <a:r>
              <a:rPr sz="2000" dirty="0">
                <a:latin typeface="Arial"/>
                <a:cs typeface="Arial"/>
              </a:rPr>
              <a:t>Простые: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7682" y="2825623"/>
            <a:ext cx="2748280" cy="1075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buClr>
                <a:srgbClr val="800000"/>
              </a:buClr>
              <a:buSzPct val="50000"/>
              <a:buFont typeface="Wingdings"/>
              <a:buChar char=""/>
              <a:tabLst>
                <a:tab pos="362585" algn="l"/>
                <a:tab pos="363220" algn="l"/>
              </a:tabLst>
            </a:pPr>
            <a:r>
              <a:rPr sz="1600" spc="-5" dirty="0">
                <a:latin typeface="Arial"/>
                <a:cs typeface="Arial"/>
              </a:rPr>
              <a:t>противокариесные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Clr>
                <a:srgbClr val="800000"/>
              </a:buClr>
              <a:buSzPct val="43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противовоспалительные;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800000"/>
              </a:buClr>
              <a:buSzPct val="43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противосенситивные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lr>
                <a:srgbClr val="800000"/>
              </a:buClr>
              <a:buSzPct val="4375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антитартарные;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7682" y="3943985"/>
            <a:ext cx="241554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buClr>
                <a:srgbClr val="800000"/>
              </a:buClr>
              <a:buSzPct val="40000"/>
              <a:buFont typeface="Wingdings"/>
              <a:buChar char=""/>
              <a:tabLst>
                <a:tab pos="153035" algn="l"/>
              </a:tabLst>
            </a:pPr>
            <a:r>
              <a:rPr sz="2000" dirty="0">
                <a:latin typeface="Arial"/>
                <a:cs typeface="Arial"/>
              </a:rPr>
              <a:t>С</a:t>
            </a:r>
            <a:r>
              <a:rPr sz="2000" spc="20" dirty="0">
                <a:latin typeface="Arial"/>
                <a:cs typeface="Arial"/>
              </a:rPr>
              <a:t>л</a:t>
            </a:r>
            <a:r>
              <a:rPr sz="2000" spc="-2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жно</a:t>
            </a:r>
            <a:r>
              <a:rPr sz="2000" spc="30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ос</a:t>
            </a:r>
            <a:r>
              <a:rPr sz="2000" spc="-35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ав</a:t>
            </a:r>
            <a:r>
              <a:rPr sz="2000" spc="-10" dirty="0">
                <a:latin typeface="Arial"/>
                <a:cs typeface="Arial"/>
              </a:rPr>
              <a:t>н</a:t>
            </a:r>
            <a:r>
              <a:rPr sz="2000" dirty="0">
                <a:latin typeface="Arial"/>
                <a:cs typeface="Arial"/>
              </a:rPr>
              <a:t>ые: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7682" y="4306189"/>
            <a:ext cx="3772535" cy="253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buClr>
                <a:srgbClr val="800000"/>
              </a:buClr>
              <a:buSzPct val="44444"/>
              <a:buFont typeface="Wingdings"/>
              <a:buChar char=""/>
              <a:tabLst>
                <a:tab pos="362585" algn="l"/>
                <a:tab pos="363220" algn="l"/>
              </a:tabLst>
            </a:pPr>
            <a:r>
              <a:rPr sz="1800" dirty="0">
                <a:latin typeface="Arial"/>
                <a:cs typeface="Arial"/>
              </a:rPr>
              <a:t>комплексные:</a:t>
            </a:r>
            <a:endParaRPr sz="1800">
              <a:latin typeface="Arial"/>
              <a:cs typeface="Arial"/>
            </a:endParaRPr>
          </a:p>
          <a:p>
            <a:pPr marL="299085" marR="1377950" indent="-286385">
              <a:lnSpc>
                <a:spcPts val="1380"/>
              </a:lnSpc>
              <a:spcBef>
                <a:spcPts val="720"/>
              </a:spcBef>
              <a:buClr>
                <a:srgbClr val="800000"/>
              </a:buClr>
              <a:buSzPct val="11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противокариесные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0" dirty="0">
                <a:latin typeface="Arial"/>
                <a:cs typeface="Arial"/>
              </a:rPr>
              <a:t>противовоспалительные;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65"/>
              </a:spcBef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5" dirty="0">
                <a:latin typeface="Arial"/>
                <a:cs typeface="Arial"/>
              </a:rPr>
              <a:t>противокариесные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антисенситивные;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65"/>
              </a:spcBef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5" dirty="0">
                <a:latin typeface="Arial"/>
                <a:cs typeface="Arial"/>
              </a:rPr>
              <a:t>противокариесные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отбеливающие;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65"/>
              </a:spcBef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5" dirty="0">
                <a:latin typeface="Arial"/>
                <a:cs typeface="Arial"/>
              </a:rPr>
              <a:t>противокариесные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антиплаковые;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65"/>
              </a:spcBef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5" dirty="0">
                <a:latin typeface="Arial"/>
                <a:cs typeface="Arial"/>
              </a:rPr>
              <a:t>противокариесные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антитартарные;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ct val="100000"/>
              </a:lnSpc>
              <a:spcBef>
                <a:spcPts val="260"/>
              </a:spcBef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10" dirty="0">
                <a:latin typeface="Arial"/>
                <a:cs typeface="Arial"/>
              </a:rPr>
              <a:t>противовоспалительные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антиплаковые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  <a:tabLst>
                <a:tab pos="299085" algn="l"/>
              </a:tabLst>
            </a:pPr>
            <a:r>
              <a:rPr sz="1400" dirty="0">
                <a:solidFill>
                  <a:srgbClr val="800000"/>
                </a:solidFill>
                <a:latin typeface="Wingdings"/>
                <a:cs typeface="Wingdings"/>
              </a:rPr>
              <a:t>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latin typeface="Arial"/>
                <a:cs typeface="Arial"/>
              </a:rPr>
              <a:t>....</a:t>
            </a:r>
            <a:endParaRPr sz="1400">
              <a:latin typeface="Arial"/>
              <a:cs typeface="Arial"/>
            </a:endParaRPr>
          </a:p>
          <a:p>
            <a:pPr marL="363220" indent="-350520">
              <a:lnSpc>
                <a:spcPct val="100000"/>
              </a:lnSpc>
              <a:spcBef>
                <a:spcPts val="439"/>
              </a:spcBef>
              <a:buClr>
                <a:srgbClr val="800000"/>
              </a:buClr>
              <a:buSzPct val="44444"/>
              <a:buFont typeface="Wingdings"/>
              <a:buChar char=""/>
              <a:tabLst>
                <a:tab pos="362585" algn="l"/>
                <a:tab pos="363220" algn="l"/>
              </a:tabLst>
            </a:pPr>
            <a:r>
              <a:rPr sz="1800" spc="-5" dirty="0">
                <a:latin typeface="Arial"/>
                <a:cs typeface="Arial"/>
              </a:rPr>
              <a:t>комбинированные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61486" y="5642356"/>
            <a:ext cx="2449830" cy="142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645"/>
              </a:lnSpc>
              <a:buClr>
                <a:srgbClr val="800000"/>
              </a:buClr>
              <a:buSzPct val="114285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400" spc="-5" dirty="0">
                <a:latin typeface="Arial"/>
                <a:cs typeface="Arial"/>
              </a:rPr>
              <a:t>противокариесные;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ts val="1590"/>
              </a:lnSpc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10" dirty="0">
                <a:latin typeface="Arial"/>
                <a:cs typeface="Arial"/>
              </a:rPr>
              <a:t>противовоспалительные;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ts val="1565"/>
              </a:lnSpc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10" dirty="0">
                <a:latin typeface="Arial"/>
                <a:cs typeface="Arial"/>
              </a:rPr>
              <a:t>противоналетные;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ts val="1560"/>
              </a:lnSpc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5" dirty="0">
                <a:latin typeface="Arial"/>
                <a:cs typeface="Arial"/>
              </a:rPr>
              <a:t>противосенситивные;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ts val="1560"/>
              </a:lnSpc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10" dirty="0">
                <a:latin typeface="Arial"/>
                <a:cs typeface="Arial"/>
              </a:rPr>
              <a:t>отбеливающие;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ts val="1565"/>
              </a:lnSpc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spc="-5" dirty="0">
                <a:latin typeface="Arial"/>
                <a:cs typeface="Arial"/>
              </a:rPr>
              <a:t>для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курильщиков;</a:t>
            </a:r>
            <a:endParaRPr sz="1400">
              <a:latin typeface="Arial"/>
              <a:cs typeface="Arial"/>
            </a:endParaRPr>
          </a:p>
          <a:p>
            <a:pPr marL="347980" indent="-335280">
              <a:lnSpc>
                <a:spcPts val="1625"/>
              </a:lnSpc>
              <a:buClr>
                <a:srgbClr val="800000"/>
              </a:buClr>
              <a:buFont typeface="Wingdings"/>
              <a:buChar char=""/>
              <a:tabLst>
                <a:tab pos="347345" algn="l"/>
                <a:tab pos="347980" algn="l"/>
              </a:tabLst>
            </a:pPr>
            <a:r>
              <a:rPr sz="1400" dirty="0">
                <a:latin typeface="Arial"/>
                <a:cs typeface="Arial"/>
              </a:rPr>
              <a:t>антимикробные.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4013" y="6713334"/>
            <a:ext cx="542925" cy="76200"/>
          </a:xfrm>
          <a:custGeom>
            <a:avLst/>
            <a:gdLst/>
            <a:ahLst/>
            <a:cxnLst/>
            <a:rect l="l" t="t" r="r" b="b"/>
            <a:pathLst>
              <a:path w="54292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542925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542925" h="76200">
                <a:moveTo>
                  <a:pt x="542925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542925" y="42862"/>
                </a:lnTo>
                <a:lnTo>
                  <a:pt x="542925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0225" y="1800225"/>
            <a:ext cx="5219700" cy="1905"/>
          </a:xfrm>
          <a:custGeom>
            <a:avLst/>
            <a:gdLst/>
            <a:ahLst/>
            <a:cxnLst/>
            <a:rect l="l" t="t" r="r" b="b"/>
            <a:pathLst>
              <a:path w="5219700" h="1905">
                <a:moveTo>
                  <a:pt x="0" y="0"/>
                </a:moveTo>
                <a:lnTo>
                  <a:pt x="5219700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3014" y="180022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528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8" y="115950"/>
                </a:lnTo>
                <a:lnTo>
                  <a:pt x="43053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3" y="115824"/>
                </a:lnTo>
                <a:lnTo>
                  <a:pt x="33528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2440" y="180022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289" y="103227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400" y="115950"/>
                </a:lnTo>
                <a:lnTo>
                  <a:pt x="33289" y="103227"/>
                </a:lnTo>
                <a:close/>
              </a:path>
              <a:path w="76200" h="179705">
                <a:moveTo>
                  <a:pt x="42814" y="103148"/>
                </a:moveTo>
                <a:lnTo>
                  <a:pt x="33289" y="103227"/>
                </a:lnTo>
                <a:lnTo>
                  <a:pt x="33400" y="115950"/>
                </a:lnTo>
                <a:lnTo>
                  <a:pt x="42925" y="115824"/>
                </a:lnTo>
                <a:lnTo>
                  <a:pt x="42814" y="103148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814" y="103148"/>
                </a:lnTo>
                <a:lnTo>
                  <a:pt x="42925" y="115824"/>
                </a:lnTo>
                <a:lnTo>
                  <a:pt x="33400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2714" y="180022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4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09" y="0"/>
                </a:moveTo>
                <a:lnTo>
                  <a:pt x="32384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52114" y="2123694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0"/>
                </a:moveTo>
                <a:lnTo>
                  <a:pt x="0" y="16560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6938" y="2123694"/>
            <a:ext cx="0" cy="3312795"/>
          </a:xfrm>
          <a:custGeom>
            <a:avLst/>
            <a:gdLst/>
            <a:ahLst/>
            <a:cxnLst/>
            <a:rect l="l" t="t" r="r" b="b"/>
            <a:pathLst>
              <a:path h="3312795">
                <a:moveTo>
                  <a:pt x="0" y="0"/>
                </a:moveTo>
                <a:lnTo>
                  <a:pt x="0" y="331228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96132" y="5435980"/>
            <a:ext cx="2630805" cy="0"/>
          </a:xfrm>
          <a:custGeom>
            <a:avLst/>
            <a:gdLst/>
            <a:ahLst/>
            <a:cxnLst/>
            <a:rect l="l" t="t" r="r" b="b"/>
            <a:pathLst>
              <a:path w="2630804">
                <a:moveTo>
                  <a:pt x="263080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6132" y="5435980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0"/>
                </a:moveTo>
                <a:lnTo>
                  <a:pt x="0" y="158421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2256155" marR="5080" indent="-1911985">
              <a:lnSpc>
                <a:spcPts val="3130"/>
              </a:lnSpc>
            </a:pPr>
            <a:r>
              <a:rPr sz="2800" spc="-5" dirty="0"/>
              <a:t>Классификация индивидуальныхзубных паст  С.Б. Улитовский (1999</a:t>
            </a:r>
            <a:r>
              <a:rPr sz="2800" spc="5" dirty="0"/>
              <a:t> </a:t>
            </a:r>
            <a:r>
              <a:rPr sz="2800" dirty="0"/>
              <a:t>г.)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9422" y="1881124"/>
          <a:ext cx="9356851" cy="4145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3191"/>
                <a:gridCol w="1780921"/>
                <a:gridCol w="2706369"/>
                <a:gridCol w="2706370"/>
              </a:tblGrid>
              <a:tr h="34912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74345" marR="468630" indent="4572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300" spc="-15" dirty="0">
                          <a:latin typeface="Arial"/>
                          <a:cs typeface="Arial"/>
                        </a:rPr>
                        <a:t>Гигиенические 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(1-е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поколение)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31936A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Лечебно-профилактические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31936A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82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31936A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простые</a:t>
                      </a:r>
                      <a:endParaRPr sz="13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(2-е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поколение)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сложносоставные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31936A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86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31936A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600710" indent="3810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комбинированные  (3 и 4-е</a:t>
                      </a:r>
                      <a:r>
                        <a:rPr sz="13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поколение)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747395" marR="739140" indent="93980">
                        <a:lnSpc>
                          <a:spcPts val="1560"/>
                        </a:lnSpc>
                        <a:spcBef>
                          <a:spcPts val="15"/>
                        </a:spcBef>
                      </a:pPr>
                      <a:r>
                        <a:rPr sz="1300" spc="-5" dirty="0">
                          <a:latin typeface="Arial"/>
                          <a:cs typeface="Arial"/>
                        </a:rPr>
                        <a:t>комплексные  (5-е</a:t>
                      </a:r>
                      <a:r>
                        <a:rPr sz="13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10" dirty="0">
                          <a:latin typeface="Arial"/>
                          <a:cs typeface="Arial"/>
                        </a:rPr>
                        <a:t>поколение)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31936A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108960">
                <a:tc>
                  <a:txBody>
                    <a:bodyPr/>
                    <a:lstStyle/>
                    <a:p>
                      <a:pPr marL="222885" indent="-172085">
                        <a:lnSpc>
                          <a:spcPts val="1360"/>
                        </a:lnSpc>
                        <a:buSzPct val="83333"/>
                        <a:buChar char="•"/>
                        <a:tabLst>
                          <a:tab pos="222885" algn="l"/>
                          <a:tab pos="22352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очищение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зубов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2885" marR="59055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2885" algn="l"/>
                          <a:tab pos="22352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дезодорирование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полости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рта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23520" indent="-172085">
                        <a:lnSpc>
                          <a:spcPts val="136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3520" marR="73660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ти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ос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ь  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3520" marR="114935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ипе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ув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стви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о  сти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3520" marR="614680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абразивные 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"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Анти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"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72720">
                        <a:lnSpc>
                          <a:spcPts val="136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противовоспалительные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противогрибковые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 образования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налета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гиперчувствительности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отбеливающие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абразивные (для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курильщиков)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720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3520" algn="l"/>
                          <a:tab pos="224154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антимикробные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72085">
                        <a:lnSpc>
                          <a:spcPts val="136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противовоспалительные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marR="1004569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антисенситивные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marR="1004569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отбеливающие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антиплак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marR="1004569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антитартарные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marR="593725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противовоспалительные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антиплак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marR="593725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противовоспалительные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антисенситивные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24154" marR="165735" indent="-172085">
                        <a:lnSpc>
                          <a:spcPct val="100000"/>
                        </a:lnSpc>
                        <a:buSzPct val="83333"/>
                        <a:buChar char="•"/>
                        <a:tabLst>
                          <a:tab pos="224154" algn="l"/>
                          <a:tab pos="22479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противокариесные,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противовоспалительные,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антимикробные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антиплаковые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31936A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991" rIns="0" bIns="0" rtlCol="0">
            <a:spAutoFit/>
          </a:bodyPr>
          <a:lstStyle/>
          <a:p>
            <a:pPr marL="2606675">
              <a:lnSpc>
                <a:spcPct val="100000"/>
              </a:lnSpc>
            </a:pPr>
            <a:r>
              <a:rPr sz="4400" dirty="0"/>
              <a:t>Паста</a:t>
            </a:r>
            <a:r>
              <a:rPr sz="4400" spc="-70" dirty="0"/>
              <a:t> </a:t>
            </a:r>
            <a:r>
              <a:rPr sz="4400" dirty="0"/>
              <a:t>зубная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32025" cy="2700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48051" y="1763522"/>
            <a:ext cx="6840855" cy="3769360"/>
          </a:xfrm>
          <a:custGeom>
            <a:avLst/>
            <a:gdLst/>
            <a:ahLst/>
            <a:cxnLst/>
            <a:rect l="l" t="t" r="r" b="b"/>
            <a:pathLst>
              <a:path w="6840855" h="3769360">
                <a:moveTo>
                  <a:pt x="0" y="3768852"/>
                </a:moveTo>
                <a:lnTo>
                  <a:pt x="6840601" y="3768852"/>
                </a:lnTo>
                <a:lnTo>
                  <a:pt x="6840601" y="0"/>
                </a:lnTo>
                <a:lnTo>
                  <a:pt x="0" y="0"/>
                </a:lnTo>
                <a:lnTo>
                  <a:pt x="0" y="37688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666239" marR="141605">
              <a:lnSpc>
                <a:spcPts val="3220"/>
              </a:lnSpc>
              <a:spcBef>
                <a:spcPts val="360"/>
              </a:spcBef>
            </a:pPr>
            <a:r>
              <a:rPr sz="3200" spc="-5" dirty="0"/>
              <a:t>«</a:t>
            </a:r>
            <a:r>
              <a:rPr sz="2800" spc="-5" dirty="0"/>
              <a:t>Это сложносоставная система, в  формировании </a:t>
            </a:r>
            <a:r>
              <a:rPr sz="2800" dirty="0"/>
              <a:t>которой</a:t>
            </a:r>
            <a:r>
              <a:rPr sz="2800" spc="-30" dirty="0"/>
              <a:t> </a:t>
            </a:r>
            <a:r>
              <a:rPr sz="2800" dirty="0"/>
              <a:t>участвуют</a:t>
            </a:r>
            <a:endParaRPr sz="2800"/>
          </a:p>
          <a:p>
            <a:pPr marL="1666239">
              <a:lnSpc>
                <a:spcPts val="2925"/>
              </a:lnSpc>
            </a:pPr>
            <a:r>
              <a:rPr sz="2800" spc="-5" dirty="0"/>
              <a:t>абразивные, увлажняющие,</a:t>
            </a:r>
            <a:r>
              <a:rPr sz="2800" spc="75" dirty="0"/>
              <a:t> </a:t>
            </a:r>
            <a:r>
              <a:rPr sz="2800" spc="-5" dirty="0"/>
              <a:t>связующие,</a:t>
            </a:r>
            <a:endParaRPr sz="2800"/>
          </a:p>
          <a:p>
            <a:pPr marL="1666239" marR="157480">
              <a:lnSpc>
                <a:spcPct val="93000"/>
              </a:lnSpc>
              <a:spcBef>
                <a:spcPts val="120"/>
              </a:spcBef>
            </a:pPr>
            <a:r>
              <a:rPr sz="2800" spc="-5" dirty="0"/>
              <a:t>пенообразующие, </a:t>
            </a:r>
            <a:r>
              <a:rPr sz="2800" dirty="0"/>
              <a:t>поверхностно-  </a:t>
            </a:r>
            <a:r>
              <a:rPr sz="2800" spc="-5" dirty="0"/>
              <a:t>активные компоненты, консерванты,  вкусовые наполнители, вода и </a:t>
            </a:r>
            <a:r>
              <a:rPr sz="2800" dirty="0"/>
              <a:t>лечебно-  </a:t>
            </a:r>
            <a:r>
              <a:rPr sz="2800" spc="-5" dirty="0"/>
              <a:t>профилактические</a:t>
            </a:r>
            <a:r>
              <a:rPr sz="2800" spc="45" dirty="0"/>
              <a:t> </a:t>
            </a:r>
            <a:r>
              <a:rPr sz="2800" spc="-5" dirty="0"/>
              <a:t>элементы.»</a:t>
            </a:r>
            <a:endParaRPr sz="2800"/>
          </a:p>
          <a:p>
            <a:pPr marL="4491990">
              <a:lnSpc>
                <a:spcPct val="100000"/>
              </a:lnSpc>
              <a:spcBef>
                <a:spcPts val="1160"/>
              </a:spcBef>
            </a:pPr>
            <a:r>
              <a:rPr sz="2800" spc="-5" dirty="0"/>
              <a:t>Улитовский С.Б., 1997 г.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211" rIns="0" bIns="0" rtlCol="0">
            <a:spAutoFit/>
          </a:bodyPr>
          <a:lstStyle/>
          <a:p>
            <a:pPr marL="2237105">
              <a:lnSpc>
                <a:spcPct val="100000"/>
              </a:lnSpc>
            </a:pPr>
            <a:r>
              <a:rPr sz="3200" dirty="0"/>
              <a:t>Структура зубной</a:t>
            </a:r>
            <a:r>
              <a:rPr sz="3200" spc="-140" dirty="0"/>
              <a:t> </a:t>
            </a:r>
            <a:r>
              <a:rPr sz="3200" spc="-5" dirty="0"/>
              <a:t>пасты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619250" y="1346200"/>
            <a:ext cx="1079500" cy="346075"/>
          </a:xfrm>
          <a:custGeom>
            <a:avLst/>
            <a:gdLst/>
            <a:ahLst/>
            <a:cxnLst/>
            <a:rect l="l" t="t" r="r" b="b"/>
            <a:pathLst>
              <a:path w="1079500" h="346075">
                <a:moveTo>
                  <a:pt x="0" y="346075"/>
                </a:moveTo>
                <a:lnTo>
                  <a:pt x="1079500" y="346075"/>
                </a:lnTo>
                <a:lnTo>
                  <a:pt x="1079500" y="0"/>
                </a:lnTo>
                <a:lnTo>
                  <a:pt x="0" y="0"/>
                </a:lnTo>
                <a:lnTo>
                  <a:pt x="0" y="346075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9250" y="1346200"/>
            <a:ext cx="1079500" cy="346075"/>
          </a:xfrm>
          <a:custGeom>
            <a:avLst/>
            <a:gdLst/>
            <a:ahLst/>
            <a:cxnLst/>
            <a:rect l="l" t="t" r="r" b="b"/>
            <a:pathLst>
              <a:path w="1079500" h="346075">
                <a:moveTo>
                  <a:pt x="0" y="346075"/>
                </a:moveTo>
                <a:lnTo>
                  <a:pt x="1079500" y="346075"/>
                </a:lnTo>
                <a:lnTo>
                  <a:pt x="1079500" y="0"/>
                </a:lnTo>
                <a:lnTo>
                  <a:pt x="0" y="0"/>
                </a:lnTo>
                <a:lnTo>
                  <a:pt x="0" y="346075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15516" y="1381379"/>
            <a:ext cx="8877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абразив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32025" y="1800288"/>
            <a:ext cx="2087880" cy="922655"/>
          </a:xfrm>
          <a:custGeom>
            <a:avLst/>
            <a:gdLst/>
            <a:ahLst/>
            <a:cxnLst/>
            <a:rect l="l" t="t" r="r" b="b"/>
            <a:pathLst>
              <a:path w="2087879" h="922655">
                <a:moveTo>
                  <a:pt x="0" y="922337"/>
                </a:moveTo>
                <a:lnTo>
                  <a:pt x="2087626" y="922337"/>
                </a:lnTo>
                <a:lnTo>
                  <a:pt x="2087626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32025" y="1800288"/>
            <a:ext cx="2087880" cy="9226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63195">
              <a:lnSpc>
                <a:spcPts val="1864"/>
              </a:lnSpc>
              <a:spcBef>
                <a:spcPts val="245"/>
              </a:spcBef>
            </a:pPr>
            <a:r>
              <a:rPr sz="1600" b="1" spc="-10" dirty="0">
                <a:latin typeface="Arial"/>
                <a:cs typeface="Arial"/>
              </a:rPr>
              <a:t>дополнительный</a:t>
            </a:r>
            <a:endParaRPr sz="1600">
              <a:latin typeface="Arial"/>
              <a:cs typeface="Arial"/>
            </a:endParaRPr>
          </a:p>
          <a:p>
            <a:pPr marL="85090">
              <a:lnSpc>
                <a:spcPts val="15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ны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56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рофосф</a:t>
            </a:r>
            <a:r>
              <a:rPr sz="1400" spc="-3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гид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40376" y="1346200"/>
            <a:ext cx="2519680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Arial"/>
                <a:cs typeface="Arial"/>
              </a:rPr>
              <a:t>связующие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вещества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79950" y="1800288"/>
            <a:ext cx="1619250" cy="1122680"/>
          </a:xfrm>
          <a:custGeom>
            <a:avLst/>
            <a:gdLst/>
            <a:ahLst/>
            <a:cxnLst/>
            <a:rect l="l" t="t" r="r" b="b"/>
            <a:pathLst>
              <a:path w="1619250" h="1122680">
                <a:moveTo>
                  <a:pt x="0" y="1122362"/>
                </a:moveTo>
                <a:lnTo>
                  <a:pt x="1619250" y="1122362"/>
                </a:lnTo>
                <a:lnTo>
                  <a:pt x="1619250" y="0"/>
                </a:lnTo>
                <a:lnTo>
                  <a:pt x="0" y="0"/>
                </a:lnTo>
                <a:lnTo>
                  <a:pt x="0" y="1122362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58054" y="1836166"/>
            <a:ext cx="1365885" cy="105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10" dirty="0">
                <a:latin typeface="Arial"/>
                <a:cs typeface="Arial"/>
              </a:rPr>
              <a:t>натуральные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5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40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5" dirty="0">
                <a:latin typeface="Arial"/>
                <a:cs typeface="Arial"/>
              </a:rPr>
              <a:t>р-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40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ар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ны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3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арагин</a:t>
            </a:r>
            <a:r>
              <a:rPr sz="1400" spc="-3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альгин</a:t>
            </a:r>
            <a:r>
              <a:rPr sz="1400" spc="-3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51676" y="1800288"/>
            <a:ext cx="3348354" cy="1122680"/>
          </a:xfrm>
          <a:custGeom>
            <a:avLst/>
            <a:gdLst/>
            <a:ahLst/>
            <a:cxnLst/>
            <a:rect l="l" t="t" r="r" b="b"/>
            <a:pathLst>
              <a:path w="3348354" h="1122680">
                <a:moveTo>
                  <a:pt x="0" y="1122362"/>
                </a:moveTo>
                <a:lnTo>
                  <a:pt x="3347974" y="1122362"/>
                </a:lnTo>
                <a:lnTo>
                  <a:pt x="3347974" y="0"/>
                </a:lnTo>
                <a:lnTo>
                  <a:pt x="0" y="0"/>
                </a:lnTo>
                <a:lnTo>
                  <a:pt x="0" y="1122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51676" y="1800288"/>
            <a:ext cx="3348354" cy="1122680"/>
          </a:xfrm>
          <a:prstGeom prst="rect">
            <a:avLst/>
          </a:prstGeom>
          <a:ln w="9525">
            <a:solidFill>
              <a:srgbClr val="00008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34719">
              <a:lnSpc>
                <a:spcPts val="1864"/>
              </a:lnSpc>
              <a:spcBef>
                <a:spcPts val="245"/>
              </a:spcBef>
            </a:pPr>
            <a:r>
              <a:rPr sz="1600" b="1" spc="-10" dirty="0">
                <a:latin typeface="Arial"/>
                <a:cs typeface="Arial"/>
              </a:rPr>
              <a:t>синтетические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ts val="15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дные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ц</a:t>
            </a:r>
            <a:r>
              <a:rPr sz="1400" spc="-5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spc="-40" dirty="0">
                <a:latin typeface="Arial"/>
                <a:cs typeface="Arial"/>
              </a:rPr>
              <a:t>ю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зы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565"/>
              </a:lnSpc>
            </a:pPr>
            <a:r>
              <a:rPr sz="1400" spc="-10" dirty="0">
                <a:latin typeface="Arial"/>
                <a:cs typeface="Arial"/>
              </a:rPr>
              <a:t>(Na-карбоксиметилцеллюлоза)</a:t>
            </a:r>
            <a:endParaRPr sz="1400">
              <a:latin typeface="Arial"/>
              <a:cs typeface="Arial"/>
            </a:endParaRPr>
          </a:p>
          <a:p>
            <a:pPr marL="86360" marR="448309">
              <a:lnSpc>
                <a:spcPts val="1560"/>
              </a:lnSpc>
              <a:spcBef>
                <a:spcPts val="90"/>
              </a:spcBef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дные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акр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10" dirty="0">
                <a:latin typeface="Arial"/>
                <a:cs typeface="Arial"/>
              </a:rPr>
              <a:t>(полиакрилаты)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750" y="3252724"/>
            <a:ext cx="2879725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Arial"/>
                <a:cs typeface="Arial"/>
              </a:rPr>
              <a:t>увлажняющие </a:t>
            </a:r>
            <a:r>
              <a:rPr sz="1800" spc="-15" dirty="0">
                <a:latin typeface="Arial"/>
                <a:cs typeface="Arial"/>
              </a:rPr>
              <a:t>вещества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9750" y="3779901"/>
            <a:ext cx="1079500" cy="688975"/>
          </a:xfrm>
          <a:custGeom>
            <a:avLst/>
            <a:gdLst/>
            <a:ahLst/>
            <a:cxnLst/>
            <a:rect l="l" t="t" r="r" b="b"/>
            <a:pathLst>
              <a:path w="1079500" h="688975">
                <a:moveTo>
                  <a:pt x="0" y="688975"/>
                </a:moveTo>
                <a:lnTo>
                  <a:pt x="1079500" y="688975"/>
                </a:lnTo>
                <a:lnTo>
                  <a:pt x="10795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9750" y="3779901"/>
            <a:ext cx="1079500" cy="688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090">
              <a:lnSpc>
                <a:spcPts val="1620"/>
              </a:lnSpc>
              <a:spcBef>
                <a:spcPts val="265"/>
              </a:spcBef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15" dirty="0">
                <a:latin typeface="Arial"/>
                <a:cs typeface="Arial"/>
              </a:rPr>
              <a:t>ц</a:t>
            </a:r>
            <a:r>
              <a:rPr sz="1400" dirty="0">
                <a:latin typeface="Arial"/>
                <a:cs typeface="Arial"/>
              </a:rPr>
              <a:t>ер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56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15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орб</a:t>
            </a:r>
            <a:r>
              <a:rPr sz="1400" spc="-10" dirty="0">
                <a:latin typeface="Arial"/>
                <a:cs typeface="Arial"/>
              </a:rPr>
              <a:t>ит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л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2275" y="3779837"/>
            <a:ext cx="2087880" cy="490855"/>
          </a:xfrm>
          <a:prstGeom prst="rect">
            <a:avLst/>
          </a:prstGeom>
          <a:ln w="9525">
            <a:solidFill>
              <a:srgbClr val="00008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85090">
              <a:lnSpc>
                <a:spcPts val="1620"/>
              </a:lnSpc>
              <a:spcBef>
                <a:spcPts val="265"/>
              </a:spcBef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лен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лю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ль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35" dirty="0">
                <a:latin typeface="Arial"/>
                <a:cs typeface="Arial"/>
              </a:rPr>
              <a:t>э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лен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dirty="0">
                <a:latin typeface="Arial"/>
                <a:cs typeface="Arial"/>
              </a:rPr>
              <a:t>лю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ль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40376" y="3240151"/>
            <a:ext cx="3959225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240"/>
              </a:spcBef>
              <a:tabLst>
                <a:tab pos="2798445" algn="l"/>
              </a:tabLst>
            </a:pPr>
            <a:r>
              <a:rPr sz="1800" spc="-5" dirty="0">
                <a:latin typeface="Arial"/>
                <a:cs typeface="Arial"/>
              </a:rPr>
              <a:t>поверхностно-активные	</a:t>
            </a:r>
            <a:r>
              <a:rPr sz="1800" spc="-15" dirty="0">
                <a:latin typeface="Arial"/>
                <a:cs typeface="Arial"/>
              </a:rPr>
              <a:t>вещества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40425" y="3708336"/>
            <a:ext cx="2339975" cy="490855"/>
          </a:xfrm>
          <a:custGeom>
            <a:avLst/>
            <a:gdLst/>
            <a:ahLst/>
            <a:cxnLst/>
            <a:rect l="l" t="t" r="r" b="b"/>
            <a:pathLst>
              <a:path w="2339975" h="490854">
                <a:moveTo>
                  <a:pt x="0" y="490537"/>
                </a:moveTo>
                <a:lnTo>
                  <a:pt x="2339975" y="490537"/>
                </a:lnTo>
                <a:lnTo>
                  <a:pt x="2339975" y="0"/>
                </a:lnTo>
                <a:lnTo>
                  <a:pt x="0" y="0"/>
                </a:lnTo>
                <a:lnTo>
                  <a:pt x="0" y="490537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18657" y="3747135"/>
            <a:ext cx="1965960" cy="422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лс</a:t>
            </a:r>
            <a:r>
              <a:rPr sz="1400" spc="-55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ль</a:t>
            </a:r>
            <a:r>
              <a:rPr sz="1400" spc="-10" dirty="0">
                <a:latin typeface="Arial"/>
                <a:cs typeface="Arial"/>
              </a:rPr>
              <a:t>ф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20" dirty="0">
                <a:latin typeface="Arial"/>
                <a:cs typeface="Arial"/>
              </a:rPr>
              <a:t>а</a:t>
            </a:r>
            <a:r>
              <a:rPr sz="1400" spc="-3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ро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лсар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750" y="4608576"/>
            <a:ext cx="3419475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Arial"/>
                <a:cs typeface="Arial"/>
              </a:rPr>
              <a:t>вкусоароматические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добавки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9750" y="5040312"/>
            <a:ext cx="1979930" cy="1260475"/>
          </a:xfrm>
          <a:custGeom>
            <a:avLst/>
            <a:gdLst/>
            <a:ahLst/>
            <a:cxnLst/>
            <a:rect l="l" t="t" r="r" b="b"/>
            <a:pathLst>
              <a:path w="1979930" h="1260475">
                <a:moveTo>
                  <a:pt x="0" y="1260474"/>
                </a:moveTo>
                <a:lnTo>
                  <a:pt x="1979676" y="1260474"/>
                </a:lnTo>
                <a:lnTo>
                  <a:pt x="1979676" y="0"/>
                </a:lnTo>
                <a:lnTo>
                  <a:pt x="0" y="0"/>
                </a:lnTo>
                <a:lnTo>
                  <a:pt x="0" y="1260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9750" y="5040312"/>
            <a:ext cx="1979930" cy="1260475"/>
          </a:xfrm>
          <a:prstGeom prst="rect">
            <a:avLst/>
          </a:prstGeom>
          <a:ln w="9524">
            <a:solidFill>
              <a:srgbClr val="00008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76530" marR="170180" algn="ctr">
              <a:lnSpc>
                <a:spcPts val="1789"/>
              </a:lnSpc>
              <a:spcBef>
                <a:spcPts val="420"/>
              </a:spcBef>
            </a:pPr>
            <a:r>
              <a:rPr sz="1600" b="1" spc="-10" dirty="0">
                <a:latin typeface="Arial"/>
                <a:cs typeface="Arial"/>
              </a:rPr>
              <a:t>смеси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эфирных  </a:t>
            </a:r>
            <a:r>
              <a:rPr sz="1600" b="1" spc="-10" dirty="0">
                <a:latin typeface="Arial"/>
                <a:cs typeface="Arial"/>
              </a:rPr>
              <a:t>масел</a:t>
            </a:r>
            <a:endParaRPr sz="1600">
              <a:latin typeface="Arial"/>
              <a:cs typeface="Arial"/>
            </a:endParaRPr>
          </a:p>
          <a:p>
            <a:pPr marL="85090">
              <a:lnSpc>
                <a:spcPts val="14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мас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</a:t>
            </a:r>
            <a:r>
              <a:rPr sz="1400" spc="-10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ты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56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мас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шал</a:t>
            </a:r>
            <a:r>
              <a:rPr sz="1400" spc="-5" dirty="0">
                <a:latin typeface="Arial"/>
                <a:cs typeface="Arial"/>
              </a:rPr>
              <a:t>ф</a:t>
            </a:r>
            <a:r>
              <a:rPr sz="1400" dirty="0">
                <a:latin typeface="Arial"/>
                <a:cs typeface="Arial"/>
              </a:rPr>
              <a:t>ея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62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льсино</a:t>
            </a:r>
            <a:r>
              <a:rPr sz="1400" spc="-10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ое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мас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00401" y="5040249"/>
            <a:ext cx="1800225" cy="723900"/>
          </a:xfrm>
          <a:custGeom>
            <a:avLst/>
            <a:gdLst/>
            <a:ahLst/>
            <a:cxnLst/>
            <a:rect l="l" t="t" r="r" b="b"/>
            <a:pathLst>
              <a:path w="1800225" h="723900">
                <a:moveTo>
                  <a:pt x="0" y="723900"/>
                </a:moveTo>
                <a:lnTo>
                  <a:pt x="1800225" y="723900"/>
                </a:lnTo>
                <a:lnTo>
                  <a:pt x="1800225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77998" y="5077206"/>
            <a:ext cx="1546225" cy="654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40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10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ас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ели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5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cа</a:t>
            </a:r>
            <a:r>
              <a:rPr sz="1400" spc="-35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ар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cа</a:t>
            </a:r>
            <a:r>
              <a:rPr sz="1400" spc="-35" dirty="0">
                <a:latin typeface="Arial"/>
                <a:cs typeface="Arial"/>
              </a:rPr>
              <a:t>х</a:t>
            </a:r>
            <a:r>
              <a:rPr sz="1400" dirty="0">
                <a:latin typeface="Arial"/>
                <a:cs typeface="Arial"/>
              </a:rPr>
              <a:t>ар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11300" y="6480175"/>
            <a:ext cx="2268855" cy="290830"/>
          </a:xfrm>
          <a:prstGeom prst="rect">
            <a:avLst/>
          </a:prstGeom>
          <a:ln w="9525">
            <a:solidFill>
              <a:srgbClr val="00008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6637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Arial"/>
                <a:cs typeface="Arial"/>
              </a:rPr>
              <a:t>синтетические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отдушки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40376" y="4333875"/>
            <a:ext cx="1619250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Arial"/>
                <a:cs typeface="Arial"/>
              </a:rPr>
              <a:t>консерванты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11750" y="4765611"/>
            <a:ext cx="2268855" cy="490855"/>
          </a:xfrm>
          <a:custGeom>
            <a:avLst/>
            <a:gdLst/>
            <a:ahLst/>
            <a:cxnLst/>
            <a:rect l="l" t="t" r="r" b="b"/>
            <a:pathLst>
              <a:path w="2268854" h="490854">
                <a:moveTo>
                  <a:pt x="0" y="490537"/>
                </a:moveTo>
                <a:lnTo>
                  <a:pt x="2268601" y="490537"/>
                </a:lnTo>
                <a:lnTo>
                  <a:pt x="2268601" y="0"/>
                </a:lnTo>
                <a:lnTo>
                  <a:pt x="0" y="0"/>
                </a:lnTo>
                <a:lnTo>
                  <a:pt x="0" y="490537"/>
                </a:lnTo>
                <a:close/>
              </a:path>
            </a:pathLst>
          </a:custGeom>
          <a:ln w="952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26811" y="4804791"/>
            <a:ext cx="204088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производные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бензойной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95847" y="5002910"/>
            <a:ext cx="70231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79950" y="5400675"/>
            <a:ext cx="2700655" cy="3460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358775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Arial"/>
                <a:cs typeface="Arial"/>
              </a:rPr>
              <a:t>лечебные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добавки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759450" y="5940425"/>
            <a:ext cx="1800225" cy="1260475"/>
          </a:xfrm>
          <a:custGeom>
            <a:avLst/>
            <a:gdLst/>
            <a:ahLst/>
            <a:cxnLst/>
            <a:rect l="l" t="t" r="r" b="b"/>
            <a:pathLst>
              <a:path w="1800225" h="1260475">
                <a:moveTo>
                  <a:pt x="0" y="1260474"/>
                </a:moveTo>
                <a:lnTo>
                  <a:pt x="1800225" y="1260474"/>
                </a:lnTo>
                <a:lnTo>
                  <a:pt x="1800225" y="0"/>
                </a:lnTo>
                <a:lnTo>
                  <a:pt x="0" y="0"/>
                </a:lnTo>
                <a:lnTo>
                  <a:pt x="0" y="1260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59450" y="5940425"/>
            <a:ext cx="1800225" cy="1260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332740" marR="141605" indent="-181610">
              <a:lnSpc>
                <a:spcPts val="1789"/>
              </a:lnSpc>
              <a:spcBef>
                <a:spcPts val="420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-25" dirty="0">
                <a:latin typeface="Arial"/>
                <a:cs typeface="Arial"/>
              </a:rPr>
              <a:t>в</a:t>
            </a:r>
            <a:r>
              <a:rPr sz="1600" b="1" spc="-5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3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сп</a:t>
            </a:r>
            <a:r>
              <a:rPr sz="1600" b="1" spc="-10" dirty="0">
                <a:latin typeface="Arial"/>
                <a:cs typeface="Arial"/>
              </a:rPr>
              <a:t>а</a:t>
            </a:r>
            <a:r>
              <a:rPr sz="1600" b="1" spc="-5" dirty="0">
                <a:latin typeface="Arial"/>
                <a:cs typeface="Arial"/>
              </a:rPr>
              <a:t>-  </a:t>
            </a:r>
            <a:r>
              <a:rPr sz="1600" b="1" spc="-10" dirty="0">
                <a:latin typeface="Arial"/>
                <a:cs typeface="Arial"/>
              </a:rPr>
              <a:t>лительные</a:t>
            </a:r>
            <a:endParaRPr sz="1600">
              <a:latin typeface="Arial"/>
              <a:cs typeface="Arial"/>
            </a:endParaRPr>
          </a:p>
          <a:p>
            <a:pPr marL="85725">
              <a:lnSpc>
                <a:spcPts val="14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раст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э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стра</a:t>
            </a:r>
            <a:r>
              <a:rPr sz="1400" spc="5" dirty="0">
                <a:latin typeface="Arial"/>
                <a:cs typeface="Arial"/>
              </a:rPr>
              <a:t>к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5" dirty="0">
                <a:latin typeface="Arial"/>
                <a:cs typeface="Arial"/>
              </a:rPr>
              <a:t>ы</a:t>
            </a:r>
            <a:endParaRPr sz="1400">
              <a:latin typeface="Arial"/>
              <a:cs typeface="Arial"/>
            </a:endParaRPr>
          </a:p>
          <a:p>
            <a:pPr marL="85725">
              <a:lnSpc>
                <a:spcPts val="156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-10" dirty="0">
                <a:latin typeface="Arial"/>
                <a:cs typeface="Arial"/>
              </a:rPr>
              <a:t>ит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ны</a:t>
            </a:r>
            <a:endParaRPr sz="1400">
              <a:latin typeface="Arial"/>
              <a:cs typeface="Arial"/>
            </a:endParaRPr>
          </a:p>
          <a:p>
            <a:pPr marL="85725">
              <a:lnSpc>
                <a:spcPts val="162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алан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9750" y="1800225"/>
            <a:ext cx="1619250" cy="132270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ts val="1864"/>
              </a:lnSpc>
              <a:spcBef>
                <a:spcPts val="280"/>
              </a:spcBef>
            </a:pPr>
            <a:r>
              <a:rPr sz="1600" b="1" spc="-985" dirty="0">
                <a:latin typeface="Arial"/>
                <a:cs typeface="Arial"/>
              </a:rPr>
              <a:t>о</a:t>
            </a:r>
            <a:r>
              <a:rPr sz="1600" b="1" spc="-3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сновно</a:t>
            </a:r>
            <a:r>
              <a:rPr sz="1600" b="1" spc="-6734" dirty="0">
                <a:latin typeface="Arial"/>
                <a:cs typeface="Arial"/>
              </a:rPr>
              <a:t>й</a:t>
            </a:r>
            <a:r>
              <a:rPr sz="1600" b="1" spc="-5" dirty="0">
                <a:latin typeface="Arial"/>
                <a:cs typeface="Arial"/>
              </a:rPr>
              <a:t>сновной</a:t>
            </a:r>
            <a:endParaRPr sz="1600">
              <a:latin typeface="Arial"/>
              <a:cs typeface="Arial"/>
            </a:endParaRPr>
          </a:p>
          <a:p>
            <a:pPr marL="89535">
              <a:lnSpc>
                <a:spcPts val="1570"/>
              </a:lnSpc>
            </a:pPr>
            <a:r>
              <a:rPr sz="600" spc="-450" dirty="0">
                <a:latin typeface="Wingdings"/>
                <a:cs typeface="Wingdings"/>
              </a:rPr>
              <a:t></a:t>
            </a: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965" dirty="0">
                <a:latin typeface="Arial"/>
                <a:cs typeface="Arial"/>
              </a:rPr>
              <a:t>м</a:t>
            </a:r>
            <a:r>
              <a:rPr sz="1400" spc="-5" dirty="0">
                <a:latin typeface="Arial"/>
                <a:cs typeface="Arial"/>
              </a:rPr>
              <a:t>м</a:t>
            </a:r>
            <a:r>
              <a:rPr sz="1400" spc="-785" dirty="0">
                <a:latin typeface="Arial"/>
                <a:cs typeface="Arial"/>
              </a:rPr>
              <a:t>е</a:t>
            </a:r>
            <a:r>
              <a:rPr sz="1400" spc="-55" dirty="0">
                <a:latin typeface="Arial"/>
                <a:cs typeface="Arial"/>
              </a:rPr>
              <a:t>е</a:t>
            </a:r>
            <a:r>
              <a:rPr sz="1400" spc="-819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л</a:t>
            </a:r>
            <a:endParaRPr sz="1400">
              <a:latin typeface="Arial"/>
              <a:cs typeface="Arial"/>
            </a:endParaRPr>
          </a:p>
          <a:p>
            <a:pPr marL="89535">
              <a:lnSpc>
                <a:spcPts val="1565"/>
              </a:lnSpc>
            </a:pPr>
            <a:r>
              <a:rPr sz="600" spc="-450" dirty="0">
                <a:latin typeface="Wingdings"/>
                <a:cs typeface="Wingdings"/>
              </a:rPr>
              <a:t></a:t>
            </a: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705" dirty="0">
                <a:latin typeface="Arial"/>
                <a:cs typeface="Arial"/>
              </a:rPr>
              <a:t>с</a:t>
            </a:r>
            <a:r>
              <a:rPr sz="1400" spc="15" dirty="0">
                <a:latin typeface="Arial"/>
                <a:cs typeface="Arial"/>
              </a:rPr>
              <a:t>с</a:t>
            </a:r>
            <a:r>
              <a:rPr sz="1400" spc="-78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д</a:t>
            </a:r>
            <a:r>
              <a:rPr sz="1400" spc="-160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да</a:t>
            </a:r>
            <a:endParaRPr sz="1400">
              <a:latin typeface="Arial"/>
              <a:cs typeface="Arial"/>
            </a:endParaRPr>
          </a:p>
          <a:p>
            <a:pPr marL="89535">
              <a:lnSpc>
                <a:spcPts val="1560"/>
              </a:lnSpc>
            </a:pPr>
            <a:r>
              <a:rPr sz="600" spc="-450" dirty="0">
                <a:latin typeface="Wingdings"/>
                <a:cs typeface="Wingdings"/>
              </a:rPr>
              <a:t></a:t>
            </a: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705" dirty="0">
                <a:latin typeface="Arial"/>
                <a:cs typeface="Arial"/>
              </a:rPr>
              <a:t>с</a:t>
            </a:r>
            <a:r>
              <a:rPr sz="1400" spc="15" dirty="0">
                <a:latin typeface="Arial"/>
                <a:cs typeface="Arial"/>
              </a:rPr>
              <a:t>с</a:t>
            </a:r>
            <a:r>
              <a:rPr sz="1400" spc="-78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550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ль</a:t>
            </a:r>
            <a:endParaRPr sz="1400">
              <a:latin typeface="Arial"/>
              <a:cs typeface="Arial"/>
            </a:endParaRPr>
          </a:p>
          <a:p>
            <a:pPr marL="89535">
              <a:lnSpc>
                <a:spcPts val="1560"/>
              </a:lnSpc>
            </a:pPr>
            <a:r>
              <a:rPr sz="600" spc="-450" dirty="0">
                <a:latin typeface="Wingdings"/>
                <a:cs typeface="Wingdings"/>
              </a:rPr>
              <a:t></a:t>
            </a: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ок</a:t>
            </a:r>
            <a:r>
              <a:rPr sz="1400" spc="-218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ок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705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73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ь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35" dirty="0">
                <a:latin typeface="Arial"/>
                <a:cs typeface="Arial"/>
              </a:rPr>
              <a:t>кремкремнниияя</a:t>
            </a:r>
            <a:endParaRPr sz="1400">
              <a:latin typeface="Arial"/>
              <a:cs typeface="Arial"/>
            </a:endParaRPr>
          </a:p>
          <a:p>
            <a:pPr marL="89535">
              <a:lnSpc>
                <a:spcPts val="1620"/>
              </a:lnSpc>
            </a:pPr>
            <a:r>
              <a:rPr sz="600" spc="-450" dirty="0">
                <a:latin typeface="Wingdings"/>
                <a:cs typeface="Wingdings"/>
              </a:rPr>
              <a:t></a:t>
            </a: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ок</a:t>
            </a:r>
            <a:r>
              <a:rPr sz="1400" spc="-218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ок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spc="-705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с</a:t>
            </a:r>
            <a:r>
              <a:rPr sz="1400" spc="-735" dirty="0">
                <a:latin typeface="Arial"/>
                <a:cs typeface="Arial"/>
              </a:rPr>
              <a:t>ь</a:t>
            </a:r>
            <a:r>
              <a:rPr sz="1400" dirty="0">
                <a:latin typeface="Arial"/>
                <a:cs typeface="Arial"/>
              </a:rPr>
              <a:t>ь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60" dirty="0">
                <a:latin typeface="Arial"/>
                <a:cs typeface="Arial"/>
              </a:rPr>
              <a:t>алюалюмиминниияя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750" y="1800225"/>
            <a:ext cx="1619250" cy="1322705"/>
          </a:xfrm>
          <a:custGeom>
            <a:avLst/>
            <a:gdLst/>
            <a:ahLst/>
            <a:cxnLst/>
            <a:rect l="l" t="t" r="r" b="b"/>
            <a:pathLst>
              <a:path w="1619250" h="1322705">
                <a:moveTo>
                  <a:pt x="0" y="1322451"/>
                </a:moveTo>
                <a:lnTo>
                  <a:pt x="1619250" y="1322451"/>
                </a:lnTo>
                <a:lnTo>
                  <a:pt x="1619250" y="0"/>
                </a:lnTo>
                <a:lnTo>
                  <a:pt x="0" y="0"/>
                </a:lnTo>
                <a:lnTo>
                  <a:pt x="0" y="13224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9750" y="1800225"/>
            <a:ext cx="1619250" cy="13227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5090">
              <a:lnSpc>
                <a:spcPts val="1864"/>
              </a:lnSpc>
              <a:spcBef>
                <a:spcPts val="245"/>
              </a:spcBef>
            </a:pPr>
            <a:r>
              <a:rPr sz="1600" b="1" spc="-10" dirty="0">
                <a:latin typeface="Arial"/>
                <a:cs typeface="Arial"/>
              </a:rPr>
              <a:t>основной</a:t>
            </a:r>
            <a:endParaRPr sz="1600">
              <a:latin typeface="Arial"/>
              <a:cs typeface="Arial"/>
            </a:endParaRPr>
          </a:p>
          <a:p>
            <a:pPr marL="85090">
              <a:lnSpc>
                <a:spcPts val="15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5" dirty="0">
                <a:latin typeface="Arial"/>
                <a:cs typeface="Arial"/>
              </a:rPr>
              <a:t>м</a:t>
            </a:r>
            <a:r>
              <a:rPr sz="1400" spc="-5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(п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вые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з.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.)</a:t>
            </a:r>
            <a:endParaRPr sz="1200">
              <a:latin typeface="Arial"/>
              <a:cs typeface="Arial"/>
            </a:endParaRPr>
          </a:p>
          <a:p>
            <a:pPr marL="85090">
              <a:lnSpc>
                <a:spcPts val="156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15" dirty="0">
                <a:latin typeface="Arial"/>
                <a:cs typeface="Arial"/>
              </a:rPr>
              <a:t>с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да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56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15" dirty="0">
                <a:latin typeface="Arial"/>
                <a:cs typeface="Arial"/>
              </a:rPr>
              <a:t>с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ль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56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ок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сь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кре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  <a:p>
            <a:pPr marL="85090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ок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сь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ал</a:t>
            </a:r>
            <a:r>
              <a:rPr sz="1400" spc="-10" dirty="0">
                <a:latin typeface="Arial"/>
                <a:cs typeface="Arial"/>
              </a:rPr>
              <a:t>ю</a:t>
            </a:r>
            <a:r>
              <a:rPr sz="1400" dirty="0">
                <a:latin typeface="Arial"/>
                <a:cs typeface="Arial"/>
              </a:rPr>
              <a:t>м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59225" y="5940425"/>
            <a:ext cx="1619250" cy="957580"/>
          </a:xfrm>
          <a:prstGeom prst="rect">
            <a:avLst/>
          </a:prstGeom>
          <a:ln w="9525">
            <a:solidFill>
              <a:srgbClr val="00008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489584" marR="114935" indent="-365760">
              <a:lnSpc>
                <a:spcPts val="1789"/>
              </a:lnSpc>
              <a:spcBef>
                <a:spcPts val="420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45" dirty="0">
                <a:latin typeface="Arial"/>
                <a:cs typeface="Arial"/>
              </a:rPr>
              <a:t>о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-25" dirty="0">
                <a:latin typeface="Arial"/>
                <a:cs typeface="Arial"/>
              </a:rPr>
              <a:t>в</a:t>
            </a:r>
            <a:r>
              <a:rPr sz="1600" b="1" spc="-5" dirty="0">
                <a:latin typeface="Arial"/>
                <a:cs typeface="Arial"/>
              </a:rPr>
              <a:t>окар</a:t>
            </a:r>
            <a:r>
              <a:rPr sz="1600" b="1" dirty="0">
                <a:latin typeface="Arial"/>
                <a:cs typeface="Arial"/>
              </a:rPr>
              <a:t>и</a:t>
            </a:r>
            <a:r>
              <a:rPr sz="1600" b="1" spc="-5" dirty="0">
                <a:latin typeface="Arial"/>
                <a:cs typeface="Arial"/>
              </a:rPr>
              <a:t>-  </a:t>
            </a:r>
            <a:r>
              <a:rPr sz="1600" b="1" spc="-10" dirty="0">
                <a:latin typeface="Arial"/>
                <a:cs typeface="Arial"/>
              </a:rPr>
              <a:t>есные</a:t>
            </a:r>
            <a:endParaRPr sz="1600">
              <a:latin typeface="Arial"/>
              <a:cs typeface="Arial"/>
            </a:endParaRPr>
          </a:p>
          <a:p>
            <a:pPr marL="85725">
              <a:lnSpc>
                <a:spcPts val="14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30" dirty="0">
                <a:latin typeface="Arial"/>
                <a:cs typeface="Arial"/>
              </a:rPr>
              <a:t>к</a:t>
            </a:r>
            <a:r>
              <a:rPr sz="140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ьц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ые</a:t>
            </a:r>
            <a:endParaRPr sz="1400">
              <a:latin typeface="Arial"/>
              <a:cs typeface="Arial"/>
            </a:endParaRPr>
          </a:p>
          <a:p>
            <a:pPr marL="85725">
              <a:lnSpc>
                <a:spcPts val="162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40" dirty="0">
                <a:latin typeface="Arial"/>
                <a:cs typeface="Arial"/>
              </a:rPr>
              <a:t>ф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ор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стые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40650" y="4859401"/>
            <a:ext cx="2160905" cy="2389505"/>
          </a:xfrm>
          <a:custGeom>
            <a:avLst/>
            <a:gdLst/>
            <a:ahLst/>
            <a:cxnLst/>
            <a:rect l="l" t="t" r="r" b="b"/>
            <a:pathLst>
              <a:path w="2160904" h="2389504">
                <a:moveTo>
                  <a:pt x="0" y="2389124"/>
                </a:moveTo>
                <a:lnTo>
                  <a:pt x="2160651" y="2389124"/>
                </a:lnTo>
                <a:lnTo>
                  <a:pt x="2160651" y="0"/>
                </a:lnTo>
                <a:lnTo>
                  <a:pt x="0" y="0"/>
                </a:lnTo>
                <a:lnTo>
                  <a:pt x="0" y="23891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740650" y="4859401"/>
            <a:ext cx="2160905" cy="23895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80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17170" marR="208279" algn="ctr">
              <a:lnSpc>
                <a:spcPts val="1789"/>
              </a:lnSpc>
              <a:spcBef>
                <a:spcPts val="420"/>
              </a:spcBef>
            </a:pPr>
            <a:r>
              <a:rPr sz="1600" b="1" spc="-5" dirty="0">
                <a:latin typeface="Arial"/>
                <a:cs typeface="Arial"/>
              </a:rPr>
              <a:t>п</a:t>
            </a:r>
            <a:r>
              <a:rPr sz="1600" b="1" spc="-15" dirty="0">
                <a:latin typeface="Arial"/>
                <a:cs typeface="Arial"/>
              </a:rPr>
              <a:t>р</a:t>
            </a:r>
            <a:r>
              <a:rPr sz="1600" b="1" spc="-5" dirty="0">
                <a:latin typeface="Arial"/>
                <a:cs typeface="Arial"/>
              </a:rPr>
              <a:t>епя</a:t>
            </a:r>
            <a:r>
              <a:rPr sz="1600" b="1" spc="-45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30" dirty="0">
                <a:latin typeface="Arial"/>
                <a:cs typeface="Arial"/>
              </a:rPr>
              <a:t>ву</a:t>
            </a:r>
            <a:r>
              <a:rPr sz="1600" b="1" spc="5" dirty="0">
                <a:latin typeface="Arial"/>
                <a:cs typeface="Arial"/>
              </a:rPr>
              <a:t>ю</a:t>
            </a:r>
            <a:r>
              <a:rPr sz="1600" b="1" spc="-20" dirty="0">
                <a:latin typeface="Arial"/>
                <a:cs typeface="Arial"/>
              </a:rPr>
              <a:t>щ</a:t>
            </a:r>
            <a:r>
              <a:rPr sz="1600" b="1" spc="-5" dirty="0">
                <a:latin typeface="Arial"/>
                <a:cs typeface="Arial"/>
              </a:rPr>
              <a:t>ие  </a:t>
            </a:r>
            <a:r>
              <a:rPr sz="1600" b="1" spc="-10" dirty="0">
                <a:latin typeface="Arial"/>
                <a:cs typeface="Arial"/>
              </a:rPr>
              <a:t>образованию  </a:t>
            </a:r>
            <a:r>
              <a:rPr sz="1600" b="1" spc="-20" dirty="0">
                <a:latin typeface="Arial"/>
                <a:cs typeface="Arial"/>
              </a:rPr>
              <a:t>зубного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налета</a:t>
            </a:r>
            <a:endParaRPr sz="1600">
              <a:latin typeface="Arial"/>
              <a:cs typeface="Arial"/>
            </a:endParaRPr>
          </a:p>
          <a:p>
            <a:pPr marL="86360">
              <a:lnSpc>
                <a:spcPts val="147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да</a:t>
            </a:r>
            <a:r>
              <a:rPr sz="1400" spc="-45" dirty="0">
                <a:latin typeface="Arial"/>
                <a:cs typeface="Arial"/>
              </a:rPr>
              <a:t>в</a:t>
            </a:r>
            <a:r>
              <a:rPr sz="1400" dirty="0">
                <a:latin typeface="Arial"/>
                <a:cs typeface="Arial"/>
              </a:rPr>
              <a:t>л</a:t>
            </a:r>
            <a:r>
              <a:rPr sz="1400" spc="-10" dirty="0">
                <a:latin typeface="Arial"/>
                <a:cs typeface="Arial"/>
              </a:rPr>
              <a:t>я</a:t>
            </a:r>
            <a:r>
              <a:rPr sz="1400" dirty="0">
                <a:latin typeface="Arial"/>
                <a:cs typeface="Arial"/>
              </a:rPr>
              <a:t>ющ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560"/>
              </a:lnSpc>
            </a:pPr>
            <a:r>
              <a:rPr sz="1400" spc="-10" dirty="0">
                <a:latin typeface="Arial"/>
                <a:cs typeface="Arial"/>
              </a:rPr>
              <a:t>метаболизм</a:t>
            </a:r>
            <a:r>
              <a:rPr sz="1400" spc="-1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бактерий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565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обр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ющ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565"/>
              </a:lnSpc>
            </a:pPr>
            <a:r>
              <a:rPr sz="1400" dirty="0">
                <a:latin typeface="Arial"/>
                <a:cs typeface="Arial"/>
              </a:rPr>
              <a:t>комплексы с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налетом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56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spc="-10" dirty="0">
                <a:latin typeface="Arial"/>
                <a:cs typeface="Arial"/>
              </a:rPr>
              <a:t>п</a:t>
            </a:r>
            <a:r>
              <a:rPr sz="1400" dirty="0">
                <a:latin typeface="Arial"/>
                <a:cs typeface="Arial"/>
              </a:rPr>
              <a:t>ре</a:t>
            </a:r>
            <a:r>
              <a:rPr sz="1400" spc="-10" dirty="0">
                <a:latin typeface="Arial"/>
                <a:cs typeface="Arial"/>
              </a:rPr>
              <a:t>пят</a:t>
            </a:r>
            <a:r>
              <a:rPr sz="1400" dirty="0">
                <a:latin typeface="Arial"/>
                <a:cs typeface="Arial"/>
              </a:rPr>
              <a:t>ст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ющ</a:t>
            </a:r>
            <a:r>
              <a:rPr sz="1400" spc="-1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</a:t>
            </a:r>
            <a:endParaRPr sz="1400">
              <a:latin typeface="Arial"/>
              <a:cs typeface="Arial"/>
            </a:endParaRPr>
          </a:p>
          <a:p>
            <a:pPr marL="86360" marR="284480">
              <a:lnSpc>
                <a:spcPts val="1560"/>
              </a:lnSpc>
              <a:spcBef>
                <a:spcPts val="90"/>
              </a:spcBef>
            </a:pPr>
            <a:r>
              <a:rPr sz="1400" spc="-5" dirty="0">
                <a:latin typeface="Arial"/>
                <a:cs typeface="Arial"/>
              </a:rPr>
              <a:t>соединению </a:t>
            </a:r>
            <a:r>
              <a:rPr sz="1400" spc="-10" dirty="0">
                <a:latin typeface="Arial"/>
                <a:cs typeface="Arial"/>
              </a:rPr>
              <a:t>налета </a:t>
            </a:r>
            <a:r>
              <a:rPr sz="1400" dirty="0">
                <a:latin typeface="Arial"/>
                <a:cs typeface="Arial"/>
              </a:rPr>
              <a:t>с  </a:t>
            </a:r>
            <a:r>
              <a:rPr sz="1400" spc="-10" dirty="0">
                <a:latin typeface="Arial"/>
                <a:cs typeface="Arial"/>
              </a:rPr>
              <a:t>зубами</a:t>
            </a:r>
            <a:endParaRPr sz="1400">
              <a:latin typeface="Arial"/>
              <a:cs typeface="Arial"/>
            </a:endParaRPr>
          </a:p>
          <a:p>
            <a:pPr marL="86360">
              <a:lnSpc>
                <a:spcPts val="1540"/>
              </a:lnSpc>
            </a:pPr>
            <a:r>
              <a:rPr sz="600" spc="30" dirty="0">
                <a:latin typeface="Wingdings"/>
                <a:cs typeface="Wingdings"/>
              </a:rPr>
              <a:t></a:t>
            </a:r>
            <a:r>
              <a:rPr sz="1400" dirty="0">
                <a:latin typeface="Arial"/>
                <a:cs typeface="Arial"/>
              </a:rPr>
              <a:t>фе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dirty="0">
                <a:latin typeface="Arial"/>
                <a:cs typeface="Arial"/>
              </a:rPr>
              <a:t>енты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0362" y="1079500"/>
            <a:ext cx="6659880" cy="1905"/>
          </a:xfrm>
          <a:custGeom>
            <a:avLst/>
            <a:gdLst/>
            <a:ahLst/>
            <a:cxnLst/>
            <a:rect l="l" t="t" r="r" b="b"/>
            <a:pathLst>
              <a:path w="6659880" h="1905">
                <a:moveTo>
                  <a:pt x="0" y="0"/>
                </a:moveTo>
                <a:lnTo>
                  <a:pt x="6659562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362" y="1079500"/>
            <a:ext cx="1905" cy="3672204"/>
          </a:xfrm>
          <a:custGeom>
            <a:avLst/>
            <a:gdLst/>
            <a:ahLst/>
            <a:cxnLst/>
            <a:rect l="l" t="t" r="r" b="b"/>
            <a:pathLst>
              <a:path w="1904" h="3672204">
                <a:moveTo>
                  <a:pt x="0" y="0"/>
                </a:moveTo>
                <a:lnTo>
                  <a:pt x="1587" y="36718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00626" y="1079500"/>
            <a:ext cx="1905" cy="3780154"/>
          </a:xfrm>
          <a:custGeom>
            <a:avLst/>
            <a:gdLst/>
            <a:ahLst/>
            <a:cxnLst/>
            <a:rect l="l" t="t" r="r" b="b"/>
            <a:pathLst>
              <a:path w="1904" h="3780154">
                <a:moveTo>
                  <a:pt x="0" y="0"/>
                </a:moveTo>
                <a:lnTo>
                  <a:pt x="1524" y="37797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00626" y="4859274"/>
            <a:ext cx="360680" cy="1905"/>
          </a:xfrm>
          <a:custGeom>
            <a:avLst/>
            <a:gdLst/>
            <a:ahLst/>
            <a:cxnLst/>
            <a:rect l="l" t="t" r="r" b="b"/>
            <a:pathLst>
              <a:path w="360679" h="1904">
                <a:moveTo>
                  <a:pt x="0" y="0"/>
                </a:moveTo>
                <a:lnTo>
                  <a:pt x="360299" y="165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22571" y="4859274"/>
            <a:ext cx="76200" cy="539750"/>
          </a:xfrm>
          <a:custGeom>
            <a:avLst/>
            <a:gdLst/>
            <a:ahLst/>
            <a:cxnLst/>
            <a:rect l="l" t="t" r="r" b="b"/>
            <a:pathLst>
              <a:path w="76200" h="539750">
                <a:moveTo>
                  <a:pt x="33363" y="463621"/>
                </a:moveTo>
                <a:lnTo>
                  <a:pt x="0" y="463677"/>
                </a:lnTo>
                <a:lnTo>
                  <a:pt x="38353" y="539750"/>
                </a:lnTo>
                <a:lnTo>
                  <a:pt x="69829" y="476377"/>
                </a:lnTo>
                <a:lnTo>
                  <a:pt x="33400" y="476377"/>
                </a:lnTo>
                <a:lnTo>
                  <a:pt x="33363" y="463621"/>
                </a:lnTo>
                <a:close/>
              </a:path>
              <a:path w="76200" h="539750">
                <a:moveTo>
                  <a:pt x="42888" y="463605"/>
                </a:moveTo>
                <a:lnTo>
                  <a:pt x="33363" y="463621"/>
                </a:lnTo>
                <a:lnTo>
                  <a:pt x="33400" y="476377"/>
                </a:lnTo>
                <a:lnTo>
                  <a:pt x="42925" y="476250"/>
                </a:lnTo>
                <a:lnTo>
                  <a:pt x="42888" y="463605"/>
                </a:lnTo>
                <a:close/>
              </a:path>
              <a:path w="76200" h="539750">
                <a:moveTo>
                  <a:pt x="76200" y="463550"/>
                </a:moveTo>
                <a:lnTo>
                  <a:pt x="42888" y="463605"/>
                </a:lnTo>
                <a:lnTo>
                  <a:pt x="42925" y="476250"/>
                </a:lnTo>
                <a:lnTo>
                  <a:pt x="33400" y="476377"/>
                </a:lnTo>
                <a:lnTo>
                  <a:pt x="69829" y="476377"/>
                </a:lnTo>
                <a:lnTo>
                  <a:pt x="76200" y="463550"/>
                </a:lnTo>
                <a:close/>
              </a:path>
              <a:path w="76200" h="539750">
                <a:moveTo>
                  <a:pt x="41528" y="0"/>
                </a:moveTo>
                <a:lnTo>
                  <a:pt x="32003" y="127"/>
                </a:lnTo>
                <a:lnTo>
                  <a:pt x="33363" y="463621"/>
                </a:lnTo>
                <a:lnTo>
                  <a:pt x="42888" y="463605"/>
                </a:lnTo>
                <a:lnTo>
                  <a:pt x="4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0324" y="4714240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68" y="0"/>
                </a:moveTo>
                <a:lnTo>
                  <a:pt x="103274" y="33289"/>
                </a:lnTo>
                <a:lnTo>
                  <a:pt x="115963" y="33400"/>
                </a:lnTo>
                <a:lnTo>
                  <a:pt x="115887" y="42925"/>
                </a:lnTo>
                <a:lnTo>
                  <a:pt x="103189" y="42925"/>
                </a:lnTo>
                <a:lnTo>
                  <a:pt x="102895" y="76200"/>
                </a:lnTo>
                <a:lnTo>
                  <a:pt x="170864" y="42925"/>
                </a:lnTo>
                <a:lnTo>
                  <a:pt x="115887" y="42925"/>
                </a:lnTo>
                <a:lnTo>
                  <a:pt x="171091" y="42814"/>
                </a:lnTo>
                <a:lnTo>
                  <a:pt x="179425" y="38735"/>
                </a:lnTo>
                <a:lnTo>
                  <a:pt x="103568" y="0"/>
                </a:lnTo>
                <a:close/>
              </a:path>
              <a:path w="179704" h="76200">
                <a:moveTo>
                  <a:pt x="103274" y="33289"/>
                </a:moveTo>
                <a:lnTo>
                  <a:pt x="103190" y="42814"/>
                </a:lnTo>
                <a:lnTo>
                  <a:pt x="115887" y="42925"/>
                </a:lnTo>
                <a:lnTo>
                  <a:pt x="115963" y="33400"/>
                </a:lnTo>
                <a:lnTo>
                  <a:pt x="103274" y="33289"/>
                </a:lnTo>
                <a:close/>
              </a:path>
              <a:path w="179704" h="76200">
                <a:moveTo>
                  <a:pt x="76" y="32385"/>
                </a:moveTo>
                <a:lnTo>
                  <a:pt x="0" y="41910"/>
                </a:lnTo>
                <a:lnTo>
                  <a:pt x="103190" y="42814"/>
                </a:lnTo>
                <a:lnTo>
                  <a:pt x="103274" y="33289"/>
                </a:lnTo>
                <a:lnTo>
                  <a:pt x="76" y="32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23439" y="107950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289" y="103227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401" y="115950"/>
                </a:lnTo>
                <a:lnTo>
                  <a:pt x="33289" y="103227"/>
                </a:lnTo>
                <a:close/>
              </a:path>
              <a:path w="76200" h="179705">
                <a:moveTo>
                  <a:pt x="42814" y="103148"/>
                </a:moveTo>
                <a:lnTo>
                  <a:pt x="33289" y="103227"/>
                </a:lnTo>
                <a:lnTo>
                  <a:pt x="33401" y="115950"/>
                </a:lnTo>
                <a:lnTo>
                  <a:pt x="42926" y="115824"/>
                </a:lnTo>
                <a:lnTo>
                  <a:pt x="42814" y="103148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814" y="103148"/>
                </a:lnTo>
                <a:lnTo>
                  <a:pt x="42926" y="115824"/>
                </a:lnTo>
                <a:lnTo>
                  <a:pt x="33401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60324" y="3382264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68" y="0"/>
                </a:moveTo>
                <a:lnTo>
                  <a:pt x="103273" y="33402"/>
                </a:lnTo>
                <a:lnTo>
                  <a:pt x="115976" y="33527"/>
                </a:lnTo>
                <a:lnTo>
                  <a:pt x="115887" y="43052"/>
                </a:lnTo>
                <a:lnTo>
                  <a:pt x="103188" y="43052"/>
                </a:lnTo>
                <a:lnTo>
                  <a:pt x="102895" y="76200"/>
                </a:lnTo>
                <a:lnTo>
                  <a:pt x="170605" y="43052"/>
                </a:lnTo>
                <a:lnTo>
                  <a:pt x="115887" y="43052"/>
                </a:lnTo>
                <a:lnTo>
                  <a:pt x="170861" y="42927"/>
                </a:lnTo>
                <a:lnTo>
                  <a:pt x="179425" y="38735"/>
                </a:lnTo>
                <a:lnTo>
                  <a:pt x="103568" y="0"/>
                </a:lnTo>
                <a:close/>
              </a:path>
              <a:path w="179704" h="76200">
                <a:moveTo>
                  <a:pt x="103273" y="33402"/>
                </a:moveTo>
                <a:lnTo>
                  <a:pt x="103189" y="42927"/>
                </a:lnTo>
                <a:lnTo>
                  <a:pt x="115887" y="43052"/>
                </a:lnTo>
                <a:lnTo>
                  <a:pt x="115976" y="33527"/>
                </a:lnTo>
                <a:lnTo>
                  <a:pt x="103273" y="33402"/>
                </a:lnTo>
                <a:close/>
              </a:path>
              <a:path w="179704" h="76200">
                <a:moveTo>
                  <a:pt x="76" y="32385"/>
                </a:moveTo>
                <a:lnTo>
                  <a:pt x="0" y="41910"/>
                </a:lnTo>
                <a:lnTo>
                  <a:pt x="103189" y="42927"/>
                </a:lnTo>
                <a:lnTo>
                  <a:pt x="103273" y="33402"/>
                </a:lnTo>
                <a:lnTo>
                  <a:pt x="76" y="32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82714" y="107950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4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09" y="0"/>
                </a:moveTo>
                <a:lnTo>
                  <a:pt x="32384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00498" y="3382772"/>
            <a:ext cx="539750" cy="76200"/>
          </a:xfrm>
          <a:custGeom>
            <a:avLst/>
            <a:gdLst/>
            <a:ahLst/>
            <a:cxnLst/>
            <a:rect l="l" t="t" r="r" b="b"/>
            <a:pathLst>
              <a:path w="539750" h="76200">
                <a:moveTo>
                  <a:pt x="463605" y="42885"/>
                </a:moveTo>
                <a:lnTo>
                  <a:pt x="463550" y="76200"/>
                </a:lnTo>
                <a:lnTo>
                  <a:pt x="530320" y="42925"/>
                </a:lnTo>
                <a:lnTo>
                  <a:pt x="476250" y="42925"/>
                </a:lnTo>
                <a:lnTo>
                  <a:pt x="463605" y="42885"/>
                </a:lnTo>
                <a:close/>
              </a:path>
              <a:path w="539750" h="76200">
                <a:moveTo>
                  <a:pt x="463621" y="33360"/>
                </a:moveTo>
                <a:lnTo>
                  <a:pt x="463605" y="42885"/>
                </a:lnTo>
                <a:lnTo>
                  <a:pt x="476250" y="42925"/>
                </a:lnTo>
                <a:lnTo>
                  <a:pt x="476376" y="33400"/>
                </a:lnTo>
                <a:lnTo>
                  <a:pt x="463621" y="33360"/>
                </a:lnTo>
                <a:close/>
              </a:path>
              <a:path w="539750" h="76200">
                <a:moveTo>
                  <a:pt x="463676" y="0"/>
                </a:moveTo>
                <a:lnTo>
                  <a:pt x="463621" y="33360"/>
                </a:lnTo>
                <a:lnTo>
                  <a:pt x="476376" y="33400"/>
                </a:lnTo>
                <a:lnTo>
                  <a:pt x="476250" y="42925"/>
                </a:lnTo>
                <a:lnTo>
                  <a:pt x="530320" y="42925"/>
                </a:lnTo>
                <a:lnTo>
                  <a:pt x="539750" y="38226"/>
                </a:lnTo>
                <a:lnTo>
                  <a:pt x="463676" y="0"/>
                </a:lnTo>
                <a:close/>
              </a:path>
              <a:path w="539750" h="76200">
                <a:moveTo>
                  <a:pt x="126" y="31876"/>
                </a:moveTo>
                <a:lnTo>
                  <a:pt x="0" y="41401"/>
                </a:lnTo>
                <a:lnTo>
                  <a:pt x="463605" y="42885"/>
                </a:lnTo>
                <a:lnTo>
                  <a:pt x="463621" y="33360"/>
                </a:lnTo>
                <a:lnTo>
                  <a:pt x="126" y="31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00498" y="4463796"/>
            <a:ext cx="539750" cy="76200"/>
          </a:xfrm>
          <a:custGeom>
            <a:avLst/>
            <a:gdLst/>
            <a:ahLst/>
            <a:cxnLst/>
            <a:rect l="l" t="t" r="r" b="b"/>
            <a:pathLst>
              <a:path w="539750" h="76200">
                <a:moveTo>
                  <a:pt x="463605" y="42888"/>
                </a:moveTo>
                <a:lnTo>
                  <a:pt x="463550" y="76200"/>
                </a:lnTo>
                <a:lnTo>
                  <a:pt x="530544" y="42926"/>
                </a:lnTo>
                <a:lnTo>
                  <a:pt x="476250" y="42926"/>
                </a:lnTo>
                <a:lnTo>
                  <a:pt x="463605" y="42888"/>
                </a:lnTo>
                <a:close/>
              </a:path>
              <a:path w="539750" h="76200">
                <a:moveTo>
                  <a:pt x="463621" y="33363"/>
                </a:moveTo>
                <a:lnTo>
                  <a:pt x="463605" y="42888"/>
                </a:lnTo>
                <a:lnTo>
                  <a:pt x="476250" y="42926"/>
                </a:lnTo>
                <a:lnTo>
                  <a:pt x="476376" y="33401"/>
                </a:lnTo>
                <a:lnTo>
                  <a:pt x="463621" y="33363"/>
                </a:lnTo>
                <a:close/>
              </a:path>
              <a:path w="539750" h="76200">
                <a:moveTo>
                  <a:pt x="463676" y="0"/>
                </a:moveTo>
                <a:lnTo>
                  <a:pt x="463621" y="33363"/>
                </a:lnTo>
                <a:lnTo>
                  <a:pt x="476376" y="33401"/>
                </a:lnTo>
                <a:lnTo>
                  <a:pt x="476250" y="42926"/>
                </a:lnTo>
                <a:lnTo>
                  <a:pt x="530544" y="42926"/>
                </a:lnTo>
                <a:lnTo>
                  <a:pt x="539750" y="38354"/>
                </a:lnTo>
                <a:lnTo>
                  <a:pt x="463676" y="0"/>
                </a:lnTo>
                <a:close/>
              </a:path>
              <a:path w="539750" h="76200">
                <a:moveTo>
                  <a:pt x="126" y="32004"/>
                </a:moveTo>
                <a:lnTo>
                  <a:pt x="0" y="41529"/>
                </a:lnTo>
                <a:lnTo>
                  <a:pt x="463605" y="42888"/>
                </a:lnTo>
                <a:lnTo>
                  <a:pt x="463621" y="33363"/>
                </a:lnTo>
                <a:lnTo>
                  <a:pt x="126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57300" y="1439926"/>
            <a:ext cx="363855" cy="1905"/>
          </a:xfrm>
          <a:custGeom>
            <a:avLst/>
            <a:gdLst/>
            <a:ahLst/>
            <a:cxnLst/>
            <a:rect l="l" t="t" r="r" b="b"/>
            <a:pathLst>
              <a:path w="363855" h="1905">
                <a:moveTo>
                  <a:pt x="363600" y="0"/>
                </a:moveTo>
                <a:lnTo>
                  <a:pt x="0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23632" y="1439799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33332" y="284241"/>
                </a:moveTo>
                <a:lnTo>
                  <a:pt x="0" y="284352"/>
                </a:lnTo>
                <a:lnTo>
                  <a:pt x="38430" y="360425"/>
                </a:lnTo>
                <a:lnTo>
                  <a:pt x="69863" y="296925"/>
                </a:lnTo>
                <a:lnTo>
                  <a:pt x="33388" y="296925"/>
                </a:lnTo>
                <a:lnTo>
                  <a:pt x="33332" y="284241"/>
                </a:lnTo>
                <a:close/>
              </a:path>
              <a:path w="76200" h="360680">
                <a:moveTo>
                  <a:pt x="42857" y="284210"/>
                </a:moveTo>
                <a:lnTo>
                  <a:pt x="33332" y="284241"/>
                </a:lnTo>
                <a:lnTo>
                  <a:pt x="33388" y="296925"/>
                </a:lnTo>
                <a:lnTo>
                  <a:pt x="42913" y="296925"/>
                </a:lnTo>
                <a:lnTo>
                  <a:pt x="42857" y="284210"/>
                </a:lnTo>
                <a:close/>
              </a:path>
              <a:path w="76200" h="360680">
                <a:moveTo>
                  <a:pt x="76212" y="284099"/>
                </a:moveTo>
                <a:lnTo>
                  <a:pt x="42857" y="284210"/>
                </a:lnTo>
                <a:lnTo>
                  <a:pt x="42913" y="296925"/>
                </a:lnTo>
                <a:lnTo>
                  <a:pt x="69863" y="296925"/>
                </a:lnTo>
                <a:lnTo>
                  <a:pt x="76212" y="284099"/>
                </a:lnTo>
                <a:close/>
              </a:path>
              <a:path w="76200" h="360680">
                <a:moveTo>
                  <a:pt x="41605" y="0"/>
                </a:moveTo>
                <a:lnTo>
                  <a:pt x="32080" y="126"/>
                </a:lnTo>
                <a:lnTo>
                  <a:pt x="33332" y="284241"/>
                </a:lnTo>
                <a:lnTo>
                  <a:pt x="42857" y="284210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00401" y="1439926"/>
            <a:ext cx="360680" cy="1905"/>
          </a:xfrm>
          <a:custGeom>
            <a:avLst/>
            <a:gdLst/>
            <a:ahLst/>
            <a:cxnLst/>
            <a:rect l="l" t="t" r="r" b="b"/>
            <a:pathLst>
              <a:path w="360680" h="1905">
                <a:moveTo>
                  <a:pt x="0" y="0"/>
                </a:moveTo>
                <a:lnTo>
                  <a:pt x="360299" y="15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23870" y="1439799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33341" y="284241"/>
                </a:moveTo>
                <a:lnTo>
                  <a:pt x="0" y="284352"/>
                </a:lnTo>
                <a:lnTo>
                  <a:pt x="38354" y="360425"/>
                </a:lnTo>
                <a:lnTo>
                  <a:pt x="69839" y="296925"/>
                </a:lnTo>
                <a:lnTo>
                  <a:pt x="33400" y="296925"/>
                </a:lnTo>
                <a:lnTo>
                  <a:pt x="33341" y="284241"/>
                </a:lnTo>
                <a:close/>
              </a:path>
              <a:path w="76200" h="360680">
                <a:moveTo>
                  <a:pt x="42866" y="284210"/>
                </a:moveTo>
                <a:lnTo>
                  <a:pt x="33341" y="284241"/>
                </a:lnTo>
                <a:lnTo>
                  <a:pt x="33400" y="296925"/>
                </a:lnTo>
                <a:lnTo>
                  <a:pt x="42925" y="296925"/>
                </a:lnTo>
                <a:lnTo>
                  <a:pt x="42866" y="284210"/>
                </a:lnTo>
                <a:close/>
              </a:path>
              <a:path w="76200" h="360680">
                <a:moveTo>
                  <a:pt x="76200" y="284099"/>
                </a:moveTo>
                <a:lnTo>
                  <a:pt x="42866" y="284210"/>
                </a:lnTo>
                <a:lnTo>
                  <a:pt x="42925" y="296925"/>
                </a:lnTo>
                <a:lnTo>
                  <a:pt x="69839" y="296925"/>
                </a:lnTo>
                <a:lnTo>
                  <a:pt x="76200" y="284099"/>
                </a:lnTo>
                <a:close/>
              </a:path>
              <a:path w="76200" h="360680">
                <a:moveTo>
                  <a:pt x="41529" y="0"/>
                </a:moveTo>
                <a:lnTo>
                  <a:pt x="32004" y="126"/>
                </a:lnTo>
                <a:lnTo>
                  <a:pt x="33341" y="284241"/>
                </a:lnTo>
                <a:lnTo>
                  <a:pt x="42866" y="284210"/>
                </a:lnTo>
                <a:lnTo>
                  <a:pt x="41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42314" y="36004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338" y="103227"/>
                </a:moveTo>
                <a:lnTo>
                  <a:pt x="0" y="103504"/>
                </a:lnTo>
                <a:lnTo>
                  <a:pt x="38773" y="179324"/>
                </a:lnTo>
                <a:lnTo>
                  <a:pt x="69796" y="115950"/>
                </a:lnTo>
                <a:lnTo>
                  <a:pt x="33451" y="115950"/>
                </a:lnTo>
                <a:lnTo>
                  <a:pt x="33338" y="103227"/>
                </a:lnTo>
                <a:close/>
              </a:path>
              <a:path w="76200" h="179704">
                <a:moveTo>
                  <a:pt x="42864" y="103147"/>
                </a:moveTo>
                <a:lnTo>
                  <a:pt x="33338" y="103227"/>
                </a:lnTo>
                <a:lnTo>
                  <a:pt x="33451" y="115950"/>
                </a:lnTo>
                <a:lnTo>
                  <a:pt x="42976" y="115824"/>
                </a:lnTo>
                <a:lnTo>
                  <a:pt x="42864" y="103147"/>
                </a:lnTo>
                <a:close/>
              </a:path>
              <a:path w="76200" h="179704">
                <a:moveTo>
                  <a:pt x="76200" y="102869"/>
                </a:moveTo>
                <a:lnTo>
                  <a:pt x="42864" y="103147"/>
                </a:lnTo>
                <a:lnTo>
                  <a:pt x="42976" y="115824"/>
                </a:lnTo>
                <a:lnTo>
                  <a:pt x="33451" y="115950"/>
                </a:lnTo>
                <a:lnTo>
                  <a:pt x="69796" y="115950"/>
                </a:lnTo>
                <a:lnTo>
                  <a:pt x="76200" y="102869"/>
                </a:lnTo>
                <a:close/>
              </a:path>
              <a:path w="76200" h="179704">
                <a:moveTo>
                  <a:pt x="41948" y="0"/>
                </a:moveTo>
                <a:lnTo>
                  <a:pt x="32423" y="0"/>
                </a:lnTo>
                <a:lnTo>
                  <a:pt x="33338" y="103227"/>
                </a:lnTo>
                <a:lnTo>
                  <a:pt x="42864" y="103147"/>
                </a:lnTo>
                <a:lnTo>
                  <a:pt x="41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2214" y="36004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289" y="103227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401" y="115950"/>
                </a:lnTo>
                <a:lnTo>
                  <a:pt x="33289" y="103227"/>
                </a:lnTo>
                <a:close/>
              </a:path>
              <a:path w="76200" h="179704">
                <a:moveTo>
                  <a:pt x="42814" y="103148"/>
                </a:moveTo>
                <a:lnTo>
                  <a:pt x="33289" y="103227"/>
                </a:lnTo>
                <a:lnTo>
                  <a:pt x="33401" y="115950"/>
                </a:lnTo>
                <a:lnTo>
                  <a:pt x="42926" y="115824"/>
                </a:lnTo>
                <a:lnTo>
                  <a:pt x="42814" y="103148"/>
                </a:lnTo>
                <a:close/>
              </a:path>
              <a:path w="76200" h="179704">
                <a:moveTo>
                  <a:pt x="76200" y="102869"/>
                </a:moveTo>
                <a:lnTo>
                  <a:pt x="42814" y="103148"/>
                </a:lnTo>
                <a:lnTo>
                  <a:pt x="42926" y="115824"/>
                </a:lnTo>
                <a:lnTo>
                  <a:pt x="33401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4">
                <a:moveTo>
                  <a:pt x="41910" y="0"/>
                </a:moveTo>
                <a:lnTo>
                  <a:pt x="32385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22844" y="5003673"/>
            <a:ext cx="76835" cy="108585"/>
          </a:xfrm>
          <a:custGeom>
            <a:avLst/>
            <a:gdLst/>
            <a:ahLst/>
            <a:cxnLst/>
            <a:rect l="l" t="t" r="r" b="b"/>
            <a:pathLst>
              <a:path w="76834" h="108585">
                <a:moveTo>
                  <a:pt x="33338" y="31940"/>
                </a:moveTo>
                <a:lnTo>
                  <a:pt x="0" y="32385"/>
                </a:lnTo>
                <a:lnTo>
                  <a:pt x="39217" y="108077"/>
                </a:lnTo>
                <a:lnTo>
                  <a:pt x="69802" y="44704"/>
                </a:lnTo>
                <a:lnTo>
                  <a:pt x="33528" y="44704"/>
                </a:lnTo>
                <a:lnTo>
                  <a:pt x="33338" y="31940"/>
                </a:lnTo>
                <a:close/>
              </a:path>
              <a:path w="76834" h="108585">
                <a:moveTo>
                  <a:pt x="42856" y="31813"/>
                </a:moveTo>
                <a:lnTo>
                  <a:pt x="33338" y="31940"/>
                </a:lnTo>
                <a:lnTo>
                  <a:pt x="33528" y="44704"/>
                </a:lnTo>
                <a:lnTo>
                  <a:pt x="43040" y="44450"/>
                </a:lnTo>
                <a:lnTo>
                  <a:pt x="42856" y="31813"/>
                </a:lnTo>
                <a:close/>
              </a:path>
              <a:path w="76834" h="108585">
                <a:moveTo>
                  <a:pt x="76238" y="31369"/>
                </a:moveTo>
                <a:lnTo>
                  <a:pt x="42856" y="31813"/>
                </a:lnTo>
                <a:lnTo>
                  <a:pt x="43040" y="44450"/>
                </a:lnTo>
                <a:lnTo>
                  <a:pt x="33528" y="44704"/>
                </a:lnTo>
                <a:lnTo>
                  <a:pt x="69802" y="44704"/>
                </a:lnTo>
                <a:lnTo>
                  <a:pt x="76238" y="31369"/>
                </a:lnTo>
                <a:close/>
              </a:path>
              <a:path w="76834" h="108585">
                <a:moveTo>
                  <a:pt x="42392" y="0"/>
                </a:moveTo>
                <a:lnTo>
                  <a:pt x="32867" y="254"/>
                </a:lnTo>
                <a:lnTo>
                  <a:pt x="33338" y="31940"/>
                </a:lnTo>
                <a:lnTo>
                  <a:pt x="42856" y="31813"/>
                </a:lnTo>
                <a:lnTo>
                  <a:pt x="42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202939" y="4967224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290" y="103299"/>
                </a:moveTo>
                <a:lnTo>
                  <a:pt x="0" y="103632"/>
                </a:lnTo>
                <a:lnTo>
                  <a:pt x="38735" y="179451"/>
                </a:lnTo>
                <a:lnTo>
                  <a:pt x="69800" y="115951"/>
                </a:lnTo>
                <a:lnTo>
                  <a:pt x="33401" y="115951"/>
                </a:lnTo>
                <a:lnTo>
                  <a:pt x="33290" y="103299"/>
                </a:lnTo>
                <a:close/>
              </a:path>
              <a:path w="76200" h="179704">
                <a:moveTo>
                  <a:pt x="42814" y="103203"/>
                </a:moveTo>
                <a:lnTo>
                  <a:pt x="33290" y="103299"/>
                </a:lnTo>
                <a:lnTo>
                  <a:pt x="33401" y="115951"/>
                </a:lnTo>
                <a:lnTo>
                  <a:pt x="42926" y="115951"/>
                </a:lnTo>
                <a:lnTo>
                  <a:pt x="42814" y="103203"/>
                </a:lnTo>
                <a:close/>
              </a:path>
              <a:path w="76200" h="179704">
                <a:moveTo>
                  <a:pt x="76200" y="102870"/>
                </a:moveTo>
                <a:lnTo>
                  <a:pt x="42814" y="103203"/>
                </a:lnTo>
                <a:lnTo>
                  <a:pt x="42926" y="115951"/>
                </a:lnTo>
                <a:lnTo>
                  <a:pt x="69800" y="115951"/>
                </a:lnTo>
                <a:lnTo>
                  <a:pt x="76200" y="102870"/>
                </a:lnTo>
                <a:close/>
              </a:path>
              <a:path w="76200" h="179704">
                <a:moveTo>
                  <a:pt x="41910" y="0"/>
                </a:moveTo>
                <a:lnTo>
                  <a:pt x="32385" y="127"/>
                </a:lnTo>
                <a:lnTo>
                  <a:pt x="33290" y="103299"/>
                </a:lnTo>
                <a:lnTo>
                  <a:pt x="42814" y="103203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55748" y="4967224"/>
            <a:ext cx="76200" cy="1511935"/>
          </a:xfrm>
          <a:custGeom>
            <a:avLst/>
            <a:gdLst/>
            <a:ahLst/>
            <a:cxnLst/>
            <a:rect l="l" t="t" r="r" b="b"/>
            <a:pathLst>
              <a:path w="76200" h="1511935">
                <a:moveTo>
                  <a:pt x="33387" y="1435168"/>
                </a:moveTo>
                <a:lnTo>
                  <a:pt x="0" y="1435201"/>
                </a:lnTo>
                <a:lnTo>
                  <a:pt x="38226" y="1511363"/>
                </a:lnTo>
                <a:lnTo>
                  <a:pt x="69855" y="1447863"/>
                </a:lnTo>
                <a:lnTo>
                  <a:pt x="33400" y="1447863"/>
                </a:lnTo>
                <a:lnTo>
                  <a:pt x="33387" y="1435168"/>
                </a:lnTo>
                <a:close/>
              </a:path>
              <a:path w="76200" h="1511935">
                <a:moveTo>
                  <a:pt x="42912" y="1435158"/>
                </a:moveTo>
                <a:lnTo>
                  <a:pt x="33387" y="1435168"/>
                </a:lnTo>
                <a:lnTo>
                  <a:pt x="33400" y="1447863"/>
                </a:lnTo>
                <a:lnTo>
                  <a:pt x="42925" y="1447850"/>
                </a:lnTo>
                <a:lnTo>
                  <a:pt x="42912" y="1435158"/>
                </a:lnTo>
                <a:close/>
              </a:path>
              <a:path w="76200" h="1511935">
                <a:moveTo>
                  <a:pt x="76200" y="1435125"/>
                </a:moveTo>
                <a:lnTo>
                  <a:pt x="42912" y="1435158"/>
                </a:lnTo>
                <a:lnTo>
                  <a:pt x="42925" y="1447850"/>
                </a:lnTo>
                <a:lnTo>
                  <a:pt x="33400" y="1447863"/>
                </a:lnTo>
                <a:lnTo>
                  <a:pt x="69861" y="1447850"/>
                </a:lnTo>
                <a:lnTo>
                  <a:pt x="76200" y="1435125"/>
                </a:lnTo>
                <a:close/>
              </a:path>
              <a:path w="76200" h="1511935">
                <a:moveTo>
                  <a:pt x="41401" y="0"/>
                </a:moveTo>
                <a:lnTo>
                  <a:pt x="31876" y="127"/>
                </a:lnTo>
                <a:lnTo>
                  <a:pt x="33387" y="1435168"/>
                </a:lnTo>
                <a:lnTo>
                  <a:pt x="42912" y="1435158"/>
                </a:lnTo>
                <a:lnTo>
                  <a:pt x="4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22239" y="169227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82714" y="169227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4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09" y="0"/>
                </a:moveTo>
                <a:lnTo>
                  <a:pt x="32384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03390" y="36004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289" y="103227"/>
                </a:moveTo>
                <a:lnTo>
                  <a:pt x="0" y="103504"/>
                </a:lnTo>
                <a:lnTo>
                  <a:pt x="38734" y="179324"/>
                </a:lnTo>
                <a:lnTo>
                  <a:pt x="69789" y="115950"/>
                </a:lnTo>
                <a:lnTo>
                  <a:pt x="33400" y="115950"/>
                </a:lnTo>
                <a:lnTo>
                  <a:pt x="33289" y="103227"/>
                </a:lnTo>
                <a:close/>
              </a:path>
              <a:path w="76200" h="179704">
                <a:moveTo>
                  <a:pt x="42814" y="103148"/>
                </a:moveTo>
                <a:lnTo>
                  <a:pt x="33289" y="103227"/>
                </a:lnTo>
                <a:lnTo>
                  <a:pt x="33400" y="115950"/>
                </a:lnTo>
                <a:lnTo>
                  <a:pt x="42925" y="115824"/>
                </a:lnTo>
                <a:lnTo>
                  <a:pt x="42814" y="103148"/>
                </a:lnTo>
                <a:close/>
              </a:path>
              <a:path w="76200" h="179704">
                <a:moveTo>
                  <a:pt x="76200" y="102869"/>
                </a:moveTo>
                <a:lnTo>
                  <a:pt x="42814" y="103148"/>
                </a:lnTo>
                <a:lnTo>
                  <a:pt x="42925" y="115824"/>
                </a:lnTo>
                <a:lnTo>
                  <a:pt x="33400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4">
                <a:moveTo>
                  <a:pt x="41909" y="0"/>
                </a:moveTo>
                <a:lnTo>
                  <a:pt x="32384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03214" y="46799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402" y="103226"/>
                </a:moveTo>
                <a:lnTo>
                  <a:pt x="0" y="103504"/>
                </a:lnTo>
                <a:lnTo>
                  <a:pt x="38735" y="179323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4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3"/>
                </a:lnTo>
                <a:lnTo>
                  <a:pt x="42927" y="103147"/>
                </a:lnTo>
                <a:close/>
              </a:path>
              <a:path w="76200" h="179704">
                <a:moveTo>
                  <a:pt x="76200" y="102869"/>
                </a:moveTo>
                <a:lnTo>
                  <a:pt x="42927" y="103147"/>
                </a:lnTo>
                <a:lnTo>
                  <a:pt x="43052" y="115823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4">
                <a:moveTo>
                  <a:pt x="41910" y="0"/>
                </a:moveTo>
                <a:lnTo>
                  <a:pt x="32385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03165" y="57594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289" y="103227"/>
                </a:moveTo>
                <a:lnTo>
                  <a:pt x="0" y="103504"/>
                </a:lnTo>
                <a:lnTo>
                  <a:pt x="38735" y="179323"/>
                </a:lnTo>
                <a:lnTo>
                  <a:pt x="69789" y="115950"/>
                </a:lnTo>
                <a:lnTo>
                  <a:pt x="33400" y="115950"/>
                </a:lnTo>
                <a:lnTo>
                  <a:pt x="33289" y="103227"/>
                </a:lnTo>
                <a:close/>
              </a:path>
              <a:path w="76200" h="179704">
                <a:moveTo>
                  <a:pt x="42814" y="103148"/>
                </a:moveTo>
                <a:lnTo>
                  <a:pt x="33289" y="103227"/>
                </a:lnTo>
                <a:lnTo>
                  <a:pt x="33400" y="115950"/>
                </a:lnTo>
                <a:lnTo>
                  <a:pt x="42925" y="115823"/>
                </a:lnTo>
                <a:lnTo>
                  <a:pt x="42814" y="103148"/>
                </a:lnTo>
                <a:close/>
              </a:path>
              <a:path w="76200" h="179704">
                <a:moveTo>
                  <a:pt x="76200" y="102869"/>
                </a:moveTo>
                <a:lnTo>
                  <a:pt x="42814" y="103148"/>
                </a:lnTo>
                <a:lnTo>
                  <a:pt x="42925" y="115823"/>
                </a:lnTo>
                <a:lnTo>
                  <a:pt x="33400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4">
                <a:moveTo>
                  <a:pt x="41910" y="0"/>
                </a:moveTo>
                <a:lnTo>
                  <a:pt x="32385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22415" y="5759450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4">
                <a:moveTo>
                  <a:pt x="33289" y="103227"/>
                </a:moveTo>
                <a:lnTo>
                  <a:pt x="0" y="103504"/>
                </a:lnTo>
                <a:lnTo>
                  <a:pt x="38734" y="179323"/>
                </a:lnTo>
                <a:lnTo>
                  <a:pt x="69789" y="115950"/>
                </a:lnTo>
                <a:lnTo>
                  <a:pt x="33400" y="115950"/>
                </a:lnTo>
                <a:lnTo>
                  <a:pt x="33289" y="103227"/>
                </a:lnTo>
                <a:close/>
              </a:path>
              <a:path w="76200" h="179704">
                <a:moveTo>
                  <a:pt x="42814" y="103148"/>
                </a:moveTo>
                <a:lnTo>
                  <a:pt x="33289" y="103227"/>
                </a:lnTo>
                <a:lnTo>
                  <a:pt x="33400" y="115950"/>
                </a:lnTo>
                <a:lnTo>
                  <a:pt x="42925" y="115823"/>
                </a:lnTo>
                <a:lnTo>
                  <a:pt x="42814" y="103148"/>
                </a:lnTo>
                <a:close/>
              </a:path>
              <a:path w="76200" h="179704">
                <a:moveTo>
                  <a:pt x="76200" y="102869"/>
                </a:moveTo>
                <a:lnTo>
                  <a:pt x="42814" y="103148"/>
                </a:lnTo>
                <a:lnTo>
                  <a:pt x="42925" y="115823"/>
                </a:lnTo>
                <a:lnTo>
                  <a:pt x="33400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4">
                <a:moveTo>
                  <a:pt x="41909" y="0"/>
                </a:moveTo>
                <a:lnTo>
                  <a:pt x="32384" y="0"/>
                </a:lnTo>
                <a:lnTo>
                  <a:pt x="33289" y="103227"/>
                </a:lnTo>
                <a:lnTo>
                  <a:pt x="42814" y="103148"/>
                </a:lnTo>
                <a:lnTo>
                  <a:pt x="419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80223" y="5543169"/>
            <a:ext cx="360680" cy="76200"/>
          </a:xfrm>
          <a:custGeom>
            <a:avLst/>
            <a:gdLst/>
            <a:ahLst/>
            <a:cxnLst/>
            <a:rect l="l" t="t" r="r" b="b"/>
            <a:pathLst>
              <a:path w="360679" h="76200">
                <a:moveTo>
                  <a:pt x="284210" y="42871"/>
                </a:moveTo>
                <a:lnTo>
                  <a:pt x="284099" y="76200"/>
                </a:lnTo>
                <a:lnTo>
                  <a:pt x="351431" y="42926"/>
                </a:lnTo>
                <a:lnTo>
                  <a:pt x="296925" y="42926"/>
                </a:lnTo>
                <a:lnTo>
                  <a:pt x="284210" y="42871"/>
                </a:lnTo>
                <a:close/>
              </a:path>
              <a:path w="360679" h="76200">
                <a:moveTo>
                  <a:pt x="284241" y="33346"/>
                </a:moveTo>
                <a:lnTo>
                  <a:pt x="284210" y="42871"/>
                </a:lnTo>
                <a:lnTo>
                  <a:pt x="296925" y="42926"/>
                </a:lnTo>
                <a:lnTo>
                  <a:pt x="296925" y="33401"/>
                </a:lnTo>
                <a:lnTo>
                  <a:pt x="284241" y="33346"/>
                </a:lnTo>
                <a:close/>
              </a:path>
              <a:path w="360679" h="76200">
                <a:moveTo>
                  <a:pt x="284352" y="0"/>
                </a:moveTo>
                <a:lnTo>
                  <a:pt x="284241" y="33346"/>
                </a:lnTo>
                <a:lnTo>
                  <a:pt x="296925" y="33401"/>
                </a:lnTo>
                <a:lnTo>
                  <a:pt x="296925" y="42926"/>
                </a:lnTo>
                <a:lnTo>
                  <a:pt x="351431" y="42926"/>
                </a:lnTo>
                <a:lnTo>
                  <a:pt x="360425" y="38481"/>
                </a:lnTo>
                <a:lnTo>
                  <a:pt x="284352" y="0"/>
                </a:lnTo>
                <a:close/>
              </a:path>
              <a:path w="360679" h="76200">
                <a:moveTo>
                  <a:pt x="126" y="32131"/>
                </a:moveTo>
                <a:lnTo>
                  <a:pt x="0" y="41656"/>
                </a:lnTo>
                <a:lnTo>
                  <a:pt x="284210" y="42871"/>
                </a:lnTo>
                <a:lnTo>
                  <a:pt x="284241" y="33346"/>
                </a:lnTo>
                <a:lnTo>
                  <a:pt x="126" y="32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140200" y="7019925"/>
            <a:ext cx="1548130" cy="290830"/>
          </a:xfrm>
          <a:prstGeom prst="rect">
            <a:avLst/>
          </a:prstGeom>
          <a:ln w="9525">
            <a:solidFill>
              <a:srgbClr val="00008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270"/>
              </a:spcBef>
            </a:pPr>
            <a:r>
              <a:rPr sz="1400" spc="-5" dirty="0">
                <a:latin typeface="Arial"/>
                <a:cs typeface="Arial"/>
              </a:rPr>
              <a:t>гидроксиапатит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614923" y="5759450"/>
            <a:ext cx="76200" cy="1260475"/>
          </a:xfrm>
          <a:custGeom>
            <a:avLst/>
            <a:gdLst/>
            <a:ahLst/>
            <a:cxnLst/>
            <a:rect l="l" t="t" r="r" b="b"/>
            <a:pathLst>
              <a:path w="76200" h="1260475">
                <a:moveTo>
                  <a:pt x="33257" y="1184281"/>
                </a:moveTo>
                <a:lnTo>
                  <a:pt x="0" y="1184325"/>
                </a:lnTo>
                <a:lnTo>
                  <a:pt x="38100" y="1260474"/>
                </a:lnTo>
                <a:lnTo>
                  <a:pt x="69828" y="1196974"/>
                </a:lnTo>
                <a:lnTo>
                  <a:pt x="33274" y="1196974"/>
                </a:lnTo>
                <a:lnTo>
                  <a:pt x="33257" y="1184281"/>
                </a:lnTo>
                <a:close/>
              </a:path>
              <a:path w="76200" h="1260475">
                <a:moveTo>
                  <a:pt x="42782" y="1184268"/>
                </a:moveTo>
                <a:lnTo>
                  <a:pt x="33257" y="1184281"/>
                </a:lnTo>
                <a:lnTo>
                  <a:pt x="33274" y="1196974"/>
                </a:lnTo>
                <a:lnTo>
                  <a:pt x="42799" y="1196962"/>
                </a:lnTo>
                <a:lnTo>
                  <a:pt x="42782" y="1184268"/>
                </a:lnTo>
                <a:close/>
              </a:path>
              <a:path w="76200" h="1260475">
                <a:moveTo>
                  <a:pt x="76200" y="1184224"/>
                </a:moveTo>
                <a:lnTo>
                  <a:pt x="42782" y="1184268"/>
                </a:lnTo>
                <a:lnTo>
                  <a:pt x="42799" y="1196962"/>
                </a:lnTo>
                <a:lnTo>
                  <a:pt x="33274" y="1196974"/>
                </a:lnTo>
                <a:lnTo>
                  <a:pt x="69835" y="1196962"/>
                </a:lnTo>
                <a:lnTo>
                  <a:pt x="76200" y="1184224"/>
                </a:lnTo>
                <a:close/>
              </a:path>
              <a:path w="76200" h="1260475">
                <a:moveTo>
                  <a:pt x="41275" y="0"/>
                </a:moveTo>
                <a:lnTo>
                  <a:pt x="31750" y="0"/>
                </a:lnTo>
                <a:lnTo>
                  <a:pt x="33257" y="1184281"/>
                </a:lnTo>
                <a:lnTo>
                  <a:pt x="42782" y="1184268"/>
                </a:lnTo>
                <a:lnTo>
                  <a:pt x="41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781" y="251498"/>
            <a:ext cx="2807335" cy="1135380"/>
          </a:xfrm>
          <a:prstGeom prst="rect">
            <a:avLst/>
          </a:prstGeom>
          <a:solidFill>
            <a:srgbClr val="CCEDDF"/>
          </a:solidFill>
          <a:ln w="9525">
            <a:solidFill>
              <a:srgbClr val="31936A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66675" marR="499745">
              <a:lnSpc>
                <a:spcPts val="1330"/>
              </a:lnSpc>
              <a:spcBef>
                <a:spcPts val="975"/>
              </a:spcBef>
            </a:pPr>
            <a:r>
              <a:rPr sz="1200" b="1" spc="-5" dirty="0">
                <a:solidFill>
                  <a:srgbClr val="000080"/>
                </a:solidFill>
                <a:latin typeface="Arial"/>
                <a:cs typeface="Arial"/>
              </a:rPr>
              <a:t>Предназначение абразивных  </a:t>
            </a:r>
            <a:r>
              <a:rPr sz="1200" b="1" spc="-10" dirty="0">
                <a:solidFill>
                  <a:srgbClr val="000080"/>
                </a:solidFill>
                <a:latin typeface="Arial"/>
                <a:cs typeface="Arial"/>
              </a:rPr>
              <a:t>веществ:</a:t>
            </a:r>
            <a:endParaRPr sz="1200">
              <a:latin typeface="Arial"/>
              <a:cs typeface="Arial"/>
            </a:endParaRPr>
          </a:p>
          <a:p>
            <a:pPr marL="199390" indent="-132715">
              <a:lnSpc>
                <a:spcPts val="1410"/>
              </a:lnSpc>
              <a:spcBef>
                <a:spcPts val="55"/>
              </a:spcBef>
              <a:buChar char="–"/>
              <a:tabLst>
                <a:tab pos="199390" algn="l"/>
              </a:tabLst>
            </a:pP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очищение поверхности</a:t>
            </a:r>
            <a:r>
              <a:rPr sz="1200" spc="-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зуба;</a:t>
            </a:r>
            <a:endParaRPr sz="1200">
              <a:latin typeface="Arial"/>
              <a:cs typeface="Arial"/>
            </a:endParaRPr>
          </a:p>
          <a:p>
            <a:pPr marL="193040" indent="-126364">
              <a:lnSpc>
                <a:spcPts val="1365"/>
              </a:lnSpc>
              <a:buChar char="–"/>
              <a:tabLst>
                <a:tab pos="193675" algn="l"/>
              </a:tabLst>
            </a:pP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полирование </a:t>
            </a: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поверхности</a:t>
            </a:r>
            <a:r>
              <a:rPr sz="1200" spc="-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зуба;</a:t>
            </a:r>
            <a:endParaRPr sz="1200">
              <a:latin typeface="Arial"/>
              <a:cs typeface="Arial"/>
            </a:endParaRPr>
          </a:p>
          <a:p>
            <a:pPr marL="193040" indent="-126364">
              <a:lnSpc>
                <a:spcPts val="1395"/>
              </a:lnSpc>
              <a:buChar char="–"/>
              <a:tabLst>
                <a:tab pos="193675" algn="l"/>
              </a:tabLst>
            </a:pP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обеспечение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вязкости</a:t>
            </a:r>
            <a:r>
              <a:rPr sz="1200" spc="-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пасты.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1431" y="2909443"/>
          <a:ext cx="9576814" cy="4541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1672"/>
                <a:gridCol w="2586735"/>
                <a:gridCol w="2367026"/>
                <a:gridCol w="2421381"/>
              </a:tblGrid>
              <a:tr h="518160">
                <a:tc>
                  <a:txBody>
                    <a:bodyPr/>
                    <a:lstStyle/>
                    <a:p>
                      <a:pPr marL="693420" marR="591185" indent="-946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Абр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вное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вещества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Положительные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свойства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Отрицательные</a:t>
                      </a:r>
                      <a:r>
                        <a:rPr sz="1400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свойства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674370" marR="506730" indent="-158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лни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льная  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информация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Мел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(карбонат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кальция)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524510" indent="-172085">
                        <a:lnSpc>
                          <a:spcPct val="100000"/>
                        </a:lnSpc>
                        <a:spcBef>
                          <a:spcPts val="175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большое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истирающее  действие;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marR="475615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плохо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сочетается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лечебными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добавками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502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в настоящее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время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используется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редко;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пасты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меловой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основе:  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Жемчуг,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Фосфодент,  Фтородент,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Экстра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84455" marR="2857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Кремниевые 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соединения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(двуокись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кремния)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407670" indent="-17272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хорошо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совместим с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соединениями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фтора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др.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активными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компонентами;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marR="337185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обеспечивает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оптимальный  рН=7, за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счет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которого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нормализуют кислотно-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щелочной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баланс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425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начали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использовать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конца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70-х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годов;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00578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Бентонитовые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глины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968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выделяют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обменные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катионы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–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кальций,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магний, натрий,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калий,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марганец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663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природный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комплексный  минерал, способный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набухать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водной среде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адсорбировать некоторые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вещества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6400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Бикарбонат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натрия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(соль)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indent="-17272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мягкий абразив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отдушка;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нейтрализует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кислотную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77215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активность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бактерий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288797" y="2164118"/>
            <a:ext cx="2807335" cy="614680"/>
          </a:xfrm>
          <a:prstGeom prst="rect">
            <a:avLst/>
          </a:prstGeom>
          <a:solidFill>
            <a:srgbClr val="D9D9D9"/>
          </a:solidFill>
          <a:ln w="9525">
            <a:solidFill>
              <a:srgbClr val="7E7E7E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11125" marR="103505" algn="ctr">
              <a:lnSpc>
                <a:spcPct val="92900"/>
              </a:lnSpc>
              <a:spcBef>
                <a:spcPts val="455"/>
              </a:spcBef>
            </a:pPr>
            <a:r>
              <a:rPr sz="1200" spc="-5" dirty="0">
                <a:latin typeface="Arial"/>
                <a:cs typeface="Arial"/>
              </a:rPr>
              <a:t>Очистительная </a:t>
            </a:r>
            <a:r>
              <a:rPr sz="1200" dirty="0">
                <a:latin typeface="Arial"/>
                <a:cs typeface="Arial"/>
              </a:rPr>
              <a:t>способность </a:t>
            </a:r>
            <a:r>
              <a:rPr sz="1200" spc="-5" dirty="0">
                <a:latin typeface="Arial"/>
                <a:cs typeface="Arial"/>
              </a:rPr>
              <a:t>выше </a:t>
            </a:r>
            <a:r>
              <a:rPr sz="1200" dirty="0">
                <a:latin typeface="Arial"/>
                <a:cs typeface="Arial"/>
              </a:rPr>
              <a:t>у  паст с высокой </a:t>
            </a:r>
            <a:r>
              <a:rPr sz="1200" spc="-5" dirty="0">
                <a:latin typeface="Arial"/>
                <a:cs typeface="Arial"/>
              </a:rPr>
              <a:t>абразивностью,  полирующая – </a:t>
            </a:r>
            <a:r>
              <a:rPr sz="1200" dirty="0">
                <a:latin typeface="Arial"/>
                <a:cs typeface="Arial"/>
              </a:rPr>
              <a:t>с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низкой.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781" y="1461351"/>
            <a:ext cx="2808605" cy="607695"/>
          </a:xfrm>
          <a:prstGeom prst="rect">
            <a:avLst/>
          </a:prstGeom>
          <a:solidFill>
            <a:srgbClr val="D2D2F4"/>
          </a:solidFill>
          <a:ln w="9525">
            <a:solidFill>
              <a:srgbClr val="21218A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 marR="84455" algn="ctr">
              <a:lnSpc>
                <a:spcPct val="92900"/>
              </a:lnSpc>
              <a:spcBef>
                <a:spcPts val="295"/>
              </a:spcBef>
            </a:pPr>
            <a:r>
              <a:rPr sz="1200" spc="-5" dirty="0">
                <a:latin typeface="Arial"/>
                <a:cs typeface="Arial"/>
              </a:rPr>
              <a:t>Абразивное </a:t>
            </a:r>
            <a:r>
              <a:rPr sz="1200" spc="-10" dirty="0">
                <a:latin typeface="Arial"/>
                <a:cs typeface="Arial"/>
              </a:rPr>
              <a:t>(полирующее) вещество  может </a:t>
            </a:r>
            <a:r>
              <a:rPr sz="1200" spc="-5" dirty="0">
                <a:latin typeface="Arial"/>
                <a:cs typeface="Arial"/>
              </a:rPr>
              <a:t>составлять </a:t>
            </a:r>
            <a:r>
              <a:rPr sz="1200" b="1" spc="-5" dirty="0">
                <a:latin typeface="Arial"/>
                <a:cs typeface="Arial"/>
              </a:rPr>
              <a:t>20-40% </a:t>
            </a:r>
            <a:r>
              <a:rPr sz="1200" spc="-10" dirty="0">
                <a:latin typeface="Arial"/>
                <a:cs typeface="Arial"/>
              </a:rPr>
              <a:t>от общего  </a:t>
            </a:r>
            <a:r>
              <a:rPr sz="1200" spc="-5" dirty="0">
                <a:latin typeface="Arial"/>
                <a:cs typeface="Arial"/>
              </a:rPr>
              <a:t>состава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пасты.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7785" y="1394841"/>
            <a:ext cx="2952750" cy="1409065"/>
          </a:xfrm>
          <a:prstGeom prst="rect">
            <a:avLst/>
          </a:prstGeom>
          <a:solidFill>
            <a:srgbClr val="D9D9D9"/>
          </a:solidFill>
          <a:ln w="9525">
            <a:solidFill>
              <a:srgbClr val="5F5F5F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86995" marR="93345">
              <a:lnSpc>
                <a:spcPct val="92900"/>
              </a:lnSpc>
              <a:spcBef>
                <a:spcPts val="295"/>
              </a:spcBef>
            </a:pPr>
            <a:r>
              <a:rPr sz="1200" b="1" spc="-5" dirty="0">
                <a:latin typeface="Arial"/>
                <a:cs typeface="Arial"/>
              </a:rPr>
              <a:t>Степень абразивности </a:t>
            </a:r>
            <a:r>
              <a:rPr sz="1200" spc="-15" dirty="0">
                <a:latin typeface="Arial"/>
                <a:cs typeface="Arial"/>
              </a:rPr>
              <a:t>определяется  </a:t>
            </a:r>
            <a:r>
              <a:rPr sz="1200" spc="-10" dirty="0">
                <a:latin typeface="Arial"/>
                <a:cs typeface="Arial"/>
              </a:rPr>
              <a:t>величиной </a:t>
            </a:r>
            <a:r>
              <a:rPr sz="1200" spc="-5" dirty="0">
                <a:latin typeface="Arial"/>
                <a:cs typeface="Arial"/>
              </a:rPr>
              <a:t>частиц, составляющих  </a:t>
            </a:r>
            <a:r>
              <a:rPr sz="1200" spc="-10" dirty="0">
                <a:latin typeface="Arial"/>
                <a:cs typeface="Arial"/>
              </a:rPr>
              <a:t>полирующий </a:t>
            </a:r>
            <a:r>
              <a:rPr sz="1200" dirty="0">
                <a:latin typeface="Arial"/>
                <a:cs typeface="Arial"/>
              </a:rPr>
              <a:t>компонент пасты - чем  они </a:t>
            </a:r>
            <a:r>
              <a:rPr sz="1200" spc="-5" dirty="0">
                <a:latin typeface="Arial"/>
                <a:cs typeface="Arial"/>
              </a:rPr>
              <a:t>крупнее, тем сильнее  </a:t>
            </a:r>
            <a:r>
              <a:rPr sz="1200" spc="-10" dirty="0">
                <a:latin typeface="Arial"/>
                <a:cs typeface="Arial"/>
              </a:rPr>
              <a:t>проявляются </a:t>
            </a:r>
            <a:r>
              <a:rPr sz="1200" spc="-5" dirty="0">
                <a:latin typeface="Arial"/>
                <a:cs typeface="Arial"/>
              </a:rPr>
              <a:t>абразивные свойства </a:t>
            </a:r>
            <a:r>
              <a:rPr sz="1200" dirty="0">
                <a:latin typeface="Arial"/>
                <a:cs typeface="Arial"/>
              </a:rPr>
              <a:t>и,  </a:t>
            </a:r>
            <a:r>
              <a:rPr sz="1200" spc="-20" dirty="0">
                <a:latin typeface="Arial"/>
                <a:cs typeface="Arial"/>
              </a:rPr>
              <a:t>наоборот, </a:t>
            </a:r>
            <a:r>
              <a:rPr sz="1200" dirty="0">
                <a:latin typeface="Arial"/>
                <a:cs typeface="Arial"/>
              </a:rPr>
              <a:t>чем они </a:t>
            </a:r>
            <a:r>
              <a:rPr sz="1200" spc="-20" dirty="0">
                <a:latin typeface="Arial"/>
                <a:cs typeface="Arial"/>
              </a:rPr>
              <a:t>мельче, </a:t>
            </a:r>
            <a:r>
              <a:rPr sz="1200" spc="-5" dirty="0">
                <a:latin typeface="Arial"/>
                <a:cs typeface="Arial"/>
              </a:rPr>
              <a:t>тем </a:t>
            </a:r>
            <a:r>
              <a:rPr sz="1200" spc="-10" dirty="0">
                <a:latin typeface="Arial"/>
                <a:cs typeface="Arial"/>
              </a:rPr>
              <a:t>эти  </a:t>
            </a:r>
            <a:r>
              <a:rPr sz="1200" spc="-5" dirty="0">
                <a:latin typeface="Arial"/>
                <a:cs typeface="Arial"/>
              </a:rPr>
              <a:t>свойства </a:t>
            </a:r>
            <a:r>
              <a:rPr sz="1200" spc="-20" dirty="0">
                <a:latin typeface="Arial"/>
                <a:cs typeface="Arial"/>
              </a:rPr>
              <a:t>будут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мягче.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6178" y="251422"/>
            <a:ext cx="6336665" cy="1028065"/>
          </a:xfrm>
          <a:prstGeom prst="rect">
            <a:avLst/>
          </a:prstGeom>
          <a:solidFill>
            <a:srgbClr val="85FFDF"/>
          </a:solidFill>
          <a:ln w="9525">
            <a:solidFill>
              <a:srgbClr val="00664D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6995">
              <a:lnSpc>
                <a:spcPts val="1385"/>
              </a:lnSpc>
              <a:spcBef>
                <a:spcPts val="190"/>
              </a:spcBef>
            </a:pPr>
            <a:r>
              <a:rPr sz="1200" b="1" spc="-15" dirty="0">
                <a:latin typeface="Arial"/>
                <a:cs typeface="Arial"/>
              </a:rPr>
              <a:t>Методы </a:t>
            </a:r>
            <a:r>
              <a:rPr sz="1200" b="1" spc="-5" dirty="0">
                <a:latin typeface="Arial"/>
                <a:cs typeface="Arial"/>
              </a:rPr>
              <a:t>оценки абразивных </a:t>
            </a:r>
            <a:r>
              <a:rPr sz="1200" b="1" spc="-10" dirty="0">
                <a:latin typeface="Arial"/>
                <a:cs typeface="Arial"/>
              </a:rPr>
              <a:t>свойств </a:t>
            </a:r>
            <a:r>
              <a:rPr sz="1200" b="1" spc="-15" dirty="0">
                <a:latin typeface="Arial"/>
                <a:cs typeface="Arial"/>
              </a:rPr>
              <a:t>зубных </a:t>
            </a:r>
            <a:r>
              <a:rPr sz="1200" b="1" spc="-5" dirty="0">
                <a:latin typeface="Arial"/>
                <a:cs typeface="Arial"/>
              </a:rPr>
              <a:t>паст</a:t>
            </a:r>
            <a:r>
              <a:rPr sz="1200" b="1" spc="1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59079" marR="107314" indent="-172085">
              <a:lnSpc>
                <a:spcPts val="1340"/>
              </a:lnSpc>
              <a:spcBef>
                <a:spcPts val="75"/>
              </a:spcBef>
              <a:buChar char="•"/>
              <a:tabLst>
                <a:tab pos="259715" algn="l"/>
              </a:tabLst>
            </a:pPr>
            <a:r>
              <a:rPr sz="1200" dirty="0">
                <a:latin typeface="Arial"/>
                <a:cs typeface="Arial"/>
              </a:rPr>
              <a:t>индекс </a:t>
            </a:r>
            <a:r>
              <a:rPr sz="1200" spc="-5" dirty="0">
                <a:latin typeface="Arial"/>
                <a:cs typeface="Arial"/>
              </a:rPr>
              <a:t>RDA – Radioactive </a:t>
            </a:r>
            <a:r>
              <a:rPr sz="1200" dirty="0">
                <a:latin typeface="Arial"/>
                <a:cs typeface="Arial"/>
              </a:rPr>
              <a:t>Dentine </a:t>
            </a:r>
            <a:r>
              <a:rPr sz="1200" spc="-10" dirty="0">
                <a:latin typeface="Arial"/>
                <a:cs typeface="Arial"/>
              </a:rPr>
              <a:t>Abrasivity, </a:t>
            </a:r>
            <a:r>
              <a:rPr sz="1200" spc="-5" dirty="0">
                <a:latin typeface="Arial"/>
                <a:cs typeface="Arial"/>
              </a:rPr>
              <a:t>то </a:t>
            </a:r>
            <a:r>
              <a:rPr sz="1200" dirty="0">
                <a:latin typeface="Arial"/>
                <a:cs typeface="Arial"/>
              </a:rPr>
              <a:t>есть </a:t>
            </a:r>
            <a:r>
              <a:rPr sz="1200" spc="-15" dirty="0">
                <a:latin typeface="Arial"/>
                <a:cs typeface="Arial"/>
              </a:rPr>
              <a:t>метод </a:t>
            </a:r>
            <a:r>
              <a:rPr sz="1200" dirty="0">
                <a:latin typeface="Arial"/>
                <a:cs typeface="Arial"/>
              </a:rPr>
              <a:t>измерения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истираемости  </a:t>
            </a:r>
            <a:r>
              <a:rPr sz="1200" spc="-5" dirty="0">
                <a:latin typeface="Arial"/>
                <a:cs typeface="Arial"/>
              </a:rPr>
              <a:t>зубов (дентина)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использованием </a:t>
            </a:r>
            <a:r>
              <a:rPr sz="1200" dirty="0">
                <a:latin typeface="Arial"/>
                <a:cs typeface="Arial"/>
              </a:rPr>
              <a:t>радиоактивных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меток</a:t>
            </a:r>
            <a:endParaRPr sz="1200">
              <a:latin typeface="Arial"/>
              <a:cs typeface="Arial"/>
            </a:endParaRPr>
          </a:p>
          <a:p>
            <a:pPr marL="259079" indent="-172085">
              <a:lnSpc>
                <a:spcPts val="1320"/>
              </a:lnSpc>
              <a:buChar char="•"/>
              <a:tabLst>
                <a:tab pos="259715" algn="l"/>
              </a:tabLst>
            </a:pPr>
            <a:r>
              <a:rPr sz="1200" spc="-15" dirty="0">
                <a:latin typeface="Arial"/>
                <a:cs typeface="Arial"/>
              </a:rPr>
              <a:t>метод </a:t>
            </a:r>
            <a:r>
              <a:rPr sz="1200" dirty="0">
                <a:latin typeface="Arial"/>
                <a:cs typeface="Arial"/>
              </a:rPr>
              <a:t>REA. </a:t>
            </a:r>
            <a:r>
              <a:rPr sz="1200" spc="-5" dirty="0">
                <a:latin typeface="Arial"/>
                <a:cs typeface="Arial"/>
              </a:rPr>
              <a:t>RDA </a:t>
            </a: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Radioactive </a:t>
            </a:r>
            <a:r>
              <a:rPr sz="1200" dirty="0">
                <a:latin typeface="Arial"/>
                <a:cs typeface="Arial"/>
              </a:rPr>
              <a:t>Enamel </a:t>
            </a:r>
            <a:r>
              <a:rPr sz="1200" spc="-5" dirty="0">
                <a:latin typeface="Arial"/>
                <a:cs typeface="Arial"/>
              </a:rPr>
              <a:t>Abrasivity </a:t>
            </a:r>
            <a:r>
              <a:rPr sz="1200" dirty="0">
                <a:latin typeface="Arial"/>
                <a:cs typeface="Arial"/>
              </a:rPr>
              <a:t>- оценка абразивности </a:t>
            </a:r>
            <a:r>
              <a:rPr sz="1200" spc="-5" dirty="0">
                <a:latin typeface="Arial"/>
                <a:cs typeface="Arial"/>
              </a:rPr>
              <a:t>по</a:t>
            </a:r>
            <a:r>
              <a:rPr sz="1200" spc="-20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эмали.</a:t>
            </a:r>
            <a:endParaRPr sz="12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  <a:spcBef>
                <a:spcPts val="490"/>
              </a:spcBef>
            </a:pPr>
            <a:r>
              <a:rPr sz="1200" dirty="0">
                <a:latin typeface="Arial"/>
                <a:cs typeface="Arial"/>
              </a:rPr>
              <a:t>Сравнение </a:t>
            </a:r>
            <a:r>
              <a:rPr sz="1200" spc="-5" dirty="0">
                <a:latin typeface="Arial"/>
                <a:cs typeface="Arial"/>
              </a:rPr>
              <a:t>производится </a:t>
            </a:r>
            <a:r>
              <a:rPr sz="1200" dirty="0">
                <a:latin typeface="Arial"/>
                <a:cs typeface="Arial"/>
              </a:rPr>
              <a:t>по принятым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эталонам.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1190" y="1410462"/>
            <a:ext cx="3312795" cy="1371600"/>
          </a:xfrm>
          <a:prstGeom prst="rect">
            <a:avLst/>
          </a:prstGeom>
          <a:solidFill>
            <a:srgbClr val="ACACEB"/>
          </a:solidFill>
          <a:ln w="9525">
            <a:solidFill>
              <a:srgbClr val="181866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latin typeface="Arial"/>
                <a:cs typeface="Arial"/>
              </a:rPr>
              <a:t>По </a:t>
            </a:r>
            <a:r>
              <a:rPr sz="1200" b="1" spc="-5" dirty="0">
                <a:latin typeface="Arial"/>
                <a:cs typeface="Arial"/>
              </a:rPr>
              <a:t>критерию RDA </a:t>
            </a:r>
            <a:r>
              <a:rPr sz="1200" b="1" dirty="0">
                <a:latin typeface="Arial"/>
                <a:cs typeface="Arial"/>
              </a:rPr>
              <a:t>- </a:t>
            </a:r>
            <a:r>
              <a:rPr sz="1200" b="1" spc="-10" dirty="0">
                <a:latin typeface="Arial"/>
                <a:cs typeface="Arial"/>
              </a:rPr>
              <a:t>можно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выделить</a:t>
            </a:r>
            <a:r>
              <a:rPr sz="1200" spc="-1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59715" indent="-172085">
              <a:lnSpc>
                <a:spcPts val="1390"/>
              </a:lnSpc>
              <a:spcBef>
                <a:spcPts val="490"/>
              </a:spcBef>
              <a:buChar char="•"/>
              <a:tabLst>
                <a:tab pos="260350" algn="l"/>
              </a:tabLst>
            </a:pPr>
            <a:r>
              <a:rPr sz="1200" spc="-10" dirty="0">
                <a:latin typeface="Arial"/>
                <a:cs typeface="Arial"/>
              </a:rPr>
              <a:t>отбеливающие </a:t>
            </a:r>
            <a:r>
              <a:rPr sz="1200" dirty="0">
                <a:latin typeface="Arial"/>
                <a:cs typeface="Arial"/>
              </a:rPr>
              <a:t>пасты - </a:t>
            </a:r>
            <a:r>
              <a:rPr sz="1200" spc="-5" dirty="0">
                <a:latin typeface="Arial"/>
                <a:cs typeface="Arial"/>
              </a:rPr>
              <a:t>120-250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RDA;</a:t>
            </a:r>
            <a:endParaRPr sz="1200">
              <a:latin typeface="Arial"/>
              <a:cs typeface="Arial"/>
            </a:endParaRPr>
          </a:p>
          <a:p>
            <a:pPr marL="259715" indent="-172085">
              <a:lnSpc>
                <a:spcPts val="1345"/>
              </a:lnSpc>
              <a:buChar char="•"/>
              <a:tabLst>
                <a:tab pos="260350" algn="l"/>
              </a:tabLst>
            </a:pPr>
            <a:r>
              <a:rPr sz="1200" spc="-5" dirty="0">
                <a:latin typeface="Arial"/>
                <a:cs typeface="Arial"/>
              </a:rPr>
              <a:t>зубные </a:t>
            </a:r>
            <a:r>
              <a:rPr sz="1200" dirty="0">
                <a:latin typeface="Arial"/>
                <a:cs typeface="Arial"/>
              </a:rPr>
              <a:t>пасты </a:t>
            </a:r>
            <a:r>
              <a:rPr sz="1200" spc="-5" dirty="0">
                <a:latin typeface="Arial"/>
                <a:cs typeface="Arial"/>
              </a:rPr>
              <a:t>для взрослых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(со</a:t>
            </a:r>
            <a:endParaRPr sz="1200">
              <a:latin typeface="Arial"/>
              <a:cs typeface="Arial"/>
            </a:endParaRPr>
          </a:p>
          <a:p>
            <a:pPr marL="259715">
              <a:lnSpc>
                <a:spcPts val="1340"/>
              </a:lnSpc>
            </a:pPr>
            <a:r>
              <a:rPr sz="1200" spc="-5" dirty="0">
                <a:latin typeface="Arial"/>
                <a:cs typeface="Arial"/>
              </a:rPr>
              <a:t>здоровым пародонтом) </a:t>
            </a:r>
            <a:r>
              <a:rPr sz="1200" dirty="0">
                <a:latin typeface="Arial"/>
                <a:cs typeface="Arial"/>
              </a:rPr>
              <a:t>- 80-100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RDA;</a:t>
            </a:r>
            <a:endParaRPr sz="1200">
              <a:latin typeface="Arial"/>
              <a:cs typeface="Arial"/>
            </a:endParaRPr>
          </a:p>
          <a:p>
            <a:pPr marL="259715" indent="-172085">
              <a:lnSpc>
                <a:spcPts val="1340"/>
              </a:lnSpc>
              <a:buChar char="•"/>
              <a:tabLst>
                <a:tab pos="260350" algn="l"/>
              </a:tabLst>
            </a:pPr>
            <a:r>
              <a:rPr sz="1200" spc="-10" dirty="0">
                <a:latin typeface="Arial"/>
                <a:cs typeface="Arial"/>
              </a:rPr>
              <a:t>детские </a:t>
            </a:r>
            <a:r>
              <a:rPr sz="1200" spc="-5" dirty="0">
                <a:latin typeface="Arial"/>
                <a:cs typeface="Arial"/>
              </a:rPr>
              <a:t>зубные </a:t>
            </a:r>
            <a:r>
              <a:rPr sz="1200" dirty="0">
                <a:latin typeface="Arial"/>
                <a:cs typeface="Arial"/>
              </a:rPr>
              <a:t>пасты - </a:t>
            </a:r>
            <a:r>
              <a:rPr sz="1200" spc="-5" dirty="0">
                <a:latin typeface="Arial"/>
                <a:cs typeface="Arial"/>
              </a:rPr>
              <a:t>50-80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RDA;</a:t>
            </a:r>
            <a:endParaRPr sz="1200">
              <a:latin typeface="Arial"/>
              <a:cs typeface="Arial"/>
            </a:endParaRPr>
          </a:p>
          <a:p>
            <a:pPr marL="259715" indent="-172085">
              <a:lnSpc>
                <a:spcPts val="1340"/>
              </a:lnSpc>
              <a:buChar char="•"/>
              <a:tabLst>
                <a:tab pos="260350" algn="l"/>
              </a:tabLst>
            </a:pPr>
            <a:r>
              <a:rPr sz="1200" spc="-5" dirty="0">
                <a:latin typeface="Arial"/>
                <a:cs typeface="Arial"/>
              </a:rPr>
              <a:t>зубные </a:t>
            </a:r>
            <a:r>
              <a:rPr sz="1200" dirty="0">
                <a:latin typeface="Arial"/>
                <a:cs typeface="Arial"/>
              </a:rPr>
              <a:t>пасты </a:t>
            </a: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spc="-10" dirty="0">
                <a:latin typeface="Arial"/>
                <a:cs typeface="Arial"/>
              </a:rPr>
              <a:t>чувствительных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зубов</a:t>
            </a:r>
            <a:endParaRPr sz="1200">
              <a:latin typeface="Arial"/>
              <a:cs typeface="Arial"/>
            </a:endParaRPr>
          </a:p>
          <a:p>
            <a:pPr marL="259715">
              <a:lnSpc>
                <a:spcPts val="1385"/>
              </a:lnSpc>
            </a:pPr>
            <a:r>
              <a:rPr sz="1200" dirty="0">
                <a:latin typeface="Arial"/>
                <a:cs typeface="Arial"/>
              </a:rPr>
              <a:t>- </a:t>
            </a:r>
            <a:r>
              <a:rPr sz="1200" spc="-5" dirty="0">
                <a:latin typeface="Arial"/>
                <a:cs typeface="Arial"/>
              </a:rPr>
              <a:t>30-50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RDA.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237" y="301650"/>
            <a:ext cx="8137525" cy="598170"/>
          </a:xfrm>
          <a:prstGeom prst="rect">
            <a:avLst/>
          </a:prstGeom>
          <a:solidFill>
            <a:srgbClr val="E6E6E6"/>
          </a:solidFill>
          <a:ln w="9525">
            <a:solidFill>
              <a:srgbClr val="7E7E7E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735"/>
              </a:spcBef>
            </a:pPr>
            <a:r>
              <a:rPr sz="2400" b="0" spc="-5" dirty="0">
                <a:latin typeface="Arial"/>
                <a:cs typeface="Arial"/>
              </a:rPr>
              <a:t>Безабразивные </a:t>
            </a:r>
            <a:r>
              <a:rPr sz="2400" b="0" dirty="0">
                <a:latin typeface="Arial"/>
                <a:cs typeface="Arial"/>
              </a:rPr>
              <a:t>средства </a:t>
            </a:r>
            <a:r>
              <a:rPr sz="2400" b="0" spc="-5" dirty="0">
                <a:latin typeface="Arial"/>
                <a:cs typeface="Arial"/>
              </a:rPr>
              <a:t>– гелеобразные </a:t>
            </a:r>
            <a:r>
              <a:rPr sz="2400" b="0" dirty="0">
                <a:latin typeface="Arial"/>
                <a:cs typeface="Arial"/>
              </a:rPr>
              <a:t>зубные</a:t>
            </a:r>
            <a:r>
              <a:rPr sz="2400" b="0" spc="60" dirty="0">
                <a:latin typeface="Arial"/>
                <a:cs typeface="Arial"/>
              </a:rPr>
              <a:t> </a:t>
            </a:r>
            <a:r>
              <a:rPr sz="2400" b="0" spc="-5" dirty="0">
                <a:latin typeface="Arial"/>
                <a:cs typeface="Arial"/>
              </a:rPr>
              <a:t>пасты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3808" y="1115517"/>
            <a:ext cx="2525395" cy="1010285"/>
          </a:xfrm>
          <a:custGeom>
            <a:avLst/>
            <a:gdLst/>
            <a:ahLst/>
            <a:cxnLst/>
            <a:rect l="l" t="t" r="r" b="b"/>
            <a:pathLst>
              <a:path w="2525395" h="1010285">
                <a:moveTo>
                  <a:pt x="0" y="1010081"/>
                </a:moveTo>
                <a:lnTo>
                  <a:pt x="2525267" y="1010081"/>
                </a:lnTo>
                <a:lnTo>
                  <a:pt x="2525267" y="0"/>
                </a:lnTo>
                <a:lnTo>
                  <a:pt x="0" y="0"/>
                </a:lnTo>
                <a:lnTo>
                  <a:pt x="0" y="1010081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808" y="1115517"/>
            <a:ext cx="2525395" cy="1010285"/>
          </a:xfrm>
          <a:custGeom>
            <a:avLst/>
            <a:gdLst/>
            <a:ahLst/>
            <a:cxnLst/>
            <a:rect l="l" t="t" r="r" b="b"/>
            <a:pathLst>
              <a:path w="2525395" h="1010285">
                <a:moveTo>
                  <a:pt x="0" y="1010081"/>
                </a:moveTo>
                <a:lnTo>
                  <a:pt x="2525267" y="1010081"/>
                </a:lnTo>
                <a:lnTo>
                  <a:pt x="2525267" y="0"/>
                </a:lnTo>
                <a:lnTo>
                  <a:pt x="0" y="0"/>
                </a:lnTo>
                <a:lnTo>
                  <a:pt x="0" y="1010081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808" y="2134870"/>
            <a:ext cx="2525395" cy="2284095"/>
          </a:xfrm>
          <a:custGeom>
            <a:avLst/>
            <a:gdLst/>
            <a:ahLst/>
            <a:cxnLst/>
            <a:rect l="l" t="t" r="r" b="b"/>
            <a:pathLst>
              <a:path w="2525395" h="2284095">
                <a:moveTo>
                  <a:pt x="0" y="2283841"/>
                </a:moveTo>
                <a:lnTo>
                  <a:pt x="2525267" y="2283841"/>
                </a:lnTo>
                <a:lnTo>
                  <a:pt x="2525267" y="0"/>
                </a:lnTo>
                <a:lnTo>
                  <a:pt x="0" y="0"/>
                </a:lnTo>
                <a:lnTo>
                  <a:pt x="0" y="2283841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808" y="2134870"/>
            <a:ext cx="2525395" cy="2284095"/>
          </a:xfrm>
          <a:custGeom>
            <a:avLst/>
            <a:gdLst/>
            <a:ahLst/>
            <a:cxnLst/>
            <a:rect l="l" t="t" r="r" b="b"/>
            <a:pathLst>
              <a:path w="2525395" h="2284095">
                <a:moveTo>
                  <a:pt x="0" y="2283841"/>
                </a:moveTo>
                <a:lnTo>
                  <a:pt x="2525267" y="2283841"/>
                </a:lnTo>
                <a:lnTo>
                  <a:pt x="2525267" y="0"/>
                </a:lnTo>
                <a:lnTo>
                  <a:pt x="0" y="0"/>
                </a:lnTo>
                <a:lnTo>
                  <a:pt x="0" y="2283841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6478" y="1312672"/>
            <a:ext cx="2299335" cy="275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 algn="ctr">
              <a:lnSpc>
                <a:spcPts val="2240"/>
              </a:lnSpc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Положительные</a:t>
            </a:r>
            <a:endParaRPr sz="2000">
              <a:latin typeface="Arial"/>
              <a:cs typeface="Arial"/>
            </a:endParaRPr>
          </a:p>
          <a:p>
            <a:pPr marL="80645" algn="ctr">
              <a:lnSpc>
                <a:spcPts val="224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качества: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84785" marR="474980" indent="-172085">
              <a:lnSpc>
                <a:spcPts val="166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600" spc="5" dirty="0">
                <a:latin typeface="Arial"/>
                <a:cs typeface="Arial"/>
              </a:rPr>
              <a:t>высокая  </a:t>
            </a:r>
            <a:r>
              <a:rPr sz="1600" spc="-5" dirty="0">
                <a:latin typeface="Arial"/>
                <a:cs typeface="Arial"/>
              </a:rPr>
              <a:t>пе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ообр</a:t>
            </a:r>
            <a:r>
              <a:rPr sz="1600" spc="-20" dirty="0">
                <a:latin typeface="Arial"/>
                <a:cs typeface="Arial"/>
              </a:rPr>
              <a:t>аз</a:t>
            </a:r>
            <a:r>
              <a:rPr sz="1600" spc="-2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ющая  способность;</a:t>
            </a:r>
            <a:endParaRPr sz="16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320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приятный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вкус;</a:t>
            </a:r>
            <a:endParaRPr sz="1600">
              <a:latin typeface="Arial"/>
              <a:cs typeface="Arial"/>
            </a:endParaRPr>
          </a:p>
          <a:p>
            <a:pPr marL="184785" marR="5080" indent="-172085">
              <a:lnSpc>
                <a:spcPct val="863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позволяют </a:t>
            </a:r>
            <a:r>
              <a:rPr sz="1600" spc="-10" dirty="0">
                <a:latin typeface="Arial"/>
                <a:cs typeface="Arial"/>
              </a:rPr>
              <a:t>включить </a:t>
            </a:r>
            <a:r>
              <a:rPr sz="1600" spc="-5" dirty="0">
                <a:latin typeface="Arial"/>
                <a:cs typeface="Arial"/>
              </a:rPr>
              <a:t>в  состав </a:t>
            </a:r>
            <a:r>
              <a:rPr sz="1600" spc="-10" dirty="0">
                <a:latin typeface="Arial"/>
                <a:cs typeface="Arial"/>
              </a:rPr>
              <a:t>химически  </a:t>
            </a:r>
            <a:r>
              <a:rPr sz="1600" spc="-5" dirty="0">
                <a:latin typeface="Arial"/>
                <a:cs typeface="Arial"/>
              </a:rPr>
              <a:t>несовместимые  </a:t>
            </a:r>
            <a:r>
              <a:rPr sz="1600" spc="-10" dirty="0">
                <a:latin typeface="Arial"/>
                <a:cs typeface="Arial"/>
              </a:rPr>
              <a:t>вещества.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79305" y="1102836"/>
          <a:ext cx="5497957" cy="16570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8956"/>
                <a:gridCol w="2929001"/>
              </a:tblGrid>
              <a:tr h="720324">
                <a:tc>
                  <a:txBody>
                    <a:bodyPr/>
                    <a:lstStyle/>
                    <a:p>
                      <a:pPr marL="714375" marR="329565" indent="-376555">
                        <a:lnSpc>
                          <a:spcPts val="2080"/>
                        </a:lnSpc>
                        <a:spcBef>
                          <a:spcPts val="74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ль</a:t>
                      </a: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ые 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качества: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6481">
                      <a:solidFill>
                        <a:srgbClr val="FFFFFF"/>
                      </a:solidFill>
                      <a:prstDash val="solid"/>
                    </a:lnR>
                    <a:lnB w="1371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07135" marR="380365" indent="-814069">
                        <a:lnSpc>
                          <a:spcPts val="208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дп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чти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2000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льны  при: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6481">
                      <a:solidFill>
                        <a:srgbClr val="FFFFFF"/>
                      </a:solidFill>
                      <a:prstDash val="solid"/>
                    </a:lnL>
                    <a:lnB w="13716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936739">
                <a:tc>
                  <a:txBody>
                    <a:bodyPr/>
                    <a:lstStyle/>
                    <a:p>
                      <a:pPr marL="270510" marR="427990" indent="-172085">
                        <a:lnSpc>
                          <a:spcPts val="1660"/>
                        </a:lnSpc>
                        <a:spcBef>
                          <a:spcPts val="660"/>
                        </a:spcBef>
                        <a:buChar char="•"/>
                        <a:tabLst>
                          <a:tab pos="271145" algn="l"/>
                        </a:tabLst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низкая</a:t>
                      </a:r>
                      <a:r>
                        <a:rPr sz="16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очищающая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способность.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6481">
                      <a:solidFill>
                        <a:srgbClr val="FFFFFF"/>
                      </a:solidFill>
                      <a:prstDash val="solid"/>
                    </a:lnR>
                    <a:lnT w="13716">
                      <a:solidFill>
                        <a:srgbClr val="FFFFFF"/>
                      </a:solidFill>
                      <a:prstDash val="solid"/>
                    </a:lnT>
                    <a:lnB w="8255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71145" marR="161290" indent="-172085">
                        <a:lnSpc>
                          <a:spcPts val="1660"/>
                        </a:lnSpc>
                        <a:spcBef>
                          <a:spcPts val="765"/>
                        </a:spcBef>
                        <a:buChar char="•"/>
                        <a:tabLst>
                          <a:tab pos="271780" algn="l"/>
                        </a:tabLst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повышенной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стираемости 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тканей</a:t>
                      </a:r>
                      <a:r>
                        <a:rPr sz="16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зуба;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71145" indent="-172085">
                        <a:lnSpc>
                          <a:spcPct val="100000"/>
                        </a:lnSpc>
                        <a:buChar char="•"/>
                        <a:tabLst>
                          <a:tab pos="271780" algn="l"/>
                        </a:tabLst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незрелость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тканей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зуба.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6481">
                      <a:solidFill>
                        <a:srgbClr val="FFFFFF"/>
                      </a:solidFill>
                      <a:prstDash val="solid"/>
                    </a:lnL>
                    <a:lnT w="13716">
                      <a:solidFill>
                        <a:srgbClr val="FFFFFF"/>
                      </a:solidFill>
                      <a:prstDash val="solid"/>
                    </a:lnT>
                    <a:lnB w="8255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03808" y="4211878"/>
            <a:ext cx="3628516" cy="304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72528" y="4102786"/>
            <a:ext cx="2376297" cy="3152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8186" y="4211878"/>
            <a:ext cx="2829687" cy="30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42253" y="4102786"/>
            <a:ext cx="1428750" cy="3152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44129"/>
            <a:ext cx="10080625" cy="6210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926" rIns="0" bIns="0" rtlCol="0">
            <a:spAutoFit/>
          </a:bodyPr>
          <a:lstStyle/>
          <a:p>
            <a:pPr marL="2814955">
              <a:lnSpc>
                <a:spcPct val="100000"/>
              </a:lnSpc>
            </a:pPr>
            <a:r>
              <a:rPr sz="4400" dirty="0">
                <a:solidFill>
                  <a:srgbClr val="7878DE"/>
                </a:solidFill>
              </a:rPr>
              <a:t>ПАВ </a:t>
            </a:r>
            <a:r>
              <a:rPr sz="2000" b="0" dirty="0">
                <a:solidFill>
                  <a:srgbClr val="7878DE"/>
                </a:solidFill>
                <a:latin typeface="Arial"/>
                <a:cs typeface="Arial"/>
              </a:rPr>
              <a:t>(1-2 весовых</a:t>
            </a:r>
            <a:r>
              <a:rPr sz="2000" b="0" spc="-140" dirty="0">
                <a:solidFill>
                  <a:srgbClr val="7878DE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7878DE"/>
                </a:solidFill>
                <a:latin typeface="Arial"/>
                <a:cs typeface="Arial"/>
              </a:rPr>
              <a:t>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237" y="1813001"/>
            <a:ext cx="4457700" cy="576580"/>
          </a:xfrm>
          <a:custGeom>
            <a:avLst/>
            <a:gdLst/>
            <a:ahLst/>
            <a:cxnLst/>
            <a:rect l="l" t="t" r="r" b="b"/>
            <a:pathLst>
              <a:path w="4457700" h="576580">
                <a:moveTo>
                  <a:pt x="0" y="575995"/>
                </a:moveTo>
                <a:lnTo>
                  <a:pt x="4457700" y="575995"/>
                </a:lnTo>
                <a:lnTo>
                  <a:pt x="44577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237" y="1813001"/>
            <a:ext cx="4457700" cy="576580"/>
          </a:xfrm>
          <a:custGeom>
            <a:avLst/>
            <a:gdLst/>
            <a:ahLst/>
            <a:cxnLst/>
            <a:rect l="l" t="t" r="r" b="b"/>
            <a:pathLst>
              <a:path w="4457700" h="576580">
                <a:moveTo>
                  <a:pt x="0" y="575995"/>
                </a:moveTo>
                <a:lnTo>
                  <a:pt x="4457700" y="575995"/>
                </a:lnTo>
                <a:lnTo>
                  <a:pt x="44577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237" y="2388997"/>
            <a:ext cx="4457700" cy="3074670"/>
          </a:xfrm>
          <a:custGeom>
            <a:avLst/>
            <a:gdLst/>
            <a:ahLst/>
            <a:cxnLst/>
            <a:rect l="l" t="t" r="r" b="b"/>
            <a:pathLst>
              <a:path w="4457700" h="3074670">
                <a:moveTo>
                  <a:pt x="0" y="3074416"/>
                </a:moveTo>
                <a:lnTo>
                  <a:pt x="4457700" y="3074416"/>
                </a:lnTo>
                <a:lnTo>
                  <a:pt x="4457700" y="0"/>
                </a:lnTo>
                <a:lnTo>
                  <a:pt x="0" y="0"/>
                </a:lnTo>
                <a:lnTo>
                  <a:pt x="0" y="3074416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237" y="2388997"/>
            <a:ext cx="4457700" cy="3074670"/>
          </a:xfrm>
          <a:custGeom>
            <a:avLst/>
            <a:gdLst/>
            <a:ahLst/>
            <a:cxnLst/>
            <a:rect l="l" t="t" r="r" b="b"/>
            <a:pathLst>
              <a:path w="4457700" h="3074670">
                <a:moveTo>
                  <a:pt x="0" y="3074416"/>
                </a:moveTo>
                <a:lnTo>
                  <a:pt x="4457700" y="3074416"/>
                </a:lnTo>
                <a:lnTo>
                  <a:pt x="4457700" y="0"/>
                </a:lnTo>
                <a:lnTo>
                  <a:pt x="0" y="0"/>
                </a:lnTo>
                <a:lnTo>
                  <a:pt x="0" y="3074416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7204" y="1924685"/>
            <a:ext cx="4051935" cy="338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 algn="ct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Должны: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4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быть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безвредными;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не </a:t>
            </a:r>
            <a:r>
              <a:rPr sz="2000" spc="-15" dirty="0">
                <a:latin typeface="Arial"/>
                <a:cs typeface="Arial"/>
              </a:rPr>
              <a:t>раздражать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СОПР;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ts val="2060"/>
              </a:lnSpc>
              <a:spcBef>
                <a:spcPts val="37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"/>
                <a:cs typeface="Arial"/>
              </a:rPr>
              <a:t>не </a:t>
            </a:r>
            <a:r>
              <a:rPr sz="2000" spc="-15" dirty="0">
                <a:latin typeface="Arial"/>
                <a:cs typeface="Arial"/>
              </a:rPr>
              <a:t>влиять </a:t>
            </a:r>
            <a:r>
              <a:rPr sz="2000" dirty="0">
                <a:latin typeface="Arial"/>
                <a:cs typeface="Arial"/>
              </a:rPr>
              <a:t>на вкусовые </a:t>
            </a:r>
            <a:r>
              <a:rPr sz="2000" spc="-5" dirty="0">
                <a:latin typeface="Arial"/>
                <a:cs typeface="Arial"/>
              </a:rPr>
              <a:t>качества  пасты;</a:t>
            </a:r>
            <a:endParaRPr sz="2000">
              <a:latin typeface="Arial"/>
              <a:cs typeface="Arial"/>
            </a:endParaRPr>
          </a:p>
          <a:p>
            <a:pPr marL="241300" marR="434340" indent="-228600">
              <a:lnSpc>
                <a:spcPts val="2080"/>
              </a:lnSpc>
              <a:spcBef>
                <a:spcPts val="33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обладать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стабилизирующим  </a:t>
            </a:r>
            <a:r>
              <a:rPr sz="2000" dirty="0">
                <a:latin typeface="Arial"/>
                <a:cs typeface="Arial"/>
              </a:rPr>
              <a:t>действием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;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885"/>
              </a:lnSpc>
            </a:pPr>
            <a:r>
              <a:rPr sz="2000" spc="-20" dirty="0">
                <a:latin typeface="Arial"/>
                <a:cs typeface="Arial"/>
              </a:rPr>
              <a:t>обладать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смачивающей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2240"/>
              </a:lnSpc>
            </a:pPr>
            <a:r>
              <a:rPr sz="2000" dirty="0">
                <a:latin typeface="Arial"/>
                <a:cs typeface="Arial"/>
              </a:rPr>
              <a:t>способностью;</a:t>
            </a:r>
            <a:endParaRPr sz="2000">
              <a:latin typeface="Arial"/>
              <a:cs typeface="Arial"/>
            </a:endParaRPr>
          </a:p>
          <a:p>
            <a:pPr marL="241300" marR="584835" indent="-228600">
              <a:lnSpc>
                <a:spcPts val="2080"/>
              </a:lnSpc>
              <a:spcBef>
                <a:spcPts val="34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latin typeface="Arial"/>
                <a:cs typeface="Arial"/>
              </a:rPr>
              <a:t>обладать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пенообразующей  </a:t>
            </a:r>
            <a:r>
              <a:rPr sz="2000" dirty="0">
                <a:latin typeface="Arial"/>
                <a:cs typeface="Arial"/>
              </a:rPr>
              <a:t>способностью.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3401" y="1835670"/>
            <a:ext cx="4459605" cy="518795"/>
          </a:xfrm>
          <a:custGeom>
            <a:avLst/>
            <a:gdLst/>
            <a:ahLst/>
            <a:cxnLst/>
            <a:rect l="l" t="t" r="r" b="b"/>
            <a:pathLst>
              <a:path w="4459605" h="518794">
                <a:moveTo>
                  <a:pt x="0" y="518401"/>
                </a:moveTo>
                <a:lnTo>
                  <a:pt x="4459224" y="518401"/>
                </a:lnTo>
                <a:lnTo>
                  <a:pt x="4459224" y="0"/>
                </a:lnTo>
                <a:lnTo>
                  <a:pt x="0" y="0"/>
                </a:lnTo>
                <a:lnTo>
                  <a:pt x="0" y="518401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3401" y="1835670"/>
            <a:ext cx="4459605" cy="518795"/>
          </a:xfrm>
          <a:custGeom>
            <a:avLst/>
            <a:gdLst/>
            <a:ahLst/>
            <a:cxnLst/>
            <a:rect l="l" t="t" r="r" b="b"/>
            <a:pathLst>
              <a:path w="4459605" h="518794">
                <a:moveTo>
                  <a:pt x="0" y="518401"/>
                </a:moveTo>
                <a:lnTo>
                  <a:pt x="4459224" y="518401"/>
                </a:lnTo>
                <a:lnTo>
                  <a:pt x="4459224" y="0"/>
                </a:lnTo>
                <a:lnTo>
                  <a:pt x="0" y="0"/>
                </a:lnTo>
                <a:lnTo>
                  <a:pt x="0" y="518401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3401" y="2400935"/>
            <a:ext cx="4459605" cy="2273300"/>
          </a:xfrm>
          <a:custGeom>
            <a:avLst/>
            <a:gdLst/>
            <a:ahLst/>
            <a:cxnLst/>
            <a:rect l="l" t="t" r="r" b="b"/>
            <a:pathLst>
              <a:path w="4459605" h="2273300">
                <a:moveTo>
                  <a:pt x="0" y="2272918"/>
                </a:moveTo>
                <a:lnTo>
                  <a:pt x="4459224" y="2272918"/>
                </a:lnTo>
                <a:lnTo>
                  <a:pt x="4459224" y="0"/>
                </a:lnTo>
                <a:lnTo>
                  <a:pt x="0" y="0"/>
                </a:lnTo>
                <a:lnTo>
                  <a:pt x="0" y="2272918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13401" y="2400935"/>
            <a:ext cx="4459605" cy="2273300"/>
          </a:xfrm>
          <a:custGeom>
            <a:avLst/>
            <a:gdLst/>
            <a:ahLst/>
            <a:cxnLst/>
            <a:rect l="l" t="t" r="r" b="b"/>
            <a:pathLst>
              <a:path w="4459605" h="2273300">
                <a:moveTo>
                  <a:pt x="0" y="2272918"/>
                </a:moveTo>
                <a:lnTo>
                  <a:pt x="4459224" y="2272918"/>
                </a:lnTo>
                <a:lnTo>
                  <a:pt x="4459224" y="0"/>
                </a:lnTo>
                <a:lnTo>
                  <a:pt x="0" y="0"/>
                </a:lnTo>
                <a:lnTo>
                  <a:pt x="0" y="2272918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97602" y="1935734"/>
            <a:ext cx="4203065" cy="258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3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Функция: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Times New Roman"/>
              <a:cs typeface="Times New Roman"/>
            </a:endParaRPr>
          </a:p>
          <a:p>
            <a:pPr marL="184785" marR="651510" indent="-172085">
              <a:lnSpc>
                <a:spcPct val="86400"/>
              </a:lnSpc>
              <a:buChar char="•"/>
              <a:tabLst>
                <a:tab pos="185420" algn="l"/>
              </a:tabLst>
            </a:pPr>
            <a:r>
              <a:rPr sz="1800" spc="-15" dirty="0">
                <a:latin typeface="Arial"/>
                <a:cs typeface="Arial"/>
              </a:rPr>
              <a:t>обеспечение </a:t>
            </a:r>
            <a:r>
              <a:rPr sz="1800" spc="-10" dirty="0">
                <a:latin typeface="Arial"/>
                <a:cs typeface="Arial"/>
              </a:rPr>
              <a:t>равномерного  распределения </a:t>
            </a:r>
            <a:r>
              <a:rPr sz="1800" spc="-5" dirty="0">
                <a:latin typeface="Arial"/>
                <a:cs typeface="Arial"/>
              </a:rPr>
              <a:t>пасты </a:t>
            </a:r>
            <a:r>
              <a:rPr sz="1800" spc="-15" dirty="0">
                <a:latin typeface="Arial"/>
                <a:cs typeface="Arial"/>
              </a:rPr>
              <a:t>во </a:t>
            </a:r>
            <a:r>
              <a:rPr sz="1800" spc="-5" dirty="0">
                <a:latin typeface="Arial"/>
                <a:cs typeface="Arial"/>
              </a:rPr>
              <a:t>время  </a:t>
            </a:r>
            <a:r>
              <a:rPr sz="1800" dirty="0">
                <a:latin typeface="Arial"/>
                <a:cs typeface="Arial"/>
              </a:rPr>
              <a:t>чистки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зубов;</a:t>
            </a:r>
            <a:endParaRPr sz="1800">
              <a:latin typeface="Arial"/>
              <a:cs typeface="Arial"/>
            </a:endParaRPr>
          </a:p>
          <a:p>
            <a:pPr marL="184785" marR="5080" indent="-172085">
              <a:lnSpc>
                <a:spcPts val="186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800" spc="-10" dirty="0">
                <a:latin typeface="Arial"/>
                <a:cs typeface="Arial"/>
              </a:rPr>
              <a:t>предотвращение агломератов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частиц  </a:t>
            </a:r>
            <a:r>
              <a:rPr sz="1800" spc="-10" dirty="0">
                <a:latin typeface="Arial"/>
                <a:cs typeface="Arial"/>
              </a:rPr>
              <a:t>абразива;</a:t>
            </a:r>
            <a:endParaRPr sz="1800">
              <a:latin typeface="Arial"/>
              <a:cs typeface="Arial"/>
            </a:endParaRPr>
          </a:p>
          <a:p>
            <a:pPr marL="184785" marR="629920" indent="-172085">
              <a:lnSpc>
                <a:spcPts val="1870"/>
              </a:lnSpc>
              <a:spcBef>
                <a:spcPts val="305"/>
              </a:spcBef>
              <a:buChar char="•"/>
              <a:tabLst>
                <a:tab pos="185420" algn="l"/>
              </a:tabLst>
            </a:pPr>
            <a:r>
              <a:rPr sz="1800" dirty="0">
                <a:latin typeface="Arial"/>
                <a:cs typeface="Arial"/>
              </a:rPr>
              <a:t>снижение </a:t>
            </a:r>
            <a:r>
              <a:rPr sz="1800" spc="-5" dirty="0">
                <a:latin typeface="Arial"/>
                <a:cs typeface="Arial"/>
              </a:rPr>
              <a:t>прикрепления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зубной  </a:t>
            </a:r>
            <a:r>
              <a:rPr sz="1800" spc="-15" dirty="0">
                <a:latin typeface="Arial"/>
                <a:cs typeface="Arial"/>
              </a:rPr>
              <a:t>бляшки;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ts val="2160"/>
              </a:lnSpc>
              <a:buChar char="•"/>
              <a:tabLst>
                <a:tab pos="185420" algn="l"/>
              </a:tabLst>
            </a:pPr>
            <a:r>
              <a:rPr sz="1800" dirty="0">
                <a:latin typeface="Arial"/>
                <a:cs typeface="Arial"/>
              </a:rPr>
              <a:t>десорбция </a:t>
            </a:r>
            <a:r>
              <a:rPr sz="1800" spc="-10" dirty="0">
                <a:latin typeface="Arial"/>
                <a:cs typeface="Arial"/>
              </a:rPr>
              <a:t>образовавшегося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налета.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619" rIns="0" bIns="0" rtlCol="0">
            <a:spAutoFit/>
          </a:bodyPr>
          <a:lstStyle/>
          <a:p>
            <a:pPr marL="3493770">
              <a:lnSpc>
                <a:spcPct val="100000"/>
              </a:lnSpc>
            </a:pPr>
            <a:r>
              <a:rPr sz="3200" dirty="0"/>
              <a:t>Фториды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35850" y="3851783"/>
            <a:ext cx="4319905" cy="1371600"/>
          </a:xfrm>
          <a:prstGeom prst="rect">
            <a:avLst/>
          </a:prstGeom>
          <a:solidFill>
            <a:srgbClr val="D5D5F5"/>
          </a:solidFill>
          <a:ln w="9525">
            <a:solidFill>
              <a:srgbClr val="252599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330835" marR="322580" algn="ctr">
              <a:lnSpc>
                <a:spcPct val="93100"/>
              </a:lnSpc>
              <a:spcBef>
                <a:spcPts val="390"/>
              </a:spcBef>
            </a:pPr>
            <a:r>
              <a:rPr sz="1800" spc="-5" dirty="0">
                <a:latin typeface="Arial"/>
                <a:cs typeface="Arial"/>
              </a:rPr>
              <a:t>Кариеспрофилактический </a:t>
            </a:r>
            <a:r>
              <a:rPr sz="1800" dirty="0">
                <a:latin typeface="Arial"/>
                <a:cs typeface="Arial"/>
              </a:rPr>
              <a:t>эффект  </a:t>
            </a:r>
            <a:r>
              <a:rPr sz="1800" spc="-20" dirty="0">
                <a:latin typeface="Arial"/>
                <a:cs typeface="Arial"/>
              </a:rPr>
              <a:t>присутствует </a:t>
            </a:r>
            <a:r>
              <a:rPr sz="1800" spc="-5" dirty="0">
                <a:latin typeface="Arial"/>
                <a:cs typeface="Arial"/>
              </a:rPr>
              <a:t>в зубных </a:t>
            </a:r>
            <a:r>
              <a:rPr sz="1800" spc="-10" dirty="0">
                <a:latin typeface="Arial"/>
                <a:cs typeface="Arial"/>
              </a:rPr>
              <a:t>пастах,  </a:t>
            </a:r>
            <a:r>
              <a:rPr sz="1800" spc="-5" dirty="0">
                <a:latin typeface="Arial"/>
                <a:cs typeface="Arial"/>
              </a:rPr>
              <a:t>имеющих концентрацию  ионизированного </a:t>
            </a:r>
            <a:r>
              <a:rPr sz="1800" spc="-15" dirty="0">
                <a:latin typeface="Arial"/>
                <a:cs typeface="Arial"/>
              </a:rPr>
              <a:t>фтора </a:t>
            </a:r>
            <a:r>
              <a:rPr sz="1800" spc="-25" dirty="0">
                <a:latin typeface="Arial"/>
                <a:cs typeface="Arial"/>
              </a:rPr>
              <a:t>от </a:t>
            </a:r>
            <a:r>
              <a:rPr sz="1800" spc="-5" dirty="0">
                <a:latin typeface="Arial"/>
                <a:cs typeface="Arial"/>
              </a:rPr>
              <a:t>500 до  2500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ppm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9876" y="1440840"/>
            <a:ext cx="3673475" cy="555625"/>
          </a:xfrm>
          <a:custGeom>
            <a:avLst/>
            <a:gdLst/>
            <a:ahLst/>
            <a:cxnLst/>
            <a:rect l="l" t="t" r="r" b="b"/>
            <a:pathLst>
              <a:path w="3673475" h="555625">
                <a:moveTo>
                  <a:pt x="0" y="555345"/>
                </a:moveTo>
                <a:lnTo>
                  <a:pt x="3673094" y="555345"/>
                </a:lnTo>
                <a:lnTo>
                  <a:pt x="3673094" y="0"/>
                </a:lnTo>
                <a:lnTo>
                  <a:pt x="0" y="0"/>
                </a:lnTo>
                <a:lnTo>
                  <a:pt x="0" y="55534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19876" y="1440840"/>
            <a:ext cx="3673475" cy="555625"/>
          </a:xfrm>
          <a:custGeom>
            <a:avLst/>
            <a:gdLst/>
            <a:ahLst/>
            <a:cxnLst/>
            <a:rect l="l" t="t" r="r" b="b"/>
            <a:pathLst>
              <a:path w="3673475" h="555625">
                <a:moveTo>
                  <a:pt x="0" y="555345"/>
                </a:moveTo>
                <a:lnTo>
                  <a:pt x="3673094" y="555345"/>
                </a:lnTo>
                <a:lnTo>
                  <a:pt x="3673094" y="0"/>
                </a:lnTo>
                <a:lnTo>
                  <a:pt x="0" y="0"/>
                </a:lnTo>
                <a:lnTo>
                  <a:pt x="0" y="555345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9876" y="1996135"/>
            <a:ext cx="3673475" cy="922655"/>
          </a:xfrm>
          <a:custGeom>
            <a:avLst/>
            <a:gdLst/>
            <a:ahLst/>
            <a:cxnLst/>
            <a:rect l="l" t="t" r="r" b="b"/>
            <a:pathLst>
              <a:path w="3673475" h="922655">
                <a:moveTo>
                  <a:pt x="0" y="922324"/>
                </a:moveTo>
                <a:lnTo>
                  <a:pt x="3673094" y="922324"/>
                </a:lnTo>
                <a:lnTo>
                  <a:pt x="3673094" y="0"/>
                </a:lnTo>
                <a:lnTo>
                  <a:pt x="0" y="0"/>
                </a:lnTo>
                <a:lnTo>
                  <a:pt x="0" y="922324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9876" y="1996135"/>
            <a:ext cx="3673475" cy="922655"/>
          </a:xfrm>
          <a:custGeom>
            <a:avLst/>
            <a:gdLst/>
            <a:ahLst/>
            <a:cxnLst/>
            <a:rect l="l" t="t" r="r" b="b"/>
            <a:pathLst>
              <a:path w="3673475" h="922655">
                <a:moveTo>
                  <a:pt x="0" y="922324"/>
                </a:moveTo>
                <a:lnTo>
                  <a:pt x="3673094" y="922324"/>
                </a:lnTo>
                <a:lnTo>
                  <a:pt x="3673094" y="0"/>
                </a:lnTo>
                <a:lnTo>
                  <a:pt x="0" y="0"/>
                </a:lnTo>
                <a:lnTo>
                  <a:pt x="0" y="922324"/>
                </a:lnTo>
                <a:close/>
              </a:path>
            </a:pathLst>
          </a:custGeom>
          <a:ln w="25399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93282" y="1507490"/>
            <a:ext cx="3483610" cy="128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 marR="5080" indent="-239395">
              <a:lnSpc>
                <a:spcPts val="1660"/>
              </a:lnSpc>
            </a:pP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Наиболее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часто в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настоящее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время 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используются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зубных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пастах:</a:t>
            </a:r>
            <a:endParaRPr sz="16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92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Arial"/>
                <a:cs typeface="Arial"/>
              </a:rPr>
              <a:t>натрия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фторид;</a:t>
            </a:r>
            <a:endParaRPr sz="16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натрия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монофторфосфат;</a:t>
            </a:r>
            <a:endParaRPr sz="16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Arial"/>
                <a:cs typeface="Arial"/>
              </a:rPr>
              <a:t>аминофториды.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62686" y="1471676"/>
          <a:ext cx="5078476" cy="207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275"/>
                <a:gridCol w="1693926"/>
                <a:gridCol w="1692275"/>
              </a:tblGrid>
              <a:tr h="619760"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Показатель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78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330200" indent="111125">
                        <a:lnSpc>
                          <a:spcPts val="2020"/>
                        </a:lnSpc>
                        <a:spcBef>
                          <a:spcPts val="42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З/п для 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зр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800" spc="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ых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45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Детские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з/п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777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</a:tr>
              <a:tr h="364616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[F</a:t>
                      </a:r>
                      <a:r>
                        <a:rPr sz="1800" baseline="13888" dirty="0">
                          <a:latin typeface="Times New Roman"/>
                          <a:cs typeface="Times New Roman"/>
                        </a:rPr>
                        <a:t>¯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]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ppm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78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1000-1500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200-500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777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</a:tr>
              <a:tr h="364616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[F</a:t>
                      </a:r>
                      <a:r>
                        <a:rPr sz="1800" baseline="13888" dirty="0">
                          <a:latin typeface="Times New Roman"/>
                          <a:cs typeface="Times New Roman"/>
                        </a:rPr>
                        <a:t>¯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]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78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0,10-0,15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0,02-0,05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777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</a:tr>
              <a:tr h="364617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78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0,22-0,33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0,04-0,11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777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</a:tr>
              <a:tr h="364616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800" spc="-7" baseline="-13888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800" spc="-7" baseline="-13888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778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0,76-1,14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0,15-0,38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777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C2FFE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976365" y="3979608"/>
            <a:ext cx="3600450" cy="1116330"/>
          </a:xfrm>
          <a:prstGeom prst="rect">
            <a:avLst/>
          </a:prstGeom>
          <a:solidFill>
            <a:srgbClr val="D2D2F4"/>
          </a:solidFill>
          <a:ln w="9525">
            <a:solidFill>
              <a:srgbClr val="21218A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225425" marR="217170" algn="ctr">
              <a:lnSpc>
                <a:spcPct val="93100"/>
              </a:lnSpc>
              <a:spcBef>
                <a:spcPts val="395"/>
              </a:spcBef>
            </a:pPr>
            <a:r>
              <a:rPr sz="1800" dirty="0">
                <a:latin typeface="Arial"/>
                <a:cs typeface="Arial"/>
              </a:rPr>
              <a:t>По рекомендации </a:t>
            </a:r>
            <a:r>
              <a:rPr sz="1800" spc="-25" dirty="0">
                <a:latin typeface="Arial"/>
                <a:cs typeface="Arial"/>
              </a:rPr>
              <a:t>ВОЗ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(1984)  оптимальная концентрация  ионов </a:t>
            </a:r>
            <a:r>
              <a:rPr sz="1800" spc="-15" dirty="0">
                <a:latin typeface="Arial"/>
                <a:cs typeface="Arial"/>
              </a:rPr>
              <a:t>фтора </a:t>
            </a:r>
            <a:r>
              <a:rPr sz="1800" spc="-5" dirty="0">
                <a:latin typeface="Arial"/>
                <a:cs typeface="Arial"/>
              </a:rPr>
              <a:t>в зубных пастах  </a:t>
            </a:r>
            <a:r>
              <a:rPr sz="1800" spc="-15" dirty="0">
                <a:latin typeface="Arial"/>
                <a:cs typeface="Arial"/>
              </a:rPr>
              <a:t>составляет </a:t>
            </a:r>
            <a:r>
              <a:rPr sz="1800" spc="-5" dirty="0">
                <a:latin typeface="Arial"/>
                <a:cs typeface="Arial"/>
              </a:rPr>
              <a:t>1000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ppm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2392" y="5580037"/>
            <a:ext cx="3780154" cy="1371600"/>
          </a:xfrm>
          <a:prstGeom prst="rect">
            <a:avLst/>
          </a:prstGeom>
          <a:solidFill>
            <a:srgbClr val="D9D9D9"/>
          </a:solidFill>
          <a:ln w="9525">
            <a:solidFill>
              <a:srgbClr val="0D0D0D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168275" marR="158115" indent="-1905" algn="ctr">
              <a:lnSpc>
                <a:spcPct val="93100"/>
              </a:lnSpc>
              <a:spcBef>
                <a:spcPts val="395"/>
              </a:spcBef>
            </a:pPr>
            <a:r>
              <a:rPr sz="1800" dirty="0">
                <a:latin typeface="Arial"/>
                <a:cs typeface="Arial"/>
              </a:rPr>
              <a:t>Европейская комиссия </a:t>
            </a:r>
            <a:r>
              <a:rPr sz="1800" spc="-5" dirty="0">
                <a:latin typeface="Arial"/>
                <a:cs typeface="Arial"/>
              </a:rPr>
              <a:t>в 1977 </a:t>
            </a:r>
            <a:r>
              <a:rPr sz="1800" dirty="0">
                <a:latin typeface="Arial"/>
                <a:cs typeface="Arial"/>
              </a:rPr>
              <a:t>г  </a:t>
            </a:r>
            <a:r>
              <a:rPr sz="1800" spc="-10" dirty="0">
                <a:latin typeface="Arial"/>
                <a:cs typeface="Arial"/>
              </a:rPr>
              <a:t>установила верхний </a:t>
            </a:r>
            <a:r>
              <a:rPr sz="1800" spc="-20" dirty="0">
                <a:latin typeface="Arial"/>
                <a:cs typeface="Arial"/>
              </a:rPr>
              <a:t>предел  </a:t>
            </a:r>
            <a:r>
              <a:rPr sz="1800" spc="-5" dirty="0">
                <a:latin typeface="Arial"/>
                <a:cs typeface="Arial"/>
              </a:rPr>
              <a:t>содержания ионизированного  </a:t>
            </a:r>
            <a:r>
              <a:rPr sz="1800" spc="-15" dirty="0">
                <a:latin typeface="Arial"/>
                <a:cs typeface="Arial"/>
              </a:rPr>
              <a:t>фтора </a:t>
            </a:r>
            <a:r>
              <a:rPr sz="1800" dirty="0">
                <a:latin typeface="Arial"/>
                <a:cs typeface="Arial"/>
              </a:rPr>
              <a:t>для </a:t>
            </a:r>
            <a:r>
              <a:rPr sz="1800" spc="-45" dirty="0">
                <a:latin typeface="Arial"/>
                <a:cs typeface="Arial"/>
              </a:rPr>
              <a:t>паст, </a:t>
            </a:r>
            <a:r>
              <a:rPr sz="1800" spc="-5" dirty="0">
                <a:latin typeface="Arial"/>
                <a:cs typeface="Arial"/>
              </a:rPr>
              <a:t>поступающих в  </a:t>
            </a:r>
            <a:r>
              <a:rPr sz="1800" spc="-10" dirty="0">
                <a:latin typeface="Arial"/>
                <a:cs typeface="Arial"/>
              </a:rPr>
              <a:t>свободную </a:t>
            </a:r>
            <a:r>
              <a:rPr sz="1800" spc="-35" dirty="0">
                <a:latin typeface="Arial"/>
                <a:cs typeface="Arial"/>
              </a:rPr>
              <a:t>продажу, </a:t>
            </a:r>
            <a:r>
              <a:rPr sz="1800" spc="-5" dirty="0">
                <a:latin typeface="Arial"/>
                <a:cs typeface="Arial"/>
              </a:rPr>
              <a:t>– 1500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ppm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9750" y="5580037"/>
            <a:ext cx="5508625" cy="720090"/>
          </a:xfrm>
          <a:custGeom>
            <a:avLst/>
            <a:gdLst/>
            <a:ahLst/>
            <a:cxnLst/>
            <a:rect l="l" t="t" r="r" b="b"/>
            <a:pathLst>
              <a:path w="5508625" h="720089">
                <a:moveTo>
                  <a:pt x="0" y="720001"/>
                </a:moveTo>
                <a:lnTo>
                  <a:pt x="5508625" y="720001"/>
                </a:lnTo>
                <a:lnTo>
                  <a:pt x="550862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9750" y="5580037"/>
            <a:ext cx="5508625" cy="720090"/>
          </a:xfrm>
          <a:custGeom>
            <a:avLst/>
            <a:gdLst/>
            <a:ahLst/>
            <a:cxnLst/>
            <a:rect l="l" t="t" r="r" b="b"/>
            <a:pathLst>
              <a:path w="5508625" h="720089">
                <a:moveTo>
                  <a:pt x="0" y="720001"/>
                </a:moveTo>
                <a:lnTo>
                  <a:pt x="5508625" y="720001"/>
                </a:lnTo>
                <a:lnTo>
                  <a:pt x="5508625" y="0"/>
                </a:lnTo>
                <a:lnTo>
                  <a:pt x="0" y="0"/>
                </a:lnTo>
                <a:lnTo>
                  <a:pt x="0" y="720001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39190" y="5632958"/>
            <a:ext cx="471043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Механизм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противокариесного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действия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простых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фтористых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соединений: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9750" y="6327140"/>
            <a:ext cx="5508625" cy="1098550"/>
          </a:xfrm>
          <a:custGeom>
            <a:avLst/>
            <a:gdLst/>
            <a:ahLst/>
            <a:cxnLst/>
            <a:rect l="l" t="t" r="r" b="b"/>
            <a:pathLst>
              <a:path w="5508625" h="1098550">
                <a:moveTo>
                  <a:pt x="0" y="1098003"/>
                </a:moveTo>
                <a:lnTo>
                  <a:pt x="5508625" y="1098003"/>
                </a:lnTo>
                <a:lnTo>
                  <a:pt x="5508625" y="0"/>
                </a:lnTo>
                <a:lnTo>
                  <a:pt x="0" y="0"/>
                </a:lnTo>
                <a:lnTo>
                  <a:pt x="0" y="1098003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9750" y="6327140"/>
            <a:ext cx="5508625" cy="1098550"/>
          </a:xfrm>
          <a:custGeom>
            <a:avLst/>
            <a:gdLst/>
            <a:ahLst/>
            <a:cxnLst/>
            <a:rect l="l" t="t" r="r" b="b"/>
            <a:pathLst>
              <a:path w="5508625" h="1098550">
                <a:moveTo>
                  <a:pt x="0" y="1098003"/>
                </a:moveTo>
                <a:lnTo>
                  <a:pt x="5508625" y="1098003"/>
                </a:lnTo>
                <a:lnTo>
                  <a:pt x="5508625" y="0"/>
                </a:lnTo>
                <a:lnTo>
                  <a:pt x="0" y="0"/>
                </a:lnTo>
                <a:lnTo>
                  <a:pt x="0" y="1098003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1776" y="6401917"/>
            <a:ext cx="5011420" cy="808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198120" indent="-114300">
              <a:lnSpc>
                <a:spcPts val="145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уменьшение </a:t>
            </a:r>
            <a:r>
              <a:rPr sz="1400" dirty="0">
                <a:latin typeface="Arial"/>
                <a:cs typeface="Arial"/>
              </a:rPr>
              <a:t>проницаемости эмали за </a:t>
            </a:r>
            <a:r>
              <a:rPr sz="1400" spc="-15" dirty="0">
                <a:latin typeface="Arial"/>
                <a:cs typeface="Arial"/>
              </a:rPr>
              <a:t>счет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образования  защитного </a:t>
            </a:r>
            <a:r>
              <a:rPr sz="1400" dirty="0">
                <a:latin typeface="Arial"/>
                <a:cs typeface="Arial"/>
              </a:rPr>
              <a:t>слоя на </a:t>
            </a:r>
            <a:r>
              <a:rPr sz="1400" spc="-5" dirty="0">
                <a:latin typeface="Arial"/>
                <a:cs typeface="Arial"/>
              </a:rPr>
              <a:t>поверхности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зуба;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слой состоит </a:t>
            </a:r>
            <a:r>
              <a:rPr sz="1400" spc="-5" dirty="0">
                <a:latin typeface="Arial"/>
                <a:cs typeface="Arial"/>
              </a:rPr>
              <a:t>из </a:t>
            </a:r>
            <a:r>
              <a:rPr sz="1400" dirty="0">
                <a:latin typeface="Arial"/>
                <a:cs typeface="Arial"/>
              </a:rPr>
              <a:t>CaF</a:t>
            </a:r>
            <a:r>
              <a:rPr sz="1350" baseline="-21604" dirty="0">
                <a:latin typeface="Arial"/>
                <a:cs typeface="Arial"/>
              </a:rPr>
              <a:t>2 </a:t>
            </a:r>
            <a:r>
              <a:rPr sz="1400" dirty="0">
                <a:latin typeface="Arial"/>
                <a:cs typeface="Arial"/>
              </a:rPr>
              <a:t>(лабильный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фторид);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лабильный </a:t>
            </a:r>
            <a:r>
              <a:rPr sz="1400" spc="-10" dirty="0">
                <a:latin typeface="Arial"/>
                <a:cs typeface="Arial"/>
              </a:rPr>
              <a:t>фторид </a:t>
            </a:r>
            <a:r>
              <a:rPr sz="1400" dirty="0">
                <a:latin typeface="Arial"/>
                <a:cs typeface="Arial"/>
              </a:rPr>
              <a:t>непрерывно </a:t>
            </a:r>
            <a:r>
              <a:rPr sz="1400" spc="-10" dirty="0">
                <a:latin typeface="Arial"/>
                <a:cs typeface="Arial"/>
              </a:rPr>
              <a:t>освобождает </a:t>
            </a:r>
            <a:r>
              <a:rPr sz="1400" dirty="0">
                <a:latin typeface="Arial"/>
                <a:cs typeface="Arial"/>
              </a:rPr>
              <a:t>ионы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фтора.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2423" y="331343"/>
            <a:ext cx="583184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Минерализующие</a:t>
            </a:r>
            <a:r>
              <a:rPr spc="-40" dirty="0"/>
              <a:t> </a:t>
            </a:r>
            <a:r>
              <a:rPr dirty="0"/>
              <a:t>агенты</a:t>
            </a:r>
          </a:p>
        </p:txBody>
      </p:sp>
      <p:sp>
        <p:nvSpPr>
          <p:cNvPr id="3" name="object 3"/>
          <p:cNvSpPr/>
          <p:nvPr/>
        </p:nvSpPr>
        <p:spPr>
          <a:xfrm>
            <a:off x="287781" y="1142923"/>
            <a:ext cx="2953385" cy="432434"/>
          </a:xfrm>
          <a:custGeom>
            <a:avLst/>
            <a:gdLst/>
            <a:ahLst/>
            <a:cxnLst/>
            <a:rect l="l" t="t" r="r" b="b"/>
            <a:pathLst>
              <a:path w="2953385" h="432434">
                <a:moveTo>
                  <a:pt x="0" y="432003"/>
                </a:moveTo>
                <a:lnTo>
                  <a:pt x="2952877" y="432003"/>
                </a:lnTo>
                <a:lnTo>
                  <a:pt x="2952877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781" y="1142923"/>
            <a:ext cx="2953385" cy="432434"/>
          </a:xfrm>
          <a:custGeom>
            <a:avLst/>
            <a:gdLst/>
            <a:ahLst/>
            <a:cxnLst/>
            <a:rect l="l" t="t" r="r" b="b"/>
            <a:pathLst>
              <a:path w="2953385" h="432434">
                <a:moveTo>
                  <a:pt x="0" y="432003"/>
                </a:moveTo>
                <a:lnTo>
                  <a:pt x="2952877" y="432003"/>
                </a:lnTo>
                <a:lnTo>
                  <a:pt x="2952877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7781" y="1575054"/>
            <a:ext cx="2953385" cy="3541395"/>
          </a:xfrm>
          <a:custGeom>
            <a:avLst/>
            <a:gdLst/>
            <a:ahLst/>
            <a:cxnLst/>
            <a:rect l="l" t="t" r="r" b="b"/>
            <a:pathLst>
              <a:path w="2953385" h="3541395">
                <a:moveTo>
                  <a:pt x="0" y="3541014"/>
                </a:moveTo>
                <a:lnTo>
                  <a:pt x="2952877" y="3541014"/>
                </a:lnTo>
                <a:lnTo>
                  <a:pt x="2952877" y="0"/>
                </a:lnTo>
                <a:lnTo>
                  <a:pt x="0" y="0"/>
                </a:lnTo>
                <a:lnTo>
                  <a:pt x="0" y="3541014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781" y="1575054"/>
            <a:ext cx="2953385" cy="3541395"/>
          </a:xfrm>
          <a:custGeom>
            <a:avLst/>
            <a:gdLst/>
            <a:ahLst/>
            <a:cxnLst/>
            <a:rect l="l" t="t" r="r" b="b"/>
            <a:pathLst>
              <a:path w="2953385" h="3541395">
                <a:moveTo>
                  <a:pt x="0" y="3541014"/>
                </a:moveTo>
                <a:lnTo>
                  <a:pt x="2952877" y="3541014"/>
                </a:lnTo>
                <a:lnTo>
                  <a:pt x="2952877" y="0"/>
                </a:lnTo>
                <a:lnTo>
                  <a:pt x="0" y="0"/>
                </a:lnTo>
                <a:lnTo>
                  <a:pt x="0" y="3541014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193" y="1227074"/>
            <a:ext cx="2621915" cy="3756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220">
              <a:lnSpc>
                <a:spcPct val="100000"/>
              </a:lnSpc>
            </a:pP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Предназначены</a:t>
            </a:r>
            <a:r>
              <a:rPr sz="15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для: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0" marR="5080" indent="-114300">
              <a:lnSpc>
                <a:spcPct val="86300"/>
              </a:lnSpc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восполнения составных  </a:t>
            </a:r>
            <a:r>
              <a:rPr sz="1500" spc="-10" dirty="0">
                <a:latin typeface="Arial"/>
                <a:cs typeface="Arial"/>
              </a:rPr>
              <a:t>элементов </a:t>
            </a:r>
            <a:r>
              <a:rPr sz="1500" spc="-5" dirty="0">
                <a:latin typeface="Arial"/>
                <a:cs typeface="Arial"/>
              </a:rPr>
              <a:t>гидроксиапатита  </a:t>
            </a:r>
            <a:r>
              <a:rPr sz="1500" dirty="0">
                <a:latin typeface="Arial"/>
                <a:cs typeface="Arial"/>
              </a:rPr>
              <a:t>при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деминерализации;</a:t>
            </a:r>
            <a:endParaRPr sz="1500">
              <a:latin typeface="Arial"/>
              <a:cs typeface="Arial"/>
            </a:endParaRPr>
          </a:p>
          <a:p>
            <a:pPr marL="127000" marR="5080" indent="-114300">
              <a:lnSpc>
                <a:spcPct val="8630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восполнения составных  </a:t>
            </a:r>
            <a:r>
              <a:rPr sz="1500" spc="-10" dirty="0">
                <a:latin typeface="Arial"/>
                <a:cs typeface="Arial"/>
              </a:rPr>
              <a:t>элементов </a:t>
            </a:r>
            <a:r>
              <a:rPr sz="1500" spc="-5" dirty="0">
                <a:latin typeface="Arial"/>
                <a:cs typeface="Arial"/>
              </a:rPr>
              <a:t>гидроксиапатита  </a:t>
            </a:r>
            <a:r>
              <a:rPr sz="1500" dirty="0">
                <a:latin typeface="Arial"/>
                <a:cs typeface="Arial"/>
              </a:rPr>
              <a:t>при </a:t>
            </a:r>
            <a:r>
              <a:rPr sz="1500" spc="-5" dirty="0">
                <a:latin typeface="Arial"/>
                <a:cs typeface="Arial"/>
              </a:rPr>
              <a:t>незавершенной  </a:t>
            </a:r>
            <a:r>
              <a:rPr sz="1500" dirty="0">
                <a:latin typeface="Arial"/>
                <a:cs typeface="Arial"/>
              </a:rPr>
              <a:t>минерализации;</a:t>
            </a:r>
            <a:endParaRPr sz="1500">
              <a:latin typeface="Arial"/>
              <a:cs typeface="Arial"/>
            </a:endParaRPr>
          </a:p>
          <a:p>
            <a:pPr marL="127000" marR="29209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"/>
                <a:cs typeface="Arial"/>
              </a:rPr>
              <a:t>повышения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резистентности  </a:t>
            </a:r>
            <a:r>
              <a:rPr sz="1500" dirty="0">
                <a:latin typeface="Arial"/>
                <a:cs typeface="Arial"/>
              </a:rPr>
              <a:t>эмали </a:t>
            </a:r>
            <a:r>
              <a:rPr sz="1500" spc="-10" dirty="0">
                <a:latin typeface="Arial"/>
                <a:cs typeface="Arial"/>
              </a:rPr>
              <a:t>зубов 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кислотам;</a:t>
            </a:r>
            <a:endParaRPr sz="1500">
              <a:latin typeface="Arial"/>
              <a:cs typeface="Arial"/>
            </a:endParaRPr>
          </a:p>
          <a:p>
            <a:pPr marL="127000" marR="603885" indent="-114300">
              <a:lnSpc>
                <a:spcPts val="1550"/>
              </a:lnSpc>
              <a:spcBef>
                <a:spcPts val="26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ингибирования  </a:t>
            </a:r>
            <a:r>
              <a:rPr sz="1500" spc="-10" dirty="0">
                <a:latin typeface="Arial"/>
                <a:cs typeface="Arial"/>
              </a:rPr>
              <a:t>кислотообразования;</a:t>
            </a:r>
            <a:endParaRPr sz="1500">
              <a:latin typeface="Arial"/>
              <a:cs typeface="Arial"/>
            </a:endParaRPr>
          </a:p>
          <a:p>
            <a:pPr marL="127000" marR="638175" indent="-114300">
              <a:lnSpc>
                <a:spcPct val="863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"/>
                <a:cs typeface="Arial"/>
              </a:rPr>
              <a:t>повышения  </a:t>
            </a:r>
            <a:r>
              <a:rPr sz="1500" spc="-5" dirty="0">
                <a:latin typeface="Arial"/>
                <a:cs typeface="Arial"/>
              </a:rPr>
              <a:t>ре</a:t>
            </a:r>
            <a:r>
              <a:rPr sz="1500" dirty="0">
                <a:latin typeface="Arial"/>
                <a:cs typeface="Arial"/>
              </a:rPr>
              <a:t>мин</a:t>
            </a:r>
            <a:r>
              <a:rPr sz="1500" spc="5" dirty="0">
                <a:latin typeface="Arial"/>
                <a:cs typeface="Arial"/>
              </a:rPr>
              <a:t>е</a:t>
            </a:r>
            <a:r>
              <a:rPr sz="1500" spc="-5" dirty="0">
                <a:latin typeface="Arial"/>
                <a:cs typeface="Arial"/>
              </a:rPr>
              <a:t>рали</a:t>
            </a:r>
            <a:r>
              <a:rPr sz="1500" spc="-20" dirty="0">
                <a:latin typeface="Arial"/>
                <a:cs typeface="Arial"/>
              </a:rPr>
              <a:t>зу</a:t>
            </a:r>
            <a:r>
              <a:rPr sz="1500" dirty="0">
                <a:latin typeface="Arial"/>
                <a:cs typeface="Arial"/>
              </a:rPr>
              <a:t>ю</a:t>
            </a:r>
            <a:r>
              <a:rPr sz="1500" spc="-10" dirty="0">
                <a:latin typeface="Arial"/>
                <a:cs typeface="Arial"/>
              </a:rPr>
              <a:t>щ</a:t>
            </a:r>
            <a:r>
              <a:rPr sz="1500" spc="-5" dirty="0">
                <a:latin typeface="Arial"/>
                <a:cs typeface="Arial"/>
              </a:rPr>
              <a:t>е</a:t>
            </a:r>
            <a:r>
              <a:rPr sz="1500" spc="-35" dirty="0">
                <a:latin typeface="Arial"/>
                <a:cs typeface="Arial"/>
              </a:rPr>
              <a:t>г</a:t>
            </a:r>
            <a:r>
              <a:rPr sz="1500" spc="-5" dirty="0">
                <a:latin typeface="Arial"/>
                <a:cs typeface="Arial"/>
              </a:rPr>
              <a:t>о  потенциала</a:t>
            </a:r>
            <a:r>
              <a:rPr sz="1500" spc="-1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слюны;</a:t>
            </a:r>
            <a:endParaRPr sz="1500">
              <a:latin typeface="Arial"/>
              <a:cs typeface="Arial"/>
            </a:endParaRPr>
          </a:p>
          <a:p>
            <a:pPr marL="127000" marR="526415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"/>
                <a:cs typeface="Arial"/>
              </a:rPr>
              <a:t>повышение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буферной  </a:t>
            </a:r>
            <a:r>
              <a:rPr sz="1500" dirty="0">
                <a:latin typeface="Arial"/>
                <a:cs typeface="Arial"/>
              </a:rPr>
              <a:t>емкости</a:t>
            </a:r>
            <a:r>
              <a:rPr sz="1500" spc="-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слюны.</a:t>
            </a:r>
            <a:endParaRPr sz="15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449828" y="1109218"/>
          <a:ext cx="6480682" cy="5186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1615"/>
                <a:gridCol w="3719067"/>
              </a:tblGrid>
              <a:tr h="370839"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Минерализующая</a:t>
                      </a:r>
                      <a:r>
                        <a:rPr sz="14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добавка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Действие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Фосфаты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кальцийфосфатные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соединения;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глицерофосфат;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натрийфосфатные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соединения;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аллюминийаммоний-ные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фосфаты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715010" indent="-172085">
                        <a:lnSpc>
                          <a:spcPct val="100000"/>
                        </a:lnSpc>
                        <a:spcBef>
                          <a:spcPts val="175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повышение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буферной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емкости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счет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насыщения слюны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фосфором;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marR="9144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участвуют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 обмене слюна-эмаль, включаясь в 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апатит.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Гидроксиапатит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 marR="8096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сверхмалый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размер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частиц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увеличивает биологическую  активность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indent="-172085">
                        <a:lnSpc>
                          <a:spcPct val="100000"/>
                        </a:lnSpc>
                        <a:spcBef>
                          <a:spcPts val="275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«замуровывает»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микротрещины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эмали;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снижает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чувствительность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зуба;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обладает противовоспалительным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действием,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адсорбируя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микробные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тела.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Кальций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726440" indent="-1720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восполняет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утраченные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ионы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кальция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гидроксиапатита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эмали;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увеличивает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рН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слюны;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marR="527685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способствует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восстановлению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коллагена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десен;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снижает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кровоточивость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десен.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4724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Намацит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(комплексный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макро-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микроэлементарный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препарат)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indent="-1720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нормализует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рН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слюны,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влияя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реакцию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карбоксилирования.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1429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Комплексные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соединения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57810" marR="430530" indent="-172720">
                        <a:lnSpc>
                          <a:spcPct val="100000"/>
                        </a:lnSpc>
                        <a:spcBef>
                          <a:spcPts val="1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фториды и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кальцийфосфатные  соединения;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фторид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каолином;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фторид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пирофосфатом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кобальта;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т.д.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7810" indent="-172085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кариеспрофилактическое.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367" y="1079931"/>
            <a:ext cx="0" cy="4632960"/>
          </a:xfrm>
          <a:custGeom>
            <a:avLst/>
            <a:gdLst/>
            <a:ahLst/>
            <a:cxnLst/>
            <a:rect l="l" t="t" r="r" b="b"/>
            <a:pathLst>
              <a:path h="4632960">
                <a:moveTo>
                  <a:pt x="0" y="0"/>
                </a:moveTo>
                <a:lnTo>
                  <a:pt x="0" y="4632601"/>
                </a:lnTo>
              </a:path>
            </a:pathLst>
          </a:custGeom>
          <a:ln w="423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9855" y="5713085"/>
            <a:ext cx="7314565" cy="0"/>
          </a:xfrm>
          <a:custGeom>
            <a:avLst/>
            <a:gdLst/>
            <a:ahLst/>
            <a:cxnLst/>
            <a:rect l="l" t="t" r="r" b="b"/>
            <a:pathLst>
              <a:path w="7314565">
                <a:moveTo>
                  <a:pt x="0" y="0"/>
                </a:moveTo>
                <a:lnTo>
                  <a:pt x="7313955" y="0"/>
                </a:lnTo>
              </a:path>
            </a:pathLst>
          </a:custGeom>
          <a:ln w="5514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34419" y="1079488"/>
            <a:ext cx="0" cy="4633595"/>
          </a:xfrm>
          <a:custGeom>
            <a:avLst/>
            <a:gdLst/>
            <a:ahLst/>
            <a:cxnLst/>
            <a:rect l="l" t="t" r="r" b="b"/>
            <a:pathLst>
              <a:path h="4633595">
                <a:moveTo>
                  <a:pt x="0" y="0"/>
                </a:moveTo>
                <a:lnTo>
                  <a:pt x="0" y="4633044"/>
                </a:lnTo>
              </a:path>
            </a:pathLst>
          </a:custGeom>
          <a:ln w="6085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9855" y="1081372"/>
            <a:ext cx="7314565" cy="0"/>
          </a:xfrm>
          <a:custGeom>
            <a:avLst/>
            <a:gdLst/>
            <a:ahLst/>
            <a:cxnLst/>
            <a:rect l="l" t="t" r="r" b="b"/>
            <a:pathLst>
              <a:path w="7314565">
                <a:moveTo>
                  <a:pt x="0" y="0"/>
                </a:moveTo>
                <a:lnTo>
                  <a:pt x="7313955" y="0"/>
                </a:lnTo>
              </a:path>
            </a:pathLst>
          </a:custGeom>
          <a:ln w="3768">
            <a:solidFill>
              <a:srgbClr val="00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87448" y="1164366"/>
            <a:ext cx="7004050" cy="4485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2300">
              <a:lnSpc>
                <a:spcPct val="94100"/>
              </a:lnSpc>
            </a:pPr>
            <a:r>
              <a:rPr sz="4450" i="1" spc="80" dirty="0">
                <a:solidFill>
                  <a:srgbClr val="0033CC"/>
                </a:solidFill>
                <a:latin typeface="Tahoma"/>
                <a:cs typeface="Tahoma"/>
              </a:rPr>
              <a:t>«Качество оральной  гигиены </a:t>
            </a:r>
            <a:r>
              <a:rPr sz="4450" i="1" spc="85" dirty="0">
                <a:solidFill>
                  <a:srgbClr val="0033CC"/>
                </a:solidFill>
                <a:latin typeface="Tahoma"/>
                <a:cs typeface="Tahoma"/>
              </a:rPr>
              <a:t>– </a:t>
            </a:r>
            <a:r>
              <a:rPr sz="4450" i="1" spc="80" dirty="0">
                <a:solidFill>
                  <a:srgbClr val="0033CC"/>
                </a:solidFill>
                <a:latin typeface="Tahoma"/>
                <a:cs typeface="Tahoma"/>
              </a:rPr>
              <a:t>фактор,  </a:t>
            </a:r>
            <a:r>
              <a:rPr sz="4450" i="1" spc="85" dirty="0">
                <a:solidFill>
                  <a:srgbClr val="0033CC"/>
                </a:solidFill>
                <a:latin typeface="Tahoma"/>
                <a:cs typeface="Tahoma"/>
              </a:rPr>
              <a:t>который </a:t>
            </a:r>
            <a:r>
              <a:rPr sz="4450" i="1" spc="80" dirty="0">
                <a:solidFill>
                  <a:srgbClr val="0033CC"/>
                </a:solidFill>
                <a:latin typeface="Tahoma"/>
                <a:cs typeface="Tahoma"/>
              </a:rPr>
              <a:t>во </a:t>
            </a:r>
            <a:r>
              <a:rPr sz="4450" i="1" spc="85" dirty="0">
                <a:solidFill>
                  <a:srgbClr val="0033CC"/>
                </a:solidFill>
                <a:latin typeface="Tahoma"/>
                <a:cs typeface="Tahoma"/>
              </a:rPr>
              <a:t>многом  </a:t>
            </a:r>
            <a:r>
              <a:rPr sz="4450" i="1" spc="75" dirty="0">
                <a:solidFill>
                  <a:srgbClr val="0033CC"/>
                </a:solidFill>
                <a:latin typeface="Tahoma"/>
                <a:cs typeface="Tahoma"/>
              </a:rPr>
              <a:t>определяет</a:t>
            </a:r>
            <a:r>
              <a:rPr sz="4450" i="1" spc="-10" dirty="0">
                <a:solidFill>
                  <a:srgbClr val="0033CC"/>
                </a:solidFill>
                <a:latin typeface="Tahoma"/>
                <a:cs typeface="Tahoma"/>
              </a:rPr>
              <a:t> </a:t>
            </a:r>
            <a:r>
              <a:rPr sz="4450" i="1" spc="80" dirty="0">
                <a:solidFill>
                  <a:srgbClr val="0033CC"/>
                </a:solidFill>
                <a:latin typeface="Tahoma"/>
                <a:cs typeface="Tahoma"/>
              </a:rPr>
              <a:t>количество  оставшихся в </a:t>
            </a:r>
            <a:r>
              <a:rPr sz="4450" i="1" spc="75" dirty="0">
                <a:solidFill>
                  <a:srgbClr val="0033CC"/>
                </a:solidFill>
                <a:latin typeface="Tahoma"/>
                <a:cs typeface="Tahoma"/>
              </a:rPr>
              <a:t>полости  </a:t>
            </a:r>
            <a:r>
              <a:rPr sz="4450" i="1" spc="80" dirty="0">
                <a:solidFill>
                  <a:srgbClr val="0033CC"/>
                </a:solidFill>
                <a:latin typeface="Tahoma"/>
                <a:cs typeface="Tahoma"/>
              </a:rPr>
              <a:t>рта</a:t>
            </a:r>
            <a:r>
              <a:rPr sz="4450" i="1" spc="-40" dirty="0">
                <a:solidFill>
                  <a:srgbClr val="0033CC"/>
                </a:solidFill>
                <a:latin typeface="Tahoma"/>
                <a:cs typeface="Tahoma"/>
              </a:rPr>
              <a:t> </a:t>
            </a:r>
            <a:r>
              <a:rPr sz="4450" i="1" spc="75" dirty="0">
                <a:solidFill>
                  <a:srgbClr val="0033CC"/>
                </a:solidFill>
                <a:latin typeface="Tahoma"/>
                <a:cs typeface="Tahoma"/>
              </a:rPr>
              <a:t>зубов».</a:t>
            </a:r>
            <a:endParaRPr sz="4450">
              <a:latin typeface="Tahoma"/>
              <a:cs typeface="Tahoma"/>
            </a:endParaRPr>
          </a:p>
          <a:p>
            <a:pPr marL="2446020">
              <a:lnSpc>
                <a:spcPts val="5040"/>
              </a:lnSpc>
            </a:pPr>
            <a:r>
              <a:rPr sz="4450" i="1" spc="-850" dirty="0">
                <a:solidFill>
                  <a:srgbClr val="0033CC"/>
                </a:solidFill>
                <a:latin typeface="Tahoma"/>
                <a:cs typeface="Tahoma"/>
              </a:rPr>
              <a:t>С</a:t>
            </a:r>
            <a:r>
              <a:rPr sz="6675" i="1" spc="-1275" baseline="-1872" dirty="0">
                <a:solidFill>
                  <a:srgbClr val="C0C0C0"/>
                </a:solidFill>
                <a:latin typeface="Tahoma"/>
                <a:cs typeface="Tahoma"/>
              </a:rPr>
              <a:t>С</a:t>
            </a:r>
            <a:r>
              <a:rPr sz="4450" i="1" spc="-850" dirty="0">
                <a:solidFill>
                  <a:srgbClr val="0033CC"/>
                </a:solidFill>
                <a:latin typeface="Tahoma"/>
                <a:cs typeface="Tahoma"/>
              </a:rPr>
              <a:t>.   </a:t>
            </a:r>
            <a:r>
              <a:rPr sz="4450" i="1" spc="-830" dirty="0">
                <a:solidFill>
                  <a:srgbClr val="0033CC"/>
                </a:solidFill>
                <a:latin typeface="Tahoma"/>
                <a:cs typeface="Tahoma"/>
              </a:rPr>
              <a:t>Б</a:t>
            </a:r>
            <a:r>
              <a:rPr sz="6675" i="1" spc="-1245" baseline="-1872" dirty="0">
                <a:solidFill>
                  <a:srgbClr val="C0C0C0"/>
                </a:solidFill>
                <a:latin typeface="Tahoma"/>
                <a:cs typeface="Tahoma"/>
              </a:rPr>
              <a:t>Б</a:t>
            </a:r>
            <a:r>
              <a:rPr sz="4450" i="1" spc="-830" dirty="0">
                <a:solidFill>
                  <a:srgbClr val="0033CC"/>
                </a:solidFill>
                <a:latin typeface="Tahoma"/>
                <a:cs typeface="Tahoma"/>
              </a:rPr>
              <a:t>. </a:t>
            </a:r>
            <a:r>
              <a:rPr sz="4450" i="1" spc="-790" dirty="0">
                <a:solidFill>
                  <a:srgbClr val="0033CC"/>
                </a:solidFill>
                <a:latin typeface="Tahoma"/>
                <a:cs typeface="Tahoma"/>
              </a:rPr>
              <a:t> 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У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У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л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л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и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и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т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т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о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о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в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в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с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с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к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к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и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и</a:t>
            </a:r>
            <a:r>
              <a:rPr sz="4450" i="1" spc="-1135" dirty="0">
                <a:solidFill>
                  <a:srgbClr val="0033CC"/>
                </a:solidFill>
                <a:latin typeface="Tahoma"/>
                <a:cs typeface="Tahoma"/>
              </a:rPr>
              <a:t>й</a:t>
            </a:r>
            <a:r>
              <a:rPr sz="6675" i="1" spc="-1702" baseline="-1872" dirty="0">
                <a:solidFill>
                  <a:srgbClr val="C0C0C0"/>
                </a:solidFill>
                <a:latin typeface="Tahoma"/>
                <a:cs typeface="Tahoma"/>
              </a:rPr>
              <a:t>й</a:t>
            </a:r>
            <a:endParaRPr sz="6675" baseline="-1872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237" y="301650"/>
            <a:ext cx="9069705" cy="598170"/>
          </a:xfrm>
          <a:prstGeom prst="rect">
            <a:avLst/>
          </a:prstGeom>
          <a:solidFill>
            <a:srgbClr val="D2D2F4"/>
          </a:solidFill>
          <a:ln w="9525">
            <a:solidFill>
              <a:srgbClr val="21218A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69850" algn="ctr">
              <a:lnSpc>
                <a:spcPts val="2120"/>
              </a:lnSpc>
              <a:spcBef>
                <a:spcPts val="434"/>
              </a:spcBef>
            </a:pPr>
            <a:r>
              <a:rPr sz="1800" spc="-5" dirty="0">
                <a:solidFill>
                  <a:srgbClr val="000080"/>
                </a:solidFill>
                <a:latin typeface="Arial"/>
                <a:cs typeface="Arial"/>
              </a:rPr>
              <a:t>Биологически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активные</a:t>
            </a:r>
            <a:r>
              <a:rPr sz="1800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добавки</a:t>
            </a:r>
            <a:endParaRPr sz="1800">
              <a:latin typeface="Arial"/>
              <a:cs typeface="Arial"/>
            </a:endParaRPr>
          </a:p>
          <a:p>
            <a:pPr marL="69850" algn="ctr">
              <a:lnSpc>
                <a:spcPts val="1400"/>
              </a:lnSpc>
            </a:pP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вещества растительного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и </a:t>
            </a: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животного происхождения, влияющие на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метаболизм тканей </a:t>
            </a:r>
            <a:r>
              <a:rPr sz="1200" spc="-5" dirty="0">
                <a:solidFill>
                  <a:srgbClr val="000080"/>
                </a:solidFill>
                <a:latin typeface="Arial"/>
                <a:cs typeface="Arial"/>
              </a:rPr>
              <a:t>пародонта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и</a:t>
            </a:r>
            <a:r>
              <a:rPr sz="1200" spc="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80"/>
                </a:solidFill>
                <a:latin typeface="Arial"/>
                <a:cs typeface="Arial"/>
              </a:rPr>
              <a:t>СОПР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772" y="1043570"/>
            <a:ext cx="4745355" cy="6409055"/>
          </a:xfrm>
          <a:custGeom>
            <a:avLst/>
            <a:gdLst/>
            <a:ahLst/>
            <a:cxnLst/>
            <a:rect l="l" t="t" r="r" b="b"/>
            <a:pathLst>
              <a:path w="4745355" h="6409055">
                <a:moveTo>
                  <a:pt x="0" y="6408673"/>
                </a:moveTo>
                <a:lnTo>
                  <a:pt x="4745101" y="6408673"/>
                </a:lnTo>
                <a:lnTo>
                  <a:pt x="4745101" y="0"/>
                </a:lnTo>
                <a:lnTo>
                  <a:pt x="0" y="0"/>
                </a:lnTo>
                <a:lnTo>
                  <a:pt x="0" y="6408673"/>
                </a:lnTo>
                <a:close/>
              </a:path>
            </a:pathLst>
          </a:custGeom>
          <a:solidFill>
            <a:srgbClr val="C2F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772" y="1043570"/>
            <a:ext cx="4745355" cy="6409055"/>
          </a:xfrm>
          <a:custGeom>
            <a:avLst/>
            <a:gdLst/>
            <a:ahLst/>
            <a:cxnLst/>
            <a:rect l="l" t="t" r="r" b="b"/>
            <a:pathLst>
              <a:path w="4745355" h="6409055">
                <a:moveTo>
                  <a:pt x="0" y="6408673"/>
                </a:moveTo>
                <a:lnTo>
                  <a:pt x="4745101" y="6408673"/>
                </a:lnTo>
                <a:lnTo>
                  <a:pt x="4745101" y="0"/>
                </a:lnTo>
                <a:lnTo>
                  <a:pt x="0" y="0"/>
                </a:lnTo>
                <a:lnTo>
                  <a:pt x="0" y="6408673"/>
                </a:lnTo>
                <a:close/>
              </a:path>
            </a:pathLst>
          </a:custGeom>
          <a:ln w="9525">
            <a:solidFill>
              <a:srgbClr val="0066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4726" y="1055751"/>
            <a:ext cx="4689475" cy="632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Arial"/>
                <a:cs typeface="Arial"/>
              </a:rPr>
              <a:t>Витамины </a:t>
            </a:r>
            <a:r>
              <a:rPr sz="1100" dirty="0">
                <a:latin typeface="Arial"/>
                <a:cs typeface="Arial"/>
              </a:rPr>
              <a:t>— </a:t>
            </a:r>
            <a:r>
              <a:rPr sz="1100" spc="-5" dirty="0">
                <a:latin typeface="Arial"/>
                <a:cs typeface="Arial"/>
              </a:rPr>
              <a:t>А, Е, С, группы В,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каротолин.</a:t>
            </a:r>
            <a:endParaRPr sz="1100">
              <a:latin typeface="Arial"/>
              <a:cs typeface="Arial"/>
            </a:endParaRPr>
          </a:p>
          <a:p>
            <a:pPr marL="12700" marR="196215">
              <a:lnSpc>
                <a:spcPts val="1220"/>
              </a:lnSpc>
              <a:spcBef>
                <a:spcPts val="640"/>
              </a:spcBef>
            </a:pPr>
            <a:r>
              <a:rPr sz="1100" b="1" dirty="0">
                <a:latin typeface="Arial"/>
                <a:cs typeface="Arial"/>
              </a:rPr>
              <a:t>Пелоидин </a:t>
            </a:r>
            <a:r>
              <a:rPr sz="1100" dirty="0">
                <a:latin typeface="Arial"/>
                <a:cs typeface="Arial"/>
              </a:rPr>
              <a:t>— </a:t>
            </a:r>
            <a:r>
              <a:rPr sz="1100" spc="-5" dirty="0">
                <a:latin typeface="Arial"/>
                <a:cs typeface="Arial"/>
              </a:rPr>
              <a:t>жидкий </a:t>
            </a:r>
            <a:r>
              <a:rPr sz="1100" dirty="0">
                <a:latin typeface="Arial"/>
                <a:cs typeface="Arial"/>
              </a:rPr>
              <a:t>экстракт </a:t>
            </a:r>
            <a:r>
              <a:rPr sz="1100" spc="-5" dirty="0">
                <a:latin typeface="Arial"/>
                <a:cs typeface="Arial"/>
              </a:rPr>
              <a:t>из </a:t>
            </a:r>
            <a:r>
              <a:rPr sz="1100" dirty="0">
                <a:latin typeface="Arial"/>
                <a:cs typeface="Arial"/>
              </a:rPr>
              <a:t>иловой лечебной грязи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различного  состава.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3000"/>
              </a:lnSpc>
              <a:spcBef>
                <a:spcPts val="570"/>
              </a:spcBef>
            </a:pPr>
            <a:r>
              <a:rPr sz="1100" b="1" spc="-5" dirty="0">
                <a:latin typeface="Arial"/>
                <a:cs typeface="Arial"/>
              </a:rPr>
              <a:t>Спирулина </a:t>
            </a:r>
            <a:r>
              <a:rPr sz="1100" dirty="0">
                <a:latin typeface="Arial"/>
                <a:cs typeface="Arial"/>
              </a:rPr>
              <a:t>— </a:t>
            </a:r>
            <a:r>
              <a:rPr sz="1100" spc="-5" dirty="0">
                <a:latin typeface="Arial"/>
                <a:cs typeface="Arial"/>
              </a:rPr>
              <a:t>биомасса, получаемая из </a:t>
            </a:r>
            <a:r>
              <a:rPr sz="1100" dirty="0">
                <a:latin typeface="Arial"/>
                <a:cs typeface="Arial"/>
              </a:rPr>
              <a:t>сине-зеленых водорослей,  богатая </a:t>
            </a:r>
            <a:r>
              <a:rPr sz="1100" spc="-5" dirty="0">
                <a:latin typeface="Arial"/>
                <a:cs typeface="Arial"/>
              </a:rPr>
              <a:t>белками, </a:t>
            </a:r>
            <a:r>
              <a:rPr sz="1100" dirty="0">
                <a:latin typeface="Arial"/>
                <a:cs typeface="Arial"/>
              </a:rPr>
              <a:t>витаминами </a:t>
            </a:r>
            <a:r>
              <a:rPr sz="1100" spc="-5" dirty="0">
                <a:latin typeface="Arial"/>
                <a:cs typeface="Arial"/>
              </a:rPr>
              <a:t>группы В, каротиноидами,  </a:t>
            </a:r>
            <a:r>
              <a:rPr sz="1100" dirty="0">
                <a:latin typeface="Arial"/>
                <a:cs typeface="Arial"/>
              </a:rPr>
              <a:t>минеральными солями, </a:t>
            </a:r>
            <a:r>
              <a:rPr sz="1100" spc="-5" dirty="0">
                <a:latin typeface="Arial"/>
                <a:cs typeface="Arial"/>
              </a:rPr>
              <a:t>аминокислотами </a:t>
            </a:r>
            <a:r>
              <a:rPr sz="1100" dirty="0">
                <a:latin typeface="Arial"/>
                <a:cs typeface="Arial"/>
              </a:rPr>
              <a:t>и нуклеиновыми </a:t>
            </a:r>
            <a:r>
              <a:rPr sz="1100" spc="-5" dirty="0">
                <a:latin typeface="Arial"/>
                <a:cs typeface="Arial"/>
              </a:rPr>
              <a:t>кислотами.  </a:t>
            </a:r>
            <a:r>
              <a:rPr sz="1100" dirty="0">
                <a:latin typeface="Arial"/>
                <a:cs typeface="Arial"/>
              </a:rPr>
              <a:t>Способна </a:t>
            </a:r>
            <a:r>
              <a:rPr sz="1100" spc="-5" dirty="0">
                <a:latin typeface="Arial"/>
                <a:cs typeface="Arial"/>
              </a:rPr>
              <a:t>стимулировать функциональную активность </a:t>
            </a:r>
            <a:r>
              <a:rPr sz="1100" dirty="0">
                <a:latin typeface="Arial"/>
                <a:cs typeface="Arial"/>
              </a:rPr>
              <a:t>слюнных желез,  повышать резистентность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эмали.</a:t>
            </a:r>
            <a:endParaRPr sz="1100">
              <a:latin typeface="Arial"/>
              <a:cs typeface="Arial"/>
            </a:endParaRPr>
          </a:p>
          <a:p>
            <a:pPr marL="12700" marR="177165">
              <a:lnSpc>
                <a:spcPts val="1220"/>
              </a:lnSpc>
              <a:spcBef>
                <a:spcPts val="640"/>
              </a:spcBef>
            </a:pPr>
            <a:r>
              <a:rPr sz="1100" b="1" spc="-5" dirty="0">
                <a:latin typeface="Arial"/>
                <a:cs typeface="Arial"/>
              </a:rPr>
              <a:t>Натуральная </a:t>
            </a:r>
            <a:r>
              <a:rPr sz="1100" b="1" dirty="0">
                <a:latin typeface="Arial"/>
                <a:cs typeface="Arial"/>
              </a:rPr>
              <a:t>морская </a:t>
            </a:r>
            <a:r>
              <a:rPr sz="1100" b="1" spc="-5" dirty="0">
                <a:latin typeface="Arial"/>
                <a:cs typeface="Arial"/>
              </a:rPr>
              <a:t>бурая водоросль </a:t>
            </a:r>
            <a:r>
              <a:rPr sz="1100" b="1" dirty="0">
                <a:latin typeface="Arial"/>
                <a:cs typeface="Arial"/>
              </a:rPr>
              <a:t>ламинария</a:t>
            </a:r>
            <a:r>
              <a:rPr sz="1100" dirty="0">
                <a:latin typeface="Arial"/>
                <a:cs typeface="Arial"/>
              </a:rPr>
              <a:t>, содержащая  </a:t>
            </a:r>
            <a:r>
              <a:rPr sz="1100" spc="-5" dirty="0">
                <a:latin typeface="Arial"/>
                <a:cs typeface="Arial"/>
              </a:rPr>
              <a:t>микроэлементы </a:t>
            </a:r>
            <a:r>
              <a:rPr sz="1100" dirty="0">
                <a:latin typeface="Arial"/>
                <a:cs typeface="Arial"/>
              </a:rPr>
              <a:t>и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йод.</a:t>
            </a:r>
            <a:endParaRPr sz="1100">
              <a:latin typeface="Arial"/>
              <a:cs typeface="Arial"/>
            </a:endParaRPr>
          </a:p>
          <a:p>
            <a:pPr marL="12700" marR="60960">
              <a:lnSpc>
                <a:spcPct val="93200"/>
              </a:lnSpc>
              <a:spcBef>
                <a:spcPts val="570"/>
              </a:spcBef>
            </a:pPr>
            <a:r>
              <a:rPr sz="1100" b="1" dirty="0">
                <a:latin typeface="Arial"/>
                <a:cs typeface="Arial"/>
              </a:rPr>
              <a:t>Экстракт эхинацеи </a:t>
            </a:r>
            <a:r>
              <a:rPr sz="1100" b="1" spc="-5" dirty="0">
                <a:latin typeface="Arial"/>
                <a:cs typeface="Arial"/>
              </a:rPr>
              <a:t>пурпурной </a:t>
            </a:r>
            <a:r>
              <a:rPr sz="1100" dirty="0">
                <a:latin typeface="Arial"/>
                <a:cs typeface="Arial"/>
              </a:rPr>
              <a:t>— содержит </a:t>
            </a:r>
            <a:r>
              <a:rPr sz="1100" spc="-5" dirty="0">
                <a:latin typeface="Arial"/>
                <a:cs typeface="Arial"/>
              </a:rPr>
              <a:t>натрий, калий, </a:t>
            </a:r>
            <a:r>
              <a:rPr sz="1100" dirty="0">
                <a:latin typeface="Arial"/>
                <a:cs typeface="Arial"/>
              </a:rPr>
              <a:t>марганец,  железо, медь, никель и </a:t>
            </a:r>
            <a:r>
              <a:rPr sz="1100" spc="-5" dirty="0">
                <a:latin typeface="Arial"/>
                <a:cs typeface="Arial"/>
              </a:rPr>
              <a:t>другие </a:t>
            </a:r>
            <a:r>
              <a:rPr sz="1100" dirty="0">
                <a:latin typeface="Arial"/>
                <a:cs typeface="Arial"/>
              </a:rPr>
              <a:t>элементы. Является </a:t>
            </a:r>
            <a:r>
              <a:rPr sz="1100" spc="-5" dirty="0">
                <a:latin typeface="Arial"/>
                <a:cs typeface="Arial"/>
              </a:rPr>
              <a:t>стимулятором  </a:t>
            </a:r>
            <a:r>
              <a:rPr sz="1100" dirty="0">
                <a:latin typeface="Arial"/>
                <a:cs typeface="Arial"/>
              </a:rPr>
              <a:t>местного </a:t>
            </a:r>
            <a:r>
              <a:rPr sz="1100" spc="-5" dirty="0">
                <a:latin typeface="Arial"/>
                <a:cs typeface="Arial"/>
              </a:rPr>
              <a:t>иммунитета </a:t>
            </a:r>
            <a:r>
              <a:rPr sz="1100" dirty="0">
                <a:latin typeface="Arial"/>
                <a:cs typeface="Arial"/>
              </a:rPr>
              <a:t>полости рта, </a:t>
            </a:r>
            <a:r>
              <a:rPr sz="1100" spc="-5" dirty="0">
                <a:latin typeface="Arial"/>
                <a:cs typeface="Arial"/>
              </a:rPr>
              <a:t>источником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микроэлементов.</a:t>
            </a:r>
            <a:endParaRPr sz="1100">
              <a:latin typeface="Arial"/>
              <a:cs typeface="Arial"/>
            </a:endParaRPr>
          </a:p>
          <a:p>
            <a:pPr marL="12700" marR="428625">
              <a:lnSpc>
                <a:spcPct val="93000"/>
              </a:lnSpc>
              <a:spcBef>
                <a:spcPts val="595"/>
              </a:spcBef>
            </a:pPr>
            <a:r>
              <a:rPr sz="1100" b="1" dirty="0">
                <a:latin typeface="Arial"/>
                <a:cs typeface="Arial"/>
              </a:rPr>
              <a:t>Препараты облепихи </a:t>
            </a:r>
            <a:r>
              <a:rPr sz="1100" dirty="0">
                <a:latin typeface="Arial"/>
                <a:cs typeface="Arial"/>
              </a:rPr>
              <a:t>— содержат фосфолипиды, стерины,  различные </a:t>
            </a:r>
            <a:r>
              <a:rPr sz="1100" spc="-5" dirty="0">
                <a:latin typeface="Arial"/>
                <a:cs typeface="Arial"/>
              </a:rPr>
              <a:t>витамины </a:t>
            </a:r>
            <a:r>
              <a:rPr sz="1100" dirty="0">
                <a:latin typeface="Arial"/>
                <a:cs typeface="Arial"/>
              </a:rPr>
              <a:t>и </a:t>
            </a:r>
            <a:r>
              <a:rPr sz="1100" spc="-5" dirty="0">
                <a:latin typeface="Arial"/>
                <a:cs typeface="Arial"/>
              </a:rPr>
              <a:t>провитамины (кератины, </a:t>
            </a:r>
            <a:r>
              <a:rPr sz="1100" dirty="0">
                <a:latin typeface="Arial"/>
                <a:cs typeface="Arial"/>
              </a:rPr>
              <a:t>токоферолы,  </a:t>
            </a:r>
            <a:r>
              <a:rPr sz="1100" spc="-5" dirty="0">
                <a:latin typeface="Arial"/>
                <a:cs typeface="Arial"/>
              </a:rPr>
              <a:t>провитамин А, </a:t>
            </a:r>
            <a:r>
              <a:rPr sz="1100" dirty="0">
                <a:latin typeface="Arial"/>
                <a:cs typeface="Arial"/>
              </a:rPr>
              <a:t>витамины, </a:t>
            </a:r>
            <a:r>
              <a:rPr sz="1100" spc="-5" dirty="0">
                <a:latin typeface="Arial"/>
                <a:cs typeface="Arial"/>
              </a:rPr>
              <a:t>С, </a:t>
            </a:r>
            <a:r>
              <a:rPr sz="1100" dirty="0">
                <a:latin typeface="Arial"/>
                <a:cs typeface="Arial"/>
              </a:rPr>
              <a:t>К, </a:t>
            </a:r>
            <a:r>
              <a:rPr sz="1100" spc="-5" dirty="0">
                <a:latin typeface="Arial"/>
                <a:cs typeface="Arial"/>
              </a:rPr>
              <a:t>Р, группы </a:t>
            </a:r>
            <a:r>
              <a:rPr sz="1100" dirty="0">
                <a:latin typeface="Arial"/>
                <a:cs typeface="Arial"/>
              </a:rPr>
              <a:t>В), 15 </a:t>
            </a:r>
            <a:r>
              <a:rPr sz="1100" spc="-5" dirty="0">
                <a:latin typeface="Arial"/>
                <a:cs typeface="Arial"/>
              </a:rPr>
              <a:t>микроэлементов,  </a:t>
            </a:r>
            <a:r>
              <a:rPr sz="1100" dirty="0">
                <a:latin typeface="Arial"/>
                <a:cs typeface="Arial"/>
              </a:rPr>
              <a:t>влияющих на обменные процессы в полости рта. Обладают  антисептическим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действием.</a:t>
            </a:r>
            <a:endParaRPr sz="1100">
              <a:latin typeface="Arial"/>
              <a:cs typeface="Arial"/>
            </a:endParaRPr>
          </a:p>
          <a:p>
            <a:pPr marL="12700" marR="115570">
              <a:lnSpc>
                <a:spcPct val="92900"/>
              </a:lnSpc>
              <a:spcBef>
                <a:spcPts val="610"/>
              </a:spcBef>
            </a:pPr>
            <a:r>
              <a:rPr sz="1100" b="1" spc="-5" dirty="0">
                <a:latin typeface="Arial"/>
                <a:cs typeface="Arial"/>
              </a:rPr>
              <a:t>Углекислые </a:t>
            </a:r>
            <a:r>
              <a:rPr sz="1100" b="1" dirty="0">
                <a:latin typeface="Arial"/>
                <a:cs typeface="Arial"/>
              </a:rPr>
              <a:t>вытяжки </a:t>
            </a:r>
            <a:r>
              <a:rPr sz="1100" dirty="0">
                <a:latin typeface="Arial"/>
                <a:cs typeface="Arial"/>
              </a:rPr>
              <a:t>семян фенхеля, </a:t>
            </a:r>
            <a:r>
              <a:rPr sz="1100" spc="-5" dirty="0">
                <a:latin typeface="Arial"/>
                <a:cs typeface="Arial"/>
              </a:rPr>
              <a:t>моркови, </a:t>
            </a:r>
            <a:r>
              <a:rPr sz="1100" dirty="0">
                <a:latin typeface="Arial"/>
                <a:cs typeface="Arial"/>
              </a:rPr>
              <a:t>винограда,  можжевельника, травы шалфея, </a:t>
            </a:r>
            <a:r>
              <a:rPr sz="1100" spc="-5" dirty="0">
                <a:latin typeface="Arial"/>
                <a:cs typeface="Arial"/>
              </a:rPr>
              <a:t>коричника, </a:t>
            </a:r>
            <a:r>
              <a:rPr sz="1100" dirty="0">
                <a:latin typeface="Arial"/>
                <a:cs typeface="Arial"/>
              </a:rPr>
              <a:t>мяты перечной, </a:t>
            </a:r>
            <a:r>
              <a:rPr sz="1100" spc="-5" dirty="0">
                <a:latin typeface="Arial"/>
                <a:cs typeface="Arial"/>
              </a:rPr>
              <a:t>хвойных  </a:t>
            </a:r>
            <a:r>
              <a:rPr sz="1100" dirty="0">
                <a:latin typeface="Arial"/>
                <a:cs typeface="Arial"/>
              </a:rPr>
              <a:t>лапок ели </a:t>
            </a:r>
            <a:r>
              <a:rPr sz="1100" spc="-5" dirty="0">
                <a:latin typeface="Arial"/>
                <a:cs typeface="Arial"/>
              </a:rPr>
              <a:t>(сме-реки), </a:t>
            </a:r>
            <a:r>
              <a:rPr sz="1100" dirty="0">
                <a:latin typeface="Arial"/>
                <a:cs typeface="Arial"/>
              </a:rPr>
              <a:t>вытяжки эвгенольного </a:t>
            </a:r>
            <a:r>
              <a:rPr sz="1100" spc="-5" dirty="0">
                <a:latin typeface="Arial"/>
                <a:cs typeface="Arial"/>
              </a:rPr>
              <a:t>базилика, имбиря,  </a:t>
            </a:r>
            <a:r>
              <a:rPr sz="1100" dirty="0">
                <a:latin typeface="Arial"/>
                <a:cs typeface="Arial"/>
              </a:rPr>
              <a:t>подорожника, шпината, </a:t>
            </a:r>
            <a:r>
              <a:rPr sz="1100" spc="-5" dirty="0">
                <a:latin typeface="Arial"/>
                <a:cs typeface="Arial"/>
              </a:rPr>
              <a:t>ламинарии, петрушки, </a:t>
            </a:r>
            <a:r>
              <a:rPr sz="1100" dirty="0">
                <a:latin typeface="Arial"/>
                <a:cs typeface="Arial"/>
              </a:rPr>
              <a:t>сельдерея, масляные  вытяжки </a:t>
            </a:r>
            <a:r>
              <a:rPr sz="1100" spc="-5" dirty="0">
                <a:latin typeface="Arial"/>
                <a:cs typeface="Arial"/>
              </a:rPr>
              <a:t>тмина, аира, </a:t>
            </a:r>
            <a:r>
              <a:rPr sz="1100" dirty="0">
                <a:latin typeface="Arial"/>
                <a:cs typeface="Arial"/>
              </a:rPr>
              <a:t>водно-спиртово-глицериновые вытяжки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герани,  эвкалипта, крапивы, зверобоя, софоры, шалфея, </a:t>
            </a:r>
            <a:r>
              <a:rPr sz="1100" spc="-5" dirty="0">
                <a:latin typeface="Arial"/>
                <a:cs typeface="Arial"/>
              </a:rPr>
              <a:t>бузины,  </a:t>
            </a:r>
            <a:r>
              <a:rPr sz="1100" dirty="0">
                <a:latin typeface="Arial"/>
                <a:cs typeface="Arial"/>
              </a:rPr>
              <a:t>тысячелистника,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чистотела.</a:t>
            </a:r>
            <a:endParaRPr sz="1100">
              <a:latin typeface="Arial"/>
              <a:cs typeface="Arial"/>
            </a:endParaRPr>
          </a:p>
          <a:p>
            <a:pPr marL="12700" marR="13970">
              <a:lnSpc>
                <a:spcPct val="93000"/>
              </a:lnSpc>
              <a:spcBef>
                <a:spcPts val="605"/>
              </a:spcBef>
            </a:pPr>
            <a:r>
              <a:rPr sz="1100" b="1" dirty="0">
                <a:latin typeface="Arial"/>
                <a:cs typeface="Arial"/>
              </a:rPr>
              <a:t>Препараты (экстракты) лекарственных растений </a:t>
            </a:r>
            <a:r>
              <a:rPr sz="1100" dirty="0">
                <a:latin typeface="Arial"/>
                <a:cs typeface="Arial"/>
              </a:rPr>
              <a:t>— </a:t>
            </a:r>
            <a:r>
              <a:rPr sz="1100" spc="-5" dirty="0">
                <a:latin typeface="Arial"/>
                <a:cs typeface="Arial"/>
              </a:rPr>
              <a:t>ромашки,  </a:t>
            </a:r>
            <a:r>
              <a:rPr sz="1100" dirty="0">
                <a:latin typeface="Arial"/>
                <a:cs typeface="Arial"/>
              </a:rPr>
              <a:t>зверобоя, </a:t>
            </a:r>
            <a:r>
              <a:rPr sz="1100" spc="-5" dirty="0">
                <a:latin typeface="Arial"/>
                <a:cs typeface="Arial"/>
              </a:rPr>
              <a:t>аира </a:t>
            </a:r>
            <a:r>
              <a:rPr sz="1100" dirty="0">
                <a:latin typeface="Arial"/>
                <a:cs typeface="Arial"/>
              </a:rPr>
              <a:t>болотного, календулы, шалфея, мяты </a:t>
            </a:r>
            <a:r>
              <a:rPr sz="1100" spc="-5" dirty="0">
                <a:latin typeface="Arial"/>
                <a:cs typeface="Arial"/>
              </a:rPr>
              <a:t>лимонной,  розмарина, </a:t>
            </a:r>
            <a:r>
              <a:rPr sz="1100" dirty="0">
                <a:latin typeface="Arial"/>
                <a:cs typeface="Arial"/>
              </a:rPr>
              <a:t>крапивы, тысячелистника, черешни, листьев </a:t>
            </a:r>
            <a:r>
              <a:rPr sz="1100" spc="-5" dirty="0">
                <a:latin typeface="Arial"/>
                <a:cs typeface="Arial"/>
              </a:rPr>
              <a:t>гаммамелиса,  </a:t>
            </a:r>
            <a:r>
              <a:rPr sz="1100" dirty="0">
                <a:latin typeface="Arial"/>
                <a:cs typeface="Arial"/>
              </a:rPr>
              <a:t>очищенные масла мяты водяной, шалфея лекарственного, аниса  обыкновенного, экстракты корня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женьшеня.</a:t>
            </a:r>
            <a:endParaRPr sz="1100">
              <a:latin typeface="Arial"/>
              <a:cs typeface="Arial"/>
            </a:endParaRPr>
          </a:p>
          <a:p>
            <a:pPr marL="12700" marR="27940">
              <a:lnSpc>
                <a:spcPct val="93000"/>
              </a:lnSpc>
              <a:spcBef>
                <a:spcPts val="595"/>
              </a:spcBef>
            </a:pPr>
            <a:r>
              <a:rPr sz="1100" b="1" dirty="0">
                <a:latin typeface="Arial"/>
                <a:cs typeface="Arial"/>
              </a:rPr>
              <a:t>Водно-спиртовый экстракт </a:t>
            </a:r>
            <a:r>
              <a:rPr sz="1100" dirty="0">
                <a:latin typeface="Arial"/>
                <a:cs typeface="Arial"/>
              </a:rPr>
              <a:t>тысячелистника содержит </a:t>
            </a:r>
            <a:r>
              <a:rPr sz="1100" spc="-5" dirty="0">
                <a:latin typeface="Arial"/>
                <a:cs typeface="Arial"/>
              </a:rPr>
              <a:t>дубильные</a:t>
            </a:r>
            <a:r>
              <a:rPr sz="1100" spc="-170" dirty="0">
                <a:latin typeface="Arial"/>
                <a:cs typeface="Arial"/>
              </a:rPr>
              <a:t> </a:t>
            </a:r>
            <a:r>
              <a:rPr sz="1100" spc="5" dirty="0">
                <a:latin typeface="Arial"/>
                <a:cs typeface="Arial"/>
              </a:rPr>
              <a:t>ве-  </a:t>
            </a:r>
            <a:r>
              <a:rPr sz="1100" dirty="0">
                <a:latin typeface="Arial"/>
                <a:cs typeface="Arial"/>
              </a:rPr>
              <a:t>щества, </a:t>
            </a:r>
            <a:r>
              <a:rPr sz="1100" spc="-5" dirty="0">
                <a:latin typeface="Arial"/>
                <a:cs typeface="Arial"/>
              </a:rPr>
              <a:t>каротин, витамины </a:t>
            </a:r>
            <a:r>
              <a:rPr sz="1100" dirty="0">
                <a:latin typeface="Arial"/>
                <a:cs typeface="Arial"/>
              </a:rPr>
              <a:t>С и К, способствует повышению  свертываемости крови за счет </a:t>
            </a:r>
            <a:r>
              <a:rPr sz="1100" spc="-5" dirty="0">
                <a:latin typeface="Arial"/>
                <a:cs typeface="Arial"/>
              </a:rPr>
              <a:t>увеличения </a:t>
            </a:r>
            <a:r>
              <a:rPr sz="1100" dirty="0">
                <a:latin typeface="Arial"/>
                <a:cs typeface="Arial"/>
              </a:rPr>
              <a:t>числа тромбоцитов,  обладает </a:t>
            </a:r>
            <a:r>
              <a:rPr sz="1100" spc="-5" dirty="0">
                <a:latin typeface="Arial"/>
                <a:cs typeface="Arial"/>
              </a:rPr>
              <a:t>дезинфицирующим </a:t>
            </a:r>
            <a:r>
              <a:rPr sz="1100" dirty="0">
                <a:latin typeface="Arial"/>
                <a:cs typeface="Arial"/>
              </a:rPr>
              <a:t>и противовоспалительным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действием.</a:t>
            </a:r>
            <a:endParaRPr sz="1100">
              <a:latin typeface="Arial"/>
              <a:cs typeface="Arial"/>
            </a:endParaRPr>
          </a:p>
          <a:p>
            <a:pPr marL="12700" marR="828675">
              <a:lnSpc>
                <a:spcPts val="1240"/>
              </a:lnSpc>
              <a:spcBef>
                <a:spcPts val="615"/>
              </a:spcBef>
            </a:pPr>
            <a:r>
              <a:rPr sz="1100" b="1" dirty="0">
                <a:latin typeface="Arial"/>
                <a:cs typeface="Arial"/>
              </a:rPr>
              <a:t>Вытяжка из гвоздики </a:t>
            </a:r>
            <a:r>
              <a:rPr sz="1100" dirty="0">
                <a:latin typeface="Arial"/>
                <a:cs typeface="Arial"/>
              </a:rPr>
              <a:t>обладает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местноанестезирующими  свойствами.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13401" y="1043571"/>
            <a:ext cx="4459605" cy="6336665"/>
          </a:xfrm>
          <a:custGeom>
            <a:avLst/>
            <a:gdLst/>
            <a:ahLst/>
            <a:cxnLst/>
            <a:rect l="l" t="t" r="r" b="b"/>
            <a:pathLst>
              <a:path w="4459605" h="6336665">
                <a:moveTo>
                  <a:pt x="0" y="6336665"/>
                </a:moveTo>
                <a:lnTo>
                  <a:pt x="4459224" y="6336665"/>
                </a:lnTo>
                <a:lnTo>
                  <a:pt x="4459224" y="0"/>
                </a:lnTo>
                <a:lnTo>
                  <a:pt x="0" y="0"/>
                </a:lnTo>
                <a:lnTo>
                  <a:pt x="0" y="6336665"/>
                </a:lnTo>
                <a:close/>
              </a:path>
            </a:pathLst>
          </a:custGeom>
          <a:solidFill>
            <a:srgbClr val="C2F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3401" y="1043571"/>
            <a:ext cx="4459605" cy="6336665"/>
          </a:xfrm>
          <a:custGeom>
            <a:avLst/>
            <a:gdLst/>
            <a:ahLst/>
            <a:cxnLst/>
            <a:rect l="l" t="t" r="r" b="b"/>
            <a:pathLst>
              <a:path w="4459605" h="6336665">
                <a:moveTo>
                  <a:pt x="0" y="6336665"/>
                </a:moveTo>
                <a:lnTo>
                  <a:pt x="4459224" y="6336665"/>
                </a:lnTo>
                <a:lnTo>
                  <a:pt x="4459224" y="0"/>
                </a:lnTo>
                <a:lnTo>
                  <a:pt x="0" y="0"/>
                </a:lnTo>
                <a:lnTo>
                  <a:pt x="0" y="6336665"/>
                </a:lnTo>
                <a:close/>
              </a:path>
            </a:pathLst>
          </a:custGeom>
          <a:ln w="9525">
            <a:solidFill>
              <a:srgbClr val="00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73217" y="1067150"/>
            <a:ext cx="4318000" cy="3432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495">
              <a:lnSpc>
                <a:spcPct val="93200"/>
              </a:lnSpc>
            </a:pPr>
            <a:r>
              <a:rPr sz="1100" b="1" dirty="0">
                <a:latin typeface="Arial"/>
                <a:cs typeface="Arial"/>
              </a:rPr>
              <a:t>Водно-спиртовый экстракт </a:t>
            </a:r>
            <a:r>
              <a:rPr sz="1100" dirty="0">
                <a:latin typeface="Arial"/>
                <a:cs typeface="Arial"/>
              </a:rPr>
              <a:t>крапивы способствует повышению  свертываемости крови благодаря </a:t>
            </a:r>
            <a:r>
              <a:rPr sz="1100" spc="-5" dirty="0">
                <a:latin typeface="Arial"/>
                <a:cs typeface="Arial"/>
              </a:rPr>
              <a:t>присутствию </a:t>
            </a:r>
            <a:r>
              <a:rPr sz="1100" dirty="0">
                <a:latin typeface="Arial"/>
                <a:cs typeface="Arial"/>
              </a:rPr>
              <a:t>в ней </a:t>
            </a:r>
            <a:r>
              <a:rPr sz="1100" spc="-5" dirty="0">
                <a:latin typeface="Arial"/>
                <a:cs typeface="Arial"/>
              </a:rPr>
              <a:t>витамина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К,  </a:t>
            </a:r>
            <a:r>
              <a:rPr sz="1100" spc="-5" dirty="0">
                <a:latin typeface="Arial"/>
                <a:cs typeface="Arial"/>
              </a:rPr>
              <a:t>стимулирующего </a:t>
            </a:r>
            <a:r>
              <a:rPr sz="1100" dirty="0">
                <a:latin typeface="Arial"/>
                <a:cs typeface="Arial"/>
              </a:rPr>
              <a:t>выработку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протромбина.</a:t>
            </a:r>
            <a:endParaRPr sz="1100">
              <a:latin typeface="Arial"/>
              <a:cs typeface="Arial"/>
            </a:endParaRPr>
          </a:p>
          <a:p>
            <a:pPr marL="12700" marR="318770">
              <a:lnSpc>
                <a:spcPts val="1240"/>
              </a:lnSpc>
              <a:spcBef>
                <a:spcPts val="610"/>
              </a:spcBef>
            </a:pPr>
            <a:r>
              <a:rPr sz="1100" b="1" dirty="0">
                <a:latin typeface="Arial"/>
                <a:cs typeface="Arial"/>
              </a:rPr>
              <a:t>Препараты аира </a:t>
            </a:r>
            <a:r>
              <a:rPr sz="1100" b="1" spc="-5" dirty="0">
                <a:latin typeface="Arial"/>
                <a:cs typeface="Arial"/>
              </a:rPr>
              <a:t>болотного </a:t>
            </a:r>
            <a:r>
              <a:rPr sz="1100" dirty="0">
                <a:latin typeface="Arial"/>
                <a:cs typeface="Arial"/>
              </a:rPr>
              <a:t>оказывают </a:t>
            </a:r>
            <a:r>
              <a:rPr sz="1100" spc="-5" dirty="0">
                <a:latin typeface="Arial"/>
                <a:cs typeface="Arial"/>
              </a:rPr>
              <a:t>дезинфицирующее,  </a:t>
            </a:r>
            <a:r>
              <a:rPr sz="1100" dirty="0">
                <a:latin typeface="Arial"/>
                <a:cs typeface="Arial"/>
              </a:rPr>
              <a:t>противовоспалительное, обезболивающее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действие.</a:t>
            </a:r>
            <a:endParaRPr sz="1100">
              <a:latin typeface="Arial"/>
              <a:cs typeface="Arial"/>
            </a:endParaRPr>
          </a:p>
          <a:p>
            <a:pPr marL="12700" marR="111125" algn="just">
              <a:lnSpc>
                <a:spcPts val="1220"/>
              </a:lnSpc>
              <a:spcBef>
                <a:spcPts val="600"/>
              </a:spcBef>
            </a:pPr>
            <a:r>
              <a:rPr sz="1100" b="1" dirty="0">
                <a:latin typeface="Arial"/>
                <a:cs typeface="Arial"/>
              </a:rPr>
              <a:t>Препараты ромашки</a:t>
            </a:r>
            <a:r>
              <a:rPr sz="1100" dirty="0">
                <a:latin typeface="Arial"/>
                <a:cs typeface="Arial"/>
              </a:rPr>
              <a:t>, </a:t>
            </a:r>
            <a:r>
              <a:rPr sz="1100" spc="-5" dirty="0">
                <a:latin typeface="Arial"/>
                <a:cs typeface="Arial"/>
              </a:rPr>
              <a:t>азулен </a:t>
            </a:r>
            <a:r>
              <a:rPr sz="1100" dirty="0">
                <a:latin typeface="Arial"/>
                <a:cs typeface="Arial"/>
              </a:rPr>
              <a:t>(часть эфирного масла </a:t>
            </a:r>
            <a:r>
              <a:rPr sz="1100" spc="-5" dirty="0">
                <a:latin typeface="Arial"/>
                <a:cs typeface="Arial"/>
              </a:rPr>
              <a:t>ромашки)  </a:t>
            </a:r>
            <a:r>
              <a:rPr sz="1100" dirty="0">
                <a:latin typeface="Arial"/>
                <a:cs typeface="Arial"/>
              </a:rPr>
              <a:t>обладают противовоспалительным, </a:t>
            </a:r>
            <a:r>
              <a:rPr sz="1100" spc="-5" dirty="0">
                <a:latin typeface="Arial"/>
                <a:cs typeface="Arial"/>
              </a:rPr>
              <a:t>антисептическим, вяжущим  действиями.</a:t>
            </a:r>
            <a:endParaRPr sz="1100">
              <a:latin typeface="Arial"/>
              <a:cs typeface="Arial"/>
            </a:endParaRPr>
          </a:p>
          <a:p>
            <a:pPr marL="12700" marR="497840">
              <a:lnSpc>
                <a:spcPts val="1220"/>
              </a:lnSpc>
              <a:spcBef>
                <a:spcPts val="615"/>
              </a:spcBef>
            </a:pPr>
            <a:r>
              <a:rPr sz="1100" b="1" spc="-5" dirty="0">
                <a:latin typeface="Arial"/>
                <a:cs typeface="Arial"/>
              </a:rPr>
              <a:t>Шалфей </a:t>
            </a:r>
            <a:r>
              <a:rPr sz="1100" spc="-5" dirty="0">
                <a:latin typeface="Arial"/>
                <a:cs typeface="Arial"/>
              </a:rPr>
              <a:t>оказывает </a:t>
            </a:r>
            <a:r>
              <a:rPr sz="1100" dirty="0">
                <a:latin typeface="Arial"/>
                <a:cs typeface="Arial"/>
              </a:rPr>
              <a:t>антибактериальное,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болеутоляющее,  заживляющее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действие.</a:t>
            </a:r>
            <a:endParaRPr sz="1100">
              <a:latin typeface="Arial"/>
              <a:cs typeface="Arial"/>
            </a:endParaRPr>
          </a:p>
          <a:p>
            <a:pPr marL="12700" marR="90170">
              <a:lnSpc>
                <a:spcPct val="93200"/>
              </a:lnSpc>
              <a:spcBef>
                <a:spcPts val="570"/>
              </a:spcBef>
            </a:pPr>
            <a:r>
              <a:rPr sz="1100" b="1" dirty="0">
                <a:latin typeface="Arial"/>
                <a:cs typeface="Arial"/>
              </a:rPr>
              <a:t>Экстракт лаванды </a:t>
            </a:r>
            <a:r>
              <a:rPr sz="1100" dirty="0">
                <a:latin typeface="Arial"/>
                <a:cs typeface="Arial"/>
              </a:rPr>
              <a:t>обладает </a:t>
            </a:r>
            <a:r>
              <a:rPr sz="1100" spc="-5" dirty="0">
                <a:latin typeface="Arial"/>
                <a:cs typeface="Arial"/>
              </a:rPr>
              <a:t>умеренным бактерицидным  </a:t>
            </a:r>
            <a:r>
              <a:rPr sz="1100" dirty="0">
                <a:latin typeface="Arial"/>
                <a:cs typeface="Arial"/>
              </a:rPr>
              <a:t>действием на </a:t>
            </a:r>
            <a:r>
              <a:rPr sz="1100" spc="-5" dirty="0">
                <a:latin typeface="Arial"/>
                <a:cs typeface="Arial"/>
              </a:rPr>
              <a:t>стрептококки, стафилококки </a:t>
            </a:r>
            <a:r>
              <a:rPr sz="1100" dirty="0">
                <a:latin typeface="Arial"/>
                <a:cs typeface="Arial"/>
              </a:rPr>
              <a:t>и грибы рода </a:t>
            </a:r>
            <a:r>
              <a:rPr sz="1100" spc="-5" dirty="0">
                <a:latin typeface="Arial"/>
                <a:cs typeface="Arial"/>
              </a:rPr>
              <a:t>Candida  albicans.</a:t>
            </a:r>
            <a:endParaRPr sz="1100">
              <a:latin typeface="Arial"/>
              <a:cs typeface="Arial"/>
            </a:endParaRPr>
          </a:p>
          <a:p>
            <a:pPr marL="12700" marR="365125">
              <a:lnSpc>
                <a:spcPct val="93300"/>
              </a:lnSpc>
              <a:spcBef>
                <a:spcPts val="590"/>
              </a:spcBef>
            </a:pPr>
            <a:r>
              <a:rPr sz="1100" b="1" spc="-5" dirty="0">
                <a:latin typeface="Arial"/>
                <a:cs typeface="Arial"/>
              </a:rPr>
              <a:t>Масло </a:t>
            </a:r>
            <a:r>
              <a:rPr sz="1100" b="1" dirty="0">
                <a:latin typeface="Arial"/>
                <a:cs typeface="Arial"/>
              </a:rPr>
              <a:t>австралийского чайного </a:t>
            </a:r>
            <a:r>
              <a:rPr sz="1100" b="1" spc="-5" dirty="0">
                <a:latin typeface="Arial"/>
                <a:cs typeface="Arial"/>
              </a:rPr>
              <a:t>дерева </a:t>
            </a:r>
            <a:r>
              <a:rPr sz="1100" spc="-5" dirty="0">
                <a:latin typeface="Arial"/>
                <a:cs typeface="Arial"/>
              </a:rPr>
              <a:t>характеризуется  </a:t>
            </a:r>
            <a:r>
              <a:rPr sz="1100" dirty="0">
                <a:latin typeface="Arial"/>
                <a:cs typeface="Arial"/>
              </a:rPr>
              <a:t>сильным бактерицидным действием, в 8 </a:t>
            </a:r>
            <a:r>
              <a:rPr sz="1100" spc="-5" dirty="0">
                <a:latin typeface="Arial"/>
                <a:cs typeface="Arial"/>
              </a:rPr>
              <a:t>раз</a:t>
            </a:r>
            <a:r>
              <a:rPr sz="1100" spc="-16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превышающим  таковое карболовой кислоты и в 5 раз —</a:t>
            </a:r>
            <a:r>
              <a:rPr sz="1100" spc="-18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спирта.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3200"/>
              </a:lnSpc>
              <a:spcBef>
                <a:spcPts val="590"/>
              </a:spcBef>
            </a:pPr>
            <a:r>
              <a:rPr sz="1100" b="1" dirty="0">
                <a:latin typeface="Arial"/>
                <a:cs typeface="Arial"/>
              </a:rPr>
              <a:t>Препараты мяты </a:t>
            </a:r>
            <a:r>
              <a:rPr sz="1100" dirty="0">
                <a:latin typeface="Arial"/>
                <a:cs typeface="Arial"/>
              </a:rPr>
              <a:t>способны </a:t>
            </a:r>
            <a:r>
              <a:rPr sz="1100" spc="-5" dirty="0">
                <a:latin typeface="Arial"/>
                <a:cs typeface="Arial"/>
              </a:rPr>
              <a:t>стимулировать </a:t>
            </a:r>
            <a:r>
              <a:rPr sz="1100" dirty="0">
                <a:latin typeface="Arial"/>
                <a:cs typeface="Arial"/>
              </a:rPr>
              <a:t>капиллярное  кровообращение в пародонте и </a:t>
            </a:r>
            <a:r>
              <a:rPr sz="1100" spc="-5" dirty="0">
                <a:latin typeface="Arial"/>
                <a:cs typeface="Arial"/>
              </a:rPr>
              <a:t>слизистой </a:t>
            </a:r>
            <a:r>
              <a:rPr sz="1100" dirty="0">
                <a:latin typeface="Arial"/>
                <a:cs typeface="Arial"/>
              </a:rPr>
              <a:t>оболочке,</a:t>
            </a:r>
            <a:r>
              <a:rPr sz="1100" spc="-1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действовать  болеутоляюще, освежающе и</a:t>
            </a:r>
            <a:r>
              <a:rPr sz="1100" spc="-1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антибактериально.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3217" y="4552442"/>
            <a:ext cx="441071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Хлорофилло-каротиновая </a:t>
            </a:r>
            <a:r>
              <a:rPr sz="1100" b="1" dirty="0">
                <a:latin typeface="Arial"/>
                <a:cs typeface="Arial"/>
              </a:rPr>
              <a:t>паста</a:t>
            </a:r>
            <a:r>
              <a:rPr sz="1100" dirty="0">
                <a:latin typeface="Arial"/>
                <a:cs typeface="Arial"/>
              </a:rPr>
              <a:t>, выделенная </a:t>
            </a:r>
            <a:r>
              <a:rPr sz="1100" spc="-5" dirty="0">
                <a:latin typeface="Arial"/>
                <a:cs typeface="Arial"/>
              </a:rPr>
              <a:t>из игл хвои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сосны,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73217" y="4719457"/>
            <a:ext cx="4219575" cy="2576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5"/>
              </a:lnSpc>
            </a:pPr>
            <a:r>
              <a:rPr sz="1100" dirty="0">
                <a:latin typeface="Arial"/>
                <a:cs typeface="Arial"/>
              </a:rPr>
              <a:t>ели, </a:t>
            </a:r>
            <a:r>
              <a:rPr sz="1100" spc="-5" dirty="0">
                <a:latin typeface="Arial"/>
                <a:cs typeface="Arial"/>
              </a:rPr>
              <a:t>содержит хлорофилл, комплекс витаминов </a:t>
            </a:r>
            <a:r>
              <a:rPr sz="1100" dirty="0">
                <a:latin typeface="Arial"/>
                <a:cs typeface="Arial"/>
              </a:rPr>
              <a:t>и</a:t>
            </a:r>
            <a:r>
              <a:rPr sz="1100" spc="-5" dirty="0">
                <a:latin typeface="Arial"/>
                <a:cs typeface="Arial"/>
              </a:rPr>
              <a:t> каротин,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92900"/>
              </a:lnSpc>
              <a:spcBef>
                <a:spcPts val="50"/>
              </a:spcBef>
            </a:pPr>
            <a:r>
              <a:rPr sz="1100" dirty="0">
                <a:latin typeface="Arial"/>
                <a:cs typeface="Arial"/>
              </a:rPr>
              <a:t>натриевые соли смоляных </a:t>
            </a:r>
            <a:r>
              <a:rPr sz="1100" spc="-5" dirty="0">
                <a:latin typeface="Arial"/>
                <a:cs typeface="Arial"/>
              </a:rPr>
              <a:t>кислот, другие бактерицидные </a:t>
            </a:r>
            <a:r>
              <a:rPr sz="1100" dirty="0">
                <a:latin typeface="Arial"/>
                <a:cs typeface="Arial"/>
              </a:rPr>
              <a:t>и  </a:t>
            </a:r>
            <a:r>
              <a:rPr sz="1100" spc="-5" dirty="0">
                <a:latin typeface="Arial"/>
                <a:cs typeface="Arial"/>
              </a:rPr>
              <a:t>биоактивные </a:t>
            </a:r>
            <a:r>
              <a:rPr sz="1100" dirty="0">
                <a:latin typeface="Arial"/>
                <a:cs typeface="Arial"/>
              </a:rPr>
              <a:t>добавки. Одна </a:t>
            </a:r>
            <a:r>
              <a:rPr sz="1100" spc="-5" dirty="0">
                <a:latin typeface="Arial"/>
                <a:cs typeface="Arial"/>
              </a:rPr>
              <a:t>из </a:t>
            </a:r>
            <a:r>
              <a:rPr sz="1100" dirty="0">
                <a:latin typeface="Arial"/>
                <a:cs typeface="Arial"/>
              </a:rPr>
              <a:t>основных ее частей —  </a:t>
            </a:r>
            <a:r>
              <a:rPr sz="1100" spc="-5" dirty="0">
                <a:latin typeface="Arial"/>
                <a:cs typeface="Arial"/>
              </a:rPr>
              <a:t>хлорофиллин. </a:t>
            </a:r>
            <a:r>
              <a:rPr sz="1100" dirty="0">
                <a:latin typeface="Arial"/>
                <a:cs typeface="Arial"/>
              </a:rPr>
              <a:t>Его 5—7 % водный раствор благоприятно</a:t>
            </a:r>
            <a:r>
              <a:rPr sz="1100" spc="-1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влияет  на ткани пародонта, снижая кровоточивость десен, </a:t>
            </a:r>
            <a:r>
              <a:rPr sz="1100" spc="-5" dirty="0">
                <a:latin typeface="Arial"/>
                <a:cs typeface="Arial"/>
              </a:rPr>
              <a:t>их  </a:t>
            </a:r>
            <a:r>
              <a:rPr sz="1100" dirty="0">
                <a:latin typeface="Arial"/>
                <a:cs typeface="Arial"/>
              </a:rPr>
              <a:t>пастозность, воспалительные явления, </a:t>
            </a:r>
            <a:r>
              <a:rPr sz="1100" spc="-5" dirty="0">
                <a:latin typeface="Arial"/>
                <a:cs typeface="Arial"/>
              </a:rPr>
              <a:t>стимулируя </a:t>
            </a:r>
            <a:r>
              <a:rPr sz="1100" dirty="0">
                <a:latin typeface="Arial"/>
                <a:cs typeface="Arial"/>
              </a:rPr>
              <a:t>процессы  </a:t>
            </a:r>
            <a:r>
              <a:rPr sz="1100" spc="-5" dirty="0">
                <a:latin typeface="Arial"/>
                <a:cs typeface="Arial"/>
              </a:rPr>
              <a:t>регенерации.</a:t>
            </a:r>
            <a:endParaRPr sz="1100">
              <a:latin typeface="Arial"/>
              <a:cs typeface="Arial"/>
            </a:endParaRPr>
          </a:p>
          <a:p>
            <a:pPr marL="12700" marR="230504">
              <a:lnSpc>
                <a:spcPts val="1240"/>
              </a:lnSpc>
              <a:spcBef>
                <a:spcPts val="610"/>
              </a:spcBef>
            </a:pPr>
            <a:r>
              <a:rPr sz="1100" dirty="0">
                <a:latin typeface="Arial"/>
                <a:cs typeface="Arial"/>
              </a:rPr>
              <a:t>В качестве добавок, снижающих воспалительные явления,</a:t>
            </a:r>
            <a:r>
              <a:rPr sz="1100" spc="-17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  частности кровоточивость десен,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применяются</a:t>
            </a:r>
            <a:endParaRPr sz="1100">
              <a:latin typeface="Arial"/>
              <a:cs typeface="Arial"/>
            </a:endParaRPr>
          </a:p>
          <a:p>
            <a:pPr marL="12700" marR="581660">
              <a:lnSpc>
                <a:spcPts val="1820"/>
              </a:lnSpc>
              <a:spcBef>
                <a:spcPts val="120"/>
              </a:spcBef>
            </a:pPr>
            <a:r>
              <a:rPr sz="1100" b="1" dirty="0">
                <a:latin typeface="Arial"/>
                <a:cs typeface="Arial"/>
              </a:rPr>
              <a:t>алантоин </a:t>
            </a:r>
            <a:r>
              <a:rPr sz="1100" dirty="0">
                <a:latin typeface="Arial"/>
                <a:cs typeface="Arial"/>
              </a:rPr>
              <a:t>(пасты </a:t>
            </a:r>
            <a:r>
              <a:rPr sz="1100" spc="-5" dirty="0">
                <a:latin typeface="Arial"/>
                <a:cs typeface="Arial"/>
              </a:rPr>
              <a:t>Lacalut aktiv, Лазурь, Салва).  </a:t>
            </a:r>
            <a:r>
              <a:rPr sz="1100" b="1" dirty="0">
                <a:latin typeface="Arial"/>
                <a:cs typeface="Arial"/>
              </a:rPr>
              <a:t>алюминия </a:t>
            </a:r>
            <a:r>
              <a:rPr sz="1100" b="1" spc="-5" dirty="0">
                <a:latin typeface="Arial"/>
                <a:cs typeface="Arial"/>
              </a:rPr>
              <a:t>лактат </a:t>
            </a:r>
            <a:r>
              <a:rPr sz="1100" dirty="0">
                <a:latin typeface="Arial"/>
                <a:cs typeface="Arial"/>
              </a:rPr>
              <a:t>(пасты </a:t>
            </a:r>
            <a:r>
              <a:rPr sz="1100" spc="-5" dirty="0">
                <a:latin typeface="Arial"/>
                <a:cs typeface="Arial"/>
              </a:rPr>
              <a:t>Lacalut aktiv, Lacalut sensitiv).  </a:t>
            </a:r>
            <a:r>
              <a:rPr sz="1100" b="1" dirty="0">
                <a:latin typeface="Arial"/>
                <a:cs typeface="Arial"/>
              </a:rPr>
              <a:t>альфа-бисаболол </a:t>
            </a:r>
            <a:r>
              <a:rPr sz="1100" dirty="0">
                <a:latin typeface="Arial"/>
                <a:cs typeface="Arial"/>
              </a:rPr>
              <a:t>(паста</a:t>
            </a:r>
            <a:r>
              <a:rPr sz="1100" spc="-13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Parexil)</a:t>
            </a:r>
            <a:endParaRPr sz="1100">
              <a:latin typeface="Arial"/>
              <a:cs typeface="Arial"/>
            </a:endParaRPr>
          </a:p>
          <a:p>
            <a:pPr marL="12700" marR="295275">
              <a:lnSpc>
                <a:spcPts val="1220"/>
              </a:lnSpc>
              <a:spcBef>
                <a:spcPts val="495"/>
              </a:spcBef>
            </a:pPr>
            <a:r>
              <a:rPr sz="1100" b="1" spc="-5" dirty="0">
                <a:latin typeface="Arial"/>
                <a:cs typeface="Arial"/>
              </a:rPr>
              <a:t>формальдегид </a:t>
            </a:r>
            <a:r>
              <a:rPr sz="1100" dirty="0">
                <a:latin typeface="Arial"/>
                <a:cs typeface="Arial"/>
              </a:rPr>
              <a:t>(как </a:t>
            </a:r>
            <a:r>
              <a:rPr sz="1100" spc="-5" dirty="0">
                <a:latin typeface="Arial"/>
                <a:cs typeface="Arial"/>
              </a:rPr>
              <a:t>рубцующее </a:t>
            </a:r>
            <a:r>
              <a:rPr sz="1100" dirty="0">
                <a:latin typeface="Arial"/>
                <a:cs typeface="Arial"/>
              </a:rPr>
              <a:t>и крове-останавливающее  средство, паста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Parodium).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991" y="4355896"/>
            <a:ext cx="238125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42738" y="367283"/>
            <a:ext cx="224091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000080"/>
                </a:solidFill>
                <a:latin typeface="Arial"/>
                <a:cs typeface="Arial"/>
              </a:rPr>
              <a:t>Ферменты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506" y="251447"/>
            <a:ext cx="2736850" cy="504190"/>
          </a:xfrm>
          <a:custGeom>
            <a:avLst/>
            <a:gdLst/>
            <a:ahLst/>
            <a:cxnLst/>
            <a:rect l="l" t="t" r="r" b="b"/>
            <a:pathLst>
              <a:path w="2736850" h="504190">
                <a:moveTo>
                  <a:pt x="0" y="504075"/>
                </a:moveTo>
                <a:lnTo>
                  <a:pt x="2736850" y="504075"/>
                </a:lnTo>
                <a:lnTo>
                  <a:pt x="2736850" y="0"/>
                </a:lnTo>
                <a:lnTo>
                  <a:pt x="0" y="0"/>
                </a:lnTo>
                <a:lnTo>
                  <a:pt x="0" y="50407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506" y="251447"/>
            <a:ext cx="2736850" cy="1094740"/>
          </a:xfrm>
          <a:custGeom>
            <a:avLst/>
            <a:gdLst/>
            <a:ahLst/>
            <a:cxnLst/>
            <a:rect l="l" t="t" r="r" b="b"/>
            <a:pathLst>
              <a:path w="2736850" h="1094740">
                <a:moveTo>
                  <a:pt x="0" y="1094752"/>
                </a:moveTo>
                <a:lnTo>
                  <a:pt x="2736850" y="1094752"/>
                </a:lnTo>
                <a:lnTo>
                  <a:pt x="2736850" y="0"/>
                </a:lnTo>
                <a:lnTo>
                  <a:pt x="0" y="0"/>
                </a:lnTo>
                <a:lnTo>
                  <a:pt x="0" y="1094752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783" y="287655"/>
            <a:ext cx="224917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</a:rPr>
              <a:t>Спектр</a:t>
            </a:r>
            <a:r>
              <a:rPr sz="2000" spc="-5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действия:</a:t>
            </a:r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88506" y="755523"/>
            <a:ext cx="2736850" cy="3479800"/>
          </a:xfrm>
          <a:custGeom>
            <a:avLst/>
            <a:gdLst/>
            <a:ahLst/>
            <a:cxnLst/>
            <a:rect l="l" t="t" r="r" b="b"/>
            <a:pathLst>
              <a:path w="2736850" h="3479800">
                <a:moveTo>
                  <a:pt x="0" y="3479292"/>
                </a:moveTo>
                <a:lnTo>
                  <a:pt x="2736850" y="3479292"/>
                </a:lnTo>
                <a:lnTo>
                  <a:pt x="2736850" y="0"/>
                </a:lnTo>
                <a:lnTo>
                  <a:pt x="0" y="0"/>
                </a:lnTo>
                <a:lnTo>
                  <a:pt x="0" y="3479292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506" y="755523"/>
            <a:ext cx="2736850" cy="3479800"/>
          </a:xfrm>
          <a:custGeom>
            <a:avLst/>
            <a:gdLst/>
            <a:ahLst/>
            <a:cxnLst/>
            <a:rect l="l" t="t" r="r" b="b"/>
            <a:pathLst>
              <a:path w="2736850" h="3479800">
                <a:moveTo>
                  <a:pt x="0" y="3479292"/>
                </a:moveTo>
                <a:lnTo>
                  <a:pt x="2736850" y="3479292"/>
                </a:lnTo>
                <a:lnTo>
                  <a:pt x="2736850" y="0"/>
                </a:lnTo>
                <a:lnTo>
                  <a:pt x="0" y="0"/>
                </a:lnTo>
                <a:lnTo>
                  <a:pt x="0" y="3479292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647" y="828273"/>
            <a:ext cx="2583180" cy="323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5880" indent="-114300">
              <a:lnSpc>
                <a:spcPct val="86200"/>
              </a:lnSpc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растворяют </a:t>
            </a:r>
            <a:r>
              <a:rPr sz="1400" spc="-5" dirty="0">
                <a:latin typeface="Arial"/>
                <a:cs typeface="Arial"/>
              </a:rPr>
              <a:t>органический  </a:t>
            </a:r>
            <a:r>
              <a:rPr sz="1400" spc="-10" dirty="0">
                <a:latin typeface="Arial"/>
                <a:cs typeface="Arial"/>
              </a:rPr>
              <a:t>материал зубного налета, </a:t>
            </a:r>
            <a:r>
              <a:rPr sz="1400" dirty="0">
                <a:latin typeface="Arial"/>
                <a:cs typeface="Arial"/>
              </a:rPr>
              <a:t>не  </a:t>
            </a:r>
            <a:r>
              <a:rPr sz="1400" spc="-5" dirty="0">
                <a:latin typeface="Arial"/>
                <a:cs typeface="Arial"/>
              </a:rPr>
              <a:t>повреждая при </a:t>
            </a:r>
            <a:r>
              <a:rPr sz="1400" spc="-10" dirty="0">
                <a:latin typeface="Arial"/>
                <a:cs typeface="Arial"/>
              </a:rPr>
              <a:t>этом </a:t>
            </a:r>
            <a:r>
              <a:rPr sz="1400" dirty="0">
                <a:latin typeface="Arial"/>
                <a:cs typeface="Arial"/>
              </a:rPr>
              <a:t>живые  </a:t>
            </a:r>
            <a:r>
              <a:rPr sz="1400" spc="5" dirty="0">
                <a:latin typeface="Arial"/>
                <a:cs typeface="Arial"/>
              </a:rPr>
              <a:t>ткани;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ts val="145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400" spc="-15" dirty="0">
                <a:latin typeface="Arial"/>
                <a:cs typeface="Arial"/>
              </a:rPr>
              <a:t>благотворно </a:t>
            </a:r>
            <a:r>
              <a:rPr sz="1400" spc="-10" dirty="0">
                <a:latin typeface="Arial"/>
                <a:cs typeface="Arial"/>
              </a:rPr>
              <a:t>действуют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5" dirty="0">
                <a:latin typeface="Arial"/>
                <a:cs typeface="Arial"/>
              </a:rPr>
              <a:t>ткани </a:t>
            </a:r>
            <a:r>
              <a:rPr sz="1400" spc="-5" dirty="0">
                <a:latin typeface="Arial"/>
                <a:cs typeface="Arial"/>
              </a:rPr>
              <a:t>пародонта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слизистую  </a:t>
            </a:r>
            <a:r>
              <a:rPr sz="1400" spc="-10" dirty="0">
                <a:latin typeface="Arial"/>
                <a:cs typeface="Arial"/>
              </a:rPr>
              <a:t>оболочку </a:t>
            </a:r>
            <a:r>
              <a:rPr sz="1400" spc="-5" dirty="0">
                <a:latin typeface="Arial"/>
                <a:cs typeface="Arial"/>
              </a:rPr>
              <a:t>полости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рта;</a:t>
            </a:r>
            <a:endParaRPr sz="1400">
              <a:latin typeface="Arial"/>
              <a:cs typeface="Arial"/>
            </a:endParaRPr>
          </a:p>
          <a:p>
            <a:pPr marL="127000" marR="196850" indent="-114300">
              <a:lnSpc>
                <a:spcPct val="8630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утилизируют </a:t>
            </a:r>
            <a:r>
              <a:rPr sz="1400" dirty="0">
                <a:latin typeface="Arial"/>
                <a:cs typeface="Arial"/>
              </a:rPr>
              <a:t>токсические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раздражающие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spc="-5" dirty="0">
                <a:latin typeface="Arial"/>
                <a:cs typeface="Arial"/>
              </a:rPr>
              <a:t>жизнедеятельности мик-  роорганизмов зубной  </a:t>
            </a:r>
            <a:r>
              <a:rPr sz="1400" spc="-10" dirty="0">
                <a:latin typeface="Arial"/>
                <a:cs typeface="Arial"/>
              </a:rPr>
              <a:t>бляшки;</a:t>
            </a:r>
            <a:endParaRPr sz="1400">
              <a:latin typeface="Arial"/>
              <a:cs typeface="Arial"/>
            </a:endParaRPr>
          </a:p>
          <a:p>
            <a:pPr marL="127000" marR="548640" indent="-114300">
              <a:lnSpc>
                <a:spcPct val="8620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оказывают прямое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или  </a:t>
            </a:r>
            <a:r>
              <a:rPr sz="1400" spc="-5" dirty="0">
                <a:latin typeface="Arial"/>
                <a:cs typeface="Arial"/>
              </a:rPr>
              <a:t>опосредованное  бактерицидное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бактериостатическое  действие.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89782" y="1253236"/>
          <a:ext cx="6696708" cy="4793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8354"/>
                <a:gridCol w="3348354"/>
              </a:tblGrid>
              <a:tr h="450468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Фермент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Действие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Протеаза</a:t>
                      </a:r>
                      <a:r>
                        <a:rPr sz="14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С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паста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Протодент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8445" marR="290195" indent="-172720">
                        <a:lnSpc>
                          <a:spcPct val="100000"/>
                        </a:lnSpc>
                        <a:spcBef>
                          <a:spcPts val="175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способна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гидролизовать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белки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(альбумин,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казеин,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фибрин,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коллаген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др.), составляющие основу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зубного  отложения.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Глюкозооксидаза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зубная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паста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Biotene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8445" marR="707390" indent="-172720">
                        <a:lnSpc>
                          <a:spcPct val="100000"/>
                        </a:lnSpc>
                        <a:spcBef>
                          <a:spcPts val="275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расщепляя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глюкозу,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снижает  концентрацию сахаров в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ротовой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жидкости.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50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Пероксидаза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 marR="939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зубная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паста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Biotene,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содержащая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пероксидазу,  рекомендуется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для использования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лицами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 гипосаливацией, при недостаточной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активности  собственной пероксидазной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системы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слюны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8445" marR="81915" indent="-17272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катализирует окисление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тиоцианатов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(SCN)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участием перекиси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водорода, выделяемой  бактериями полости рта, с образованием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иона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гипотиоцианата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(OSCN),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обладающего  антибактериальными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свойствами;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8445" marR="132715" indent="-172720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предотвращается неблагоприятное  воздействие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образующейся микроорга-  низмами перекиси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водорода на мягкие ткани  полости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рта;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8445" indent="-172720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усиливает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саливацию.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Лактопероксидаза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лактоферрин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8445" marR="368300" indent="-172720">
                        <a:lnSpc>
                          <a:spcPct val="100000"/>
                        </a:lnSpc>
                        <a:spcBef>
                          <a:spcPts val="285"/>
                        </a:spcBef>
                        <a:buChar char="•"/>
                        <a:tabLst>
                          <a:tab pos="25844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гидролизуют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белки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неминерализованных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зубных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отложений;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8445" indent="-172720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снижают вязкость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слюны;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58445" marR="709930" indent="-172720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нормализуют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микробную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флору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при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дисбактериозе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полости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рта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88506" y="6578003"/>
            <a:ext cx="9649460" cy="737235"/>
          </a:xfrm>
          <a:prstGeom prst="rect">
            <a:avLst/>
          </a:prstGeom>
          <a:solidFill>
            <a:srgbClr val="D9D9D9"/>
          </a:solidFill>
          <a:ln w="9525">
            <a:solidFill>
              <a:srgbClr val="7E7E7E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20040" marR="315595" indent="-2540" algn="ctr">
              <a:lnSpc>
                <a:spcPct val="120100"/>
              </a:lnSpc>
              <a:spcBef>
                <a:spcPts val="135"/>
              </a:spcBef>
            </a:pPr>
            <a:r>
              <a:rPr sz="1200" dirty="0">
                <a:latin typeface="Arial"/>
                <a:cs typeface="Arial"/>
              </a:rPr>
              <a:t>Ферменты </a:t>
            </a:r>
            <a:r>
              <a:rPr sz="1200" spc="-10" dirty="0">
                <a:latin typeface="Arial"/>
                <a:cs typeface="Arial"/>
              </a:rPr>
              <a:t>являются </a:t>
            </a:r>
            <a:r>
              <a:rPr sz="1200" spc="-5" dirty="0">
                <a:latin typeface="Arial"/>
                <a:cs typeface="Arial"/>
              </a:rPr>
              <a:t>лабильными соединениями, поэтому в состав зубных </a:t>
            </a:r>
            <a:r>
              <a:rPr sz="1200" dirty="0">
                <a:latin typeface="Arial"/>
                <a:cs typeface="Arial"/>
              </a:rPr>
              <a:t>паст </a:t>
            </a:r>
            <a:r>
              <a:rPr sz="1200" spc="-10" dirty="0">
                <a:latin typeface="Arial"/>
                <a:cs typeface="Arial"/>
              </a:rPr>
              <a:t>вводятся </a:t>
            </a:r>
            <a:r>
              <a:rPr sz="1200" spc="-5" dirty="0">
                <a:latin typeface="Arial"/>
                <a:cs typeface="Arial"/>
              </a:rPr>
              <a:t>стабилизаторы (например, для  декстраназы </a:t>
            </a:r>
            <a:r>
              <a:rPr sz="1200" spc="-15" dirty="0">
                <a:latin typeface="Arial"/>
                <a:cs typeface="Arial"/>
              </a:rPr>
              <a:t>это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10" dirty="0">
                <a:latin typeface="Arial"/>
                <a:cs typeface="Arial"/>
              </a:rPr>
              <a:t>желатин, </a:t>
            </a:r>
            <a:r>
              <a:rPr sz="1200" spc="-5" dirty="0">
                <a:latin typeface="Arial"/>
                <a:cs typeface="Arial"/>
              </a:rPr>
              <a:t>натрия </a:t>
            </a:r>
            <a:r>
              <a:rPr sz="1200" dirty="0">
                <a:latin typeface="Arial"/>
                <a:cs typeface="Arial"/>
              </a:rPr>
              <a:t>или калия </a:t>
            </a:r>
            <a:r>
              <a:rPr sz="1200" spc="-5" dirty="0">
                <a:latin typeface="Arial"/>
                <a:cs typeface="Arial"/>
              </a:rPr>
              <a:t>хлорид, сорбиновая кислота, алюминия </a:t>
            </a:r>
            <a:r>
              <a:rPr sz="1200" dirty="0">
                <a:latin typeface="Arial"/>
                <a:cs typeface="Arial"/>
              </a:rPr>
              <a:t>гидроксид, </a:t>
            </a:r>
            <a:r>
              <a:rPr sz="1200" spc="-10" dirty="0">
                <a:latin typeface="Arial"/>
                <a:cs typeface="Arial"/>
              </a:rPr>
              <a:t>эвгенол, </a:t>
            </a:r>
            <a:r>
              <a:rPr sz="1200" spc="-5" dirty="0">
                <a:latin typeface="Arial"/>
                <a:cs typeface="Arial"/>
              </a:rPr>
              <a:t>натрия </a:t>
            </a:r>
            <a:r>
              <a:rPr sz="1200" spc="-20" dirty="0">
                <a:latin typeface="Arial"/>
                <a:cs typeface="Arial"/>
              </a:rPr>
              <a:t>салицилат,  ацилтаурат, сорбит, </a:t>
            </a:r>
            <a:r>
              <a:rPr sz="1200" spc="-5" dirty="0">
                <a:latin typeface="Arial"/>
                <a:cs typeface="Arial"/>
              </a:rPr>
              <a:t>растворимые соли </a:t>
            </a:r>
            <a:r>
              <a:rPr sz="1200" dirty="0">
                <a:latin typeface="Arial"/>
                <a:cs typeface="Arial"/>
              </a:rPr>
              <a:t>серной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кислоты).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2855">
              <a:lnSpc>
                <a:spcPct val="100000"/>
              </a:lnSpc>
            </a:pPr>
            <a:r>
              <a:rPr spc="-5" dirty="0"/>
              <a:t>Антибактериальные</a:t>
            </a:r>
            <a:r>
              <a:rPr spc="-25" dirty="0"/>
              <a:t> </a:t>
            </a:r>
            <a:r>
              <a:rPr dirty="0"/>
              <a:t>агенты</a:t>
            </a:r>
          </a:p>
        </p:txBody>
      </p:sp>
      <p:sp>
        <p:nvSpPr>
          <p:cNvPr id="3" name="object 3"/>
          <p:cNvSpPr/>
          <p:nvPr/>
        </p:nvSpPr>
        <p:spPr>
          <a:xfrm>
            <a:off x="431800" y="1191742"/>
            <a:ext cx="3529329" cy="605155"/>
          </a:xfrm>
          <a:custGeom>
            <a:avLst/>
            <a:gdLst/>
            <a:ahLst/>
            <a:cxnLst/>
            <a:rect l="l" t="t" r="r" b="b"/>
            <a:pathLst>
              <a:path w="3529329" h="605155">
                <a:moveTo>
                  <a:pt x="0" y="604799"/>
                </a:moveTo>
                <a:lnTo>
                  <a:pt x="3528949" y="604799"/>
                </a:lnTo>
                <a:lnTo>
                  <a:pt x="3528949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800" y="1191742"/>
            <a:ext cx="3529329" cy="605155"/>
          </a:xfrm>
          <a:custGeom>
            <a:avLst/>
            <a:gdLst/>
            <a:ahLst/>
            <a:cxnLst/>
            <a:rect l="l" t="t" r="r" b="b"/>
            <a:pathLst>
              <a:path w="3529329" h="605155">
                <a:moveTo>
                  <a:pt x="0" y="604799"/>
                </a:moveTo>
                <a:lnTo>
                  <a:pt x="3528949" y="604799"/>
                </a:lnTo>
                <a:lnTo>
                  <a:pt x="3528949" y="0"/>
                </a:lnTo>
                <a:lnTo>
                  <a:pt x="0" y="0"/>
                </a:lnTo>
                <a:lnTo>
                  <a:pt x="0" y="60479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1800" y="1796542"/>
            <a:ext cx="3529329" cy="1758314"/>
          </a:xfrm>
          <a:custGeom>
            <a:avLst/>
            <a:gdLst/>
            <a:ahLst/>
            <a:cxnLst/>
            <a:rect l="l" t="t" r="r" b="b"/>
            <a:pathLst>
              <a:path w="3529329" h="1758314">
                <a:moveTo>
                  <a:pt x="0" y="1758188"/>
                </a:moveTo>
                <a:lnTo>
                  <a:pt x="3528949" y="1758188"/>
                </a:lnTo>
                <a:lnTo>
                  <a:pt x="3528949" y="0"/>
                </a:lnTo>
                <a:lnTo>
                  <a:pt x="0" y="0"/>
                </a:lnTo>
                <a:lnTo>
                  <a:pt x="0" y="1758188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1800" y="1796542"/>
            <a:ext cx="3529329" cy="1758314"/>
          </a:xfrm>
          <a:custGeom>
            <a:avLst/>
            <a:gdLst/>
            <a:ahLst/>
            <a:cxnLst/>
            <a:rect l="l" t="t" r="r" b="b"/>
            <a:pathLst>
              <a:path w="3529329" h="1758314">
                <a:moveTo>
                  <a:pt x="0" y="1758188"/>
                </a:moveTo>
                <a:lnTo>
                  <a:pt x="3528949" y="1758188"/>
                </a:lnTo>
                <a:lnTo>
                  <a:pt x="3528949" y="0"/>
                </a:lnTo>
                <a:lnTo>
                  <a:pt x="0" y="0"/>
                </a:lnTo>
                <a:lnTo>
                  <a:pt x="0" y="1758188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4545" y="1309116"/>
            <a:ext cx="2919730" cy="212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6765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Показаны</a:t>
            </a:r>
            <a:r>
              <a:rPr sz="2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при: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>
              <a:latin typeface="Times New Roman"/>
              <a:cs typeface="Times New Roman"/>
            </a:endParaRPr>
          </a:p>
          <a:p>
            <a:pPr marL="184785" marR="137160" indent="-172085">
              <a:lnSpc>
                <a:spcPct val="86300"/>
              </a:lnSpc>
              <a:buChar char="•"/>
              <a:tabLst>
                <a:tab pos="185420" algn="l"/>
              </a:tabLst>
            </a:pPr>
            <a:r>
              <a:rPr sz="1600" spc="-15" dirty="0">
                <a:latin typeface="Arial"/>
                <a:cs typeface="Arial"/>
              </a:rPr>
              <a:t>значительном </a:t>
            </a:r>
            <a:r>
              <a:rPr sz="1600" spc="-10" dirty="0">
                <a:latin typeface="Arial"/>
                <a:cs typeface="Arial"/>
              </a:rPr>
              <a:t>образовании  неминерализованных </a:t>
            </a:r>
            <a:r>
              <a:rPr sz="1600" spc="-5" dirty="0">
                <a:latin typeface="Arial"/>
                <a:cs typeface="Arial"/>
              </a:rPr>
              <a:t>и  </a:t>
            </a:r>
            <a:r>
              <a:rPr sz="1600" spc="-10" dirty="0">
                <a:latin typeface="Arial"/>
                <a:cs typeface="Arial"/>
              </a:rPr>
              <a:t>минерализованных зубных  </a:t>
            </a:r>
            <a:r>
              <a:rPr sz="1600" spc="-15" dirty="0">
                <a:latin typeface="Arial"/>
                <a:cs typeface="Arial"/>
              </a:rPr>
              <a:t>отложений;</a:t>
            </a:r>
            <a:endParaRPr sz="1600">
              <a:latin typeface="Arial"/>
              <a:cs typeface="Arial"/>
            </a:endParaRPr>
          </a:p>
          <a:p>
            <a:pPr marL="184785" marR="5080" indent="-172085">
              <a:lnSpc>
                <a:spcPts val="1660"/>
              </a:lnSpc>
              <a:spcBef>
                <a:spcPts val="284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Arial"/>
                <a:cs typeface="Arial"/>
              </a:rPr>
              <a:t>наличии общих или местных  кариесогенных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факторов;</a:t>
            </a:r>
            <a:endParaRPr sz="16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600" spc="-10" dirty="0">
                <a:latin typeface="Arial"/>
                <a:cs typeface="Arial"/>
              </a:rPr>
              <a:t>заболеваниях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пародонта.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5450" y="3773424"/>
          <a:ext cx="9140824" cy="33122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6984"/>
                <a:gridCol w="3046857"/>
                <a:gridCol w="3046983"/>
              </a:tblGrid>
              <a:tr h="3708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Вещество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Положительные</a:t>
                      </a:r>
                      <a:r>
                        <a:rPr sz="14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свойства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3759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Отрицательные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свойства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CC99"/>
                    </a:solidFill>
                  </a:tcPr>
                </a:tc>
              </a:tr>
              <a:tr h="1005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Хлоргексидин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0,2-0,4%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327660" indent="-172720">
                        <a:lnSpc>
                          <a:spcPct val="100000"/>
                        </a:lnSpc>
                        <a:spcBef>
                          <a:spcPts val="18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препятствует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образованию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зубной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бляшки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39469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длительное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применение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ЗП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хлоргексидином приводит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образованию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желто-коричневого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налета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зубах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языке;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085">
                        <a:lnSpc>
                          <a:spcPct val="100000"/>
                        </a:lnSpc>
                        <a:buChar char="•"/>
                        <a:tabLst>
                          <a:tab pos="25844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повышенному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камнеобразованию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Триклозан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0,2-0,3%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327660" indent="-17272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препятствует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образованию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зубной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бляшки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823023">
                <a:tc>
                  <a:txBody>
                    <a:bodyPr/>
                    <a:lstStyle/>
                    <a:p>
                      <a:pPr marL="85090" marR="234950">
                        <a:lnSpc>
                          <a:spcPct val="100299"/>
                        </a:lnSpc>
                        <a:spcBef>
                          <a:spcPts val="265"/>
                        </a:spcBef>
                      </a:pPr>
                      <a:r>
                        <a:rPr sz="1400" spc="-15" dirty="0">
                          <a:latin typeface="Arial"/>
                          <a:cs typeface="Arial"/>
                        </a:rPr>
                        <a:t>Триклогард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(комбинация триклозана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ПВА/МА)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повышается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активность  триклозана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за счет пролонгированной  фиксации на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поверхности зубов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СОПР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257810" marR="142875" indent="-172720">
                        <a:lnSpc>
                          <a:spcPct val="100000"/>
                        </a:lnSpc>
                        <a:spcBef>
                          <a:spcPts val="280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предотвращает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образование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зубного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камня;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препятствует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образованию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зубной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бляшки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EBDE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5" dirty="0">
                          <a:latin typeface="Arial"/>
                          <a:cs typeface="Arial"/>
                        </a:rPr>
                        <a:t>Цинка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лактат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7810" indent="-172720">
                        <a:lnSpc>
                          <a:spcPct val="100000"/>
                        </a:lnSpc>
                        <a:spcBef>
                          <a:spcPts val="284"/>
                        </a:spcBef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бактериостатическое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действие;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57810" marR="127000" indent="-172720">
                        <a:lnSpc>
                          <a:spcPct val="100000"/>
                        </a:lnSpc>
                        <a:buChar char="•"/>
                        <a:tabLst>
                          <a:tab pos="2578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устраняет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неприятный запах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изо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рта,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связывая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летучие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соединения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серы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7128509" y="1022096"/>
            <a:ext cx="2325624" cy="2152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68366" y="1403604"/>
            <a:ext cx="2550667" cy="1891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7420">
              <a:lnSpc>
                <a:spcPct val="100000"/>
              </a:lnSpc>
            </a:pPr>
            <a:r>
              <a:rPr dirty="0"/>
              <a:t>Минеральные</a:t>
            </a:r>
            <a:r>
              <a:rPr spc="-105" dirty="0"/>
              <a:t> </a:t>
            </a:r>
            <a:r>
              <a:rPr dirty="0"/>
              <a:t>соли</a:t>
            </a:r>
          </a:p>
        </p:txBody>
      </p:sp>
      <p:sp>
        <p:nvSpPr>
          <p:cNvPr id="3" name="object 3"/>
          <p:cNvSpPr/>
          <p:nvPr/>
        </p:nvSpPr>
        <p:spPr>
          <a:xfrm>
            <a:off x="215772" y="1115491"/>
            <a:ext cx="4457700" cy="432434"/>
          </a:xfrm>
          <a:custGeom>
            <a:avLst/>
            <a:gdLst/>
            <a:ahLst/>
            <a:cxnLst/>
            <a:rect l="l" t="t" r="r" b="b"/>
            <a:pathLst>
              <a:path w="4457700" h="432434">
                <a:moveTo>
                  <a:pt x="0" y="432003"/>
                </a:moveTo>
                <a:lnTo>
                  <a:pt x="4457700" y="432003"/>
                </a:lnTo>
                <a:lnTo>
                  <a:pt x="4457700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772" y="1115491"/>
            <a:ext cx="4457700" cy="432434"/>
          </a:xfrm>
          <a:custGeom>
            <a:avLst/>
            <a:gdLst/>
            <a:ahLst/>
            <a:cxnLst/>
            <a:rect l="l" t="t" r="r" b="b"/>
            <a:pathLst>
              <a:path w="4457700" h="432434">
                <a:moveTo>
                  <a:pt x="0" y="432003"/>
                </a:moveTo>
                <a:lnTo>
                  <a:pt x="4457700" y="432003"/>
                </a:lnTo>
                <a:lnTo>
                  <a:pt x="4457700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772" y="1569593"/>
            <a:ext cx="4457700" cy="4199890"/>
          </a:xfrm>
          <a:custGeom>
            <a:avLst/>
            <a:gdLst/>
            <a:ahLst/>
            <a:cxnLst/>
            <a:rect l="l" t="t" r="r" b="b"/>
            <a:pathLst>
              <a:path w="4457700" h="4199890">
                <a:moveTo>
                  <a:pt x="0" y="4199890"/>
                </a:moveTo>
                <a:lnTo>
                  <a:pt x="4457700" y="4199890"/>
                </a:lnTo>
                <a:lnTo>
                  <a:pt x="4457700" y="0"/>
                </a:lnTo>
                <a:lnTo>
                  <a:pt x="0" y="0"/>
                </a:lnTo>
                <a:lnTo>
                  <a:pt x="0" y="4199890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772" y="1569593"/>
            <a:ext cx="4457700" cy="4199890"/>
          </a:xfrm>
          <a:custGeom>
            <a:avLst/>
            <a:gdLst/>
            <a:ahLst/>
            <a:cxnLst/>
            <a:rect l="l" t="t" r="r" b="b"/>
            <a:pathLst>
              <a:path w="4457700" h="4199890">
                <a:moveTo>
                  <a:pt x="0" y="4199890"/>
                </a:moveTo>
                <a:lnTo>
                  <a:pt x="4457700" y="4199890"/>
                </a:lnTo>
                <a:lnTo>
                  <a:pt x="4457700" y="0"/>
                </a:lnTo>
                <a:lnTo>
                  <a:pt x="0" y="0"/>
                </a:lnTo>
                <a:lnTo>
                  <a:pt x="0" y="4199890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ct val="100000"/>
              </a:lnSpc>
            </a:pPr>
            <a:r>
              <a:rPr dirty="0"/>
              <a:t>Эффект: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pc="-10" dirty="0">
                <a:solidFill>
                  <a:srgbClr val="000000"/>
                </a:solidFill>
              </a:rPr>
              <a:t>способствуют  </a:t>
            </a:r>
            <a:r>
              <a:rPr spc="-5" dirty="0">
                <a:solidFill>
                  <a:srgbClr val="000000"/>
                </a:solidFill>
              </a:rPr>
              <a:t>растворению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слизи</a:t>
            </a: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pc="-15" dirty="0">
                <a:solidFill>
                  <a:srgbClr val="000000"/>
                </a:solidFill>
              </a:rPr>
              <a:t>улучшают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кровообращение;</a:t>
            </a:r>
          </a:p>
          <a:p>
            <a:pPr marL="127000" marR="249554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pc="-10" dirty="0">
                <a:solidFill>
                  <a:srgbClr val="000000"/>
                </a:solidFill>
              </a:rPr>
              <a:t>препятствуют образованию </a:t>
            </a:r>
            <a:r>
              <a:rPr spc="-5" dirty="0">
                <a:solidFill>
                  <a:srgbClr val="000000"/>
                </a:solidFill>
              </a:rPr>
              <a:t>мягкого </a:t>
            </a:r>
            <a:r>
              <a:rPr spc="-10" dirty="0">
                <a:solidFill>
                  <a:srgbClr val="000000"/>
                </a:solidFill>
              </a:rPr>
              <a:t>зубного  налета;</a:t>
            </a:r>
          </a:p>
          <a:p>
            <a:pPr marL="127000" marR="569595" indent="-114300">
              <a:lnSpc>
                <a:spcPct val="863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pc="-15" dirty="0">
                <a:solidFill>
                  <a:srgbClr val="000000"/>
                </a:solidFill>
              </a:rPr>
              <a:t>удерживают </a:t>
            </a:r>
            <a:r>
              <a:rPr spc="-5" dirty="0">
                <a:solidFill>
                  <a:srgbClr val="000000"/>
                </a:solidFill>
              </a:rPr>
              <a:t>кислотно-основной баланс,  нормализуя обменные процессы </a:t>
            </a:r>
            <a:r>
              <a:rPr dirty="0">
                <a:solidFill>
                  <a:srgbClr val="000000"/>
                </a:solidFill>
              </a:rPr>
              <a:t>и  </a:t>
            </a:r>
            <a:r>
              <a:rPr spc="-15" dirty="0">
                <a:solidFill>
                  <a:srgbClr val="000000"/>
                </a:solidFill>
              </a:rPr>
              <a:t>ощелачивая </a:t>
            </a:r>
            <a:r>
              <a:rPr spc="-5" dirty="0">
                <a:solidFill>
                  <a:srgbClr val="000000"/>
                </a:solidFill>
              </a:rPr>
              <a:t>полость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рта;</a:t>
            </a:r>
          </a:p>
          <a:p>
            <a:pPr marL="127000" marR="231775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pc="-10" dirty="0">
                <a:solidFill>
                  <a:srgbClr val="000000"/>
                </a:solidFill>
              </a:rPr>
              <a:t>создают </a:t>
            </a:r>
            <a:r>
              <a:rPr spc="-5" dirty="0">
                <a:solidFill>
                  <a:srgbClr val="000000"/>
                </a:solidFill>
              </a:rPr>
              <a:t>оптимальную </a:t>
            </a:r>
            <a:r>
              <a:rPr spc="-10" dirty="0">
                <a:solidFill>
                  <a:srgbClr val="000000"/>
                </a:solidFill>
              </a:rPr>
              <a:t>среду </a:t>
            </a:r>
            <a:r>
              <a:rPr spc="-5" dirty="0">
                <a:solidFill>
                  <a:srgbClr val="000000"/>
                </a:solidFill>
              </a:rPr>
              <a:t>для </a:t>
            </a:r>
            <a:r>
              <a:rPr dirty="0">
                <a:solidFill>
                  <a:srgbClr val="000000"/>
                </a:solidFill>
              </a:rPr>
              <a:t>процессов  минерализации</a:t>
            </a:r>
            <a:r>
              <a:rPr spc="-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эмали;</a:t>
            </a:r>
          </a:p>
          <a:p>
            <a:pPr marL="127000" marR="193040" indent="-114300">
              <a:lnSpc>
                <a:spcPct val="864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pc="-10" dirty="0">
                <a:solidFill>
                  <a:srgbClr val="000000"/>
                </a:solidFill>
              </a:rPr>
              <a:t>стимулируют слюноотделение, обеспечивая  </a:t>
            </a:r>
            <a:r>
              <a:rPr spc="-5" dirty="0">
                <a:solidFill>
                  <a:srgbClr val="000000"/>
                </a:solidFill>
              </a:rPr>
              <a:t>таким образом </a:t>
            </a:r>
            <a:r>
              <a:rPr dirty="0">
                <a:solidFill>
                  <a:srgbClr val="000000"/>
                </a:solidFill>
              </a:rPr>
              <a:t>реализацию защитных и  </a:t>
            </a:r>
            <a:r>
              <a:rPr spc="-10" dirty="0">
                <a:solidFill>
                  <a:srgbClr val="000000"/>
                </a:solidFill>
              </a:rPr>
              <a:t>буферных </a:t>
            </a:r>
            <a:r>
              <a:rPr spc="-5" dirty="0">
                <a:solidFill>
                  <a:srgbClr val="000000"/>
                </a:solidFill>
              </a:rPr>
              <a:t>функций</a:t>
            </a:r>
            <a:r>
              <a:rPr spc="-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слюны;</a:t>
            </a:r>
          </a:p>
          <a:p>
            <a:pPr marL="127000" marR="236854" indent="-114300">
              <a:lnSpc>
                <a:spcPct val="86300"/>
              </a:lnSpc>
              <a:spcBef>
                <a:spcPts val="254"/>
              </a:spcBef>
              <a:buChar char="•"/>
              <a:tabLst>
                <a:tab pos="127000" algn="l"/>
              </a:tabLst>
            </a:pPr>
            <a:r>
              <a:rPr dirty="0">
                <a:solidFill>
                  <a:srgbClr val="000000"/>
                </a:solidFill>
              </a:rPr>
              <a:t>макро- и </a:t>
            </a:r>
            <a:r>
              <a:rPr spc="-5" dirty="0">
                <a:solidFill>
                  <a:srgbClr val="000000"/>
                </a:solidFill>
              </a:rPr>
              <a:t>микроэлементы солевых </a:t>
            </a:r>
            <a:r>
              <a:rPr spc="-10" dirty="0">
                <a:solidFill>
                  <a:srgbClr val="000000"/>
                </a:solidFill>
              </a:rPr>
              <a:t>добавок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,  способные </a:t>
            </a:r>
            <a:r>
              <a:rPr spc="-10" dirty="0">
                <a:solidFill>
                  <a:srgbClr val="000000"/>
                </a:solidFill>
              </a:rPr>
              <a:t>включаться </a:t>
            </a:r>
            <a:r>
              <a:rPr spc="-5" dirty="0">
                <a:solidFill>
                  <a:srgbClr val="000000"/>
                </a:solidFill>
              </a:rPr>
              <a:t>в </a:t>
            </a:r>
            <a:r>
              <a:rPr dirty="0">
                <a:solidFill>
                  <a:srgbClr val="000000"/>
                </a:solidFill>
              </a:rPr>
              <a:t>состав </a:t>
            </a:r>
            <a:r>
              <a:rPr spc="-10" dirty="0">
                <a:solidFill>
                  <a:srgbClr val="000000"/>
                </a:solidFill>
              </a:rPr>
              <a:t>твердых  </a:t>
            </a:r>
            <a:r>
              <a:rPr spc="5" dirty="0">
                <a:solidFill>
                  <a:srgbClr val="000000"/>
                </a:solidFill>
              </a:rPr>
              <a:t>тканей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5" dirty="0">
                <a:solidFill>
                  <a:srgbClr val="000000"/>
                </a:solidFill>
              </a:rPr>
              <a:t>зуба;</a:t>
            </a:r>
          </a:p>
          <a:p>
            <a:pPr marL="127000" marR="5080" indent="-114300">
              <a:lnSpc>
                <a:spcPct val="86200"/>
              </a:lnSpc>
              <a:spcBef>
                <a:spcPts val="260"/>
              </a:spcBef>
              <a:buChar char="•"/>
              <a:tabLst>
                <a:tab pos="127000" algn="l"/>
              </a:tabLst>
            </a:pPr>
            <a:r>
              <a:rPr spc="5" dirty="0">
                <a:solidFill>
                  <a:srgbClr val="000000"/>
                </a:solidFill>
              </a:rPr>
              <a:t>высокая </a:t>
            </a:r>
            <a:r>
              <a:rPr dirty="0">
                <a:solidFill>
                  <a:srgbClr val="000000"/>
                </a:solidFill>
              </a:rPr>
              <a:t>концентрация </a:t>
            </a:r>
            <a:r>
              <a:rPr spc="-5" dirty="0">
                <a:solidFill>
                  <a:srgbClr val="000000"/>
                </a:solidFill>
              </a:rPr>
              <a:t>солей в пастах  </a:t>
            </a:r>
            <a:r>
              <a:rPr spc="-10" dirty="0">
                <a:solidFill>
                  <a:srgbClr val="000000"/>
                </a:solidFill>
              </a:rPr>
              <a:t>вызывает </a:t>
            </a:r>
            <a:r>
              <a:rPr spc="-5" dirty="0">
                <a:solidFill>
                  <a:srgbClr val="000000"/>
                </a:solidFill>
              </a:rPr>
              <a:t>усиленный </a:t>
            </a:r>
            <a:r>
              <a:rPr spc="-10" dirty="0">
                <a:solidFill>
                  <a:srgbClr val="000000"/>
                </a:solidFill>
              </a:rPr>
              <a:t>отток </a:t>
            </a:r>
            <a:r>
              <a:rPr dirty="0">
                <a:solidFill>
                  <a:srgbClr val="000000"/>
                </a:solidFill>
              </a:rPr>
              <a:t>тканевой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жидкости  из </a:t>
            </a:r>
            <a:r>
              <a:rPr spc="-5" dirty="0">
                <a:solidFill>
                  <a:srgbClr val="000000"/>
                </a:solidFill>
              </a:rPr>
              <a:t>воспаленной </a:t>
            </a:r>
            <a:r>
              <a:rPr dirty="0">
                <a:solidFill>
                  <a:srgbClr val="000000"/>
                </a:solidFill>
              </a:rPr>
              <a:t>десны, </a:t>
            </a:r>
            <a:r>
              <a:rPr spc="-5" dirty="0">
                <a:solidFill>
                  <a:srgbClr val="000000"/>
                </a:solidFill>
              </a:rPr>
              <a:t>а также оказывает  некоторое </a:t>
            </a:r>
            <a:r>
              <a:rPr spc="-10" dirty="0">
                <a:solidFill>
                  <a:srgbClr val="000000"/>
                </a:solidFill>
              </a:rPr>
              <a:t>обезболивающее</a:t>
            </a:r>
            <a:r>
              <a:rPr spc="-1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действие.</a:t>
            </a:r>
          </a:p>
        </p:txBody>
      </p:sp>
      <p:sp>
        <p:nvSpPr>
          <p:cNvPr id="8" name="object 8"/>
          <p:cNvSpPr/>
          <p:nvPr/>
        </p:nvSpPr>
        <p:spPr>
          <a:xfrm>
            <a:off x="5112258" y="1134262"/>
            <a:ext cx="4459605" cy="403225"/>
          </a:xfrm>
          <a:custGeom>
            <a:avLst/>
            <a:gdLst/>
            <a:ahLst/>
            <a:cxnLst/>
            <a:rect l="l" t="t" r="r" b="b"/>
            <a:pathLst>
              <a:path w="4459605" h="403225">
                <a:moveTo>
                  <a:pt x="0" y="403199"/>
                </a:moveTo>
                <a:lnTo>
                  <a:pt x="4459224" y="403199"/>
                </a:lnTo>
                <a:lnTo>
                  <a:pt x="4459224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12258" y="1134262"/>
            <a:ext cx="4459605" cy="403225"/>
          </a:xfrm>
          <a:custGeom>
            <a:avLst/>
            <a:gdLst/>
            <a:ahLst/>
            <a:cxnLst/>
            <a:rect l="l" t="t" r="r" b="b"/>
            <a:pathLst>
              <a:path w="4459605" h="403225">
                <a:moveTo>
                  <a:pt x="0" y="403199"/>
                </a:moveTo>
                <a:lnTo>
                  <a:pt x="4459224" y="403199"/>
                </a:lnTo>
                <a:lnTo>
                  <a:pt x="4459224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12258" y="1537335"/>
            <a:ext cx="4459605" cy="1576070"/>
          </a:xfrm>
          <a:custGeom>
            <a:avLst/>
            <a:gdLst/>
            <a:ahLst/>
            <a:cxnLst/>
            <a:rect l="l" t="t" r="r" b="b"/>
            <a:pathLst>
              <a:path w="4459605" h="1576070">
                <a:moveTo>
                  <a:pt x="0" y="1575689"/>
                </a:moveTo>
                <a:lnTo>
                  <a:pt x="4459224" y="1575689"/>
                </a:lnTo>
                <a:lnTo>
                  <a:pt x="4459224" y="0"/>
                </a:lnTo>
                <a:lnTo>
                  <a:pt x="0" y="0"/>
                </a:lnTo>
                <a:lnTo>
                  <a:pt x="0" y="1575689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12258" y="1537335"/>
            <a:ext cx="4459605" cy="1576070"/>
          </a:xfrm>
          <a:custGeom>
            <a:avLst/>
            <a:gdLst/>
            <a:ahLst/>
            <a:cxnLst/>
            <a:rect l="l" t="t" r="r" b="b"/>
            <a:pathLst>
              <a:path w="4459605" h="1576070">
                <a:moveTo>
                  <a:pt x="0" y="1575689"/>
                </a:moveTo>
                <a:lnTo>
                  <a:pt x="4459224" y="1575689"/>
                </a:lnTo>
                <a:lnTo>
                  <a:pt x="4459224" y="0"/>
                </a:lnTo>
                <a:lnTo>
                  <a:pt x="0" y="0"/>
                </a:lnTo>
                <a:lnTo>
                  <a:pt x="0" y="1575689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74996" y="1212723"/>
            <a:ext cx="4122420" cy="178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Солесодержащие зубные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пасты показаны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при: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0" marR="145415" indent="-114300">
              <a:lnSpc>
                <a:spcPts val="1450"/>
              </a:lnSpc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значительном </a:t>
            </a:r>
            <a:r>
              <a:rPr sz="1400" spc="-5" dirty="0">
                <a:latin typeface="Arial"/>
                <a:cs typeface="Arial"/>
              </a:rPr>
              <a:t>образовании </a:t>
            </a:r>
            <a:r>
              <a:rPr sz="1400" dirty="0">
                <a:latin typeface="Arial"/>
                <a:cs typeface="Arial"/>
              </a:rPr>
              <a:t>или наклонности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  </a:t>
            </a:r>
            <a:r>
              <a:rPr sz="1400" spc="-5" dirty="0">
                <a:latin typeface="Arial"/>
                <a:cs typeface="Arial"/>
              </a:rPr>
              <a:t>образованию неминерализованных зубных  </a:t>
            </a:r>
            <a:r>
              <a:rPr sz="1400" spc="-10" dirty="0">
                <a:latin typeface="Arial"/>
                <a:cs typeface="Arial"/>
              </a:rPr>
              <a:t>отложений;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56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хронических воспалительных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заболеваниях</a:t>
            </a:r>
            <a:endParaRPr sz="1400">
              <a:latin typeface="Arial"/>
              <a:cs typeface="Arial"/>
            </a:endParaRPr>
          </a:p>
          <a:p>
            <a:pPr marL="127000">
              <a:lnSpc>
                <a:spcPts val="1565"/>
              </a:lnSpc>
            </a:pPr>
            <a:r>
              <a:rPr sz="1400" spc="-5" dirty="0">
                <a:latin typeface="Arial"/>
                <a:cs typeface="Arial"/>
              </a:rPr>
              <a:t>пародонта </a:t>
            </a:r>
            <a:r>
              <a:rPr sz="1400" dirty="0">
                <a:latin typeface="Arial"/>
                <a:cs typeface="Arial"/>
              </a:rPr>
              <a:t>и слизистой </a:t>
            </a:r>
            <a:r>
              <a:rPr sz="1400" spc="-10" dirty="0">
                <a:latin typeface="Arial"/>
                <a:cs typeface="Arial"/>
              </a:rPr>
              <a:t>оболочки </a:t>
            </a:r>
            <a:r>
              <a:rPr sz="1400" spc="-5" dirty="0">
                <a:latin typeface="Arial"/>
                <a:cs typeface="Arial"/>
              </a:rPr>
              <a:t>полости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рта;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повышенной </a:t>
            </a:r>
            <a:r>
              <a:rPr sz="1400" spc="-5" dirty="0">
                <a:latin typeface="Arial"/>
                <a:cs typeface="Arial"/>
              </a:rPr>
              <a:t>вязкости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слюны;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гипосаливации.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962016" y="3269488"/>
          <a:ext cx="4883657" cy="4032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9022"/>
                <a:gridCol w="2059432"/>
                <a:gridCol w="1505203"/>
              </a:tblGrid>
              <a:tr h="435863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пасты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Солевые</a:t>
                      </a:r>
                      <a:r>
                        <a:rPr sz="12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добавки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Другие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активные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компоненты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99439">
                <a:tc>
                  <a:txBody>
                    <a:bodyPr/>
                    <a:lstStyle/>
                    <a:p>
                      <a:pPr marL="55880" marR="44005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-med  (Сода  б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бонат)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бикарбонат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226060" indent="-9652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фторид,  пирофосфат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66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Colgate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(Сода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бикарбонат)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бикарбонат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54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Natural tea tree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791210" marR="130810" indent="-6508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 бикарбонат,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натрия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хлорид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512445" marR="260350" indent="-2438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масло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чайного  дерева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66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Жемчуг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поваренная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соль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213995" indent="2571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кальция  гл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це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офос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ф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542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Зефир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783590" marR="78740" indent="-69659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минеральные воды,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богатые  солями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630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Лазурь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165735" indent="-216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оригинальные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болгарские  минеральные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воды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9809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Поморин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фтор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рапа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поморийских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лиманов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МФФ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618">
                <a:tc>
                  <a:txBody>
                    <a:bodyPr/>
                    <a:lstStyle/>
                    <a:p>
                      <a:pPr marL="55880" marR="3232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Поморин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Нео,  Фитопоморин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16610" marR="140970" indent="-6680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натуральный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медицинский  щелок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эфирные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масла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99605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Сафари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бикарбонат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43535" marR="130810" indent="-2044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порошок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скорлупы  куриных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яиц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215772" y="5879134"/>
            <a:ext cx="4320540" cy="1451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30849"/>
            <a:ext cx="2857500" cy="202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275">
              <a:lnSpc>
                <a:spcPts val="2825"/>
              </a:lnSpc>
            </a:pPr>
            <a:r>
              <a:rPr sz="2400" spc="-5" dirty="0"/>
              <a:t>Агенты, препятствующие образованию зубного</a:t>
            </a:r>
            <a:r>
              <a:rPr sz="2400" spc="85" dirty="0"/>
              <a:t> </a:t>
            </a:r>
            <a:r>
              <a:rPr sz="2400" dirty="0"/>
              <a:t>камня</a:t>
            </a:r>
            <a:endParaRPr sz="2400"/>
          </a:p>
          <a:p>
            <a:pPr marL="802640" marR="47625" indent="-463550">
              <a:lnSpc>
                <a:spcPts val="1780"/>
              </a:lnSpc>
              <a:spcBef>
                <a:spcPts val="120"/>
              </a:spcBef>
            </a:pPr>
            <a:r>
              <a:rPr sz="1600" b="0" spc="-5" dirty="0">
                <a:latin typeface="Arial"/>
                <a:cs typeface="Arial"/>
              </a:rPr>
              <a:t>(вещества, препятствующие минерализации органической матрицы, – дефлокулянты,  ингибиторы кристаллизации, </a:t>
            </a:r>
            <a:r>
              <a:rPr sz="1600" b="0" spc="-10" dirty="0">
                <a:latin typeface="Arial"/>
                <a:cs typeface="Arial"/>
              </a:rPr>
              <a:t>конкурентные </a:t>
            </a:r>
            <a:r>
              <a:rPr sz="1600" b="0" spc="-5" dirty="0">
                <a:latin typeface="Arial"/>
                <a:cs typeface="Arial"/>
              </a:rPr>
              <a:t>ингибиторы катионов и</a:t>
            </a:r>
            <a:r>
              <a:rPr sz="1600" b="0" spc="340" dirty="0">
                <a:latin typeface="Arial"/>
                <a:cs typeface="Arial"/>
              </a:rPr>
              <a:t> </a:t>
            </a:r>
            <a:r>
              <a:rPr sz="1600" b="0" spc="-5" dirty="0">
                <a:latin typeface="Arial"/>
                <a:cs typeface="Arial"/>
              </a:rPr>
              <a:t>анионов)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41701" y="1613281"/>
          <a:ext cx="7457185" cy="4991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8305"/>
                <a:gridCol w="1915032"/>
                <a:gridCol w="1931924"/>
                <a:gridCol w="1931924"/>
              </a:tblGrid>
              <a:tr h="648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433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Название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пасты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3189" marR="114935" indent="86360">
                        <a:lnSpc>
                          <a:spcPts val="118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Агенты,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препятствующие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образованию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зубного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камня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7274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Механизм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действия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Другие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активные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компоненты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60044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Blend-a-med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(Комплит)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пирофосфат (5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223520" indent="-170815">
                        <a:lnSpc>
                          <a:spcPts val="1125"/>
                        </a:lnSpc>
                        <a:buChar char="•"/>
                        <a:tabLst>
                          <a:tab pos="22352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останавливает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 marR="254000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минерализацию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зубного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налета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путем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блокировании активных  центров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растущих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кристаллов;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 marR="72390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2352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способствует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удалению  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уже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существующего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камня,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модифицируя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его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минеральную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структуру;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 marR="177165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2352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компенсирует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недостаток  естественных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пирофосфатов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в слюне  при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их</a:t>
                      </a:r>
                      <a:r>
                        <a:rPr sz="1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отсутствии,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 фторид,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триклозан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Blend-a-med (Medic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White)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пирофосфат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6004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Blend-a-med</a:t>
                      </a:r>
                      <a:r>
                        <a:rPr sz="1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(Mediclean)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полипирофосфат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432053">
                <a:tc>
                  <a:txBody>
                    <a:bodyPr/>
                    <a:lstStyle/>
                    <a:p>
                      <a:pPr marL="52069">
                        <a:lnSpc>
                          <a:spcPts val="119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Blend-a-med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(Сода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2069">
                        <a:lnSpc>
                          <a:spcPts val="119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Бикарбонат)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тетрапирофосфат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(3,3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90"/>
                        </a:lnSpc>
                        <a:spcBef>
                          <a:spcPts val="42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 фторид,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натрия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119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бикарбонат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Dan na dan total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action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пирофосфаты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МФФ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6424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Enrich fresh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mint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gel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48030" marR="118110" indent="-622300">
                        <a:lnSpc>
                          <a:spcPts val="118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тетрапирофосфаты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калия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  натрия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Borsalino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antitartar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цинка цитрат (0,5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223520" indent="-170815">
                        <a:lnSpc>
                          <a:spcPts val="1130"/>
                        </a:lnSpc>
                        <a:buChar char="•"/>
                        <a:tabLst>
                          <a:tab pos="22352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препятствует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образованию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 marR="92075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минерализованных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зубных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отложений, так как 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ингибирует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образование  фосфата кальция (снижая  его преципитацию в  матрицу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зубного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налета);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 indent="-170815">
                        <a:lnSpc>
                          <a:spcPct val="100000"/>
                        </a:lnSpc>
                        <a:spcBef>
                          <a:spcPts val="600"/>
                        </a:spcBef>
                        <a:buChar char="•"/>
                        <a:tabLst>
                          <a:tab pos="223520" algn="l"/>
                        </a:tabLst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способствуюет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удалению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зубного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налета;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23520" marR="415290" indent="-170815">
                        <a:lnSpc>
                          <a:spcPts val="1180"/>
                        </a:lnSpc>
                        <a:spcBef>
                          <a:spcPts val="655"/>
                        </a:spcBef>
                        <a:buChar char="•"/>
                        <a:tabLst>
                          <a:tab pos="223520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подавляет</a:t>
                      </a:r>
                      <a:r>
                        <a:rPr sz="1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кислотную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активность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бактерий.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МФФ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GingiLacer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цинка цитрат (0,5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7о)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МФФ,</a:t>
                      </a:r>
                      <a:r>
                        <a:rPr sz="10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триклозан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Mentadent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microgranuli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цинка цитрат (0,75</a:t>
                      </a:r>
                      <a:r>
                        <a:rPr sz="1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0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71271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Periodentyl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цинка цитрат (0,5</a:t>
                      </a:r>
                      <a:r>
                        <a:rPr sz="1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МФФ,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триклозан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16027"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Sensodyne</a:t>
                      </a:r>
                      <a:r>
                        <a:rPr sz="1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F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цинка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цитрат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натрия фторид,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калия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хлорид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477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Arial"/>
                          <a:cs typeface="Arial"/>
                        </a:rPr>
                        <a:t>Рила</a:t>
                      </a:r>
                      <a:r>
                        <a:rPr sz="1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ZC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цинка</a:t>
                      </a:r>
                      <a:r>
                        <a:rPr sz="1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цитрат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9973"/>
                      </a:solidFill>
                      <a:prstDash val="solid"/>
                    </a:lnL>
                    <a:lnR w="12700">
                      <a:solidFill>
                        <a:srgbClr val="009973"/>
                      </a:solidFill>
                      <a:prstDash val="solid"/>
                    </a:lnR>
                    <a:lnT w="12700">
                      <a:solidFill>
                        <a:srgbClr val="009973"/>
                      </a:solidFill>
                      <a:prstDash val="solid"/>
                    </a:lnT>
                    <a:lnB w="12700">
                      <a:solidFill>
                        <a:srgbClr val="009973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43763" y="1619542"/>
            <a:ext cx="2158365" cy="523240"/>
          </a:xfrm>
          <a:custGeom>
            <a:avLst/>
            <a:gdLst/>
            <a:ahLst/>
            <a:cxnLst/>
            <a:rect l="l" t="t" r="r" b="b"/>
            <a:pathLst>
              <a:path w="2158365" h="523239">
                <a:moveTo>
                  <a:pt x="0" y="522947"/>
                </a:moveTo>
                <a:lnTo>
                  <a:pt x="2158365" y="522947"/>
                </a:lnTo>
                <a:lnTo>
                  <a:pt x="2158365" y="0"/>
                </a:lnTo>
                <a:lnTo>
                  <a:pt x="0" y="0"/>
                </a:lnTo>
                <a:lnTo>
                  <a:pt x="0" y="522947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3763" y="1619542"/>
            <a:ext cx="2158365" cy="547370"/>
          </a:xfrm>
          <a:custGeom>
            <a:avLst/>
            <a:gdLst/>
            <a:ahLst/>
            <a:cxnLst/>
            <a:rect l="l" t="t" r="r" b="b"/>
            <a:pathLst>
              <a:path w="2158365" h="547369">
                <a:moveTo>
                  <a:pt x="0" y="547204"/>
                </a:moveTo>
                <a:lnTo>
                  <a:pt x="2158365" y="547204"/>
                </a:lnTo>
                <a:lnTo>
                  <a:pt x="2158365" y="0"/>
                </a:lnTo>
                <a:lnTo>
                  <a:pt x="0" y="0"/>
                </a:lnTo>
                <a:lnTo>
                  <a:pt x="0" y="547204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763" y="2142490"/>
            <a:ext cx="2158365" cy="1877695"/>
          </a:xfrm>
          <a:custGeom>
            <a:avLst/>
            <a:gdLst/>
            <a:ahLst/>
            <a:cxnLst/>
            <a:rect l="l" t="t" r="r" b="b"/>
            <a:pathLst>
              <a:path w="2158365" h="1877695">
                <a:moveTo>
                  <a:pt x="0" y="1877567"/>
                </a:moveTo>
                <a:lnTo>
                  <a:pt x="2158365" y="1877567"/>
                </a:lnTo>
                <a:lnTo>
                  <a:pt x="2158365" y="0"/>
                </a:lnTo>
                <a:lnTo>
                  <a:pt x="0" y="0"/>
                </a:lnTo>
                <a:lnTo>
                  <a:pt x="0" y="1877567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763" y="2142490"/>
            <a:ext cx="2158365" cy="1877695"/>
          </a:xfrm>
          <a:custGeom>
            <a:avLst/>
            <a:gdLst/>
            <a:ahLst/>
            <a:cxnLst/>
            <a:rect l="l" t="t" r="r" b="b"/>
            <a:pathLst>
              <a:path w="2158365" h="1877695">
                <a:moveTo>
                  <a:pt x="0" y="1877567"/>
                </a:moveTo>
                <a:lnTo>
                  <a:pt x="2158365" y="1877567"/>
                </a:lnTo>
                <a:lnTo>
                  <a:pt x="2158365" y="0"/>
                </a:lnTo>
                <a:lnTo>
                  <a:pt x="0" y="0"/>
                </a:lnTo>
                <a:lnTo>
                  <a:pt x="0" y="1877567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2359" y="1725549"/>
            <a:ext cx="1891664" cy="210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дс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ави</a:t>
            </a:r>
            <a:r>
              <a:rPr sz="19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ли: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84785" marR="198120" indent="-172085">
              <a:lnSpc>
                <a:spcPts val="1970"/>
              </a:lnSpc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раст</a:t>
            </a:r>
            <a:r>
              <a:rPr sz="1900" spc="-30" dirty="0">
                <a:latin typeface="Arial"/>
                <a:cs typeface="Arial"/>
              </a:rPr>
              <a:t>в</a:t>
            </a:r>
            <a:r>
              <a:rPr sz="1900" spc="-5" dirty="0">
                <a:latin typeface="Arial"/>
                <a:cs typeface="Arial"/>
              </a:rPr>
              <a:t>орим</a:t>
            </a:r>
            <a:r>
              <a:rPr sz="1900" dirty="0">
                <a:latin typeface="Arial"/>
                <a:cs typeface="Arial"/>
              </a:rPr>
              <a:t>ы</a:t>
            </a:r>
            <a:r>
              <a:rPr sz="1900" spc="-5" dirty="0">
                <a:latin typeface="Arial"/>
                <a:cs typeface="Arial"/>
              </a:rPr>
              <a:t>й  пирофосф</a:t>
            </a:r>
            <a:r>
              <a:rPr sz="1900" spc="-35" dirty="0">
                <a:latin typeface="Arial"/>
                <a:cs typeface="Arial"/>
              </a:rPr>
              <a:t>а</a:t>
            </a:r>
            <a:r>
              <a:rPr sz="1900" spc="-5" dirty="0">
                <a:latin typeface="Arial"/>
                <a:cs typeface="Arial"/>
              </a:rPr>
              <a:t>т;</a:t>
            </a:r>
            <a:endParaRPr sz="1900">
              <a:latin typeface="Arial"/>
              <a:cs typeface="Arial"/>
            </a:endParaRPr>
          </a:p>
          <a:p>
            <a:pPr marL="184785" marR="199390" indent="-172085">
              <a:lnSpc>
                <a:spcPts val="197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Arial"/>
                <a:cs typeface="Arial"/>
              </a:rPr>
              <a:t>раст</a:t>
            </a:r>
            <a:r>
              <a:rPr sz="1900" spc="-30" dirty="0">
                <a:latin typeface="Arial"/>
                <a:cs typeface="Arial"/>
              </a:rPr>
              <a:t>в</a:t>
            </a:r>
            <a:r>
              <a:rPr sz="1900" spc="-5" dirty="0">
                <a:latin typeface="Arial"/>
                <a:cs typeface="Arial"/>
              </a:rPr>
              <a:t>орим</a:t>
            </a:r>
            <a:r>
              <a:rPr sz="1900" dirty="0">
                <a:latin typeface="Arial"/>
                <a:cs typeface="Arial"/>
              </a:rPr>
              <a:t>ы</a:t>
            </a:r>
            <a:r>
              <a:rPr sz="1900" spc="-5" dirty="0">
                <a:latin typeface="Arial"/>
                <a:cs typeface="Arial"/>
              </a:rPr>
              <a:t>е  соединения  </a:t>
            </a:r>
            <a:r>
              <a:rPr sz="1900" dirty="0">
                <a:latin typeface="Arial"/>
                <a:cs typeface="Arial"/>
              </a:rPr>
              <a:t>цинка;</a:t>
            </a:r>
            <a:endParaRPr sz="1900">
              <a:latin typeface="Arial"/>
              <a:cs typeface="Arial"/>
            </a:endParaRPr>
          </a:p>
          <a:p>
            <a:pPr marL="184785" indent="-172085">
              <a:lnSpc>
                <a:spcPts val="2280"/>
              </a:lnSpc>
              <a:buChar char="•"/>
              <a:tabLst>
                <a:tab pos="185420" algn="l"/>
              </a:tabLst>
            </a:pPr>
            <a:r>
              <a:rPr sz="1900" spc="-10" dirty="0">
                <a:latin typeface="Arial"/>
                <a:cs typeface="Arial"/>
              </a:rPr>
              <a:t>дифосфонаты.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5201" y="2267712"/>
            <a:ext cx="1522729" cy="2010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748" y="2808732"/>
            <a:ext cx="1616963" cy="1212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827" y="318134"/>
            <a:ext cx="897953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Соединения, </a:t>
            </a:r>
            <a:r>
              <a:rPr sz="3200" spc="-5" dirty="0"/>
              <a:t>снижающие</a:t>
            </a:r>
            <a:r>
              <a:rPr sz="3200" spc="-35" dirty="0"/>
              <a:t> </a:t>
            </a:r>
            <a:r>
              <a:rPr sz="3200" spc="-5" dirty="0"/>
              <a:t>чувствительность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773172" y="770763"/>
            <a:ext cx="453072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твердых тканей</a:t>
            </a:r>
            <a:r>
              <a:rPr sz="3200" b="1" spc="-1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0080"/>
                </a:solidFill>
                <a:latin typeface="Arial"/>
                <a:cs typeface="Arial"/>
              </a:rPr>
              <a:t>зубов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3220" y="874674"/>
            <a:ext cx="2330450" cy="428625"/>
          </a:xfrm>
          <a:prstGeom prst="rect">
            <a:avLst/>
          </a:prstGeom>
          <a:solidFill>
            <a:srgbClr val="00CC99"/>
          </a:solidFill>
        </p:spPr>
        <p:txBody>
          <a:bodyPr vert="horz" wrap="square" lIns="0" tIns="90805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71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Применяются: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220" y="1380350"/>
            <a:ext cx="2330450" cy="1255395"/>
          </a:xfrm>
          <a:prstGeom prst="rect">
            <a:avLst/>
          </a:prstGeom>
          <a:solidFill>
            <a:srgbClr val="CAEBDE"/>
          </a:solidFill>
        </p:spPr>
        <p:txBody>
          <a:bodyPr vert="horz" wrap="square" lIns="0" tIns="55880" rIns="0" bIns="0" rtlCol="0">
            <a:spAutoFit/>
          </a:bodyPr>
          <a:lstStyle/>
          <a:p>
            <a:pPr marL="201295" indent="-114300">
              <a:lnSpc>
                <a:spcPct val="100000"/>
              </a:lnSpc>
              <a:spcBef>
                <a:spcPts val="440"/>
              </a:spcBef>
              <a:buChar char="•"/>
              <a:tabLst>
                <a:tab pos="201930" algn="l"/>
              </a:tabLst>
            </a:pPr>
            <a:r>
              <a:rPr sz="1400" dirty="0">
                <a:latin typeface="Arial"/>
                <a:cs typeface="Arial"/>
              </a:rPr>
              <a:t>10 % стронция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хлорид;</a:t>
            </a:r>
            <a:endParaRPr sz="1400">
              <a:latin typeface="Arial"/>
              <a:cs typeface="Arial"/>
            </a:endParaRPr>
          </a:p>
          <a:p>
            <a:pPr marL="201295" indent="-114300">
              <a:lnSpc>
                <a:spcPct val="100000"/>
              </a:lnSpc>
              <a:spcBef>
                <a:spcPts val="15"/>
              </a:spcBef>
              <a:buChar char="•"/>
              <a:tabLst>
                <a:tab pos="201930" algn="l"/>
              </a:tabLst>
            </a:pPr>
            <a:r>
              <a:rPr sz="1400" dirty="0">
                <a:latin typeface="Arial"/>
                <a:cs typeface="Arial"/>
              </a:rPr>
              <a:t>10 % </a:t>
            </a:r>
            <a:r>
              <a:rPr sz="1400" spc="5" dirty="0">
                <a:latin typeface="Arial"/>
                <a:cs typeface="Arial"/>
              </a:rPr>
              <a:t>калия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хлорид;</a:t>
            </a:r>
            <a:endParaRPr sz="1400">
              <a:latin typeface="Arial"/>
              <a:cs typeface="Arial"/>
            </a:endParaRPr>
          </a:p>
          <a:p>
            <a:pPr marL="201295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201930" algn="l"/>
              </a:tabLst>
            </a:pPr>
            <a:r>
              <a:rPr sz="1400" dirty="0">
                <a:latin typeface="Arial"/>
                <a:cs typeface="Arial"/>
              </a:rPr>
              <a:t>1,4 %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формальдегид;</a:t>
            </a:r>
            <a:endParaRPr sz="1400">
              <a:latin typeface="Arial"/>
              <a:cs typeface="Arial"/>
            </a:endParaRPr>
          </a:p>
          <a:p>
            <a:pPr marL="201295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201930" algn="l"/>
              </a:tabLst>
            </a:pPr>
            <a:r>
              <a:rPr sz="1400" dirty="0">
                <a:latin typeface="Arial"/>
                <a:cs typeface="Arial"/>
              </a:rPr>
              <a:t>5 % </a:t>
            </a:r>
            <a:r>
              <a:rPr sz="1400" spc="5" dirty="0">
                <a:latin typeface="Arial"/>
                <a:cs typeface="Arial"/>
              </a:rPr>
              <a:t>калия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нитрат;</a:t>
            </a:r>
            <a:endParaRPr sz="1400">
              <a:latin typeface="Arial"/>
              <a:cs typeface="Arial"/>
            </a:endParaRPr>
          </a:p>
          <a:p>
            <a:pPr marL="201295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201930" algn="l"/>
              </a:tabLst>
            </a:pPr>
            <a:r>
              <a:rPr sz="1400" spc="-5" dirty="0">
                <a:latin typeface="Arial"/>
                <a:cs typeface="Arial"/>
              </a:rPr>
              <a:t>алюминия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лактат.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17773" y="2094611"/>
          <a:ext cx="6984744" cy="53718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591"/>
                <a:gridCol w="1709547"/>
                <a:gridCol w="1763648"/>
                <a:gridCol w="2330958"/>
              </a:tblGrid>
              <a:tr h="8464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1475" marR="235585" indent="-129539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ание  пасты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9710" marR="125730" indent="-85725">
                        <a:lnSpc>
                          <a:spcPts val="14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Агенты,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снижающие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чувствительность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Механизм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действия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Другие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активные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компоненты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82194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DentsibLen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калия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нитрат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(5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191770" indent="-172085">
                        <a:lnSpc>
                          <a:spcPts val="1000"/>
                        </a:lnSpc>
                        <a:buChar char="•"/>
                        <a:tabLst>
                          <a:tab pos="19240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снижают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чувстви-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1770" marR="100965">
                        <a:lnSpc>
                          <a:spcPct val="83300"/>
                        </a:lnSpc>
                        <a:spcBef>
                          <a:spcPts val="1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тельность,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путем  создания на  поверхности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высокой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концентрации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ионов  калия,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тем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самым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предотвращая  возникновение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передачу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болевого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раздражения.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МФФ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Protect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калия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нитрат (5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фторид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282193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Sensigel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калия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нитрат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(5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фторгидрат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никометанола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768096">
                <a:tc>
                  <a:txBody>
                    <a:bodyPr/>
                    <a:lstStyle/>
                    <a:p>
                      <a:pPr marL="55880" marR="176530">
                        <a:lnSpc>
                          <a:spcPct val="98800"/>
                        </a:lnSpc>
                        <a:spcBef>
                          <a:spcPts val="7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Oral-B  Sensitive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with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fluoride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калия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нитрат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фторид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425577"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Sensodyne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калия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хлорид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747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натрия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фторид,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цинка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цитрат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5138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Sensodyne</a:t>
                      </a:r>
                      <a:r>
                        <a:rPr sz="12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Gel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калия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хлорид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5267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фторид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605408">
                <a:tc>
                  <a:txBody>
                    <a:bodyPr/>
                    <a:lstStyle/>
                    <a:p>
                      <a:pPr marL="55880" marR="130175">
                        <a:lnSpc>
                          <a:spcPts val="1400"/>
                        </a:lnSpc>
                        <a:spcBef>
                          <a:spcPts val="944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Fiacla for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sensitive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teeth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стронция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хлорид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1770" indent="-172085">
                        <a:lnSpc>
                          <a:spcPts val="1000"/>
                        </a:lnSpc>
                        <a:buChar char="•"/>
                        <a:tabLst>
                          <a:tab pos="192405" algn="l"/>
                        </a:tabLst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закупоривает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1770" marR="128270">
                        <a:lnSpc>
                          <a:spcPct val="831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дентинные 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канальцы,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соединяясь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с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органической  субстанцией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зуба,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и 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образует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барьер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на  пути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болевого  возбуждения.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гексагидрат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766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5880" marR="341630">
                        <a:lnSpc>
                          <a:spcPts val="14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Senso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ne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Classic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стронция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хлорид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609597">
                <a:tc>
                  <a:txBody>
                    <a:bodyPr/>
                    <a:lstStyle/>
                    <a:p>
                      <a:pPr marL="55880" marR="156845">
                        <a:lnSpc>
                          <a:spcPct val="98800"/>
                        </a:lnSpc>
                        <a:spcBef>
                          <a:spcPts val="18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Colgate  Sensitive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Pro-  Relief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527685" marR="216535" indent="-302260">
                        <a:lnSpc>
                          <a:spcPts val="1400"/>
                        </a:lnSpc>
                        <a:spcBef>
                          <a:spcPts val="24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новая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технология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Pro-Argin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1770" indent="-172085">
                        <a:lnSpc>
                          <a:spcPts val="1005"/>
                        </a:lnSpc>
                        <a:buChar char="•"/>
                        <a:tabLst>
                          <a:tab pos="192405" algn="l"/>
                        </a:tabLst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запечатывает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1770" marR="775970">
                        <a:lnSpc>
                          <a:spcPts val="118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ентин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ые  канальцы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47038" y="5580037"/>
            <a:ext cx="1453134" cy="9536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9700" y="6371912"/>
            <a:ext cx="1490599" cy="1177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038" y="4509020"/>
            <a:ext cx="1511427" cy="8223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7001" y="498475"/>
            <a:ext cx="5394325" cy="579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37203" y="4018407"/>
            <a:ext cx="2256790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spc="-15" dirty="0">
                <a:latin typeface="Arial"/>
                <a:cs typeface="Arial"/>
              </a:rPr>
              <a:t>захват 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большого  </a:t>
            </a:r>
            <a:r>
              <a:rPr sz="1800" spc="-5" dirty="0">
                <a:latin typeface="Arial"/>
                <a:cs typeface="Arial"/>
              </a:rPr>
              <a:t>пальца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9135" y="3096133"/>
            <a:ext cx="171068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силовой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выступ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8533" y="4176014"/>
            <a:ext cx="8445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г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spc="20" dirty="0">
                <a:latin typeface="Arial"/>
                <a:cs typeface="Arial"/>
              </a:rPr>
              <a:t>л</a:t>
            </a:r>
            <a:r>
              <a:rPr sz="1800" dirty="0">
                <a:latin typeface="Arial"/>
                <a:cs typeface="Arial"/>
              </a:rPr>
              <a:t>ов</a:t>
            </a:r>
            <a:r>
              <a:rPr sz="1800" spc="35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8533" y="2219452"/>
            <a:ext cx="1748789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20"/>
              </a:lnSpc>
            </a:pPr>
            <a:r>
              <a:rPr sz="1800" dirty="0">
                <a:latin typeface="Arial"/>
                <a:cs typeface="Arial"/>
              </a:rPr>
              <a:t>мно</a:t>
            </a:r>
            <a:r>
              <a:rPr sz="1800" spc="-40" dirty="0">
                <a:latin typeface="Arial"/>
                <a:cs typeface="Arial"/>
              </a:rPr>
              <a:t>г</a:t>
            </a:r>
            <a:r>
              <a:rPr sz="1800" spc="-35" dirty="0">
                <a:latin typeface="Arial"/>
                <a:cs typeface="Arial"/>
              </a:rPr>
              <a:t>о</a:t>
            </a:r>
            <a:r>
              <a:rPr sz="1800" spc="-50" dirty="0">
                <a:latin typeface="Arial"/>
                <a:cs typeface="Arial"/>
              </a:rPr>
              <a:t>у</a:t>
            </a:r>
            <a:r>
              <a:rPr sz="1800" spc="-5" dirty="0">
                <a:latin typeface="Arial"/>
                <a:cs typeface="Arial"/>
              </a:rPr>
              <a:t>р</a:t>
            </a:r>
            <a:r>
              <a:rPr sz="1800" spc="-15" dirty="0">
                <a:latin typeface="Arial"/>
                <a:cs typeface="Arial"/>
              </a:rPr>
              <a:t>о</a:t>
            </a:r>
            <a:r>
              <a:rPr sz="1800" spc="-5" dirty="0">
                <a:latin typeface="Arial"/>
                <a:cs typeface="Arial"/>
              </a:rPr>
              <a:t>в</a:t>
            </a:r>
            <a:r>
              <a:rPr sz="1800" dirty="0">
                <a:latin typeface="Arial"/>
                <a:cs typeface="Arial"/>
              </a:rPr>
              <a:t>не</a:t>
            </a:r>
            <a:r>
              <a:rPr sz="1800" spc="-2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ое  </a:t>
            </a:r>
            <a:r>
              <a:rPr sz="1800" spc="-25" dirty="0">
                <a:latin typeface="Arial"/>
                <a:cs typeface="Arial"/>
              </a:rPr>
              <a:t>щеточное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поле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8907" y="2554859"/>
            <a:ext cx="6953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ш</a:t>
            </a:r>
            <a:r>
              <a:rPr sz="1800" spc="-15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й</a:t>
            </a:r>
            <a:r>
              <a:rPr sz="1800" spc="35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8428" y="2375280"/>
            <a:ext cx="6115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5" dirty="0">
                <a:latin typeface="Arial"/>
                <a:cs typeface="Arial"/>
              </a:rPr>
              <a:t>р</a:t>
            </a:r>
            <a:r>
              <a:rPr sz="1800" spc="-25" dirty="0">
                <a:latin typeface="Arial"/>
                <a:cs typeface="Arial"/>
              </a:rPr>
              <a:t>у</a:t>
            </a:r>
            <a:r>
              <a:rPr sz="1800" dirty="0">
                <a:latin typeface="Arial"/>
                <a:cs typeface="Arial"/>
              </a:rPr>
              <a:t>ч</a:t>
            </a:r>
            <a:r>
              <a:rPr sz="1800" spc="35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632" rIns="0" bIns="0" rtlCol="0">
            <a:spAutoFit/>
          </a:bodyPr>
          <a:lstStyle/>
          <a:p>
            <a:pPr marL="1771650" marR="5080" indent="501650">
              <a:lnSpc>
                <a:spcPts val="3560"/>
              </a:lnSpc>
            </a:pPr>
            <a:r>
              <a:rPr sz="3200" dirty="0"/>
              <a:t>Основные структуры  мануальной зубной</a:t>
            </a:r>
            <a:r>
              <a:rPr sz="3200" spc="-100" dirty="0"/>
              <a:t> </a:t>
            </a:r>
            <a:r>
              <a:rPr sz="3200" dirty="0"/>
              <a:t>щетки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3922521" y="2700274"/>
            <a:ext cx="76200" cy="539750"/>
          </a:xfrm>
          <a:custGeom>
            <a:avLst/>
            <a:gdLst/>
            <a:ahLst/>
            <a:cxnLst/>
            <a:rect l="l" t="t" r="r" b="b"/>
            <a:pathLst>
              <a:path w="76200" h="539750">
                <a:moveTo>
                  <a:pt x="33360" y="463621"/>
                </a:moveTo>
                <a:lnTo>
                  <a:pt x="0" y="463676"/>
                </a:lnTo>
                <a:lnTo>
                  <a:pt x="38226" y="539750"/>
                </a:lnTo>
                <a:lnTo>
                  <a:pt x="69807" y="476376"/>
                </a:lnTo>
                <a:lnTo>
                  <a:pt x="33400" y="476376"/>
                </a:lnTo>
                <a:lnTo>
                  <a:pt x="33360" y="463621"/>
                </a:lnTo>
                <a:close/>
              </a:path>
              <a:path w="76200" h="539750">
                <a:moveTo>
                  <a:pt x="42885" y="463605"/>
                </a:moveTo>
                <a:lnTo>
                  <a:pt x="33360" y="463621"/>
                </a:lnTo>
                <a:lnTo>
                  <a:pt x="33400" y="476376"/>
                </a:lnTo>
                <a:lnTo>
                  <a:pt x="42925" y="476250"/>
                </a:lnTo>
                <a:lnTo>
                  <a:pt x="42885" y="463605"/>
                </a:lnTo>
                <a:close/>
              </a:path>
              <a:path w="76200" h="539750">
                <a:moveTo>
                  <a:pt x="76200" y="463550"/>
                </a:moveTo>
                <a:lnTo>
                  <a:pt x="42885" y="463605"/>
                </a:lnTo>
                <a:lnTo>
                  <a:pt x="42925" y="476250"/>
                </a:lnTo>
                <a:lnTo>
                  <a:pt x="33400" y="476376"/>
                </a:lnTo>
                <a:lnTo>
                  <a:pt x="69807" y="476376"/>
                </a:lnTo>
                <a:lnTo>
                  <a:pt x="76200" y="463550"/>
                </a:lnTo>
                <a:close/>
              </a:path>
              <a:path w="76200" h="539750">
                <a:moveTo>
                  <a:pt x="41401" y="0"/>
                </a:moveTo>
                <a:lnTo>
                  <a:pt x="31876" y="126"/>
                </a:lnTo>
                <a:lnTo>
                  <a:pt x="33360" y="463621"/>
                </a:lnTo>
                <a:lnTo>
                  <a:pt x="42885" y="463605"/>
                </a:lnTo>
                <a:lnTo>
                  <a:pt x="4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2620" y="2879725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33341" y="284186"/>
                </a:moveTo>
                <a:lnTo>
                  <a:pt x="0" y="284352"/>
                </a:lnTo>
                <a:lnTo>
                  <a:pt x="38353" y="360299"/>
                </a:lnTo>
                <a:lnTo>
                  <a:pt x="69776" y="296925"/>
                </a:lnTo>
                <a:lnTo>
                  <a:pt x="33400" y="296925"/>
                </a:lnTo>
                <a:lnTo>
                  <a:pt x="33341" y="284186"/>
                </a:lnTo>
                <a:close/>
              </a:path>
              <a:path w="76200" h="360680">
                <a:moveTo>
                  <a:pt x="42866" y="284138"/>
                </a:moveTo>
                <a:lnTo>
                  <a:pt x="33341" y="284186"/>
                </a:lnTo>
                <a:lnTo>
                  <a:pt x="33400" y="296925"/>
                </a:lnTo>
                <a:lnTo>
                  <a:pt x="42925" y="296799"/>
                </a:lnTo>
                <a:lnTo>
                  <a:pt x="42866" y="284138"/>
                </a:lnTo>
                <a:close/>
              </a:path>
              <a:path w="76200" h="360680">
                <a:moveTo>
                  <a:pt x="76200" y="283972"/>
                </a:moveTo>
                <a:lnTo>
                  <a:pt x="42866" y="284138"/>
                </a:lnTo>
                <a:lnTo>
                  <a:pt x="42925" y="296799"/>
                </a:lnTo>
                <a:lnTo>
                  <a:pt x="33400" y="296925"/>
                </a:lnTo>
                <a:lnTo>
                  <a:pt x="69776" y="296925"/>
                </a:lnTo>
                <a:lnTo>
                  <a:pt x="76200" y="283972"/>
                </a:lnTo>
                <a:close/>
              </a:path>
              <a:path w="76200" h="360680">
                <a:moveTo>
                  <a:pt x="41528" y="0"/>
                </a:moveTo>
                <a:lnTo>
                  <a:pt x="32003" y="0"/>
                </a:lnTo>
                <a:lnTo>
                  <a:pt x="33341" y="284186"/>
                </a:lnTo>
                <a:lnTo>
                  <a:pt x="42866" y="284138"/>
                </a:lnTo>
                <a:lnTo>
                  <a:pt x="41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3221" y="2700274"/>
            <a:ext cx="76200" cy="539750"/>
          </a:xfrm>
          <a:custGeom>
            <a:avLst/>
            <a:gdLst/>
            <a:ahLst/>
            <a:cxnLst/>
            <a:rect l="l" t="t" r="r" b="b"/>
            <a:pathLst>
              <a:path w="76200" h="539750">
                <a:moveTo>
                  <a:pt x="33360" y="463621"/>
                </a:moveTo>
                <a:lnTo>
                  <a:pt x="0" y="463676"/>
                </a:lnTo>
                <a:lnTo>
                  <a:pt x="38226" y="539750"/>
                </a:lnTo>
                <a:lnTo>
                  <a:pt x="69807" y="476376"/>
                </a:lnTo>
                <a:lnTo>
                  <a:pt x="33400" y="476376"/>
                </a:lnTo>
                <a:lnTo>
                  <a:pt x="33360" y="463621"/>
                </a:lnTo>
                <a:close/>
              </a:path>
              <a:path w="76200" h="539750">
                <a:moveTo>
                  <a:pt x="42885" y="463605"/>
                </a:moveTo>
                <a:lnTo>
                  <a:pt x="33360" y="463621"/>
                </a:lnTo>
                <a:lnTo>
                  <a:pt x="33400" y="476376"/>
                </a:lnTo>
                <a:lnTo>
                  <a:pt x="42925" y="476250"/>
                </a:lnTo>
                <a:lnTo>
                  <a:pt x="42885" y="463605"/>
                </a:lnTo>
                <a:close/>
              </a:path>
              <a:path w="76200" h="539750">
                <a:moveTo>
                  <a:pt x="76200" y="463550"/>
                </a:moveTo>
                <a:lnTo>
                  <a:pt x="42885" y="463605"/>
                </a:lnTo>
                <a:lnTo>
                  <a:pt x="42925" y="476250"/>
                </a:lnTo>
                <a:lnTo>
                  <a:pt x="33400" y="476376"/>
                </a:lnTo>
                <a:lnTo>
                  <a:pt x="69807" y="476376"/>
                </a:lnTo>
                <a:lnTo>
                  <a:pt x="76200" y="463550"/>
                </a:lnTo>
                <a:close/>
              </a:path>
              <a:path w="76200" h="539750">
                <a:moveTo>
                  <a:pt x="41401" y="0"/>
                </a:moveTo>
                <a:lnTo>
                  <a:pt x="31876" y="126"/>
                </a:lnTo>
                <a:lnTo>
                  <a:pt x="33360" y="463621"/>
                </a:lnTo>
                <a:lnTo>
                  <a:pt x="42885" y="463605"/>
                </a:lnTo>
                <a:lnTo>
                  <a:pt x="414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78700" y="3203194"/>
            <a:ext cx="363855" cy="76200"/>
          </a:xfrm>
          <a:custGeom>
            <a:avLst/>
            <a:gdLst/>
            <a:ahLst/>
            <a:cxnLst/>
            <a:rect l="l" t="t" r="r" b="b"/>
            <a:pathLst>
              <a:path w="363854" h="76200">
                <a:moveTo>
                  <a:pt x="76073" y="0"/>
                </a:moveTo>
                <a:lnTo>
                  <a:pt x="0" y="38481"/>
                </a:lnTo>
                <a:lnTo>
                  <a:pt x="76326" y="76200"/>
                </a:lnTo>
                <a:lnTo>
                  <a:pt x="76216" y="42925"/>
                </a:lnTo>
                <a:lnTo>
                  <a:pt x="63500" y="42925"/>
                </a:lnTo>
                <a:lnTo>
                  <a:pt x="63500" y="33400"/>
                </a:lnTo>
                <a:lnTo>
                  <a:pt x="76184" y="33347"/>
                </a:lnTo>
                <a:lnTo>
                  <a:pt x="76073" y="0"/>
                </a:lnTo>
                <a:close/>
              </a:path>
              <a:path w="363854" h="76200">
                <a:moveTo>
                  <a:pt x="76184" y="33347"/>
                </a:moveTo>
                <a:lnTo>
                  <a:pt x="63500" y="33400"/>
                </a:lnTo>
                <a:lnTo>
                  <a:pt x="63500" y="42925"/>
                </a:lnTo>
                <a:lnTo>
                  <a:pt x="76215" y="42872"/>
                </a:lnTo>
                <a:lnTo>
                  <a:pt x="76184" y="33347"/>
                </a:lnTo>
                <a:close/>
              </a:path>
              <a:path w="363854" h="76200">
                <a:moveTo>
                  <a:pt x="76215" y="42872"/>
                </a:moveTo>
                <a:lnTo>
                  <a:pt x="63500" y="42925"/>
                </a:lnTo>
                <a:lnTo>
                  <a:pt x="76216" y="42925"/>
                </a:lnTo>
                <a:close/>
              </a:path>
              <a:path w="363854" h="76200">
                <a:moveTo>
                  <a:pt x="363474" y="32131"/>
                </a:moveTo>
                <a:lnTo>
                  <a:pt x="76184" y="33347"/>
                </a:lnTo>
                <a:lnTo>
                  <a:pt x="76215" y="42872"/>
                </a:lnTo>
                <a:lnTo>
                  <a:pt x="363600" y="41656"/>
                </a:lnTo>
                <a:lnTo>
                  <a:pt x="363474" y="321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83094" y="3778250"/>
            <a:ext cx="76200" cy="363855"/>
          </a:xfrm>
          <a:custGeom>
            <a:avLst/>
            <a:gdLst/>
            <a:ahLst/>
            <a:cxnLst/>
            <a:rect l="l" t="t" r="r" b="b"/>
            <a:pathLst>
              <a:path w="76200" h="363854">
                <a:moveTo>
                  <a:pt x="33341" y="76184"/>
                </a:moveTo>
                <a:lnTo>
                  <a:pt x="32003" y="363474"/>
                </a:lnTo>
                <a:lnTo>
                  <a:pt x="41528" y="363600"/>
                </a:lnTo>
                <a:lnTo>
                  <a:pt x="42866" y="76215"/>
                </a:lnTo>
                <a:lnTo>
                  <a:pt x="33341" y="76184"/>
                </a:lnTo>
                <a:close/>
              </a:path>
              <a:path w="76200" h="363854">
                <a:moveTo>
                  <a:pt x="69839" y="63500"/>
                </a:moveTo>
                <a:lnTo>
                  <a:pt x="42925" y="63500"/>
                </a:lnTo>
                <a:lnTo>
                  <a:pt x="42866" y="76215"/>
                </a:lnTo>
                <a:lnTo>
                  <a:pt x="76200" y="76326"/>
                </a:lnTo>
                <a:lnTo>
                  <a:pt x="69839" y="63500"/>
                </a:lnTo>
                <a:close/>
              </a:path>
              <a:path w="76200" h="363854">
                <a:moveTo>
                  <a:pt x="42925" y="63500"/>
                </a:moveTo>
                <a:lnTo>
                  <a:pt x="33400" y="63500"/>
                </a:lnTo>
                <a:lnTo>
                  <a:pt x="33341" y="76184"/>
                </a:lnTo>
                <a:lnTo>
                  <a:pt x="42866" y="76215"/>
                </a:lnTo>
                <a:lnTo>
                  <a:pt x="42925" y="63500"/>
                </a:lnTo>
                <a:close/>
              </a:path>
              <a:path w="76200" h="363854">
                <a:moveTo>
                  <a:pt x="38353" y="0"/>
                </a:moveTo>
                <a:lnTo>
                  <a:pt x="0" y="76073"/>
                </a:lnTo>
                <a:lnTo>
                  <a:pt x="33341" y="76184"/>
                </a:lnTo>
                <a:lnTo>
                  <a:pt x="33400" y="63500"/>
                </a:lnTo>
                <a:lnTo>
                  <a:pt x="69839" y="63500"/>
                </a:lnTo>
                <a:lnTo>
                  <a:pt x="38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3845" y="3597275"/>
            <a:ext cx="76200" cy="363855"/>
          </a:xfrm>
          <a:custGeom>
            <a:avLst/>
            <a:gdLst/>
            <a:ahLst/>
            <a:cxnLst/>
            <a:rect l="l" t="t" r="r" b="b"/>
            <a:pathLst>
              <a:path w="76200" h="363854">
                <a:moveTo>
                  <a:pt x="33341" y="76184"/>
                </a:moveTo>
                <a:lnTo>
                  <a:pt x="32003" y="363474"/>
                </a:lnTo>
                <a:lnTo>
                  <a:pt x="41528" y="363600"/>
                </a:lnTo>
                <a:lnTo>
                  <a:pt x="42866" y="76215"/>
                </a:lnTo>
                <a:lnTo>
                  <a:pt x="33341" y="76184"/>
                </a:lnTo>
                <a:close/>
              </a:path>
              <a:path w="76200" h="363854">
                <a:moveTo>
                  <a:pt x="69839" y="63500"/>
                </a:moveTo>
                <a:lnTo>
                  <a:pt x="42925" y="63500"/>
                </a:lnTo>
                <a:lnTo>
                  <a:pt x="42866" y="76215"/>
                </a:lnTo>
                <a:lnTo>
                  <a:pt x="76200" y="76326"/>
                </a:lnTo>
                <a:lnTo>
                  <a:pt x="69839" y="63500"/>
                </a:lnTo>
                <a:close/>
              </a:path>
              <a:path w="76200" h="363854">
                <a:moveTo>
                  <a:pt x="42925" y="63500"/>
                </a:moveTo>
                <a:lnTo>
                  <a:pt x="33400" y="63500"/>
                </a:lnTo>
                <a:lnTo>
                  <a:pt x="33341" y="76184"/>
                </a:lnTo>
                <a:lnTo>
                  <a:pt x="42866" y="76215"/>
                </a:lnTo>
                <a:lnTo>
                  <a:pt x="42925" y="63500"/>
                </a:lnTo>
                <a:close/>
              </a:path>
              <a:path w="76200" h="363854">
                <a:moveTo>
                  <a:pt x="38353" y="0"/>
                </a:moveTo>
                <a:lnTo>
                  <a:pt x="0" y="76073"/>
                </a:lnTo>
                <a:lnTo>
                  <a:pt x="33341" y="76184"/>
                </a:lnTo>
                <a:lnTo>
                  <a:pt x="33400" y="63500"/>
                </a:lnTo>
                <a:lnTo>
                  <a:pt x="69839" y="63500"/>
                </a:lnTo>
                <a:lnTo>
                  <a:pt x="38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2806" y="4139565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51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2701" y="3601720"/>
            <a:ext cx="539750" cy="537210"/>
          </a:xfrm>
          <a:custGeom>
            <a:avLst/>
            <a:gdLst/>
            <a:ahLst/>
            <a:cxnLst/>
            <a:rect l="l" t="t" r="r" b="b"/>
            <a:pathLst>
              <a:path w="539750" h="537210">
                <a:moveTo>
                  <a:pt x="0" y="537210"/>
                </a:moveTo>
                <a:lnTo>
                  <a:pt x="539750" y="537210"/>
                </a:lnTo>
                <a:lnTo>
                  <a:pt x="539750" y="0"/>
                </a:lnTo>
                <a:lnTo>
                  <a:pt x="0" y="0"/>
                </a:lnTo>
                <a:lnTo>
                  <a:pt x="0" y="537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2806" y="3601085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51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0785" y="540067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352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40151" y="3601720"/>
            <a:ext cx="539750" cy="1798320"/>
          </a:xfrm>
          <a:custGeom>
            <a:avLst/>
            <a:gdLst/>
            <a:ahLst/>
            <a:cxnLst/>
            <a:rect l="l" t="t" r="r" b="b"/>
            <a:pathLst>
              <a:path w="539750" h="1798320">
                <a:moveTo>
                  <a:pt x="0" y="1798320"/>
                </a:moveTo>
                <a:lnTo>
                  <a:pt x="539750" y="1798320"/>
                </a:lnTo>
                <a:lnTo>
                  <a:pt x="539750" y="0"/>
                </a:lnTo>
                <a:lnTo>
                  <a:pt x="0" y="0"/>
                </a:lnTo>
                <a:lnTo>
                  <a:pt x="0" y="1798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0256" y="3601085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51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1461" y="2879725"/>
            <a:ext cx="538480" cy="0"/>
          </a:xfrm>
          <a:custGeom>
            <a:avLst/>
            <a:gdLst/>
            <a:ahLst/>
            <a:cxnLst/>
            <a:rect l="l" t="t" r="r" b="b"/>
            <a:pathLst>
              <a:path w="538479">
                <a:moveTo>
                  <a:pt x="0" y="0"/>
                </a:moveTo>
                <a:lnTo>
                  <a:pt x="538226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0700" y="1440180"/>
            <a:ext cx="539750" cy="1438910"/>
          </a:xfrm>
          <a:custGeom>
            <a:avLst/>
            <a:gdLst/>
            <a:ahLst/>
            <a:cxnLst/>
            <a:rect l="l" t="t" r="r" b="b"/>
            <a:pathLst>
              <a:path w="539750" h="1438910">
                <a:moveTo>
                  <a:pt x="0" y="1438910"/>
                </a:moveTo>
                <a:lnTo>
                  <a:pt x="539750" y="1438910"/>
                </a:lnTo>
                <a:lnTo>
                  <a:pt x="539750" y="0"/>
                </a:lnTo>
                <a:lnTo>
                  <a:pt x="0" y="0"/>
                </a:lnTo>
                <a:lnTo>
                  <a:pt x="0" y="143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58532" y="5437378"/>
            <a:ext cx="154368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1" spc="-20" dirty="0">
                <a:latin typeface="Arial"/>
                <a:cs typeface="Arial"/>
              </a:rPr>
              <a:t>Щеточное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поле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91607" y="5998591"/>
            <a:ext cx="1974850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9"/>
              </a:lnSpc>
            </a:pPr>
            <a:r>
              <a:rPr sz="1600" spc="-15" dirty="0">
                <a:latin typeface="Arial"/>
                <a:cs typeface="Arial"/>
              </a:rPr>
              <a:t>одноуровневое  </a:t>
            </a:r>
            <a:r>
              <a:rPr sz="1600" spc="-5" dirty="0">
                <a:latin typeface="Arial"/>
                <a:cs typeface="Arial"/>
              </a:rPr>
              <a:t>(гигиенические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з.щ.);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905"/>
              </a:lnSpc>
              <a:spcBef>
                <a:spcPts val="730"/>
              </a:spcBef>
            </a:pPr>
            <a:r>
              <a:rPr sz="1600" spc="-15" dirty="0">
                <a:latin typeface="Arial"/>
                <a:cs typeface="Arial"/>
              </a:rPr>
              <a:t>многоуровневое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71585" y="5998591"/>
            <a:ext cx="135128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89"/>
              </a:lnSpc>
            </a:pPr>
            <a:r>
              <a:rPr sz="1600" spc="-5" dirty="0">
                <a:latin typeface="Arial"/>
                <a:cs typeface="Arial"/>
              </a:rPr>
              <a:t>ровное;  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ор</a:t>
            </a:r>
            <a:r>
              <a:rPr sz="1600" spc="-40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ое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219700" y="5940425"/>
            <a:ext cx="2879725" cy="1905"/>
          </a:xfrm>
          <a:custGeom>
            <a:avLst/>
            <a:gdLst/>
            <a:ahLst/>
            <a:cxnLst/>
            <a:rect l="l" t="t" r="r" b="b"/>
            <a:pathLst>
              <a:path w="2879725" h="1904">
                <a:moveTo>
                  <a:pt x="0" y="0"/>
                </a:moveTo>
                <a:lnTo>
                  <a:pt x="2879725" y="15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9700" y="5940425"/>
            <a:ext cx="1905" cy="720725"/>
          </a:xfrm>
          <a:custGeom>
            <a:avLst/>
            <a:gdLst/>
            <a:ahLst/>
            <a:cxnLst/>
            <a:rect l="l" t="t" r="r" b="b"/>
            <a:pathLst>
              <a:path w="1904" h="720725">
                <a:moveTo>
                  <a:pt x="0" y="0"/>
                </a:moveTo>
                <a:lnTo>
                  <a:pt x="1650" y="72072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19700" y="6082665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04" y="0"/>
                </a:moveTo>
                <a:lnTo>
                  <a:pt x="103227" y="33289"/>
                </a:lnTo>
                <a:lnTo>
                  <a:pt x="115950" y="33400"/>
                </a:lnTo>
                <a:lnTo>
                  <a:pt x="115824" y="42925"/>
                </a:lnTo>
                <a:lnTo>
                  <a:pt x="103147" y="42925"/>
                </a:lnTo>
                <a:lnTo>
                  <a:pt x="102870" y="76200"/>
                </a:lnTo>
                <a:lnTo>
                  <a:pt x="170771" y="42925"/>
                </a:lnTo>
                <a:lnTo>
                  <a:pt x="115824" y="42925"/>
                </a:lnTo>
                <a:lnTo>
                  <a:pt x="170998" y="42814"/>
                </a:lnTo>
                <a:lnTo>
                  <a:pt x="179324" y="38734"/>
                </a:lnTo>
                <a:lnTo>
                  <a:pt x="103504" y="0"/>
                </a:lnTo>
                <a:close/>
              </a:path>
              <a:path w="179704" h="76200">
                <a:moveTo>
                  <a:pt x="103227" y="33289"/>
                </a:moveTo>
                <a:lnTo>
                  <a:pt x="103148" y="42814"/>
                </a:lnTo>
                <a:lnTo>
                  <a:pt x="115824" y="42925"/>
                </a:lnTo>
                <a:lnTo>
                  <a:pt x="115950" y="33400"/>
                </a:lnTo>
                <a:lnTo>
                  <a:pt x="103227" y="33289"/>
                </a:lnTo>
                <a:close/>
              </a:path>
              <a:path w="179704" h="76200">
                <a:moveTo>
                  <a:pt x="0" y="32384"/>
                </a:moveTo>
                <a:lnTo>
                  <a:pt x="0" y="41909"/>
                </a:lnTo>
                <a:lnTo>
                  <a:pt x="103148" y="42814"/>
                </a:lnTo>
                <a:lnTo>
                  <a:pt x="103227" y="33289"/>
                </a:lnTo>
                <a:lnTo>
                  <a:pt x="0" y="3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19700" y="6622377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04" y="0"/>
                </a:moveTo>
                <a:lnTo>
                  <a:pt x="103227" y="33338"/>
                </a:lnTo>
                <a:lnTo>
                  <a:pt x="115950" y="33451"/>
                </a:lnTo>
                <a:lnTo>
                  <a:pt x="115824" y="42976"/>
                </a:lnTo>
                <a:lnTo>
                  <a:pt x="103146" y="42976"/>
                </a:lnTo>
                <a:lnTo>
                  <a:pt x="102870" y="76200"/>
                </a:lnTo>
                <a:lnTo>
                  <a:pt x="170736" y="42976"/>
                </a:lnTo>
                <a:lnTo>
                  <a:pt x="115824" y="42976"/>
                </a:lnTo>
                <a:lnTo>
                  <a:pt x="170966" y="42864"/>
                </a:lnTo>
                <a:lnTo>
                  <a:pt x="179324" y="38773"/>
                </a:lnTo>
                <a:lnTo>
                  <a:pt x="103504" y="0"/>
                </a:lnTo>
                <a:close/>
              </a:path>
              <a:path w="179704" h="76200">
                <a:moveTo>
                  <a:pt x="103227" y="33338"/>
                </a:moveTo>
                <a:lnTo>
                  <a:pt x="103147" y="42864"/>
                </a:lnTo>
                <a:lnTo>
                  <a:pt x="115824" y="42976"/>
                </a:lnTo>
                <a:lnTo>
                  <a:pt x="115950" y="33451"/>
                </a:lnTo>
                <a:lnTo>
                  <a:pt x="103227" y="33338"/>
                </a:lnTo>
                <a:close/>
              </a:path>
              <a:path w="179704" h="76200">
                <a:moveTo>
                  <a:pt x="0" y="32423"/>
                </a:moveTo>
                <a:lnTo>
                  <a:pt x="0" y="41948"/>
                </a:lnTo>
                <a:lnTo>
                  <a:pt x="103147" y="42864"/>
                </a:lnTo>
                <a:lnTo>
                  <a:pt x="103227" y="33338"/>
                </a:lnTo>
                <a:lnTo>
                  <a:pt x="0" y="324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99425" y="5940425"/>
            <a:ext cx="1905" cy="360680"/>
          </a:xfrm>
          <a:custGeom>
            <a:avLst/>
            <a:gdLst/>
            <a:ahLst/>
            <a:cxnLst/>
            <a:rect l="l" t="t" r="r" b="b"/>
            <a:pathLst>
              <a:path w="1904" h="360679">
                <a:moveTo>
                  <a:pt x="0" y="0"/>
                </a:moveTo>
                <a:lnTo>
                  <a:pt x="1650" y="3603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99425" y="6263640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04" y="0"/>
                </a:moveTo>
                <a:lnTo>
                  <a:pt x="103227" y="33300"/>
                </a:lnTo>
                <a:lnTo>
                  <a:pt x="115950" y="33413"/>
                </a:lnTo>
                <a:lnTo>
                  <a:pt x="115824" y="42938"/>
                </a:lnTo>
                <a:lnTo>
                  <a:pt x="103146" y="42938"/>
                </a:lnTo>
                <a:lnTo>
                  <a:pt x="102870" y="76161"/>
                </a:lnTo>
                <a:lnTo>
                  <a:pt x="170736" y="42938"/>
                </a:lnTo>
                <a:lnTo>
                  <a:pt x="115824" y="42938"/>
                </a:lnTo>
                <a:lnTo>
                  <a:pt x="170966" y="42826"/>
                </a:lnTo>
                <a:lnTo>
                  <a:pt x="179324" y="38734"/>
                </a:lnTo>
                <a:lnTo>
                  <a:pt x="103504" y="0"/>
                </a:lnTo>
                <a:close/>
              </a:path>
              <a:path w="179704" h="76200">
                <a:moveTo>
                  <a:pt x="103227" y="33300"/>
                </a:moveTo>
                <a:lnTo>
                  <a:pt x="103147" y="42826"/>
                </a:lnTo>
                <a:lnTo>
                  <a:pt x="115824" y="42938"/>
                </a:lnTo>
                <a:lnTo>
                  <a:pt x="115950" y="33413"/>
                </a:lnTo>
                <a:lnTo>
                  <a:pt x="103227" y="33300"/>
                </a:lnTo>
                <a:close/>
              </a:path>
              <a:path w="179704" h="76200">
                <a:moveTo>
                  <a:pt x="0" y="32384"/>
                </a:moveTo>
                <a:lnTo>
                  <a:pt x="0" y="41909"/>
                </a:lnTo>
                <a:lnTo>
                  <a:pt x="103147" y="42826"/>
                </a:lnTo>
                <a:lnTo>
                  <a:pt x="103227" y="33300"/>
                </a:lnTo>
                <a:lnTo>
                  <a:pt x="0" y="3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99425" y="6082665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04" y="0"/>
                </a:moveTo>
                <a:lnTo>
                  <a:pt x="103227" y="33289"/>
                </a:lnTo>
                <a:lnTo>
                  <a:pt x="115950" y="33400"/>
                </a:lnTo>
                <a:lnTo>
                  <a:pt x="115824" y="42925"/>
                </a:lnTo>
                <a:lnTo>
                  <a:pt x="103147" y="42925"/>
                </a:lnTo>
                <a:lnTo>
                  <a:pt x="102870" y="76200"/>
                </a:lnTo>
                <a:lnTo>
                  <a:pt x="170771" y="42925"/>
                </a:lnTo>
                <a:lnTo>
                  <a:pt x="115824" y="42925"/>
                </a:lnTo>
                <a:lnTo>
                  <a:pt x="170998" y="42814"/>
                </a:lnTo>
                <a:lnTo>
                  <a:pt x="179324" y="38734"/>
                </a:lnTo>
                <a:lnTo>
                  <a:pt x="103504" y="0"/>
                </a:lnTo>
                <a:close/>
              </a:path>
              <a:path w="179704" h="76200">
                <a:moveTo>
                  <a:pt x="103227" y="33289"/>
                </a:moveTo>
                <a:lnTo>
                  <a:pt x="103148" y="42814"/>
                </a:lnTo>
                <a:lnTo>
                  <a:pt x="115824" y="42925"/>
                </a:lnTo>
                <a:lnTo>
                  <a:pt x="115950" y="33400"/>
                </a:lnTo>
                <a:lnTo>
                  <a:pt x="103227" y="33289"/>
                </a:lnTo>
                <a:close/>
              </a:path>
              <a:path w="179704" h="76200">
                <a:moveTo>
                  <a:pt x="0" y="32384"/>
                </a:moveTo>
                <a:lnTo>
                  <a:pt x="0" y="41909"/>
                </a:lnTo>
                <a:lnTo>
                  <a:pt x="103148" y="42814"/>
                </a:lnTo>
                <a:lnTo>
                  <a:pt x="103227" y="33289"/>
                </a:lnTo>
                <a:lnTo>
                  <a:pt x="0" y="3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59675" y="5759450"/>
            <a:ext cx="1905" cy="179705"/>
          </a:xfrm>
          <a:custGeom>
            <a:avLst/>
            <a:gdLst/>
            <a:ahLst/>
            <a:cxnLst/>
            <a:rect l="l" t="t" r="r" b="b"/>
            <a:pathLst>
              <a:path w="1904" h="179704">
                <a:moveTo>
                  <a:pt x="0" y="0"/>
                </a:moveTo>
                <a:lnTo>
                  <a:pt x="1650" y="17932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40376" y="5400675"/>
            <a:ext cx="4859655" cy="1905"/>
          </a:xfrm>
          <a:custGeom>
            <a:avLst/>
            <a:gdLst/>
            <a:ahLst/>
            <a:cxnLst/>
            <a:rect l="l" t="t" r="r" b="b"/>
            <a:pathLst>
              <a:path w="4859655" h="1904">
                <a:moveTo>
                  <a:pt x="0" y="0"/>
                </a:moveTo>
                <a:lnTo>
                  <a:pt x="4859274" y="1523"/>
                </a:lnTo>
              </a:path>
            </a:pathLst>
          </a:custGeom>
          <a:ln w="35999">
            <a:solidFill>
              <a:srgbClr val="004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40376" y="5400675"/>
            <a:ext cx="1905" cy="1440180"/>
          </a:xfrm>
          <a:custGeom>
            <a:avLst/>
            <a:gdLst/>
            <a:ahLst/>
            <a:cxnLst/>
            <a:rect l="l" t="t" r="r" b="b"/>
            <a:pathLst>
              <a:path w="1904" h="1440179">
                <a:moveTo>
                  <a:pt x="0" y="0"/>
                </a:moveTo>
                <a:lnTo>
                  <a:pt x="1524" y="1439862"/>
                </a:lnTo>
              </a:path>
            </a:pathLst>
          </a:custGeom>
          <a:ln w="35999">
            <a:solidFill>
              <a:srgbClr val="004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40376" y="6840537"/>
            <a:ext cx="4859655" cy="1905"/>
          </a:xfrm>
          <a:custGeom>
            <a:avLst/>
            <a:gdLst/>
            <a:ahLst/>
            <a:cxnLst/>
            <a:rect l="l" t="t" r="r" b="b"/>
            <a:pathLst>
              <a:path w="4859655" h="1904">
                <a:moveTo>
                  <a:pt x="0" y="0"/>
                </a:moveTo>
                <a:lnTo>
                  <a:pt x="4859274" y="1587"/>
                </a:lnTo>
              </a:path>
            </a:pathLst>
          </a:custGeom>
          <a:ln w="35999">
            <a:solidFill>
              <a:srgbClr val="004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899650" y="5400675"/>
            <a:ext cx="1905" cy="1440180"/>
          </a:xfrm>
          <a:custGeom>
            <a:avLst/>
            <a:gdLst/>
            <a:ahLst/>
            <a:cxnLst/>
            <a:rect l="l" t="t" r="r" b="b"/>
            <a:pathLst>
              <a:path w="1904" h="1440179">
                <a:moveTo>
                  <a:pt x="0" y="0"/>
                </a:moveTo>
                <a:lnTo>
                  <a:pt x="1650" y="1439862"/>
                </a:lnTo>
              </a:path>
            </a:pathLst>
          </a:custGeom>
          <a:ln w="35999">
            <a:solidFill>
              <a:srgbClr val="004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0839" y="245109"/>
            <a:ext cx="325691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Виды</a:t>
            </a:r>
            <a:r>
              <a:rPr spc="-100" dirty="0"/>
              <a:t> </a:t>
            </a:r>
            <a:r>
              <a:rPr dirty="0"/>
              <a:t>щетины</a:t>
            </a:r>
          </a:p>
        </p:txBody>
      </p:sp>
      <p:sp>
        <p:nvSpPr>
          <p:cNvPr id="3" name="object 3"/>
          <p:cNvSpPr/>
          <p:nvPr/>
        </p:nvSpPr>
        <p:spPr>
          <a:xfrm>
            <a:off x="1280794" y="4211828"/>
            <a:ext cx="100330" cy="288290"/>
          </a:xfrm>
          <a:custGeom>
            <a:avLst/>
            <a:gdLst/>
            <a:ahLst/>
            <a:cxnLst/>
            <a:rect l="l" t="t" r="r" b="b"/>
            <a:pathLst>
              <a:path w="100330" h="288289">
                <a:moveTo>
                  <a:pt x="49911" y="18903"/>
                </a:moveTo>
                <a:lnTo>
                  <a:pt x="45211" y="26956"/>
                </a:lnTo>
                <a:lnTo>
                  <a:pt x="45085" y="288036"/>
                </a:lnTo>
                <a:lnTo>
                  <a:pt x="54610" y="288036"/>
                </a:lnTo>
                <a:lnTo>
                  <a:pt x="54610" y="26956"/>
                </a:lnTo>
                <a:lnTo>
                  <a:pt x="49911" y="18903"/>
                </a:lnTo>
                <a:close/>
              </a:path>
              <a:path w="100330" h="288289">
                <a:moveTo>
                  <a:pt x="49911" y="0"/>
                </a:moveTo>
                <a:lnTo>
                  <a:pt x="1396" y="83312"/>
                </a:lnTo>
                <a:lnTo>
                  <a:pt x="0" y="85598"/>
                </a:lnTo>
                <a:lnTo>
                  <a:pt x="762" y="88519"/>
                </a:lnTo>
                <a:lnTo>
                  <a:pt x="3048" y="89788"/>
                </a:lnTo>
                <a:lnTo>
                  <a:pt x="5334" y="91186"/>
                </a:lnTo>
                <a:lnTo>
                  <a:pt x="8255" y="90297"/>
                </a:lnTo>
                <a:lnTo>
                  <a:pt x="45085" y="27174"/>
                </a:lnTo>
                <a:lnTo>
                  <a:pt x="45085" y="9525"/>
                </a:lnTo>
                <a:lnTo>
                  <a:pt x="55457" y="9525"/>
                </a:lnTo>
                <a:lnTo>
                  <a:pt x="49911" y="0"/>
                </a:lnTo>
                <a:close/>
              </a:path>
              <a:path w="100330" h="288289">
                <a:moveTo>
                  <a:pt x="55457" y="9525"/>
                </a:moveTo>
                <a:lnTo>
                  <a:pt x="54610" y="9525"/>
                </a:lnTo>
                <a:lnTo>
                  <a:pt x="54736" y="27174"/>
                </a:lnTo>
                <a:lnTo>
                  <a:pt x="91567" y="90297"/>
                </a:lnTo>
                <a:lnTo>
                  <a:pt x="94488" y="91186"/>
                </a:lnTo>
                <a:lnTo>
                  <a:pt x="96774" y="89788"/>
                </a:lnTo>
                <a:lnTo>
                  <a:pt x="99060" y="88519"/>
                </a:lnTo>
                <a:lnTo>
                  <a:pt x="99822" y="85598"/>
                </a:lnTo>
                <a:lnTo>
                  <a:pt x="98425" y="83312"/>
                </a:lnTo>
                <a:lnTo>
                  <a:pt x="55457" y="9525"/>
                </a:lnTo>
                <a:close/>
              </a:path>
              <a:path w="100330" h="288289">
                <a:moveTo>
                  <a:pt x="54610" y="9525"/>
                </a:moveTo>
                <a:lnTo>
                  <a:pt x="45085" y="9525"/>
                </a:lnTo>
                <a:lnTo>
                  <a:pt x="45085" y="27174"/>
                </a:lnTo>
                <a:lnTo>
                  <a:pt x="49911" y="18903"/>
                </a:lnTo>
                <a:lnTo>
                  <a:pt x="45846" y="11937"/>
                </a:lnTo>
                <a:lnTo>
                  <a:pt x="54610" y="11937"/>
                </a:lnTo>
                <a:lnTo>
                  <a:pt x="54610" y="9525"/>
                </a:lnTo>
                <a:close/>
              </a:path>
              <a:path w="100330" h="288289">
                <a:moveTo>
                  <a:pt x="54610" y="11937"/>
                </a:moveTo>
                <a:lnTo>
                  <a:pt x="53975" y="11937"/>
                </a:lnTo>
                <a:lnTo>
                  <a:pt x="49911" y="18903"/>
                </a:lnTo>
                <a:lnTo>
                  <a:pt x="54610" y="26956"/>
                </a:lnTo>
                <a:lnTo>
                  <a:pt x="54610" y="11937"/>
                </a:lnTo>
                <a:close/>
              </a:path>
              <a:path w="100330" h="288289">
                <a:moveTo>
                  <a:pt x="53975" y="11937"/>
                </a:moveTo>
                <a:lnTo>
                  <a:pt x="45846" y="11937"/>
                </a:lnTo>
                <a:lnTo>
                  <a:pt x="49911" y="18903"/>
                </a:lnTo>
                <a:lnTo>
                  <a:pt x="53975" y="11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9970" y="107442"/>
            <a:ext cx="1378712" cy="1902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772" y="0"/>
            <a:ext cx="1428750" cy="3638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36313" y="1765681"/>
            <a:ext cx="3333750" cy="1285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809" y="1737576"/>
            <a:ext cx="2448560" cy="346075"/>
          </a:xfrm>
          <a:custGeom>
            <a:avLst/>
            <a:gdLst/>
            <a:ahLst/>
            <a:cxnLst/>
            <a:rect l="l" t="t" r="r" b="b"/>
            <a:pathLst>
              <a:path w="2448560" h="346075">
                <a:moveTo>
                  <a:pt x="0" y="345605"/>
                </a:moveTo>
                <a:lnTo>
                  <a:pt x="2448306" y="345605"/>
                </a:lnTo>
                <a:lnTo>
                  <a:pt x="2448306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0809" y="1737576"/>
            <a:ext cx="2448560" cy="346075"/>
          </a:xfrm>
          <a:custGeom>
            <a:avLst/>
            <a:gdLst/>
            <a:ahLst/>
            <a:cxnLst/>
            <a:rect l="l" t="t" r="r" b="b"/>
            <a:pathLst>
              <a:path w="2448560" h="346075">
                <a:moveTo>
                  <a:pt x="0" y="345605"/>
                </a:moveTo>
                <a:lnTo>
                  <a:pt x="2448306" y="345605"/>
                </a:lnTo>
                <a:lnTo>
                  <a:pt x="2448306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0809" y="2107819"/>
            <a:ext cx="2448560" cy="2240280"/>
          </a:xfrm>
          <a:custGeom>
            <a:avLst/>
            <a:gdLst/>
            <a:ahLst/>
            <a:cxnLst/>
            <a:rect l="l" t="t" r="r" b="b"/>
            <a:pathLst>
              <a:path w="2448560" h="2240279">
                <a:moveTo>
                  <a:pt x="0" y="2239899"/>
                </a:moveTo>
                <a:lnTo>
                  <a:pt x="2448306" y="2239899"/>
                </a:lnTo>
                <a:lnTo>
                  <a:pt x="2448306" y="0"/>
                </a:lnTo>
                <a:lnTo>
                  <a:pt x="0" y="0"/>
                </a:lnTo>
                <a:lnTo>
                  <a:pt x="0" y="2239899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809" y="2107819"/>
            <a:ext cx="2448560" cy="2240280"/>
          </a:xfrm>
          <a:custGeom>
            <a:avLst/>
            <a:gdLst/>
            <a:ahLst/>
            <a:cxnLst/>
            <a:rect l="l" t="t" r="r" b="b"/>
            <a:pathLst>
              <a:path w="2448560" h="2240279">
                <a:moveTo>
                  <a:pt x="0" y="2239899"/>
                </a:moveTo>
                <a:lnTo>
                  <a:pt x="2448306" y="2239899"/>
                </a:lnTo>
                <a:lnTo>
                  <a:pt x="2448306" y="0"/>
                </a:lnTo>
                <a:lnTo>
                  <a:pt x="0" y="0"/>
                </a:lnTo>
                <a:lnTo>
                  <a:pt x="0" y="2239899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2054" y="1804416"/>
            <a:ext cx="2259330" cy="24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Виды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материала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щетинок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ЗЩ: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натуральная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щетина;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Arial"/>
                <a:cs typeface="Arial"/>
              </a:rPr>
              <a:t>нейлон;</a:t>
            </a:r>
            <a:endParaRPr sz="1200">
              <a:latin typeface="Arial"/>
              <a:cs typeface="Arial"/>
            </a:endParaRPr>
          </a:p>
          <a:p>
            <a:pPr marL="127000" marR="41275" indent="-114300">
              <a:lnSpc>
                <a:spcPts val="1240"/>
              </a:lnSpc>
              <a:spcBef>
                <a:spcPts val="22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полимер </a:t>
            </a:r>
            <a:r>
              <a:rPr sz="1200" dirty="0">
                <a:latin typeface="Arial"/>
                <a:cs typeface="Arial"/>
              </a:rPr>
              <a:t>с  </a:t>
            </a:r>
            <a:r>
              <a:rPr sz="1200" spc="-5" dirty="0">
                <a:latin typeface="Arial"/>
                <a:cs typeface="Arial"/>
              </a:rPr>
              <a:t>антибактериальным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агентом;</a:t>
            </a:r>
            <a:endParaRPr sz="1200">
              <a:latin typeface="Arial"/>
              <a:cs typeface="Arial"/>
            </a:endParaRPr>
          </a:p>
          <a:p>
            <a:pPr marL="127000" marR="39370" indent="-114300">
              <a:lnSpc>
                <a:spcPts val="125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Arial"/>
                <a:cs typeface="Arial"/>
              </a:rPr>
              <a:t>силиконовые </a:t>
            </a:r>
            <a:r>
              <a:rPr sz="1200" spc="-5" dirty="0">
                <a:latin typeface="Arial"/>
                <a:cs typeface="Arial"/>
              </a:rPr>
              <a:t>выступы  вместо </a:t>
            </a:r>
            <a:r>
              <a:rPr sz="1200" dirty="0">
                <a:latin typeface="Arial"/>
                <a:cs typeface="Arial"/>
              </a:rPr>
              <a:t>нейлоновых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щетинок;</a:t>
            </a:r>
            <a:endParaRPr sz="1200">
              <a:latin typeface="Arial"/>
              <a:cs typeface="Arial"/>
            </a:endParaRPr>
          </a:p>
          <a:p>
            <a:pPr marL="127000" marR="121920" indent="-114300">
              <a:lnSpc>
                <a:spcPct val="86300"/>
              </a:lnSpc>
              <a:spcBef>
                <a:spcPts val="200"/>
              </a:spcBef>
              <a:buChar char="•"/>
              <a:tabLst>
                <a:tab pos="127000" algn="l"/>
                <a:tab pos="859155" algn="l"/>
                <a:tab pos="1794510" algn="l"/>
              </a:tabLst>
            </a:pPr>
            <a:r>
              <a:rPr sz="1200" spc="-5" dirty="0">
                <a:latin typeface="Arial"/>
                <a:cs typeface="Arial"/>
              </a:rPr>
              <a:t>мягкие	пластины	</a:t>
            </a:r>
            <a:r>
              <a:rPr sz="1200" dirty="0">
                <a:latin typeface="Arial"/>
                <a:cs typeface="Arial"/>
              </a:rPr>
              <a:t>из  </a:t>
            </a:r>
            <a:r>
              <a:rPr sz="1200" spc="-5" dirty="0">
                <a:latin typeface="Arial"/>
                <a:cs typeface="Arial"/>
              </a:rPr>
              <a:t>синтетического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эластомера,  соскабливающие </a:t>
            </a:r>
            <a:r>
              <a:rPr sz="1200" spc="-10" dirty="0">
                <a:latin typeface="Arial"/>
                <a:cs typeface="Arial"/>
              </a:rPr>
              <a:t>налет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10" dirty="0">
                <a:latin typeface="Arial"/>
                <a:cs typeface="Arial"/>
              </a:rPr>
              <a:t>полирующие </a:t>
            </a:r>
            <a:r>
              <a:rPr sz="1200" spc="-5" dirty="0">
                <a:latin typeface="Arial"/>
                <a:cs typeface="Arial"/>
              </a:rPr>
              <a:t>поверхность  </a:t>
            </a:r>
            <a:r>
              <a:rPr sz="1200" spc="-10" dirty="0">
                <a:latin typeface="Arial"/>
                <a:cs typeface="Arial"/>
              </a:rPr>
              <a:t>зуба;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микротекстурная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щетина.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5546" y="4499889"/>
            <a:ext cx="2090420" cy="2926080"/>
          </a:xfrm>
          <a:prstGeom prst="rect">
            <a:avLst/>
          </a:prstGeom>
          <a:solidFill>
            <a:srgbClr val="D9D9D9"/>
          </a:solidFill>
          <a:ln w="9525">
            <a:solidFill>
              <a:srgbClr val="40404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3189" marR="173990">
              <a:lnSpc>
                <a:spcPct val="93100"/>
              </a:lnSpc>
              <a:spcBef>
                <a:spcPts val="290"/>
              </a:spcBef>
            </a:pPr>
            <a:r>
              <a:rPr sz="1100" dirty="0">
                <a:latin typeface="Arial"/>
                <a:cs typeface="Arial"/>
              </a:rPr>
              <a:t>Такая </a:t>
            </a:r>
            <a:r>
              <a:rPr sz="1100" spc="-5" dirty="0">
                <a:latin typeface="Arial"/>
                <a:cs typeface="Arial"/>
              </a:rPr>
              <a:t>щетина </a:t>
            </a:r>
            <a:r>
              <a:rPr sz="1100" dirty="0">
                <a:latin typeface="Arial"/>
                <a:cs typeface="Arial"/>
              </a:rPr>
              <a:t>разработана  для более эффективного  очищения поверхностей  </a:t>
            </a:r>
            <a:r>
              <a:rPr sz="1100" spc="-5" dirty="0">
                <a:latin typeface="Arial"/>
                <a:cs typeface="Arial"/>
              </a:rPr>
              <a:t>зубов </a:t>
            </a:r>
            <a:r>
              <a:rPr sz="1100" dirty="0">
                <a:latin typeface="Arial"/>
                <a:cs typeface="Arial"/>
              </a:rPr>
              <a:t>не только </a:t>
            </a:r>
            <a:r>
              <a:rPr sz="1100" spc="-5" dirty="0">
                <a:latin typeface="Arial"/>
                <a:cs typeface="Arial"/>
              </a:rPr>
              <a:t>кончиками  </a:t>
            </a:r>
            <a:r>
              <a:rPr sz="1100" dirty="0">
                <a:latin typeface="Arial"/>
                <a:cs typeface="Arial"/>
              </a:rPr>
              <a:t>щетинок, но и </a:t>
            </a:r>
            <a:r>
              <a:rPr sz="1100" spc="-5" dirty="0">
                <a:latin typeface="Arial"/>
                <a:cs typeface="Arial"/>
              </a:rPr>
              <a:t>их </a:t>
            </a:r>
            <a:r>
              <a:rPr sz="1100" dirty="0">
                <a:latin typeface="Arial"/>
                <a:cs typeface="Arial"/>
              </a:rPr>
              <a:t>боковыми  поверхностями.</a:t>
            </a:r>
            <a:endParaRPr sz="1100">
              <a:latin typeface="Arial"/>
              <a:cs typeface="Arial"/>
            </a:endParaRPr>
          </a:p>
          <a:p>
            <a:pPr marL="123189" marR="111125">
              <a:lnSpc>
                <a:spcPts val="1220"/>
              </a:lnSpc>
              <a:spcBef>
                <a:spcPts val="25"/>
              </a:spcBef>
            </a:pPr>
            <a:r>
              <a:rPr sz="1100" spc="-5" dirty="0">
                <a:latin typeface="Arial"/>
                <a:cs typeface="Arial"/>
              </a:rPr>
              <a:t>Микротекстура увеличивает  </a:t>
            </a:r>
            <a:r>
              <a:rPr sz="1100" dirty="0">
                <a:latin typeface="Arial"/>
                <a:cs typeface="Arial"/>
              </a:rPr>
              <a:t>поверхность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каждой</a:t>
            </a:r>
            <a:endParaRPr sz="1100">
              <a:latin typeface="Arial"/>
              <a:cs typeface="Arial"/>
            </a:endParaRPr>
          </a:p>
          <a:p>
            <a:pPr marL="123189" marR="163195">
              <a:lnSpc>
                <a:spcPts val="122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щетинки (до 329 </a:t>
            </a:r>
            <a:r>
              <a:rPr sz="1100" spc="10" dirty="0">
                <a:latin typeface="Arial"/>
                <a:cs typeface="Arial"/>
              </a:rPr>
              <a:t>А</a:t>
            </a:r>
            <a:r>
              <a:rPr sz="1050" spc="15" baseline="27777" dirty="0">
                <a:latin typeface="Arial"/>
                <a:cs typeface="Arial"/>
              </a:rPr>
              <a:t>0 </a:t>
            </a:r>
            <a:r>
              <a:rPr sz="1100" dirty="0">
                <a:latin typeface="Arial"/>
                <a:cs typeface="Arial"/>
              </a:rPr>
              <a:t>по  сравнению с 97 </a:t>
            </a:r>
            <a:r>
              <a:rPr sz="1100" spc="5" dirty="0">
                <a:latin typeface="Arial"/>
                <a:cs typeface="Arial"/>
              </a:rPr>
              <a:t>А</a:t>
            </a:r>
            <a:r>
              <a:rPr sz="1050" spc="7" baseline="27777" dirty="0">
                <a:latin typeface="Arial"/>
                <a:cs typeface="Arial"/>
              </a:rPr>
              <a:t>0 </a:t>
            </a:r>
            <a:r>
              <a:rPr sz="1100" dirty="0">
                <a:latin typeface="Arial"/>
                <a:cs typeface="Arial"/>
              </a:rPr>
              <a:t>у  обычной щетины).</a:t>
            </a:r>
            <a:r>
              <a:rPr sz="1100" spc="-1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Ее</a:t>
            </a:r>
            <a:endParaRPr sz="1100">
              <a:latin typeface="Arial"/>
              <a:cs typeface="Arial"/>
            </a:endParaRPr>
          </a:p>
          <a:p>
            <a:pPr marL="123189" marR="163195">
              <a:lnSpc>
                <a:spcPts val="1220"/>
              </a:lnSpc>
              <a:spcBef>
                <a:spcPts val="15"/>
              </a:spcBef>
            </a:pPr>
            <a:r>
              <a:rPr sz="1100" spc="-5" dirty="0">
                <a:latin typeface="Arial"/>
                <a:cs typeface="Arial"/>
              </a:rPr>
              <a:t>размер </a:t>
            </a:r>
            <a:r>
              <a:rPr sz="1100" dirty="0">
                <a:latin typeface="Arial"/>
                <a:cs typeface="Arial"/>
              </a:rPr>
              <a:t>и форма совпадает  с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микротекстурой</a:t>
            </a:r>
            <a:endParaRPr sz="1100">
              <a:latin typeface="Arial"/>
              <a:cs typeface="Arial"/>
            </a:endParaRPr>
          </a:p>
          <a:p>
            <a:pPr marL="123189">
              <a:lnSpc>
                <a:spcPts val="1160"/>
              </a:lnSpc>
            </a:pPr>
            <a:r>
              <a:rPr sz="1100" dirty="0">
                <a:latin typeface="Arial"/>
                <a:cs typeface="Arial"/>
              </a:rPr>
              <a:t>поверхностных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слоев</a:t>
            </a:r>
            <a:endParaRPr sz="1100">
              <a:latin typeface="Arial"/>
              <a:cs typeface="Arial"/>
            </a:endParaRPr>
          </a:p>
          <a:p>
            <a:pPr marL="123189" marR="405130">
              <a:lnSpc>
                <a:spcPts val="1220"/>
              </a:lnSpc>
              <a:spcBef>
                <a:spcPts val="80"/>
              </a:spcBef>
            </a:pPr>
            <a:r>
              <a:rPr sz="1100" spc="-5" dirty="0">
                <a:latin typeface="Arial"/>
                <a:cs typeface="Arial"/>
              </a:rPr>
              <a:t>эмали, </a:t>
            </a:r>
            <a:r>
              <a:rPr sz="1100" dirty="0">
                <a:latin typeface="Arial"/>
                <a:cs typeface="Arial"/>
              </a:rPr>
              <a:t>что еще</a:t>
            </a:r>
            <a:r>
              <a:rPr sz="1100" spc="-9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больше  повышает очищающую  эффективность </a:t>
            </a:r>
            <a:r>
              <a:rPr sz="1100" spc="-5" dirty="0">
                <a:latin typeface="Arial"/>
                <a:cs typeface="Arial"/>
              </a:rPr>
              <a:t>зубной  щетки.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82642" y="2793581"/>
            <a:ext cx="3550285" cy="1094740"/>
          </a:xfrm>
          <a:custGeom>
            <a:avLst/>
            <a:gdLst/>
            <a:ahLst/>
            <a:cxnLst/>
            <a:rect l="l" t="t" r="r" b="b"/>
            <a:pathLst>
              <a:path w="3550284" h="1094739">
                <a:moveTo>
                  <a:pt x="0" y="1094397"/>
                </a:moveTo>
                <a:lnTo>
                  <a:pt x="3549776" y="1094397"/>
                </a:lnTo>
                <a:lnTo>
                  <a:pt x="3549776" y="0"/>
                </a:lnTo>
                <a:lnTo>
                  <a:pt x="0" y="0"/>
                </a:lnTo>
                <a:lnTo>
                  <a:pt x="0" y="1094397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82642" y="2793581"/>
            <a:ext cx="3550285" cy="1094740"/>
          </a:xfrm>
          <a:custGeom>
            <a:avLst/>
            <a:gdLst/>
            <a:ahLst/>
            <a:cxnLst/>
            <a:rect l="l" t="t" r="r" b="b"/>
            <a:pathLst>
              <a:path w="3550284" h="1094739">
                <a:moveTo>
                  <a:pt x="0" y="1094397"/>
                </a:moveTo>
                <a:lnTo>
                  <a:pt x="3549776" y="1094397"/>
                </a:lnTo>
                <a:lnTo>
                  <a:pt x="3549776" y="0"/>
                </a:lnTo>
                <a:lnTo>
                  <a:pt x="0" y="0"/>
                </a:lnTo>
                <a:lnTo>
                  <a:pt x="0" y="1094397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709540" y="3075940"/>
            <a:ext cx="289687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1940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Варианты 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кончиков 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искусственных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щетинок: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82642" y="3888028"/>
            <a:ext cx="3550285" cy="2660015"/>
          </a:xfrm>
          <a:custGeom>
            <a:avLst/>
            <a:gdLst/>
            <a:ahLst/>
            <a:cxnLst/>
            <a:rect l="l" t="t" r="r" b="b"/>
            <a:pathLst>
              <a:path w="3550284" h="2660015">
                <a:moveTo>
                  <a:pt x="0" y="2659888"/>
                </a:moveTo>
                <a:lnTo>
                  <a:pt x="3549776" y="2659888"/>
                </a:lnTo>
                <a:lnTo>
                  <a:pt x="3549776" y="0"/>
                </a:lnTo>
                <a:lnTo>
                  <a:pt x="0" y="0"/>
                </a:lnTo>
                <a:lnTo>
                  <a:pt x="0" y="2659888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82642" y="3888028"/>
            <a:ext cx="3550285" cy="2660015"/>
          </a:xfrm>
          <a:custGeom>
            <a:avLst/>
            <a:gdLst/>
            <a:ahLst/>
            <a:cxnLst/>
            <a:rect l="l" t="t" r="r" b="b"/>
            <a:pathLst>
              <a:path w="3550284" h="2660015">
                <a:moveTo>
                  <a:pt x="0" y="2659888"/>
                </a:moveTo>
                <a:lnTo>
                  <a:pt x="3549776" y="2659888"/>
                </a:lnTo>
                <a:lnTo>
                  <a:pt x="3549776" y="0"/>
                </a:lnTo>
                <a:lnTo>
                  <a:pt x="0" y="0"/>
                </a:lnTo>
                <a:lnTo>
                  <a:pt x="0" y="2659888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45253" y="3961023"/>
            <a:ext cx="3362960" cy="246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ts val="1335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закругленные, что </a:t>
            </a:r>
            <a:r>
              <a:rPr sz="1400" spc="-10" dirty="0">
                <a:latin typeface="Arial"/>
                <a:cs typeface="Arial"/>
              </a:rPr>
              <a:t>повышает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их</a:t>
            </a:r>
            <a:endParaRPr sz="1400">
              <a:latin typeface="Arial"/>
              <a:cs typeface="Arial"/>
            </a:endParaRPr>
          </a:p>
          <a:p>
            <a:pPr marL="127000" marR="6350">
              <a:lnSpc>
                <a:spcPct val="86200"/>
              </a:lnSpc>
              <a:spcBef>
                <a:spcPts val="120"/>
              </a:spcBef>
            </a:pPr>
            <a:r>
              <a:rPr sz="1400" spc="-10" dirty="0">
                <a:latin typeface="Arial"/>
                <a:cs typeface="Arial"/>
              </a:rPr>
              <a:t>полирующую </a:t>
            </a:r>
            <a:r>
              <a:rPr sz="1400" dirty="0">
                <a:latin typeface="Arial"/>
                <a:cs typeface="Arial"/>
              </a:rPr>
              <a:t>способность и  </a:t>
            </a:r>
            <a:r>
              <a:rPr sz="1400" spc="-10" dirty="0">
                <a:latin typeface="Arial"/>
                <a:cs typeface="Arial"/>
              </a:rPr>
              <a:t>предотвращает </a:t>
            </a:r>
            <a:r>
              <a:rPr sz="1400" spc="-5" dirty="0">
                <a:latin typeface="Arial"/>
                <a:cs typeface="Arial"/>
              </a:rPr>
              <a:t>травмирование </a:t>
            </a:r>
            <a:r>
              <a:rPr sz="1400" spc="5" dirty="0">
                <a:latin typeface="Arial"/>
                <a:cs typeface="Arial"/>
              </a:rPr>
              <a:t>тканей  </a:t>
            </a:r>
            <a:r>
              <a:rPr sz="1400" spc="-5" dirty="0">
                <a:latin typeface="Arial"/>
                <a:cs typeface="Arial"/>
              </a:rPr>
              <a:t>пародонта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слизистой </a:t>
            </a:r>
            <a:r>
              <a:rPr sz="1400" spc="-10" dirty="0">
                <a:latin typeface="Arial"/>
                <a:cs typeface="Arial"/>
              </a:rPr>
              <a:t>оболочки  </a:t>
            </a:r>
            <a:r>
              <a:rPr sz="1400" spc="-5" dirty="0">
                <a:latin typeface="Arial"/>
                <a:cs typeface="Arial"/>
              </a:rPr>
              <a:t>полости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рта;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ct val="8620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конусовидно </a:t>
            </a:r>
            <a:r>
              <a:rPr sz="1400" spc="-5" dirty="0">
                <a:latin typeface="Arial"/>
                <a:cs typeface="Arial"/>
              </a:rPr>
              <a:t>закругленные, что  </a:t>
            </a:r>
            <a:r>
              <a:rPr sz="1400" spc="-10" dirty="0">
                <a:latin typeface="Arial"/>
                <a:cs typeface="Arial"/>
              </a:rPr>
              <a:t>обеспечивает </a:t>
            </a:r>
            <a:r>
              <a:rPr sz="1400" spc="-5" dirty="0">
                <a:latin typeface="Arial"/>
                <a:cs typeface="Arial"/>
              </a:rPr>
              <a:t>их </a:t>
            </a:r>
            <a:r>
              <a:rPr sz="1400" spc="-15" dirty="0">
                <a:latin typeface="Arial"/>
                <a:cs typeface="Arial"/>
              </a:rPr>
              <a:t>гораздо </a:t>
            </a:r>
            <a:r>
              <a:rPr sz="1400" spc="-10" dirty="0">
                <a:latin typeface="Arial"/>
                <a:cs typeface="Arial"/>
              </a:rPr>
              <a:t>более  </a:t>
            </a:r>
            <a:r>
              <a:rPr sz="1400" dirty="0">
                <a:latin typeface="Arial"/>
                <a:cs typeface="Arial"/>
              </a:rPr>
              <a:t>высокую проникающую способность в  </a:t>
            </a:r>
            <a:r>
              <a:rPr sz="1400" spc="-5" dirty="0">
                <a:latin typeface="Arial"/>
                <a:cs typeface="Arial"/>
              </a:rPr>
              <a:t>микроструктурные </a:t>
            </a:r>
            <a:r>
              <a:rPr sz="1400" spc="-15" dirty="0">
                <a:latin typeface="Arial"/>
                <a:cs typeface="Arial"/>
              </a:rPr>
              <a:t>углубления </a:t>
            </a:r>
            <a:r>
              <a:rPr sz="1400" dirty="0">
                <a:latin typeface="Arial"/>
                <a:cs typeface="Arial"/>
              </a:rPr>
              <a:t>эмали и  в десневой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желобок;</a:t>
            </a:r>
            <a:endParaRPr sz="1400">
              <a:latin typeface="Arial"/>
              <a:cs typeface="Arial"/>
            </a:endParaRPr>
          </a:p>
          <a:p>
            <a:pPr marL="127000" marR="373380" indent="-114300">
              <a:lnSpc>
                <a:spcPct val="861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"ультрамикрокончики" щетинок, </a:t>
            </a:r>
            <a:r>
              <a:rPr sz="1400" dirty="0">
                <a:latin typeface="Arial"/>
                <a:cs typeface="Arial"/>
              </a:rPr>
              <a:t>не  </a:t>
            </a:r>
            <a:r>
              <a:rPr sz="1400" spc="-5" dirty="0">
                <a:latin typeface="Arial"/>
                <a:cs typeface="Arial"/>
              </a:rPr>
              <a:t>травмирующие </a:t>
            </a:r>
            <a:r>
              <a:rPr sz="1400" spc="5" dirty="0">
                <a:latin typeface="Arial"/>
                <a:cs typeface="Arial"/>
              </a:rPr>
              <a:t>ткани </a:t>
            </a:r>
            <a:r>
              <a:rPr sz="1400" spc="-5" dirty="0">
                <a:latin typeface="Arial"/>
                <a:cs typeface="Arial"/>
              </a:rPr>
              <a:t>десневого  желобка.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808097" y="1765681"/>
            <a:ext cx="1428750" cy="3133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04581" y="512889"/>
            <a:ext cx="2088514" cy="461009"/>
          </a:xfrm>
          <a:custGeom>
            <a:avLst/>
            <a:gdLst/>
            <a:ahLst/>
            <a:cxnLst/>
            <a:rect l="l" t="t" r="r" b="b"/>
            <a:pathLst>
              <a:path w="2088515" h="461009">
                <a:moveTo>
                  <a:pt x="0" y="460819"/>
                </a:moveTo>
                <a:lnTo>
                  <a:pt x="2088260" y="460819"/>
                </a:lnTo>
                <a:lnTo>
                  <a:pt x="2088260" y="0"/>
                </a:lnTo>
                <a:lnTo>
                  <a:pt x="0" y="0"/>
                </a:lnTo>
                <a:lnTo>
                  <a:pt x="0" y="46081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04581" y="512889"/>
            <a:ext cx="2088514" cy="461009"/>
          </a:xfrm>
          <a:custGeom>
            <a:avLst/>
            <a:gdLst/>
            <a:ahLst/>
            <a:cxnLst/>
            <a:rect l="l" t="t" r="r" b="b"/>
            <a:pathLst>
              <a:path w="2088515" h="461009">
                <a:moveTo>
                  <a:pt x="0" y="460819"/>
                </a:moveTo>
                <a:lnTo>
                  <a:pt x="2088260" y="460819"/>
                </a:lnTo>
                <a:lnTo>
                  <a:pt x="2088260" y="0"/>
                </a:lnTo>
                <a:lnTo>
                  <a:pt x="0" y="0"/>
                </a:lnTo>
                <a:lnTo>
                  <a:pt x="0" y="46081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991602" y="543306"/>
            <a:ext cx="151701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50"/>
              </a:lnSpc>
            </a:pP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Диаметр щетинок</a:t>
            </a: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5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жесткость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ЗЩ: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04581" y="1048893"/>
            <a:ext cx="2088514" cy="1284605"/>
          </a:xfrm>
          <a:custGeom>
            <a:avLst/>
            <a:gdLst/>
            <a:ahLst/>
            <a:cxnLst/>
            <a:rect l="l" t="t" r="r" b="b"/>
            <a:pathLst>
              <a:path w="2088515" h="1284605">
                <a:moveTo>
                  <a:pt x="0" y="1284605"/>
                </a:moveTo>
                <a:lnTo>
                  <a:pt x="2088260" y="1284605"/>
                </a:lnTo>
                <a:lnTo>
                  <a:pt x="2088260" y="0"/>
                </a:lnTo>
                <a:lnTo>
                  <a:pt x="0" y="0"/>
                </a:lnTo>
                <a:lnTo>
                  <a:pt x="0" y="1284605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04581" y="1048893"/>
            <a:ext cx="2088514" cy="1284605"/>
          </a:xfrm>
          <a:custGeom>
            <a:avLst/>
            <a:gdLst/>
            <a:ahLst/>
            <a:cxnLst/>
            <a:rect l="l" t="t" r="r" b="b"/>
            <a:pathLst>
              <a:path w="2088515" h="1284605">
                <a:moveTo>
                  <a:pt x="0" y="1284605"/>
                </a:moveTo>
                <a:lnTo>
                  <a:pt x="2088260" y="1284605"/>
                </a:lnTo>
                <a:lnTo>
                  <a:pt x="2088260" y="0"/>
                </a:lnTo>
                <a:lnTo>
                  <a:pt x="0" y="0"/>
                </a:lnTo>
                <a:lnTo>
                  <a:pt x="0" y="1284605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762493" y="1117854"/>
            <a:ext cx="1830070" cy="112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127635" indent="-114300">
              <a:lnSpc>
                <a:spcPts val="1340"/>
              </a:lnSpc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очень мягкие </a:t>
            </a:r>
            <a:r>
              <a:rPr sz="1300" spc="-5" dirty="0">
                <a:latin typeface="Arial"/>
                <a:cs typeface="Arial"/>
              </a:rPr>
              <a:t>– </a:t>
            </a:r>
            <a:r>
              <a:rPr sz="1300" spc="-10" dirty="0">
                <a:latin typeface="Arial"/>
                <a:cs typeface="Arial"/>
              </a:rPr>
              <a:t>0,15-  </a:t>
            </a:r>
            <a:r>
              <a:rPr sz="1300" spc="-5" dirty="0">
                <a:latin typeface="Arial"/>
                <a:cs typeface="Arial"/>
              </a:rPr>
              <a:t>0,18</a:t>
            </a:r>
            <a:r>
              <a:rPr sz="1300" spc="-8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мм;</a:t>
            </a:r>
            <a:endParaRPr sz="13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мягкие </a:t>
            </a:r>
            <a:r>
              <a:rPr sz="1300" spc="-5" dirty="0">
                <a:latin typeface="Arial"/>
                <a:cs typeface="Arial"/>
              </a:rPr>
              <a:t>– до 0,2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мм;</a:t>
            </a:r>
            <a:endParaRPr sz="13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средние </a:t>
            </a:r>
            <a:r>
              <a:rPr sz="1300" spc="-5" dirty="0">
                <a:latin typeface="Arial"/>
                <a:cs typeface="Arial"/>
              </a:rPr>
              <a:t>– до 0,22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мм;</a:t>
            </a:r>
            <a:endParaRPr sz="1300">
              <a:latin typeface="Arial"/>
              <a:cs typeface="Arial"/>
            </a:endParaRPr>
          </a:p>
          <a:p>
            <a:pPr marL="127000" marR="15240" indent="-114300">
              <a:lnSpc>
                <a:spcPts val="134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"/>
                <a:cs typeface="Arial"/>
              </a:rPr>
              <a:t>жесткие – свыше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0,22  </a:t>
            </a:r>
            <a:r>
              <a:rPr sz="1300" spc="-10" dirty="0">
                <a:latin typeface="Arial"/>
                <a:cs typeface="Arial"/>
              </a:rPr>
              <a:t>мм.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360156" y="5508053"/>
            <a:ext cx="1535683" cy="19109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0794" y="4211828"/>
            <a:ext cx="100330" cy="288290"/>
          </a:xfrm>
          <a:custGeom>
            <a:avLst/>
            <a:gdLst/>
            <a:ahLst/>
            <a:cxnLst/>
            <a:rect l="l" t="t" r="r" b="b"/>
            <a:pathLst>
              <a:path w="100330" h="288289">
                <a:moveTo>
                  <a:pt x="49911" y="18903"/>
                </a:moveTo>
                <a:lnTo>
                  <a:pt x="45211" y="26956"/>
                </a:lnTo>
                <a:lnTo>
                  <a:pt x="45085" y="288036"/>
                </a:lnTo>
                <a:lnTo>
                  <a:pt x="54610" y="288036"/>
                </a:lnTo>
                <a:lnTo>
                  <a:pt x="54610" y="26956"/>
                </a:lnTo>
                <a:lnTo>
                  <a:pt x="49911" y="18903"/>
                </a:lnTo>
                <a:close/>
              </a:path>
              <a:path w="100330" h="288289">
                <a:moveTo>
                  <a:pt x="49911" y="0"/>
                </a:moveTo>
                <a:lnTo>
                  <a:pt x="1396" y="83312"/>
                </a:lnTo>
                <a:lnTo>
                  <a:pt x="0" y="85598"/>
                </a:lnTo>
                <a:lnTo>
                  <a:pt x="762" y="88519"/>
                </a:lnTo>
                <a:lnTo>
                  <a:pt x="3048" y="89788"/>
                </a:lnTo>
                <a:lnTo>
                  <a:pt x="5334" y="91186"/>
                </a:lnTo>
                <a:lnTo>
                  <a:pt x="8255" y="90297"/>
                </a:lnTo>
                <a:lnTo>
                  <a:pt x="45085" y="27174"/>
                </a:lnTo>
                <a:lnTo>
                  <a:pt x="45085" y="9525"/>
                </a:lnTo>
                <a:lnTo>
                  <a:pt x="55457" y="9525"/>
                </a:lnTo>
                <a:lnTo>
                  <a:pt x="49911" y="0"/>
                </a:lnTo>
                <a:close/>
              </a:path>
              <a:path w="100330" h="288289">
                <a:moveTo>
                  <a:pt x="55457" y="9525"/>
                </a:moveTo>
                <a:lnTo>
                  <a:pt x="54610" y="9525"/>
                </a:lnTo>
                <a:lnTo>
                  <a:pt x="54736" y="27174"/>
                </a:lnTo>
                <a:lnTo>
                  <a:pt x="91567" y="90297"/>
                </a:lnTo>
                <a:lnTo>
                  <a:pt x="94488" y="91186"/>
                </a:lnTo>
                <a:lnTo>
                  <a:pt x="96774" y="89788"/>
                </a:lnTo>
                <a:lnTo>
                  <a:pt x="99060" y="88519"/>
                </a:lnTo>
                <a:lnTo>
                  <a:pt x="99822" y="85598"/>
                </a:lnTo>
                <a:lnTo>
                  <a:pt x="98425" y="83312"/>
                </a:lnTo>
                <a:lnTo>
                  <a:pt x="55457" y="9525"/>
                </a:lnTo>
                <a:close/>
              </a:path>
              <a:path w="100330" h="288289">
                <a:moveTo>
                  <a:pt x="54610" y="9525"/>
                </a:moveTo>
                <a:lnTo>
                  <a:pt x="45085" y="9525"/>
                </a:lnTo>
                <a:lnTo>
                  <a:pt x="45085" y="27174"/>
                </a:lnTo>
                <a:lnTo>
                  <a:pt x="49911" y="18903"/>
                </a:lnTo>
                <a:lnTo>
                  <a:pt x="45846" y="11937"/>
                </a:lnTo>
                <a:lnTo>
                  <a:pt x="54610" y="11937"/>
                </a:lnTo>
                <a:lnTo>
                  <a:pt x="54610" y="9525"/>
                </a:lnTo>
                <a:close/>
              </a:path>
              <a:path w="100330" h="288289">
                <a:moveTo>
                  <a:pt x="54610" y="11937"/>
                </a:moveTo>
                <a:lnTo>
                  <a:pt x="53975" y="11937"/>
                </a:lnTo>
                <a:lnTo>
                  <a:pt x="49911" y="18903"/>
                </a:lnTo>
                <a:lnTo>
                  <a:pt x="54610" y="26956"/>
                </a:lnTo>
                <a:lnTo>
                  <a:pt x="54610" y="11937"/>
                </a:lnTo>
                <a:close/>
              </a:path>
              <a:path w="100330" h="288289">
                <a:moveTo>
                  <a:pt x="53975" y="11937"/>
                </a:moveTo>
                <a:lnTo>
                  <a:pt x="45846" y="11937"/>
                </a:lnTo>
                <a:lnTo>
                  <a:pt x="49911" y="18903"/>
                </a:lnTo>
                <a:lnTo>
                  <a:pt x="53975" y="119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50935" y="2829166"/>
            <a:ext cx="1645285" cy="381000"/>
          </a:xfrm>
          <a:custGeom>
            <a:avLst/>
            <a:gdLst/>
            <a:ahLst/>
            <a:cxnLst/>
            <a:rect l="l" t="t" r="r" b="b"/>
            <a:pathLst>
              <a:path w="1645284" h="381000">
                <a:moveTo>
                  <a:pt x="0" y="380758"/>
                </a:moveTo>
                <a:lnTo>
                  <a:pt x="1644777" y="380758"/>
                </a:lnTo>
                <a:lnTo>
                  <a:pt x="1644777" y="0"/>
                </a:lnTo>
                <a:lnTo>
                  <a:pt x="0" y="0"/>
                </a:lnTo>
                <a:lnTo>
                  <a:pt x="0" y="38075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0935" y="2829166"/>
            <a:ext cx="1645285" cy="381000"/>
          </a:xfrm>
          <a:custGeom>
            <a:avLst/>
            <a:gdLst/>
            <a:ahLst/>
            <a:cxnLst/>
            <a:rect l="l" t="t" r="r" b="b"/>
            <a:pathLst>
              <a:path w="1645284" h="381000">
                <a:moveTo>
                  <a:pt x="0" y="380758"/>
                </a:moveTo>
                <a:lnTo>
                  <a:pt x="1644777" y="380758"/>
                </a:lnTo>
                <a:lnTo>
                  <a:pt x="1644777" y="0"/>
                </a:lnTo>
                <a:lnTo>
                  <a:pt x="0" y="0"/>
                </a:lnTo>
                <a:lnTo>
                  <a:pt x="0" y="380758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336026" y="2874010"/>
            <a:ext cx="147764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 marR="5080" indent="-585470">
              <a:lnSpc>
                <a:spcPts val="114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Окрашивание</a:t>
            </a:r>
            <a:r>
              <a:rPr sz="1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щетины  для: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250935" y="3209925"/>
            <a:ext cx="1645285" cy="1238250"/>
          </a:xfrm>
          <a:custGeom>
            <a:avLst/>
            <a:gdLst/>
            <a:ahLst/>
            <a:cxnLst/>
            <a:rect l="l" t="t" r="r" b="b"/>
            <a:pathLst>
              <a:path w="1645284" h="1238250">
                <a:moveTo>
                  <a:pt x="0" y="1237995"/>
                </a:moveTo>
                <a:lnTo>
                  <a:pt x="1644777" y="1237995"/>
                </a:lnTo>
                <a:lnTo>
                  <a:pt x="1644777" y="0"/>
                </a:lnTo>
                <a:lnTo>
                  <a:pt x="0" y="0"/>
                </a:lnTo>
                <a:lnTo>
                  <a:pt x="0" y="1237995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50935" y="3209925"/>
            <a:ext cx="1645285" cy="1238250"/>
          </a:xfrm>
          <a:custGeom>
            <a:avLst/>
            <a:gdLst/>
            <a:ahLst/>
            <a:cxnLst/>
            <a:rect l="l" t="t" r="r" b="b"/>
            <a:pathLst>
              <a:path w="1645284" h="1238250">
                <a:moveTo>
                  <a:pt x="0" y="1237995"/>
                </a:moveTo>
                <a:lnTo>
                  <a:pt x="1644777" y="1237995"/>
                </a:lnTo>
                <a:lnTo>
                  <a:pt x="1644777" y="0"/>
                </a:lnTo>
                <a:lnTo>
                  <a:pt x="0" y="0"/>
                </a:lnTo>
                <a:lnTo>
                  <a:pt x="0" y="1237995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98306" y="3267710"/>
            <a:ext cx="1461770" cy="109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209550" indent="-58419">
              <a:lnSpc>
                <a:spcPts val="1140"/>
              </a:lnSpc>
            </a:pPr>
            <a:r>
              <a:rPr sz="1100" spc="5" dirty="0">
                <a:latin typeface="Arial"/>
                <a:cs typeface="Arial"/>
              </a:rPr>
              <a:t>•индикации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износа  щетины;</a:t>
            </a:r>
            <a:endParaRPr sz="1100">
              <a:latin typeface="Arial"/>
              <a:cs typeface="Arial"/>
            </a:endParaRPr>
          </a:p>
          <a:p>
            <a:pPr marL="70485" marR="32384" indent="-58419">
              <a:lnSpc>
                <a:spcPts val="1140"/>
              </a:lnSpc>
              <a:spcBef>
                <a:spcPts val="190"/>
              </a:spcBef>
            </a:pPr>
            <a:r>
              <a:rPr sz="1100" spc="5" dirty="0">
                <a:latin typeface="Arial"/>
                <a:cs typeface="Arial"/>
              </a:rPr>
              <a:t>•маркировки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щетинок  разной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жесткости;</a:t>
            </a:r>
            <a:endParaRPr sz="1100">
              <a:latin typeface="Arial"/>
              <a:cs typeface="Arial"/>
            </a:endParaRPr>
          </a:p>
          <a:p>
            <a:pPr marL="70485" marR="5080" indent="-58419">
              <a:lnSpc>
                <a:spcPts val="1140"/>
              </a:lnSpc>
              <a:spcBef>
                <a:spcPts val="190"/>
              </a:spcBef>
            </a:pPr>
            <a:r>
              <a:rPr sz="1100" spc="5" dirty="0">
                <a:latin typeface="Arial"/>
                <a:cs typeface="Arial"/>
              </a:rPr>
              <a:t>•отметки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поверхности  щетки для</a:t>
            </a:r>
            <a:r>
              <a:rPr sz="1100" spc="-1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пасты;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spc="5" dirty="0">
                <a:latin typeface="Arial"/>
                <a:cs typeface="Arial"/>
              </a:rPr>
              <a:t>•эстетики.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2809" y="185420"/>
            <a:ext cx="7894320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245"/>
              </a:lnSpc>
            </a:pPr>
            <a:r>
              <a:rPr sz="2800" spc="-5" dirty="0"/>
              <a:t>Кустопосадка </a:t>
            </a:r>
            <a:r>
              <a:rPr sz="2800" spc="-10" dirty="0"/>
              <a:t>щетинок </a:t>
            </a:r>
            <a:r>
              <a:rPr sz="2800" spc="-5" dirty="0"/>
              <a:t>и </a:t>
            </a:r>
            <a:r>
              <a:rPr sz="2800" spc="-10" dirty="0"/>
              <a:t>форма</a:t>
            </a:r>
            <a:r>
              <a:rPr sz="2800" spc="125" dirty="0"/>
              <a:t> </a:t>
            </a:r>
            <a:r>
              <a:rPr sz="2800" spc="-5" dirty="0"/>
              <a:t>подстрижки</a:t>
            </a:r>
            <a:endParaRPr sz="2800"/>
          </a:p>
          <a:p>
            <a:pPr marL="1905" algn="ctr">
              <a:lnSpc>
                <a:spcPts val="3245"/>
              </a:lnSpc>
            </a:pPr>
            <a:r>
              <a:rPr sz="2800" spc="-10" dirty="0"/>
              <a:t>щеточного </a:t>
            </a:r>
            <a:r>
              <a:rPr sz="2800" spc="-5" dirty="0"/>
              <a:t>поля на головке</a:t>
            </a:r>
            <a:r>
              <a:rPr sz="2800" spc="65" dirty="0"/>
              <a:t> </a:t>
            </a:r>
            <a:r>
              <a:rPr sz="2800" spc="-5" dirty="0"/>
              <a:t>ЗЩ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1760" y="1284249"/>
            <a:ext cx="2376805" cy="464820"/>
          </a:xfrm>
          <a:custGeom>
            <a:avLst/>
            <a:gdLst/>
            <a:ahLst/>
            <a:cxnLst/>
            <a:rect l="l" t="t" r="r" b="b"/>
            <a:pathLst>
              <a:path w="2376805" h="464819">
                <a:moveTo>
                  <a:pt x="0" y="464413"/>
                </a:moveTo>
                <a:lnTo>
                  <a:pt x="2376297" y="464413"/>
                </a:lnTo>
                <a:lnTo>
                  <a:pt x="2376297" y="0"/>
                </a:lnTo>
                <a:lnTo>
                  <a:pt x="0" y="0"/>
                </a:lnTo>
                <a:lnTo>
                  <a:pt x="0" y="46441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60" y="1284249"/>
            <a:ext cx="2376805" cy="464820"/>
          </a:xfrm>
          <a:custGeom>
            <a:avLst/>
            <a:gdLst/>
            <a:ahLst/>
            <a:cxnLst/>
            <a:rect l="l" t="t" r="r" b="b"/>
            <a:pathLst>
              <a:path w="2376805" h="464819">
                <a:moveTo>
                  <a:pt x="0" y="464413"/>
                </a:moveTo>
                <a:lnTo>
                  <a:pt x="2376297" y="464413"/>
                </a:lnTo>
                <a:lnTo>
                  <a:pt x="2376297" y="0"/>
                </a:lnTo>
                <a:lnTo>
                  <a:pt x="0" y="0"/>
                </a:lnTo>
                <a:lnTo>
                  <a:pt x="0" y="464413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7431" y="1316482"/>
            <a:ext cx="166370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450"/>
              </a:lnSpc>
            </a:pP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Что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входит 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понятие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5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«кустопосадка»: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60" y="1748790"/>
            <a:ext cx="2376805" cy="1641475"/>
          </a:xfrm>
          <a:custGeom>
            <a:avLst/>
            <a:gdLst/>
            <a:ahLst/>
            <a:cxnLst/>
            <a:rect l="l" t="t" r="r" b="b"/>
            <a:pathLst>
              <a:path w="2376805" h="1641475">
                <a:moveTo>
                  <a:pt x="0" y="1641475"/>
                </a:moveTo>
                <a:lnTo>
                  <a:pt x="2376297" y="1641475"/>
                </a:lnTo>
                <a:lnTo>
                  <a:pt x="2376297" y="0"/>
                </a:lnTo>
                <a:lnTo>
                  <a:pt x="0" y="0"/>
                </a:lnTo>
                <a:lnTo>
                  <a:pt x="0" y="1641475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60" y="1748790"/>
            <a:ext cx="2376805" cy="1641475"/>
          </a:xfrm>
          <a:custGeom>
            <a:avLst/>
            <a:gdLst/>
            <a:ahLst/>
            <a:cxnLst/>
            <a:rect l="l" t="t" r="r" b="b"/>
            <a:pathLst>
              <a:path w="2376805" h="1641475">
                <a:moveTo>
                  <a:pt x="0" y="1641475"/>
                </a:moveTo>
                <a:lnTo>
                  <a:pt x="2376297" y="1641475"/>
                </a:lnTo>
                <a:lnTo>
                  <a:pt x="2376297" y="0"/>
                </a:lnTo>
                <a:lnTo>
                  <a:pt x="0" y="0"/>
                </a:lnTo>
                <a:lnTo>
                  <a:pt x="0" y="1641475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422" y="1817878"/>
            <a:ext cx="2228215" cy="1462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175895" indent="-114300">
              <a:lnSpc>
                <a:spcPts val="1340"/>
              </a:lnSpc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количество рядов пучков  </a:t>
            </a:r>
            <a:r>
              <a:rPr sz="1300" spc="-15" dirty="0">
                <a:latin typeface="Arial"/>
                <a:cs typeface="Arial"/>
              </a:rPr>
              <a:t>щетинок;</a:t>
            </a:r>
            <a:endParaRPr sz="1300">
              <a:latin typeface="Arial"/>
              <a:cs typeface="Arial"/>
            </a:endParaRPr>
          </a:p>
          <a:p>
            <a:pPr marL="127000" marR="405130" indent="-114300">
              <a:lnSpc>
                <a:spcPts val="134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количество </a:t>
            </a:r>
            <a:r>
              <a:rPr sz="1300" spc="-15" dirty="0">
                <a:latin typeface="Arial"/>
                <a:cs typeface="Arial"/>
              </a:rPr>
              <a:t>щетинок </a:t>
            </a:r>
            <a:r>
              <a:rPr sz="1300" spc="-5" dirty="0">
                <a:latin typeface="Arial"/>
                <a:cs typeface="Arial"/>
              </a:rPr>
              <a:t>в  </a:t>
            </a:r>
            <a:r>
              <a:rPr sz="1300" spc="-10" dirty="0">
                <a:latin typeface="Arial"/>
                <a:cs typeface="Arial"/>
              </a:rPr>
              <a:t>пучке;</a:t>
            </a:r>
            <a:endParaRPr sz="1300">
              <a:latin typeface="Arial"/>
              <a:cs typeface="Arial"/>
            </a:endParaRPr>
          </a:p>
          <a:p>
            <a:pPr marL="127000" marR="5080" indent="-114300">
              <a:lnSpc>
                <a:spcPts val="134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расстояние между </a:t>
            </a:r>
            <a:r>
              <a:rPr sz="1300" spc="-5" dirty="0">
                <a:latin typeface="Arial"/>
                <a:cs typeface="Arial"/>
              </a:rPr>
              <a:t>пучками  </a:t>
            </a:r>
            <a:r>
              <a:rPr sz="1300" spc="-15" dirty="0">
                <a:latin typeface="Arial"/>
                <a:cs typeface="Arial"/>
              </a:rPr>
              <a:t>щетинок;</a:t>
            </a:r>
            <a:endParaRPr sz="1300">
              <a:latin typeface="Arial"/>
              <a:cs typeface="Arial"/>
            </a:endParaRPr>
          </a:p>
          <a:p>
            <a:pPr marL="127000" marR="99060" indent="-114300">
              <a:lnSpc>
                <a:spcPts val="1340"/>
              </a:lnSpc>
              <a:spcBef>
                <a:spcPts val="234"/>
              </a:spcBef>
              <a:buChar char="•"/>
              <a:tabLst>
                <a:tab pos="127000" algn="l"/>
              </a:tabLst>
            </a:pPr>
            <a:r>
              <a:rPr sz="1300" dirty="0">
                <a:latin typeface="Arial"/>
                <a:cs typeface="Arial"/>
              </a:rPr>
              <a:t>наклон </a:t>
            </a:r>
            <a:r>
              <a:rPr sz="1300" spc="-10" dirty="0">
                <a:latin typeface="Arial"/>
                <a:cs typeface="Arial"/>
              </a:rPr>
              <a:t>пучков по отноше-  </a:t>
            </a:r>
            <a:r>
              <a:rPr sz="1300" spc="-5" dirty="0">
                <a:latin typeface="Arial"/>
                <a:cs typeface="Arial"/>
              </a:rPr>
              <a:t>нию к плоскости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головки.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20060" y="1271524"/>
            <a:ext cx="6691630" cy="374650"/>
          </a:xfrm>
          <a:custGeom>
            <a:avLst/>
            <a:gdLst/>
            <a:ahLst/>
            <a:cxnLst/>
            <a:rect l="l" t="t" r="r" b="b"/>
            <a:pathLst>
              <a:path w="6691630" h="374650">
                <a:moveTo>
                  <a:pt x="0" y="374396"/>
                </a:moveTo>
                <a:lnTo>
                  <a:pt x="6691502" y="374396"/>
                </a:lnTo>
                <a:lnTo>
                  <a:pt x="6691502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20060" y="1271524"/>
            <a:ext cx="6691630" cy="374650"/>
          </a:xfrm>
          <a:custGeom>
            <a:avLst/>
            <a:gdLst/>
            <a:ahLst/>
            <a:cxnLst/>
            <a:rect l="l" t="t" r="r" b="b"/>
            <a:pathLst>
              <a:path w="6691630" h="374650">
                <a:moveTo>
                  <a:pt x="0" y="374396"/>
                </a:moveTo>
                <a:lnTo>
                  <a:pt x="6691502" y="374396"/>
                </a:lnTo>
                <a:lnTo>
                  <a:pt x="6691502" y="0"/>
                </a:lnTo>
                <a:lnTo>
                  <a:pt x="0" y="0"/>
                </a:lnTo>
                <a:lnTo>
                  <a:pt x="0" y="374396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65701" y="1343914"/>
            <a:ext cx="2801620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Формы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подстрижки 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щеточного</a:t>
            </a:r>
            <a:r>
              <a:rPr sz="13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поля: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20060" y="1645920"/>
            <a:ext cx="6691630" cy="4282440"/>
          </a:xfrm>
          <a:custGeom>
            <a:avLst/>
            <a:gdLst/>
            <a:ahLst/>
            <a:cxnLst/>
            <a:rect l="l" t="t" r="r" b="b"/>
            <a:pathLst>
              <a:path w="6691630" h="4282440">
                <a:moveTo>
                  <a:pt x="0" y="4282186"/>
                </a:moveTo>
                <a:lnTo>
                  <a:pt x="6691502" y="4282186"/>
                </a:lnTo>
                <a:lnTo>
                  <a:pt x="6691502" y="0"/>
                </a:lnTo>
                <a:lnTo>
                  <a:pt x="0" y="0"/>
                </a:lnTo>
                <a:lnTo>
                  <a:pt x="0" y="4282186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0060" y="1645920"/>
            <a:ext cx="6691630" cy="4282440"/>
          </a:xfrm>
          <a:custGeom>
            <a:avLst/>
            <a:gdLst/>
            <a:ahLst/>
            <a:cxnLst/>
            <a:rect l="l" t="t" r="r" b="b"/>
            <a:pathLst>
              <a:path w="6691630" h="4282440">
                <a:moveTo>
                  <a:pt x="0" y="4282186"/>
                </a:moveTo>
                <a:lnTo>
                  <a:pt x="6691502" y="4282186"/>
                </a:lnTo>
                <a:lnTo>
                  <a:pt x="6691502" y="0"/>
                </a:lnTo>
                <a:lnTo>
                  <a:pt x="0" y="0"/>
                </a:lnTo>
                <a:lnTo>
                  <a:pt x="0" y="4282186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77210" y="1686305"/>
            <a:ext cx="6494780" cy="414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300" spc="-5" dirty="0">
                <a:latin typeface="Arial"/>
                <a:cs typeface="Arial"/>
              </a:rPr>
              <a:t>ровное </a:t>
            </a:r>
            <a:r>
              <a:rPr sz="1300" spc="-20" dirty="0">
                <a:latin typeface="Arial"/>
                <a:cs typeface="Arial"/>
              </a:rPr>
              <a:t>щеточное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поле;</a:t>
            </a:r>
            <a:endParaRPr sz="1300">
              <a:latin typeface="Arial"/>
              <a:cs typeface="Arial"/>
            </a:endParaRPr>
          </a:p>
          <a:p>
            <a:pPr marL="127000" marR="519430" indent="-114300">
              <a:lnSpc>
                <a:spcPts val="134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300" spc="-5" dirty="0">
                <a:latin typeface="Arial"/>
                <a:cs typeface="Arial"/>
              </a:rPr>
              <a:t>выпуклое </a:t>
            </a:r>
            <a:r>
              <a:rPr sz="1300" spc="-10" dirty="0">
                <a:latin typeface="Arial"/>
                <a:cs typeface="Arial"/>
              </a:rPr>
              <a:t>поле, </a:t>
            </a:r>
            <a:r>
              <a:rPr sz="1300" spc="-15" dirty="0">
                <a:latin typeface="Arial"/>
                <a:cs typeface="Arial"/>
              </a:rPr>
              <a:t>обеспечивающее </a:t>
            </a:r>
            <a:r>
              <a:rPr sz="1300" spc="-10" dirty="0">
                <a:latin typeface="Arial"/>
                <a:cs typeface="Arial"/>
              </a:rPr>
              <a:t>хорошее проникновение </a:t>
            </a:r>
            <a:r>
              <a:rPr sz="1300" spc="-5" dirty="0">
                <a:latin typeface="Arial"/>
                <a:cs typeface="Arial"/>
              </a:rPr>
              <a:t>мягкой </a:t>
            </a:r>
            <a:r>
              <a:rPr sz="1300" spc="-20" dirty="0">
                <a:latin typeface="Arial"/>
                <a:cs typeface="Arial"/>
              </a:rPr>
              <a:t>щетины </a:t>
            </a:r>
            <a:r>
              <a:rPr sz="1300" spc="-5" dirty="0">
                <a:latin typeface="Arial"/>
                <a:cs typeface="Arial"/>
              </a:rPr>
              <a:t>в  десневой</a:t>
            </a:r>
            <a:r>
              <a:rPr sz="1300" spc="-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желобок;</a:t>
            </a:r>
            <a:endParaRPr sz="1300">
              <a:latin typeface="Arial"/>
              <a:cs typeface="Arial"/>
            </a:endParaRPr>
          </a:p>
          <a:p>
            <a:pPr marL="127000" marR="311785" indent="-114300">
              <a:lnSpc>
                <a:spcPts val="134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300" spc="-20" dirty="0">
                <a:latin typeface="Arial"/>
                <a:cs typeface="Arial"/>
              </a:rPr>
              <a:t>зубчатая </a:t>
            </a:r>
            <a:r>
              <a:rPr sz="1300" spc="-10" dirty="0">
                <a:latin typeface="Arial"/>
                <a:cs typeface="Arial"/>
              </a:rPr>
              <a:t>поверхность </a:t>
            </a:r>
            <a:r>
              <a:rPr sz="1300" dirty="0">
                <a:latin typeface="Arial"/>
                <a:cs typeface="Arial"/>
              </a:rPr>
              <a:t>за </a:t>
            </a:r>
            <a:r>
              <a:rPr sz="1300" spc="-20" dirty="0">
                <a:latin typeface="Arial"/>
                <a:cs typeface="Arial"/>
              </a:rPr>
              <a:t>счет </a:t>
            </a:r>
            <a:r>
              <a:rPr sz="1300" spc="-15" dirty="0">
                <a:latin typeface="Arial"/>
                <a:cs typeface="Arial"/>
              </a:rPr>
              <a:t>того, что </a:t>
            </a:r>
            <a:r>
              <a:rPr sz="1300" spc="-5" dirty="0">
                <a:latin typeface="Arial"/>
                <a:cs typeface="Arial"/>
              </a:rPr>
              <a:t>краевые </a:t>
            </a:r>
            <a:r>
              <a:rPr sz="1300" spc="-15" dirty="0">
                <a:latin typeface="Arial"/>
                <a:cs typeface="Arial"/>
              </a:rPr>
              <a:t>щетинки </a:t>
            </a:r>
            <a:r>
              <a:rPr sz="1300" spc="-5" dirty="0">
                <a:latin typeface="Arial"/>
                <a:cs typeface="Arial"/>
              </a:rPr>
              <a:t>в </a:t>
            </a:r>
            <a:r>
              <a:rPr sz="1300" spc="-10" dirty="0">
                <a:latin typeface="Arial"/>
                <a:cs typeface="Arial"/>
              </a:rPr>
              <a:t>кустах </a:t>
            </a:r>
            <a:r>
              <a:rPr sz="1300" spc="-5" dirty="0">
                <a:latin typeface="Arial"/>
                <a:cs typeface="Arial"/>
              </a:rPr>
              <a:t>ниже, чем  центральные. (nакая </a:t>
            </a:r>
            <a:r>
              <a:rPr sz="1300" spc="-10" dirty="0">
                <a:latin typeface="Arial"/>
                <a:cs typeface="Arial"/>
              </a:rPr>
              <a:t>подстрижка </a:t>
            </a:r>
            <a:r>
              <a:rPr sz="1300" spc="-20" dirty="0">
                <a:latin typeface="Arial"/>
                <a:cs typeface="Arial"/>
              </a:rPr>
              <a:t>позволяет </a:t>
            </a:r>
            <a:r>
              <a:rPr sz="1300" spc="-5" dirty="0">
                <a:latin typeface="Arial"/>
                <a:cs typeface="Arial"/>
              </a:rPr>
              <a:t>центральным </a:t>
            </a:r>
            <a:r>
              <a:rPr sz="1300" spc="-10" dirty="0">
                <a:latin typeface="Arial"/>
                <a:cs typeface="Arial"/>
              </a:rPr>
              <a:t>щетинкам </a:t>
            </a:r>
            <a:r>
              <a:rPr sz="1300" spc="-15" dirty="0">
                <a:latin typeface="Arial"/>
                <a:cs typeface="Arial"/>
              </a:rPr>
              <a:t>входить </a:t>
            </a:r>
            <a:r>
              <a:rPr sz="1300" spc="-5" dirty="0">
                <a:latin typeface="Arial"/>
                <a:cs typeface="Arial"/>
              </a:rPr>
              <a:t>в  </a:t>
            </a:r>
            <a:r>
              <a:rPr sz="1300" spc="-10" dirty="0">
                <a:latin typeface="Arial"/>
                <a:cs typeface="Arial"/>
              </a:rPr>
              <a:t>узкие межзубные пространства, </a:t>
            </a:r>
            <a:r>
              <a:rPr sz="1300" spc="-5" dirty="0">
                <a:latin typeface="Arial"/>
                <a:cs typeface="Arial"/>
              </a:rPr>
              <a:t>однако, если </a:t>
            </a:r>
            <a:r>
              <a:rPr sz="1300" spc="-15" dirty="0">
                <a:latin typeface="Arial"/>
                <a:cs typeface="Arial"/>
              </a:rPr>
              <a:t>щетинки </a:t>
            </a:r>
            <a:r>
              <a:rPr sz="1300" spc="-5" dirty="0">
                <a:latin typeface="Arial"/>
                <a:cs typeface="Arial"/>
              </a:rPr>
              <a:t>жесткие, </a:t>
            </a:r>
            <a:r>
              <a:rPr sz="1300" spc="-10" dirty="0">
                <a:latin typeface="Arial"/>
                <a:cs typeface="Arial"/>
              </a:rPr>
              <a:t>очищающими  </a:t>
            </a:r>
            <a:r>
              <a:rPr sz="1300" spc="-5" dirty="0">
                <a:latin typeface="Arial"/>
                <a:cs typeface="Arial"/>
              </a:rPr>
              <a:t>способностями </a:t>
            </a:r>
            <a:r>
              <a:rPr sz="1300" spc="-15" dirty="0">
                <a:latin typeface="Arial"/>
                <a:cs typeface="Arial"/>
              </a:rPr>
              <a:t>обладают </a:t>
            </a:r>
            <a:r>
              <a:rPr sz="1300" spc="-5" dirty="0">
                <a:latin typeface="Arial"/>
                <a:cs typeface="Arial"/>
              </a:rPr>
              <a:t>лишь </a:t>
            </a:r>
            <a:r>
              <a:rPr sz="1300" spc="-10" dirty="0">
                <a:latin typeface="Arial"/>
                <a:cs typeface="Arial"/>
              </a:rPr>
              <a:t>центральные </a:t>
            </a:r>
            <a:r>
              <a:rPr sz="1300" spc="-15" dirty="0">
                <a:latin typeface="Arial"/>
                <a:cs typeface="Arial"/>
              </a:rPr>
              <a:t>щетинки, </a:t>
            </a:r>
            <a:r>
              <a:rPr sz="1300" spc="-5" dirty="0">
                <a:latin typeface="Arial"/>
                <a:cs typeface="Arial"/>
              </a:rPr>
              <a:t>не </a:t>
            </a:r>
            <a:r>
              <a:rPr sz="1300" spc="-10" dirty="0">
                <a:latin typeface="Arial"/>
                <a:cs typeface="Arial"/>
              </a:rPr>
              <a:t>давая возможности  </a:t>
            </a:r>
            <a:r>
              <a:rPr sz="1300" spc="-5" dirty="0">
                <a:latin typeface="Arial"/>
                <a:cs typeface="Arial"/>
              </a:rPr>
              <a:t>боковым касаться </a:t>
            </a:r>
            <a:r>
              <a:rPr sz="1300" spc="-10" dirty="0">
                <a:latin typeface="Arial"/>
                <a:cs typeface="Arial"/>
              </a:rPr>
              <a:t>поверхности </a:t>
            </a:r>
            <a:r>
              <a:rPr sz="1300" spc="-15" dirty="0">
                <a:latin typeface="Arial"/>
                <a:cs typeface="Arial"/>
              </a:rPr>
              <a:t>зуба во </a:t>
            </a:r>
            <a:r>
              <a:rPr sz="1300" spc="-10" dirty="0">
                <a:latin typeface="Arial"/>
                <a:cs typeface="Arial"/>
              </a:rPr>
              <a:t>время</a:t>
            </a:r>
            <a:r>
              <a:rPr sz="1300" spc="16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чистки);</a:t>
            </a:r>
            <a:endParaRPr sz="1300">
              <a:latin typeface="Arial"/>
              <a:cs typeface="Arial"/>
            </a:endParaRPr>
          </a:p>
          <a:p>
            <a:pPr marL="127000" marR="20320" indent="-114300">
              <a:lnSpc>
                <a:spcPts val="1350"/>
              </a:lnSpc>
              <a:spcBef>
                <a:spcPts val="225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волнистый, зигзагообразный </a:t>
            </a:r>
            <a:r>
              <a:rPr sz="1300" spc="-5" dirty="0">
                <a:latin typeface="Arial"/>
                <a:cs typeface="Arial"/>
              </a:rPr>
              <a:t>профиль </a:t>
            </a:r>
            <a:r>
              <a:rPr sz="1300" spc="-20" dirty="0">
                <a:latin typeface="Arial"/>
                <a:cs typeface="Arial"/>
              </a:rPr>
              <a:t>щеточного </a:t>
            </a:r>
            <a:r>
              <a:rPr sz="1300" spc="-15" dirty="0">
                <a:latin typeface="Arial"/>
                <a:cs typeface="Arial"/>
              </a:rPr>
              <a:t>поля, </a:t>
            </a:r>
            <a:r>
              <a:rPr sz="1300" spc="-10" dirty="0">
                <a:latin typeface="Arial"/>
                <a:cs typeface="Arial"/>
              </a:rPr>
              <a:t>позволяющий </a:t>
            </a:r>
            <a:r>
              <a:rPr sz="1300" spc="-5" dirty="0">
                <a:latin typeface="Arial"/>
                <a:cs typeface="Arial"/>
              </a:rPr>
              <a:t>эффективно  </a:t>
            </a:r>
            <a:r>
              <a:rPr sz="1300" spc="-15" dirty="0">
                <a:latin typeface="Arial"/>
                <a:cs typeface="Arial"/>
              </a:rPr>
              <a:t>очищать </a:t>
            </a:r>
            <a:r>
              <a:rPr sz="1300" dirty="0">
                <a:latin typeface="Arial"/>
                <a:cs typeface="Arial"/>
              </a:rPr>
              <a:t>как </a:t>
            </a:r>
            <a:r>
              <a:rPr sz="1300" spc="-10" dirty="0">
                <a:latin typeface="Arial"/>
                <a:cs typeface="Arial"/>
              </a:rPr>
              <a:t>гладкие поверхности </a:t>
            </a:r>
            <a:r>
              <a:rPr sz="1300" spc="-5" dirty="0">
                <a:latin typeface="Arial"/>
                <a:cs typeface="Arial"/>
              </a:rPr>
              <a:t>зубов, </a:t>
            </a:r>
            <a:r>
              <a:rPr sz="1300" spc="-10" dirty="0">
                <a:latin typeface="Arial"/>
                <a:cs typeface="Arial"/>
              </a:rPr>
              <a:t>так </a:t>
            </a:r>
            <a:r>
              <a:rPr sz="1300" spc="-5" dirty="0">
                <a:latin typeface="Arial"/>
                <a:cs typeface="Arial"/>
              </a:rPr>
              <a:t>и </a:t>
            </a:r>
            <a:r>
              <a:rPr sz="1300" spc="-10" dirty="0">
                <a:latin typeface="Arial"/>
                <a:cs typeface="Arial"/>
              </a:rPr>
              <a:t>межзубные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промежутки;</a:t>
            </a:r>
            <a:endParaRPr sz="1300">
              <a:latin typeface="Arial"/>
              <a:cs typeface="Arial"/>
            </a:endParaRPr>
          </a:p>
          <a:p>
            <a:pPr marL="127000" marR="43180" indent="-114300">
              <a:lnSpc>
                <a:spcPct val="865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300" spc="-15" dirty="0">
                <a:latin typeface="Arial"/>
                <a:cs typeface="Arial"/>
              </a:rPr>
              <a:t>двухуровневое </a:t>
            </a:r>
            <a:r>
              <a:rPr sz="1300" spc="-20" dirty="0">
                <a:latin typeface="Arial"/>
                <a:cs typeface="Arial"/>
              </a:rPr>
              <a:t>щеточное </a:t>
            </a:r>
            <a:r>
              <a:rPr sz="1300" spc="-15" dirty="0">
                <a:latin typeface="Arial"/>
                <a:cs typeface="Arial"/>
              </a:rPr>
              <a:t>поле </a:t>
            </a:r>
            <a:r>
              <a:rPr sz="1300" spc="-5" dirty="0">
                <a:latin typeface="Arial"/>
                <a:cs typeface="Arial"/>
              </a:rPr>
              <a:t>– внутренние, </a:t>
            </a:r>
            <a:r>
              <a:rPr sz="1300" spc="-10" dirty="0">
                <a:latin typeface="Arial"/>
                <a:cs typeface="Arial"/>
              </a:rPr>
              <a:t>более короткие, </a:t>
            </a:r>
            <a:r>
              <a:rPr sz="1300" spc="-15" dirty="0">
                <a:latin typeface="Arial"/>
                <a:cs typeface="Arial"/>
              </a:rPr>
              <a:t>щетинки  </a:t>
            </a:r>
            <a:r>
              <a:rPr sz="1300" spc="-10" dirty="0">
                <a:latin typeface="Arial"/>
                <a:cs typeface="Arial"/>
              </a:rPr>
              <a:t>предназначены </a:t>
            </a:r>
            <a:r>
              <a:rPr sz="1300" spc="-5" dirty="0">
                <a:latin typeface="Arial"/>
                <a:cs typeface="Arial"/>
              </a:rPr>
              <a:t>для </a:t>
            </a:r>
            <a:r>
              <a:rPr sz="1300" spc="-10" dirty="0">
                <a:latin typeface="Arial"/>
                <a:cs typeface="Arial"/>
              </a:rPr>
              <a:t>очищения </a:t>
            </a:r>
            <a:r>
              <a:rPr sz="1300" spc="-15" dirty="0">
                <a:latin typeface="Arial"/>
                <a:cs typeface="Arial"/>
              </a:rPr>
              <a:t>жевательной </a:t>
            </a:r>
            <a:r>
              <a:rPr sz="1300" spc="-10" dirty="0">
                <a:latin typeface="Arial"/>
                <a:cs typeface="Arial"/>
              </a:rPr>
              <a:t>поверхности </a:t>
            </a:r>
            <a:r>
              <a:rPr sz="1300" spc="-5" dirty="0">
                <a:latin typeface="Arial"/>
                <a:cs typeface="Arial"/>
              </a:rPr>
              <a:t>зубов, а </a:t>
            </a:r>
            <a:r>
              <a:rPr sz="1300" spc="-10" dirty="0">
                <a:latin typeface="Arial"/>
                <a:cs typeface="Arial"/>
              </a:rPr>
              <a:t>более </a:t>
            </a:r>
            <a:r>
              <a:rPr sz="1300" spc="-5" dirty="0">
                <a:latin typeface="Arial"/>
                <a:cs typeface="Arial"/>
              </a:rPr>
              <a:t>длинные,  периферические, — для </a:t>
            </a:r>
            <a:r>
              <a:rPr sz="1300" spc="-10" dirty="0">
                <a:latin typeface="Arial"/>
                <a:cs typeface="Arial"/>
              </a:rPr>
              <a:t>очистки гладких поверхностей </a:t>
            </a:r>
            <a:r>
              <a:rPr sz="1300" spc="-5" dirty="0">
                <a:latin typeface="Arial"/>
                <a:cs typeface="Arial"/>
              </a:rPr>
              <a:t>и </a:t>
            </a:r>
            <a:r>
              <a:rPr sz="1300" spc="-10" dirty="0">
                <a:latin typeface="Arial"/>
                <a:cs typeface="Arial"/>
              </a:rPr>
              <a:t>десневого</a:t>
            </a:r>
            <a:r>
              <a:rPr sz="1300" spc="2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желобка;</a:t>
            </a:r>
            <a:endParaRPr sz="1300">
              <a:latin typeface="Arial"/>
              <a:cs typeface="Arial"/>
            </a:endParaRPr>
          </a:p>
          <a:p>
            <a:pPr marL="127000" marR="65405" indent="-114300">
              <a:lnSpc>
                <a:spcPct val="863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300" spc="-15" dirty="0">
                <a:latin typeface="Arial"/>
                <a:cs typeface="Arial"/>
              </a:rPr>
              <a:t>трехуровневое </a:t>
            </a:r>
            <a:r>
              <a:rPr sz="1300" spc="-20" dirty="0">
                <a:latin typeface="Arial"/>
                <a:cs typeface="Arial"/>
              </a:rPr>
              <a:t>щеточное </a:t>
            </a:r>
            <a:r>
              <a:rPr sz="1300" spc="-15" dirty="0">
                <a:latin typeface="Arial"/>
                <a:cs typeface="Arial"/>
              </a:rPr>
              <a:t>поле </a:t>
            </a:r>
            <a:r>
              <a:rPr sz="1300" spc="-5" dirty="0">
                <a:latin typeface="Arial"/>
                <a:cs typeface="Arial"/>
              </a:rPr>
              <a:t>(Colgate </a:t>
            </a:r>
            <a:r>
              <a:rPr sz="1300" spc="-25" dirty="0">
                <a:latin typeface="Arial"/>
                <a:cs typeface="Arial"/>
              </a:rPr>
              <a:t>Total) </a:t>
            </a:r>
            <a:r>
              <a:rPr sz="1300" spc="-5" dirty="0">
                <a:latin typeface="Arial"/>
                <a:cs typeface="Arial"/>
              </a:rPr>
              <a:t>– </a:t>
            </a:r>
            <a:r>
              <a:rPr sz="1300" spc="-10" dirty="0">
                <a:latin typeface="Arial"/>
                <a:cs typeface="Arial"/>
              </a:rPr>
              <a:t>короткие </a:t>
            </a:r>
            <a:r>
              <a:rPr sz="1300" spc="-5" dirty="0">
                <a:latin typeface="Arial"/>
                <a:cs typeface="Arial"/>
              </a:rPr>
              <a:t>жесткие </a:t>
            </a:r>
            <a:r>
              <a:rPr sz="1300" spc="-10" dirty="0">
                <a:latin typeface="Arial"/>
                <a:cs typeface="Arial"/>
              </a:rPr>
              <a:t>внутренние  </a:t>
            </a:r>
            <a:r>
              <a:rPr sz="1300" spc="-15" dirty="0">
                <a:latin typeface="Arial"/>
                <a:cs typeface="Arial"/>
              </a:rPr>
              <a:t>щетинки очищают жевательные </a:t>
            </a:r>
            <a:r>
              <a:rPr sz="1300" spc="-10" dirty="0">
                <a:latin typeface="Arial"/>
                <a:cs typeface="Arial"/>
              </a:rPr>
              <a:t>поверхности </a:t>
            </a:r>
            <a:r>
              <a:rPr sz="1300" spc="-5" dirty="0">
                <a:latin typeface="Arial"/>
                <a:cs typeface="Arial"/>
              </a:rPr>
              <a:t>зубов, длинные жесткие </a:t>
            </a:r>
            <a:r>
              <a:rPr sz="1300" spc="-10" dirty="0">
                <a:latin typeface="Arial"/>
                <a:cs typeface="Arial"/>
              </a:rPr>
              <a:t>внутренние  </a:t>
            </a:r>
            <a:r>
              <a:rPr sz="1300" spc="-15" dirty="0">
                <a:latin typeface="Arial"/>
                <a:cs typeface="Arial"/>
              </a:rPr>
              <a:t>щетинки </a:t>
            </a:r>
            <a:r>
              <a:rPr sz="1300" spc="-10" dirty="0">
                <a:latin typeface="Arial"/>
                <a:cs typeface="Arial"/>
              </a:rPr>
              <a:t>чистят промежутки между зубами, </a:t>
            </a:r>
            <a:r>
              <a:rPr sz="1300" spc="-5" dirty="0">
                <a:latin typeface="Arial"/>
                <a:cs typeface="Arial"/>
              </a:rPr>
              <a:t>а длинные </a:t>
            </a:r>
            <a:r>
              <a:rPr sz="1300" spc="-10" dirty="0">
                <a:latin typeface="Arial"/>
                <a:cs typeface="Arial"/>
              </a:rPr>
              <a:t>мягкие </a:t>
            </a:r>
            <a:r>
              <a:rPr sz="1300" spc="-5" dirty="0">
                <a:latin typeface="Arial"/>
                <a:cs typeface="Arial"/>
              </a:rPr>
              <a:t>наружные —  </a:t>
            </a:r>
            <a:r>
              <a:rPr sz="1300" spc="-10" dirty="0">
                <a:latin typeface="Arial"/>
                <a:cs typeface="Arial"/>
              </a:rPr>
              <a:t>массируют </a:t>
            </a:r>
            <a:r>
              <a:rPr sz="1300" spc="-5" dirty="0">
                <a:latin typeface="Arial"/>
                <a:cs typeface="Arial"/>
              </a:rPr>
              <a:t>десны и </a:t>
            </a:r>
            <a:r>
              <a:rPr sz="1300" spc="-15" dirty="0">
                <a:latin typeface="Arial"/>
                <a:cs typeface="Arial"/>
              </a:rPr>
              <a:t>очищают </a:t>
            </a:r>
            <a:r>
              <a:rPr sz="1300" spc="-5" dirty="0">
                <a:latin typeface="Arial"/>
                <a:cs typeface="Arial"/>
              </a:rPr>
              <a:t>десневой </a:t>
            </a:r>
            <a:r>
              <a:rPr sz="1300" spc="-10" dirty="0">
                <a:latin typeface="Arial"/>
                <a:cs typeface="Arial"/>
              </a:rPr>
              <a:t>желобок </a:t>
            </a:r>
            <a:r>
              <a:rPr sz="1300" spc="-15" dirty="0">
                <a:latin typeface="Arial"/>
                <a:cs typeface="Arial"/>
              </a:rPr>
              <a:t>(производитель </a:t>
            </a:r>
            <a:r>
              <a:rPr sz="1300" spc="-25" dirty="0">
                <a:latin typeface="Arial"/>
                <a:cs typeface="Arial"/>
              </a:rPr>
              <a:t>утверждает, </a:t>
            </a:r>
            <a:r>
              <a:rPr sz="1300" spc="-15" dirty="0">
                <a:latin typeface="Arial"/>
                <a:cs typeface="Arial"/>
              </a:rPr>
              <a:t>что  трехуровневая </a:t>
            </a:r>
            <a:r>
              <a:rPr sz="1300" spc="-5" dirty="0">
                <a:latin typeface="Arial"/>
                <a:cs typeface="Arial"/>
              </a:rPr>
              <a:t>форма </a:t>
            </a:r>
            <a:r>
              <a:rPr sz="1300" spc="-20" dirty="0">
                <a:latin typeface="Arial"/>
                <a:cs typeface="Arial"/>
              </a:rPr>
              <a:t>щетины позволяет </a:t>
            </a:r>
            <a:r>
              <a:rPr sz="1300" spc="-5" dirty="0">
                <a:latin typeface="Arial"/>
                <a:cs typeface="Arial"/>
              </a:rPr>
              <a:t>эффективно </a:t>
            </a:r>
            <a:r>
              <a:rPr sz="1300" spc="-15" dirty="0">
                <a:latin typeface="Arial"/>
                <a:cs typeface="Arial"/>
              </a:rPr>
              <a:t>удалять налет </a:t>
            </a:r>
            <a:r>
              <a:rPr sz="1300" spc="-5" dirty="0">
                <a:latin typeface="Arial"/>
                <a:cs typeface="Arial"/>
              </a:rPr>
              <a:t>в основных  </a:t>
            </a:r>
            <a:r>
              <a:rPr sz="1300" spc="-10" dirty="0">
                <a:latin typeface="Arial"/>
                <a:cs typeface="Arial"/>
              </a:rPr>
              <a:t>местах </a:t>
            </a:r>
            <a:r>
              <a:rPr sz="1300" spc="-15" dirty="0">
                <a:latin typeface="Arial"/>
                <a:cs typeface="Arial"/>
              </a:rPr>
              <a:t>его </a:t>
            </a:r>
            <a:r>
              <a:rPr sz="1300" spc="-5" dirty="0">
                <a:latin typeface="Arial"/>
                <a:cs typeface="Arial"/>
              </a:rPr>
              <a:t>скопления даже при неправильной </a:t>
            </a:r>
            <a:r>
              <a:rPr sz="1300" spc="-10" dirty="0">
                <a:latin typeface="Arial"/>
                <a:cs typeface="Arial"/>
              </a:rPr>
              <a:t>технике чистки</a:t>
            </a:r>
            <a:r>
              <a:rPr sz="1300" spc="19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зубов);</a:t>
            </a:r>
            <a:endParaRPr sz="1300">
              <a:latin typeface="Arial"/>
              <a:cs typeface="Arial"/>
            </a:endParaRPr>
          </a:p>
          <a:p>
            <a:pPr marL="127000" marR="5080" indent="-114300">
              <a:lnSpc>
                <a:spcPts val="134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300" spc="-20" dirty="0">
                <a:latin typeface="Arial"/>
                <a:cs typeface="Arial"/>
              </a:rPr>
              <a:t>щетки </a:t>
            </a:r>
            <a:r>
              <a:rPr sz="1300" spc="-5" dirty="0">
                <a:latin typeface="Arial"/>
                <a:cs typeface="Arial"/>
              </a:rPr>
              <a:t>с силовым </a:t>
            </a:r>
            <a:r>
              <a:rPr sz="1300" spc="-10" dirty="0">
                <a:latin typeface="Arial"/>
                <a:cs typeface="Arial"/>
              </a:rPr>
              <a:t>выступом </a:t>
            </a:r>
            <a:r>
              <a:rPr sz="1300" spc="-5" dirty="0">
                <a:latin typeface="Arial"/>
                <a:cs typeface="Arial"/>
              </a:rPr>
              <a:t>– силовой выступ </a:t>
            </a:r>
            <a:r>
              <a:rPr sz="1300" spc="-15" dirty="0">
                <a:latin typeface="Arial"/>
                <a:cs typeface="Arial"/>
              </a:rPr>
              <a:t>представляет </a:t>
            </a:r>
            <a:r>
              <a:rPr sz="1300" dirty="0">
                <a:latin typeface="Arial"/>
                <a:cs typeface="Arial"/>
              </a:rPr>
              <a:t>собой </a:t>
            </a:r>
            <a:r>
              <a:rPr sz="1300" spc="-10" dirty="0">
                <a:latin typeface="Arial"/>
                <a:cs typeface="Arial"/>
              </a:rPr>
              <a:t>участок </a:t>
            </a:r>
            <a:r>
              <a:rPr sz="1300" spc="-5" dirty="0">
                <a:latin typeface="Arial"/>
                <a:cs typeface="Arial"/>
              </a:rPr>
              <a:t>с  </a:t>
            </a:r>
            <a:r>
              <a:rPr sz="1300" spc="-10" dirty="0">
                <a:latin typeface="Arial"/>
                <a:cs typeface="Arial"/>
              </a:rPr>
              <a:t>удлиненной </a:t>
            </a:r>
            <a:r>
              <a:rPr sz="1300" spc="-15" dirty="0">
                <a:latin typeface="Arial"/>
                <a:cs typeface="Arial"/>
              </a:rPr>
              <a:t>щетиной </a:t>
            </a:r>
            <a:r>
              <a:rPr sz="1300" spc="-5" dirty="0">
                <a:latin typeface="Arial"/>
                <a:cs typeface="Arial"/>
              </a:rPr>
              <a:t>на кончике </a:t>
            </a:r>
            <a:r>
              <a:rPr sz="1300" spc="-20" dirty="0">
                <a:latin typeface="Arial"/>
                <a:cs typeface="Arial"/>
              </a:rPr>
              <a:t>щетки, </a:t>
            </a:r>
            <a:r>
              <a:rPr sz="1300" spc="-10" dirty="0">
                <a:latin typeface="Arial"/>
                <a:cs typeface="Arial"/>
              </a:rPr>
              <a:t>нередко большей </a:t>
            </a:r>
            <a:r>
              <a:rPr sz="1300" spc="-5" dirty="0">
                <a:latin typeface="Arial"/>
                <a:cs typeface="Arial"/>
              </a:rPr>
              <a:t>жесткости, чем  основная </a:t>
            </a:r>
            <a:r>
              <a:rPr sz="1300" spc="-20" dirty="0">
                <a:latin typeface="Arial"/>
                <a:cs typeface="Arial"/>
              </a:rPr>
              <a:t>щетина </a:t>
            </a:r>
            <a:r>
              <a:rPr sz="1300" spc="-5" dirty="0">
                <a:latin typeface="Arial"/>
                <a:cs typeface="Arial"/>
              </a:rPr>
              <a:t>(такой выступ </a:t>
            </a:r>
            <a:r>
              <a:rPr sz="1300" spc="-15" dirty="0">
                <a:latin typeface="Arial"/>
                <a:cs typeface="Arial"/>
              </a:rPr>
              <a:t>обеспечивает </a:t>
            </a:r>
            <a:r>
              <a:rPr sz="1300" spc="-5" dirty="0">
                <a:latin typeface="Arial"/>
                <a:cs typeface="Arial"/>
              </a:rPr>
              <a:t>эффективное </a:t>
            </a:r>
            <a:r>
              <a:rPr sz="1300" spc="-10" dirty="0">
                <a:latin typeface="Arial"/>
                <a:cs typeface="Arial"/>
              </a:rPr>
              <a:t>очищение </a:t>
            </a:r>
            <a:r>
              <a:rPr sz="1300" spc="-5" dirty="0">
                <a:latin typeface="Arial"/>
                <a:cs typeface="Arial"/>
              </a:rPr>
              <a:t>межзубных  </a:t>
            </a:r>
            <a:r>
              <a:rPr sz="1300" spc="-10" dirty="0">
                <a:latin typeface="Arial"/>
                <a:cs typeface="Arial"/>
              </a:rPr>
              <a:t>промежутков </a:t>
            </a:r>
            <a:r>
              <a:rPr sz="1300" spc="-5" dirty="0">
                <a:latin typeface="Arial"/>
                <a:cs typeface="Arial"/>
              </a:rPr>
              <a:t>и </a:t>
            </a:r>
            <a:r>
              <a:rPr sz="1300" spc="-15" dirty="0">
                <a:latin typeface="Arial"/>
                <a:cs typeface="Arial"/>
              </a:rPr>
              <a:t>ретромолярных</a:t>
            </a:r>
            <a:r>
              <a:rPr sz="1300" spc="12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пространств).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760" y="3423018"/>
            <a:ext cx="2376805" cy="918210"/>
          </a:xfrm>
          <a:custGeom>
            <a:avLst/>
            <a:gdLst/>
            <a:ahLst/>
            <a:cxnLst/>
            <a:rect l="l" t="t" r="r" b="b"/>
            <a:pathLst>
              <a:path w="2376805" h="918210">
                <a:moveTo>
                  <a:pt x="0" y="918095"/>
                </a:moveTo>
                <a:lnTo>
                  <a:pt x="2376297" y="918095"/>
                </a:lnTo>
                <a:lnTo>
                  <a:pt x="2376297" y="0"/>
                </a:lnTo>
                <a:lnTo>
                  <a:pt x="0" y="0"/>
                </a:lnTo>
                <a:lnTo>
                  <a:pt x="0" y="91809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760" y="3423018"/>
            <a:ext cx="2376805" cy="918210"/>
          </a:xfrm>
          <a:custGeom>
            <a:avLst/>
            <a:gdLst/>
            <a:ahLst/>
            <a:cxnLst/>
            <a:rect l="l" t="t" r="r" b="b"/>
            <a:pathLst>
              <a:path w="2376805" h="918210">
                <a:moveTo>
                  <a:pt x="0" y="918095"/>
                </a:moveTo>
                <a:lnTo>
                  <a:pt x="2376297" y="918095"/>
                </a:lnTo>
                <a:lnTo>
                  <a:pt x="2376297" y="0"/>
                </a:lnTo>
                <a:lnTo>
                  <a:pt x="0" y="0"/>
                </a:lnTo>
                <a:lnTo>
                  <a:pt x="0" y="918095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10108" y="3486455"/>
            <a:ext cx="2097405" cy="79946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 algn="ctr">
              <a:lnSpc>
                <a:spcPts val="1550"/>
              </a:lnSpc>
              <a:spcBef>
                <a:spcPts val="1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Характеристика 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кустопосадки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щетины</a:t>
            </a:r>
            <a:r>
              <a:rPr sz="15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endParaRPr sz="1500">
              <a:latin typeface="Arial"/>
              <a:cs typeface="Arial"/>
            </a:endParaRPr>
          </a:p>
          <a:p>
            <a:pPr marL="113030" marR="102235" algn="ctr">
              <a:lnSpc>
                <a:spcPts val="1550"/>
              </a:lnSpc>
              <a:spcBef>
                <a:spcPts val="10"/>
              </a:spcBef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современных</a:t>
            </a:r>
            <a:r>
              <a:rPr sz="15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зубных  щетках</a:t>
            </a:r>
            <a:r>
              <a:rPr sz="15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760" y="4341025"/>
            <a:ext cx="2376805" cy="2099945"/>
          </a:xfrm>
          <a:custGeom>
            <a:avLst/>
            <a:gdLst/>
            <a:ahLst/>
            <a:cxnLst/>
            <a:rect l="l" t="t" r="r" b="b"/>
            <a:pathLst>
              <a:path w="2376805" h="2099945">
                <a:moveTo>
                  <a:pt x="0" y="2099945"/>
                </a:moveTo>
                <a:lnTo>
                  <a:pt x="2376297" y="2099945"/>
                </a:lnTo>
                <a:lnTo>
                  <a:pt x="2376297" y="0"/>
                </a:lnTo>
                <a:lnTo>
                  <a:pt x="0" y="0"/>
                </a:lnTo>
                <a:lnTo>
                  <a:pt x="0" y="2099945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760" y="4341025"/>
            <a:ext cx="2376805" cy="2099945"/>
          </a:xfrm>
          <a:custGeom>
            <a:avLst/>
            <a:gdLst/>
            <a:ahLst/>
            <a:cxnLst/>
            <a:rect l="l" t="t" r="r" b="b"/>
            <a:pathLst>
              <a:path w="2376805" h="2099945">
                <a:moveTo>
                  <a:pt x="0" y="2099945"/>
                </a:moveTo>
                <a:lnTo>
                  <a:pt x="2376297" y="2099945"/>
                </a:lnTo>
                <a:lnTo>
                  <a:pt x="2376297" y="0"/>
                </a:lnTo>
                <a:lnTo>
                  <a:pt x="0" y="0"/>
                </a:lnTo>
                <a:lnTo>
                  <a:pt x="0" y="2099945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090" y="4388485"/>
            <a:ext cx="2190750" cy="1916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ts val="1675"/>
              </a:lnSpc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количество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рядов</a:t>
            </a:r>
            <a:endParaRPr sz="1500">
              <a:latin typeface="Arial"/>
              <a:cs typeface="Arial"/>
            </a:endParaRPr>
          </a:p>
          <a:p>
            <a:pPr marL="126364">
              <a:lnSpc>
                <a:spcPts val="1555"/>
              </a:lnSpc>
            </a:pPr>
            <a:r>
              <a:rPr sz="1500" spc="-5" dirty="0">
                <a:latin typeface="Arial"/>
                <a:cs typeface="Arial"/>
              </a:rPr>
              <a:t>пучков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3-4</a:t>
            </a:r>
            <a:endParaRPr sz="1500">
              <a:latin typeface="Arial"/>
              <a:cs typeface="Arial"/>
            </a:endParaRPr>
          </a:p>
          <a:p>
            <a:pPr marL="126364">
              <a:lnSpc>
                <a:spcPts val="1680"/>
              </a:lnSpc>
            </a:pPr>
            <a:r>
              <a:rPr sz="1500" spc="-5" dirty="0">
                <a:latin typeface="Arial"/>
                <a:cs typeface="Arial"/>
              </a:rPr>
              <a:t>(2 в </a:t>
            </a:r>
            <a:r>
              <a:rPr sz="1500" spc="-10" dirty="0">
                <a:latin typeface="Arial"/>
                <a:cs typeface="Arial"/>
              </a:rPr>
              <a:t>сулькулярной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ЗЩ);</a:t>
            </a:r>
            <a:endParaRPr sz="1500">
              <a:latin typeface="Arial"/>
              <a:cs typeface="Arial"/>
            </a:endParaRPr>
          </a:p>
          <a:p>
            <a:pPr marL="127000" marR="312420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расстояние между  </a:t>
            </a:r>
            <a:r>
              <a:rPr sz="1500" dirty="0">
                <a:latin typeface="Arial"/>
                <a:cs typeface="Arial"/>
              </a:rPr>
              <a:t>пучками </a:t>
            </a:r>
            <a:r>
              <a:rPr sz="1500" spc="-5" dirty="0">
                <a:latin typeface="Arial"/>
                <a:cs typeface="Arial"/>
              </a:rPr>
              <a:t>– </a:t>
            </a:r>
            <a:r>
              <a:rPr sz="1500" dirty="0">
                <a:latin typeface="Arial"/>
                <a:cs typeface="Arial"/>
              </a:rPr>
              <a:t>2-2,5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мм;</a:t>
            </a:r>
            <a:endParaRPr sz="1500">
              <a:latin typeface="Arial"/>
              <a:cs typeface="Arial"/>
            </a:endParaRPr>
          </a:p>
          <a:p>
            <a:pPr marL="127000" marR="109855" indent="-114300">
              <a:lnSpc>
                <a:spcPts val="1550"/>
              </a:lnSpc>
              <a:spcBef>
                <a:spcPts val="26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количество </a:t>
            </a:r>
            <a:r>
              <a:rPr sz="1500" spc="-10" dirty="0">
                <a:latin typeface="Arial"/>
                <a:cs typeface="Arial"/>
              </a:rPr>
              <a:t>щетинок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в  пучке –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20-40;</a:t>
            </a:r>
            <a:endParaRPr sz="1500">
              <a:latin typeface="Arial"/>
              <a:cs typeface="Arial"/>
            </a:endParaRPr>
          </a:p>
          <a:p>
            <a:pPr marL="127000" marR="259079" indent="-114300">
              <a:lnSpc>
                <a:spcPts val="156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количество пучков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≈  </a:t>
            </a:r>
            <a:r>
              <a:rPr sz="1500" spc="5" dirty="0">
                <a:latin typeface="Arial"/>
                <a:cs typeface="Arial"/>
              </a:rPr>
              <a:t>39.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28125" y="0"/>
            <a:ext cx="952500" cy="371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48953" y="3694214"/>
            <a:ext cx="918819" cy="2854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70625" y="6333260"/>
            <a:ext cx="3810000" cy="1209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6382334"/>
            <a:ext cx="2067831" cy="1176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0060" y="5964821"/>
            <a:ext cx="3564509" cy="12713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5704" y="331343"/>
            <a:ext cx="512508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Головка </a:t>
            </a:r>
            <a:r>
              <a:rPr dirty="0"/>
              <a:t>зубной</a:t>
            </a:r>
            <a:r>
              <a:rPr spc="-75" dirty="0"/>
              <a:t> </a:t>
            </a:r>
            <a:r>
              <a:rPr dirty="0"/>
              <a:t>щетки</a:t>
            </a:r>
          </a:p>
        </p:txBody>
      </p:sp>
      <p:sp>
        <p:nvSpPr>
          <p:cNvPr id="3" name="object 3"/>
          <p:cNvSpPr/>
          <p:nvPr/>
        </p:nvSpPr>
        <p:spPr>
          <a:xfrm>
            <a:off x="71760" y="271488"/>
            <a:ext cx="2736850" cy="5080"/>
          </a:xfrm>
          <a:custGeom>
            <a:avLst/>
            <a:gdLst/>
            <a:ahLst/>
            <a:cxnLst/>
            <a:rect l="l" t="t" r="r" b="b"/>
            <a:pathLst>
              <a:path w="2736850" h="5079">
                <a:moveTo>
                  <a:pt x="0" y="4952"/>
                </a:moveTo>
                <a:lnTo>
                  <a:pt x="2736850" y="4952"/>
                </a:lnTo>
                <a:lnTo>
                  <a:pt x="2736850" y="0"/>
                </a:lnTo>
                <a:lnTo>
                  <a:pt x="0" y="0"/>
                </a:lnTo>
                <a:lnTo>
                  <a:pt x="0" y="495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760" y="271488"/>
            <a:ext cx="2736850" cy="346075"/>
          </a:xfrm>
          <a:custGeom>
            <a:avLst/>
            <a:gdLst/>
            <a:ahLst/>
            <a:cxnLst/>
            <a:rect l="l" t="t" r="r" b="b"/>
            <a:pathLst>
              <a:path w="2736850" h="346075">
                <a:moveTo>
                  <a:pt x="0" y="345605"/>
                </a:moveTo>
                <a:lnTo>
                  <a:pt x="2736850" y="345605"/>
                </a:lnTo>
                <a:lnTo>
                  <a:pt x="2736850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760" y="276441"/>
            <a:ext cx="2736850" cy="3460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Размеры: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760" y="617220"/>
            <a:ext cx="0" cy="3425825"/>
          </a:xfrm>
          <a:custGeom>
            <a:avLst/>
            <a:gdLst/>
            <a:ahLst/>
            <a:cxnLst/>
            <a:rect l="l" t="t" r="r" b="b"/>
            <a:pathLst>
              <a:path h="3425825">
                <a:moveTo>
                  <a:pt x="0" y="3425698"/>
                </a:moveTo>
                <a:lnTo>
                  <a:pt x="0" y="0"/>
                </a:lnTo>
                <a:lnTo>
                  <a:pt x="0" y="3425698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760" y="617220"/>
            <a:ext cx="2736850" cy="3425825"/>
          </a:xfrm>
          <a:custGeom>
            <a:avLst/>
            <a:gdLst/>
            <a:ahLst/>
            <a:cxnLst/>
            <a:rect l="l" t="t" r="r" b="b"/>
            <a:pathLst>
              <a:path w="2736850" h="3425825">
                <a:moveTo>
                  <a:pt x="0" y="3425698"/>
                </a:moveTo>
                <a:lnTo>
                  <a:pt x="2736850" y="3425698"/>
                </a:lnTo>
                <a:lnTo>
                  <a:pt x="2736850" y="0"/>
                </a:lnTo>
                <a:lnTo>
                  <a:pt x="0" y="0"/>
                </a:lnTo>
                <a:lnTo>
                  <a:pt x="0" y="3425698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760" y="622046"/>
            <a:ext cx="2736850" cy="342582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78435" marR="190500" indent="-114300">
              <a:lnSpc>
                <a:spcPct val="86400"/>
              </a:lnSpc>
              <a:spcBef>
                <a:spcPts val="445"/>
              </a:spcBef>
            </a:pPr>
            <a:r>
              <a:rPr sz="1200" spc="-5" dirty="0">
                <a:latin typeface="Arial"/>
                <a:cs typeface="Arial"/>
              </a:rPr>
              <a:t>• очищающая </a:t>
            </a:r>
            <a:r>
              <a:rPr sz="1200" dirty="0">
                <a:latin typeface="Arial"/>
                <a:cs typeface="Arial"/>
              </a:rPr>
              <a:t>эффективность  </a:t>
            </a:r>
            <a:r>
              <a:rPr sz="1200" spc="-15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оптимальна, </a:t>
            </a:r>
            <a:r>
              <a:rPr sz="1200" dirty="0">
                <a:latin typeface="Arial"/>
                <a:cs typeface="Arial"/>
              </a:rPr>
              <a:t>если </a:t>
            </a:r>
            <a:r>
              <a:rPr sz="1200" spc="-5" dirty="0">
                <a:latin typeface="Arial"/>
                <a:cs typeface="Arial"/>
              </a:rPr>
              <a:t>размер  ее </a:t>
            </a:r>
            <a:r>
              <a:rPr sz="1200" spc="-10" dirty="0">
                <a:latin typeface="Arial"/>
                <a:cs typeface="Arial"/>
              </a:rPr>
              <a:t>головки позволяет  </a:t>
            </a:r>
            <a:r>
              <a:rPr sz="1200" spc="-5" dirty="0">
                <a:latin typeface="Arial"/>
                <a:cs typeface="Arial"/>
              </a:rPr>
              <a:t>одновременно </a:t>
            </a:r>
            <a:r>
              <a:rPr sz="1200" spc="-10" dirty="0">
                <a:latin typeface="Arial"/>
                <a:cs typeface="Arial"/>
              </a:rPr>
              <a:t>охватить </a:t>
            </a:r>
            <a:r>
              <a:rPr sz="1200" dirty="0">
                <a:latin typeface="Arial"/>
                <a:cs typeface="Arial"/>
              </a:rPr>
              <a:t>2-3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зуба;</a:t>
            </a:r>
            <a:endParaRPr sz="1200">
              <a:latin typeface="Arial"/>
              <a:cs typeface="Arial"/>
            </a:endParaRPr>
          </a:p>
          <a:p>
            <a:pPr marL="178435" marR="200660" indent="-114300">
              <a:lnSpc>
                <a:spcPct val="86200"/>
              </a:lnSpc>
              <a:spcBef>
                <a:spcPts val="210"/>
              </a:spcBef>
            </a:pPr>
            <a:r>
              <a:rPr sz="1200" spc="-5" dirty="0">
                <a:latin typeface="Arial"/>
                <a:cs typeface="Arial"/>
              </a:rPr>
              <a:t>• обычно </a:t>
            </a:r>
            <a:r>
              <a:rPr sz="1200" dirty="0">
                <a:latin typeface="Arial"/>
                <a:cs typeface="Arial"/>
              </a:rPr>
              <a:t>ширина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5" dirty="0">
                <a:latin typeface="Arial"/>
                <a:cs typeface="Arial"/>
              </a:rPr>
              <a:t>зубной  </a:t>
            </a:r>
            <a:r>
              <a:rPr sz="1200" spc="-15" dirty="0">
                <a:latin typeface="Arial"/>
                <a:cs typeface="Arial"/>
              </a:rPr>
              <a:t>щетки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15" dirty="0">
                <a:latin typeface="Arial"/>
                <a:cs typeface="Arial"/>
              </a:rPr>
              <a:t>7,5-11 </a:t>
            </a:r>
            <a:r>
              <a:rPr sz="1200" dirty="0">
                <a:latin typeface="Arial"/>
                <a:cs typeface="Arial"/>
              </a:rPr>
              <a:t>мм </a:t>
            </a:r>
            <a:r>
              <a:rPr sz="1200" spc="-5" dirty="0">
                <a:latin typeface="Arial"/>
                <a:cs typeface="Arial"/>
              </a:rPr>
              <a:t>для взрослых 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7-9 </a:t>
            </a:r>
            <a:r>
              <a:rPr sz="1200" dirty="0">
                <a:latin typeface="Arial"/>
                <a:cs typeface="Arial"/>
              </a:rPr>
              <a:t>мм — </a:t>
            </a:r>
            <a:r>
              <a:rPr sz="1200" spc="-5" dirty="0">
                <a:latin typeface="Arial"/>
                <a:cs typeface="Arial"/>
              </a:rPr>
              <a:t>для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детей;</a:t>
            </a:r>
            <a:endParaRPr sz="1200">
              <a:latin typeface="Arial"/>
              <a:cs typeface="Arial"/>
            </a:endParaRPr>
          </a:p>
          <a:p>
            <a:pPr marL="178435" marR="97790" indent="-114300">
              <a:lnSpc>
                <a:spcPts val="1240"/>
              </a:lnSpc>
              <a:spcBef>
                <a:spcPts val="219"/>
              </a:spcBef>
            </a:pPr>
            <a:r>
              <a:rPr sz="1200" spc="-5" dirty="0">
                <a:latin typeface="Arial"/>
                <a:cs typeface="Arial"/>
              </a:rPr>
              <a:t>• длина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5" dirty="0">
                <a:latin typeface="Arial"/>
                <a:cs typeface="Arial"/>
              </a:rPr>
              <a:t>23-30 </a:t>
            </a:r>
            <a:r>
              <a:rPr sz="1200" dirty="0">
                <a:latin typeface="Arial"/>
                <a:cs typeface="Arial"/>
              </a:rPr>
              <a:t>мм </a:t>
            </a:r>
            <a:r>
              <a:rPr sz="1200" spc="-5" dirty="0">
                <a:latin typeface="Arial"/>
                <a:cs typeface="Arial"/>
              </a:rPr>
              <a:t>для взрослых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18-25 </a:t>
            </a:r>
            <a:r>
              <a:rPr sz="1200" dirty="0">
                <a:latin typeface="Arial"/>
                <a:cs typeface="Arial"/>
              </a:rPr>
              <a:t>мм </a:t>
            </a:r>
            <a:r>
              <a:rPr sz="1200" spc="-5" dirty="0">
                <a:latin typeface="Arial"/>
                <a:cs typeface="Arial"/>
              </a:rPr>
              <a:t>для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детей;</a:t>
            </a:r>
            <a:endParaRPr sz="1200">
              <a:latin typeface="Arial"/>
              <a:cs typeface="Arial"/>
            </a:endParaRPr>
          </a:p>
          <a:p>
            <a:pPr marL="178435" marR="234315" indent="-114300">
              <a:lnSpc>
                <a:spcPct val="86300"/>
              </a:lnSpc>
              <a:spcBef>
                <a:spcPts val="200"/>
              </a:spcBef>
            </a:pPr>
            <a:r>
              <a:rPr sz="1200" spc="-5" dirty="0">
                <a:latin typeface="Arial"/>
                <a:cs typeface="Arial"/>
              </a:rPr>
              <a:t>• в последнее </a:t>
            </a:r>
            <a:r>
              <a:rPr sz="1200" dirty="0">
                <a:latin typeface="Arial"/>
                <a:cs typeface="Arial"/>
              </a:rPr>
              <a:t>время </a:t>
            </a:r>
            <a:r>
              <a:rPr sz="1200" spc="-5" dirty="0">
                <a:latin typeface="Arial"/>
                <a:cs typeface="Arial"/>
              </a:rPr>
              <a:t>наметилась  тенденция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уменьшению  размеров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5" dirty="0">
                <a:latin typeface="Arial"/>
                <a:cs typeface="Arial"/>
              </a:rPr>
              <a:t>зубных </a:t>
            </a:r>
            <a:r>
              <a:rPr sz="1200" spc="-15" dirty="0">
                <a:latin typeface="Arial"/>
                <a:cs typeface="Arial"/>
              </a:rPr>
              <a:t>щеток,  </a:t>
            </a:r>
            <a:r>
              <a:rPr sz="1200" spc="-5" dirty="0">
                <a:latin typeface="Arial"/>
                <a:cs typeface="Arial"/>
              </a:rPr>
              <a:t>поскольку небольшая головка  </a:t>
            </a:r>
            <a:r>
              <a:rPr sz="1200" spc="-10" dirty="0">
                <a:latin typeface="Arial"/>
                <a:cs typeface="Arial"/>
              </a:rPr>
              <a:t>облегчает </a:t>
            </a:r>
            <a:r>
              <a:rPr sz="1200" spc="-5" dirty="0">
                <a:latin typeface="Arial"/>
                <a:cs typeface="Arial"/>
              </a:rPr>
              <a:t>доступ </a:t>
            </a:r>
            <a:r>
              <a:rPr sz="1200" dirty="0">
                <a:latin typeface="Arial"/>
                <a:cs typeface="Arial"/>
              </a:rPr>
              <a:t>к  </a:t>
            </a:r>
            <a:r>
              <a:rPr sz="1200" spc="-10" dirty="0">
                <a:latin typeface="Arial"/>
                <a:cs typeface="Arial"/>
              </a:rPr>
              <a:t>трудноочищаемым </a:t>
            </a:r>
            <a:r>
              <a:rPr sz="1200" dirty="0">
                <a:latin typeface="Arial"/>
                <a:cs typeface="Arial"/>
              </a:rPr>
              <a:t>участкам  </a:t>
            </a:r>
            <a:r>
              <a:rPr sz="1200" spc="-10" dirty="0">
                <a:latin typeface="Arial"/>
                <a:cs typeface="Arial"/>
              </a:rPr>
              <a:t>ротовой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полости;</a:t>
            </a:r>
            <a:endParaRPr sz="1200">
              <a:latin typeface="Arial"/>
              <a:cs typeface="Arial"/>
            </a:endParaRPr>
          </a:p>
          <a:p>
            <a:pPr marL="178435" marR="202565" indent="-114300">
              <a:lnSpc>
                <a:spcPct val="86400"/>
              </a:lnSpc>
              <a:spcBef>
                <a:spcPts val="204"/>
              </a:spcBef>
            </a:pPr>
            <a:r>
              <a:rPr sz="1200" spc="-5" dirty="0">
                <a:latin typeface="Arial"/>
                <a:cs typeface="Arial"/>
              </a:rPr>
              <a:t>• </a:t>
            </a:r>
            <a:r>
              <a:rPr sz="1200" dirty="0">
                <a:latin typeface="Arial"/>
                <a:cs typeface="Arial"/>
              </a:rPr>
              <a:t>кончик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15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нередко  </a:t>
            </a:r>
            <a:r>
              <a:rPr sz="1200" spc="-10" dirty="0">
                <a:latin typeface="Arial"/>
                <a:cs typeface="Arial"/>
              </a:rPr>
              <a:t>суживается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закругляется </a:t>
            </a:r>
            <a:r>
              <a:rPr sz="1200" spc="-5" dirty="0">
                <a:latin typeface="Arial"/>
                <a:cs typeface="Arial"/>
              </a:rPr>
              <a:t>для  </a:t>
            </a:r>
            <a:r>
              <a:rPr sz="1200" dirty="0">
                <a:latin typeface="Arial"/>
                <a:cs typeface="Arial"/>
              </a:rPr>
              <a:t>эффективной </a:t>
            </a:r>
            <a:r>
              <a:rPr sz="1200" spc="-5" dirty="0">
                <a:latin typeface="Arial"/>
                <a:cs typeface="Arial"/>
              </a:rPr>
              <a:t>очистки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последних  моляров.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760" y="4139819"/>
            <a:ext cx="2857500" cy="866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2264" y="5652046"/>
            <a:ext cx="2857500" cy="1476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60" y="5051383"/>
            <a:ext cx="2736342" cy="2435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1979" y="4208653"/>
            <a:ext cx="1228090" cy="1371600"/>
          </a:xfrm>
          <a:custGeom>
            <a:avLst/>
            <a:gdLst/>
            <a:ahLst/>
            <a:cxnLst/>
            <a:rect l="l" t="t" r="r" b="b"/>
            <a:pathLst>
              <a:path w="1228089" h="1371600">
                <a:moveTo>
                  <a:pt x="22351" y="1272794"/>
                </a:moveTo>
                <a:lnTo>
                  <a:pt x="19812" y="1274445"/>
                </a:lnTo>
                <a:lnTo>
                  <a:pt x="0" y="1371345"/>
                </a:lnTo>
                <a:lnTo>
                  <a:pt x="11806" y="1367536"/>
                </a:lnTo>
                <a:lnTo>
                  <a:pt x="9778" y="1367536"/>
                </a:lnTo>
                <a:lnTo>
                  <a:pt x="2667" y="1361186"/>
                </a:lnTo>
                <a:lnTo>
                  <a:pt x="14440" y="1348027"/>
                </a:lnTo>
                <a:lnTo>
                  <a:pt x="29082" y="1276350"/>
                </a:lnTo>
                <a:lnTo>
                  <a:pt x="27431" y="1273810"/>
                </a:lnTo>
                <a:lnTo>
                  <a:pt x="22351" y="1272794"/>
                </a:lnTo>
                <a:close/>
              </a:path>
              <a:path w="1228089" h="1371600">
                <a:moveTo>
                  <a:pt x="14440" y="1348027"/>
                </a:moveTo>
                <a:lnTo>
                  <a:pt x="2667" y="1361186"/>
                </a:lnTo>
                <a:lnTo>
                  <a:pt x="9778" y="1367536"/>
                </a:lnTo>
                <a:lnTo>
                  <a:pt x="11824" y="1365250"/>
                </a:lnTo>
                <a:lnTo>
                  <a:pt x="10921" y="1365250"/>
                </a:lnTo>
                <a:lnTo>
                  <a:pt x="4825" y="1359789"/>
                </a:lnTo>
                <a:lnTo>
                  <a:pt x="12545" y="1357301"/>
                </a:lnTo>
                <a:lnTo>
                  <a:pt x="14440" y="1348027"/>
                </a:lnTo>
                <a:close/>
              </a:path>
              <a:path w="1228089" h="1371600">
                <a:moveTo>
                  <a:pt x="91186" y="1331849"/>
                </a:moveTo>
                <a:lnTo>
                  <a:pt x="88772" y="1332738"/>
                </a:lnTo>
                <a:lnTo>
                  <a:pt x="21525" y="1354407"/>
                </a:lnTo>
                <a:lnTo>
                  <a:pt x="9778" y="1367536"/>
                </a:lnTo>
                <a:lnTo>
                  <a:pt x="11806" y="1367536"/>
                </a:lnTo>
                <a:lnTo>
                  <a:pt x="91693" y="1341755"/>
                </a:lnTo>
                <a:lnTo>
                  <a:pt x="94233" y="1340866"/>
                </a:lnTo>
                <a:lnTo>
                  <a:pt x="95503" y="1338199"/>
                </a:lnTo>
                <a:lnTo>
                  <a:pt x="94742" y="1335786"/>
                </a:lnTo>
                <a:lnTo>
                  <a:pt x="93980" y="1333245"/>
                </a:lnTo>
                <a:lnTo>
                  <a:pt x="91186" y="1331849"/>
                </a:lnTo>
                <a:close/>
              </a:path>
              <a:path w="1228089" h="1371600">
                <a:moveTo>
                  <a:pt x="12545" y="1357301"/>
                </a:moveTo>
                <a:lnTo>
                  <a:pt x="4825" y="1359789"/>
                </a:lnTo>
                <a:lnTo>
                  <a:pt x="10921" y="1365250"/>
                </a:lnTo>
                <a:lnTo>
                  <a:pt x="12545" y="1357301"/>
                </a:lnTo>
                <a:close/>
              </a:path>
              <a:path w="1228089" h="1371600">
                <a:moveTo>
                  <a:pt x="21525" y="1354407"/>
                </a:moveTo>
                <a:lnTo>
                  <a:pt x="12545" y="1357301"/>
                </a:lnTo>
                <a:lnTo>
                  <a:pt x="10921" y="1365250"/>
                </a:lnTo>
                <a:lnTo>
                  <a:pt x="11824" y="1365250"/>
                </a:lnTo>
                <a:lnTo>
                  <a:pt x="21525" y="1354407"/>
                </a:lnTo>
                <a:close/>
              </a:path>
              <a:path w="1228089" h="1371600">
                <a:moveTo>
                  <a:pt x="1220596" y="0"/>
                </a:moveTo>
                <a:lnTo>
                  <a:pt x="14440" y="1348027"/>
                </a:lnTo>
                <a:lnTo>
                  <a:pt x="12545" y="1357301"/>
                </a:lnTo>
                <a:lnTo>
                  <a:pt x="21525" y="1354407"/>
                </a:lnTo>
                <a:lnTo>
                  <a:pt x="1227708" y="6350"/>
                </a:lnTo>
                <a:lnTo>
                  <a:pt x="12205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0196" y="5753185"/>
            <a:ext cx="2857500" cy="1733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2248" y="5652008"/>
            <a:ext cx="100330" cy="288290"/>
          </a:xfrm>
          <a:custGeom>
            <a:avLst/>
            <a:gdLst/>
            <a:ahLst/>
            <a:cxnLst/>
            <a:rect l="l" t="t" r="r" b="b"/>
            <a:pathLst>
              <a:path w="100329" h="288289">
                <a:moveTo>
                  <a:pt x="5334" y="196976"/>
                </a:moveTo>
                <a:lnTo>
                  <a:pt x="3048" y="198373"/>
                </a:lnTo>
                <a:lnTo>
                  <a:pt x="762" y="199643"/>
                </a:lnTo>
                <a:lnTo>
                  <a:pt x="0" y="202564"/>
                </a:lnTo>
                <a:lnTo>
                  <a:pt x="1270" y="204850"/>
                </a:lnTo>
                <a:lnTo>
                  <a:pt x="49911" y="288035"/>
                </a:lnTo>
                <a:lnTo>
                  <a:pt x="55391" y="278637"/>
                </a:lnTo>
                <a:lnTo>
                  <a:pt x="45085" y="278637"/>
                </a:lnTo>
                <a:lnTo>
                  <a:pt x="45085" y="260984"/>
                </a:lnTo>
                <a:lnTo>
                  <a:pt x="9525" y="200024"/>
                </a:lnTo>
                <a:lnTo>
                  <a:pt x="8254" y="197738"/>
                </a:lnTo>
                <a:lnTo>
                  <a:pt x="5334" y="196976"/>
                </a:lnTo>
                <a:close/>
              </a:path>
              <a:path w="100329" h="288289">
                <a:moveTo>
                  <a:pt x="45085" y="260984"/>
                </a:moveTo>
                <a:lnTo>
                  <a:pt x="45085" y="278637"/>
                </a:lnTo>
                <a:lnTo>
                  <a:pt x="54610" y="278637"/>
                </a:lnTo>
                <a:lnTo>
                  <a:pt x="54610" y="276224"/>
                </a:lnTo>
                <a:lnTo>
                  <a:pt x="45720" y="276224"/>
                </a:lnTo>
                <a:lnTo>
                  <a:pt x="49847" y="269149"/>
                </a:lnTo>
                <a:lnTo>
                  <a:pt x="45085" y="260984"/>
                </a:lnTo>
                <a:close/>
              </a:path>
              <a:path w="100329" h="288289">
                <a:moveTo>
                  <a:pt x="94487" y="196976"/>
                </a:moveTo>
                <a:lnTo>
                  <a:pt x="91566" y="197738"/>
                </a:lnTo>
                <a:lnTo>
                  <a:pt x="90170" y="200024"/>
                </a:lnTo>
                <a:lnTo>
                  <a:pt x="54610" y="260984"/>
                </a:lnTo>
                <a:lnTo>
                  <a:pt x="54610" y="278637"/>
                </a:lnTo>
                <a:lnTo>
                  <a:pt x="55391" y="278637"/>
                </a:lnTo>
                <a:lnTo>
                  <a:pt x="98425" y="204850"/>
                </a:lnTo>
                <a:lnTo>
                  <a:pt x="99822" y="202564"/>
                </a:lnTo>
                <a:lnTo>
                  <a:pt x="98933" y="199643"/>
                </a:lnTo>
                <a:lnTo>
                  <a:pt x="96774" y="198373"/>
                </a:lnTo>
                <a:lnTo>
                  <a:pt x="94487" y="196976"/>
                </a:lnTo>
                <a:close/>
              </a:path>
              <a:path w="100329" h="288289">
                <a:moveTo>
                  <a:pt x="49847" y="269149"/>
                </a:moveTo>
                <a:lnTo>
                  <a:pt x="45720" y="276224"/>
                </a:lnTo>
                <a:lnTo>
                  <a:pt x="53975" y="276224"/>
                </a:lnTo>
                <a:lnTo>
                  <a:pt x="49847" y="269149"/>
                </a:lnTo>
                <a:close/>
              </a:path>
              <a:path w="100329" h="288289">
                <a:moveTo>
                  <a:pt x="54610" y="260984"/>
                </a:moveTo>
                <a:lnTo>
                  <a:pt x="49847" y="269149"/>
                </a:lnTo>
                <a:lnTo>
                  <a:pt x="53975" y="276224"/>
                </a:lnTo>
                <a:lnTo>
                  <a:pt x="54610" y="276224"/>
                </a:lnTo>
                <a:lnTo>
                  <a:pt x="54610" y="260984"/>
                </a:lnTo>
                <a:close/>
              </a:path>
              <a:path w="100329" h="288289">
                <a:moveTo>
                  <a:pt x="54610" y="0"/>
                </a:moveTo>
                <a:lnTo>
                  <a:pt x="45085" y="0"/>
                </a:lnTo>
                <a:lnTo>
                  <a:pt x="45085" y="260984"/>
                </a:lnTo>
                <a:lnTo>
                  <a:pt x="49847" y="269149"/>
                </a:lnTo>
                <a:lnTo>
                  <a:pt x="54610" y="260984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76365" y="3825913"/>
            <a:ext cx="2143124" cy="3733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96132" y="916521"/>
            <a:ext cx="6913245" cy="346075"/>
          </a:xfrm>
          <a:custGeom>
            <a:avLst/>
            <a:gdLst/>
            <a:ahLst/>
            <a:cxnLst/>
            <a:rect l="l" t="t" r="r" b="b"/>
            <a:pathLst>
              <a:path w="6913245" h="346075">
                <a:moveTo>
                  <a:pt x="0" y="345605"/>
                </a:moveTo>
                <a:lnTo>
                  <a:pt x="6912736" y="345605"/>
                </a:lnTo>
                <a:lnTo>
                  <a:pt x="6912736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6132" y="916521"/>
            <a:ext cx="6913245" cy="346075"/>
          </a:xfrm>
          <a:custGeom>
            <a:avLst/>
            <a:gdLst/>
            <a:ahLst/>
            <a:cxnLst/>
            <a:rect l="l" t="t" r="r" b="b"/>
            <a:pathLst>
              <a:path w="6913245" h="346075">
                <a:moveTo>
                  <a:pt x="0" y="345605"/>
                </a:moveTo>
                <a:lnTo>
                  <a:pt x="6912736" y="345605"/>
                </a:lnTo>
                <a:lnTo>
                  <a:pt x="6912736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218178" y="983234"/>
            <a:ext cx="466788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Щетки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атипичной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формой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головки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(специальные зубные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щетки: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96132" y="1248029"/>
            <a:ext cx="6913245" cy="4479925"/>
          </a:xfrm>
          <a:custGeom>
            <a:avLst/>
            <a:gdLst/>
            <a:ahLst/>
            <a:cxnLst/>
            <a:rect l="l" t="t" r="r" b="b"/>
            <a:pathLst>
              <a:path w="6913245" h="4479925">
                <a:moveTo>
                  <a:pt x="0" y="4479798"/>
                </a:moveTo>
                <a:lnTo>
                  <a:pt x="6912736" y="4479798"/>
                </a:lnTo>
                <a:lnTo>
                  <a:pt x="6912736" y="0"/>
                </a:lnTo>
                <a:lnTo>
                  <a:pt x="0" y="0"/>
                </a:lnTo>
                <a:lnTo>
                  <a:pt x="0" y="4479798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6132" y="1248029"/>
            <a:ext cx="6913245" cy="4479925"/>
          </a:xfrm>
          <a:custGeom>
            <a:avLst/>
            <a:gdLst/>
            <a:ahLst/>
            <a:cxnLst/>
            <a:rect l="l" t="t" r="r" b="b"/>
            <a:pathLst>
              <a:path w="6913245" h="4479925">
                <a:moveTo>
                  <a:pt x="0" y="4479798"/>
                </a:moveTo>
                <a:lnTo>
                  <a:pt x="6912736" y="4479798"/>
                </a:lnTo>
                <a:lnTo>
                  <a:pt x="6912736" y="0"/>
                </a:lnTo>
                <a:lnTo>
                  <a:pt x="0" y="0"/>
                </a:lnTo>
                <a:lnTo>
                  <a:pt x="0" y="4479798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47822" y="1310132"/>
            <a:ext cx="6779895" cy="427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137795" indent="-114300">
              <a:lnSpc>
                <a:spcPts val="1250"/>
              </a:lnSpc>
              <a:buChar char="•"/>
              <a:tabLst>
                <a:tab pos="127000" algn="l"/>
              </a:tabLst>
            </a:pP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очень </a:t>
            </a:r>
            <a:r>
              <a:rPr sz="1200" dirty="0">
                <a:latin typeface="Arial"/>
                <a:cs typeface="Arial"/>
              </a:rPr>
              <a:t>маленькой </a:t>
            </a:r>
            <a:r>
              <a:rPr sz="1200" spc="-10" dirty="0">
                <a:latin typeface="Arial"/>
                <a:cs typeface="Arial"/>
              </a:rPr>
              <a:t>круглой </a:t>
            </a:r>
            <a:r>
              <a:rPr sz="1200" spc="-5" dirty="0">
                <a:latin typeface="Arial"/>
                <a:cs typeface="Arial"/>
              </a:rPr>
              <a:t>головкой </a:t>
            </a:r>
            <a:r>
              <a:rPr sz="1200" dirty="0">
                <a:latin typeface="Arial"/>
                <a:cs typeface="Arial"/>
              </a:rPr>
              <a:t>с шестью—семью пучками </a:t>
            </a:r>
            <a:r>
              <a:rPr sz="1200" spc="-10" dirty="0">
                <a:latin typeface="Arial"/>
                <a:cs typeface="Arial"/>
              </a:rPr>
              <a:t>щетины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различной  подстрижкой </a:t>
            </a:r>
            <a:r>
              <a:rPr sz="1200" spc="-15" dirty="0">
                <a:latin typeface="Arial"/>
                <a:cs typeface="Arial"/>
              </a:rPr>
              <a:t>щеточного </a:t>
            </a:r>
            <a:r>
              <a:rPr sz="1200" spc="-10" dirty="0">
                <a:latin typeface="Arial"/>
                <a:cs typeface="Arial"/>
              </a:rPr>
              <a:t>поля </a:t>
            </a:r>
            <a:r>
              <a:rPr sz="1200" dirty="0">
                <a:latin typeface="Arial"/>
                <a:cs typeface="Arial"/>
              </a:rPr>
              <a:t>(малопучковые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ЗЩ);</a:t>
            </a:r>
            <a:endParaRPr sz="1200">
              <a:latin typeface="Arial"/>
              <a:cs typeface="Arial"/>
            </a:endParaRPr>
          </a:p>
          <a:p>
            <a:pPr marL="127000" marR="140335" indent="-114300">
              <a:lnSpc>
                <a:spcPct val="862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однопучковые </a:t>
            </a:r>
            <a:r>
              <a:rPr sz="1200" spc="-10" dirty="0">
                <a:latin typeface="Arial"/>
                <a:cs typeface="Arial"/>
              </a:rPr>
              <a:t>щетки,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своей </a:t>
            </a:r>
            <a:r>
              <a:rPr sz="1200" dirty="0">
                <a:latin typeface="Arial"/>
                <a:cs typeface="Arial"/>
              </a:rPr>
              <a:t>форме и </a:t>
            </a:r>
            <a:r>
              <a:rPr sz="1200" spc="-5" dirty="0">
                <a:latin typeface="Arial"/>
                <a:cs typeface="Arial"/>
              </a:rPr>
              <a:t>функции приближающиеся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интердентальным  средствам гигиены полости </a:t>
            </a:r>
            <a:r>
              <a:rPr sz="1200" spc="-15" dirty="0">
                <a:latin typeface="Arial"/>
                <a:cs typeface="Arial"/>
              </a:rPr>
              <a:t>рта </a:t>
            </a:r>
            <a:r>
              <a:rPr sz="1200" spc="-5" dirty="0">
                <a:latin typeface="Arial"/>
                <a:cs typeface="Arial"/>
              </a:rPr>
              <a:t>(щетка </a:t>
            </a:r>
            <a:r>
              <a:rPr sz="1200" dirty="0">
                <a:latin typeface="Arial"/>
                <a:cs typeface="Arial"/>
              </a:rPr>
              <a:t>Curadent </a:t>
            </a:r>
            <a:r>
              <a:rPr sz="1200" spc="-5" dirty="0">
                <a:latin typeface="Arial"/>
                <a:cs typeface="Arial"/>
              </a:rPr>
              <a:t>sensitive single </a:t>
            </a:r>
            <a:r>
              <a:rPr sz="1200" spc="-10" dirty="0">
                <a:latin typeface="Arial"/>
                <a:cs typeface="Arial"/>
              </a:rPr>
              <a:t>имеет один </a:t>
            </a:r>
            <a:r>
              <a:rPr sz="1200" dirty="0">
                <a:latin typeface="Arial"/>
                <a:cs typeface="Arial"/>
              </a:rPr>
              <a:t>заостренный  </a:t>
            </a:r>
            <a:r>
              <a:rPr sz="1200" spc="-5" dirty="0">
                <a:latin typeface="Arial"/>
                <a:cs typeface="Arial"/>
              </a:rPr>
              <a:t>пучок </a:t>
            </a:r>
            <a:r>
              <a:rPr sz="1200" spc="-15" dirty="0">
                <a:latin typeface="Arial"/>
                <a:cs typeface="Arial"/>
              </a:rPr>
              <a:t>ультратонких </a:t>
            </a:r>
            <a:r>
              <a:rPr sz="1200" dirty="0">
                <a:latin typeface="Arial"/>
                <a:cs typeface="Arial"/>
              </a:rPr>
              <a:t>(0,15 мм </a:t>
            </a:r>
            <a:r>
              <a:rPr sz="1200" spc="-5" dirty="0">
                <a:latin typeface="Arial"/>
                <a:cs typeface="Arial"/>
              </a:rPr>
              <a:t>в диаметре) синтетических </a:t>
            </a:r>
            <a:r>
              <a:rPr sz="1200" spc="-10" dirty="0">
                <a:latin typeface="Arial"/>
                <a:cs typeface="Arial"/>
              </a:rPr>
              <a:t>щетинок </a:t>
            </a:r>
            <a:r>
              <a:rPr sz="1200" spc="-5" dirty="0">
                <a:latin typeface="Arial"/>
                <a:cs typeface="Arial"/>
              </a:rPr>
              <a:t>общим диаметром </a:t>
            </a:r>
            <a:r>
              <a:rPr sz="1200" dirty="0">
                <a:latin typeface="Arial"/>
                <a:cs typeface="Arial"/>
              </a:rPr>
              <a:t>3,5 мм.  Она эффективно </a:t>
            </a:r>
            <a:r>
              <a:rPr sz="1200" spc="-15" dirty="0">
                <a:latin typeface="Arial"/>
                <a:cs typeface="Arial"/>
              </a:rPr>
              <a:t>удаляет </a:t>
            </a:r>
            <a:r>
              <a:rPr sz="1200" spc="-10" dirty="0">
                <a:latin typeface="Arial"/>
                <a:cs typeface="Arial"/>
              </a:rPr>
              <a:t>зубную бляшку </a:t>
            </a:r>
            <a:r>
              <a:rPr sz="1200" spc="-5" dirty="0">
                <a:latin typeface="Arial"/>
                <a:cs typeface="Arial"/>
              </a:rPr>
              <a:t>в фиссурах </a:t>
            </a:r>
            <a:r>
              <a:rPr sz="1200" spc="-10" dirty="0">
                <a:latin typeface="Arial"/>
                <a:cs typeface="Arial"/>
              </a:rPr>
              <a:t>жевательных </a:t>
            </a:r>
            <a:r>
              <a:rPr sz="1200" spc="-5" dirty="0">
                <a:latin typeface="Arial"/>
                <a:cs typeface="Arial"/>
              </a:rPr>
              <a:t>поверхностей зубов,  </a:t>
            </a:r>
            <a:r>
              <a:rPr sz="1200" spc="-10" dirty="0">
                <a:latin typeface="Arial"/>
                <a:cs typeface="Arial"/>
              </a:rPr>
              <a:t>очищает </a:t>
            </a:r>
            <a:r>
              <a:rPr sz="1200" spc="-5" dirty="0">
                <a:latin typeface="Arial"/>
                <a:cs typeface="Arial"/>
              </a:rPr>
              <a:t>пространства </a:t>
            </a:r>
            <a:r>
              <a:rPr sz="1200" spc="-10" dirty="0">
                <a:latin typeface="Arial"/>
                <a:cs typeface="Arial"/>
              </a:rPr>
              <a:t>под </a:t>
            </a:r>
            <a:r>
              <a:rPr sz="1200" dirty="0">
                <a:latin typeface="Arial"/>
                <a:cs typeface="Arial"/>
              </a:rPr>
              <a:t>несъемными </a:t>
            </a:r>
            <a:r>
              <a:rPr sz="1200" spc="-5" dirty="0">
                <a:latin typeface="Arial"/>
                <a:cs typeface="Arial"/>
              </a:rPr>
              <a:t>ортодонтическими </a:t>
            </a:r>
            <a:r>
              <a:rPr sz="1200" spc="-10" dirty="0">
                <a:latin typeface="Arial"/>
                <a:cs typeface="Arial"/>
              </a:rPr>
              <a:t>дугами, </a:t>
            </a:r>
            <a:r>
              <a:rPr sz="1200" dirty="0">
                <a:latin typeface="Arial"/>
                <a:cs typeface="Arial"/>
              </a:rPr>
              <a:t>промывными частями  </a:t>
            </a:r>
            <a:r>
              <a:rPr sz="1200" spc="-5" dirty="0">
                <a:latin typeface="Arial"/>
                <a:cs typeface="Arial"/>
              </a:rPr>
              <a:t>мостовидных </a:t>
            </a:r>
            <a:r>
              <a:rPr sz="1200" spc="-10" dirty="0">
                <a:latin typeface="Arial"/>
                <a:cs typeface="Arial"/>
              </a:rPr>
              <a:t>протезов, </a:t>
            </a:r>
            <a:r>
              <a:rPr sz="1200" dirty="0">
                <a:latin typeface="Arial"/>
                <a:cs typeface="Arial"/>
              </a:rPr>
              <a:t>при наличии </a:t>
            </a:r>
            <a:r>
              <a:rPr sz="1200" spc="-10" dirty="0">
                <a:latin typeface="Arial"/>
                <a:cs typeface="Arial"/>
              </a:rPr>
              <a:t>вживленных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имплантатов);</a:t>
            </a:r>
            <a:endParaRPr sz="1200">
              <a:latin typeface="Arial"/>
              <a:cs typeface="Arial"/>
            </a:endParaRPr>
          </a:p>
          <a:p>
            <a:pPr marL="127000" marR="12065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модифицированная головка </a:t>
            </a: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dirty="0">
                <a:latin typeface="Arial"/>
                <a:cs typeface="Arial"/>
              </a:rPr>
              <a:t>Adaptor </a:t>
            </a:r>
            <a:r>
              <a:rPr sz="1200" spc="-5" dirty="0">
                <a:latin typeface="Arial"/>
                <a:cs typeface="Arial"/>
              </a:rPr>
              <a:t>– в нее вмонтированы гибкие основания </a:t>
            </a:r>
            <a:r>
              <a:rPr sz="1200" spc="-10" dirty="0">
                <a:latin typeface="Arial"/>
                <a:cs typeface="Arial"/>
              </a:rPr>
              <a:t>щетинок,  </a:t>
            </a:r>
            <a:r>
              <a:rPr sz="1200" spc="-5" dirty="0">
                <a:latin typeface="Arial"/>
                <a:cs typeface="Arial"/>
              </a:rPr>
              <a:t>позволяющие головке адаптироваться </a:t>
            </a:r>
            <a:r>
              <a:rPr sz="1200" spc="-10" dirty="0">
                <a:latin typeface="Arial"/>
                <a:cs typeface="Arial"/>
              </a:rPr>
              <a:t>под </a:t>
            </a:r>
            <a:r>
              <a:rPr sz="1200" spc="-5" dirty="0">
                <a:latin typeface="Arial"/>
                <a:cs typeface="Arial"/>
              </a:rPr>
              <a:t>различную </a:t>
            </a:r>
            <a:r>
              <a:rPr sz="1200" dirty="0">
                <a:latin typeface="Arial"/>
                <a:cs typeface="Arial"/>
              </a:rPr>
              <a:t>форму </a:t>
            </a:r>
            <a:r>
              <a:rPr sz="1200" spc="-10" dirty="0">
                <a:latin typeface="Arial"/>
                <a:cs typeface="Arial"/>
              </a:rPr>
              <a:t>зубного </a:t>
            </a:r>
            <a:r>
              <a:rPr sz="1200" dirty="0">
                <a:latin typeface="Arial"/>
                <a:cs typeface="Arial"/>
              </a:rPr>
              <a:t>ряда и </a:t>
            </a:r>
            <a:r>
              <a:rPr sz="1200" spc="-5" dirty="0">
                <a:latin typeface="Arial"/>
                <a:cs typeface="Arial"/>
              </a:rPr>
              <a:t>зубов. </a:t>
            </a:r>
            <a:r>
              <a:rPr sz="1200" dirty="0">
                <a:latin typeface="Arial"/>
                <a:cs typeface="Arial"/>
              </a:rPr>
              <a:t>Жесткая  </a:t>
            </a:r>
            <a:r>
              <a:rPr sz="1200" spc="-5" dirty="0">
                <a:latin typeface="Arial"/>
                <a:cs typeface="Arial"/>
              </a:rPr>
              <a:t>центральная </a:t>
            </a:r>
            <a:r>
              <a:rPr sz="1200" dirty="0">
                <a:latin typeface="Arial"/>
                <a:cs typeface="Arial"/>
              </a:rPr>
              <a:t>ось </a:t>
            </a:r>
            <a:r>
              <a:rPr sz="1200" spc="-10" dirty="0">
                <a:latin typeface="Arial"/>
                <a:cs typeface="Arial"/>
              </a:rPr>
              <a:t>поддерживает </a:t>
            </a:r>
            <a:r>
              <a:rPr sz="1200" spc="-5" dirty="0">
                <a:latin typeface="Arial"/>
                <a:cs typeface="Arial"/>
              </a:rPr>
              <a:t>гибкие основания </a:t>
            </a:r>
            <a:r>
              <a:rPr sz="1200" dirty="0">
                <a:latin typeface="Arial"/>
                <a:cs typeface="Arial"/>
              </a:rPr>
              <a:t>периферических </a:t>
            </a:r>
            <a:r>
              <a:rPr sz="1200" spc="-5" dirty="0">
                <a:latin typeface="Arial"/>
                <a:cs typeface="Arial"/>
              </a:rPr>
              <a:t>рядов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щетинок;</a:t>
            </a:r>
            <a:endParaRPr sz="1200">
              <a:latin typeface="Arial"/>
              <a:cs typeface="Arial"/>
            </a:endParaRPr>
          </a:p>
          <a:p>
            <a:pPr marL="127000" marR="5080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модифицированная головка </a:t>
            </a: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Oral-Spring (Израиль) – в </a:t>
            </a:r>
            <a:r>
              <a:rPr sz="1200" dirty="0">
                <a:latin typeface="Arial"/>
                <a:cs typeface="Arial"/>
              </a:rPr>
              <a:t>ней </a:t>
            </a:r>
            <a:r>
              <a:rPr sz="1200" spc="-10" dirty="0">
                <a:latin typeface="Arial"/>
                <a:cs typeface="Arial"/>
              </a:rPr>
              <a:t>под </a:t>
            </a:r>
            <a:r>
              <a:rPr sz="1200" dirty="0">
                <a:latin typeface="Arial"/>
                <a:cs typeface="Arial"/>
              </a:rPr>
              <a:t>каждым </a:t>
            </a:r>
            <a:r>
              <a:rPr sz="1200" spc="-15" dirty="0">
                <a:latin typeface="Arial"/>
                <a:cs typeface="Arial"/>
              </a:rPr>
              <a:t>отдельно  </a:t>
            </a:r>
            <a:r>
              <a:rPr sz="1200" spc="-5" dirty="0">
                <a:latin typeface="Arial"/>
                <a:cs typeface="Arial"/>
              </a:rPr>
              <a:t>стоящим пучком </a:t>
            </a:r>
            <a:r>
              <a:rPr sz="1200" spc="-10" dirty="0">
                <a:latin typeface="Arial"/>
                <a:cs typeface="Arial"/>
              </a:rPr>
              <a:t>щетины имеется </a:t>
            </a:r>
            <a:r>
              <a:rPr sz="1200" dirty="0">
                <a:latin typeface="Arial"/>
                <a:cs typeface="Arial"/>
              </a:rPr>
              <a:t>пружинка, </a:t>
            </a:r>
            <a:r>
              <a:rPr sz="1200" spc="-5" dirty="0">
                <a:latin typeface="Arial"/>
                <a:cs typeface="Arial"/>
              </a:rPr>
              <a:t>посредством которой ровное </a:t>
            </a:r>
            <a:r>
              <a:rPr sz="1200" spc="-15" dirty="0">
                <a:latin typeface="Arial"/>
                <a:cs typeface="Arial"/>
              </a:rPr>
              <a:t>щеточное </a:t>
            </a:r>
            <a:r>
              <a:rPr sz="1200" spc="-10" dirty="0">
                <a:latin typeface="Arial"/>
                <a:cs typeface="Arial"/>
              </a:rPr>
              <a:t>поле </a:t>
            </a:r>
            <a:r>
              <a:rPr sz="1200" dirty="0">
                <a:latin typeface="Arial"/>
                <a:cs typeface="Arial"/>
              </a:rPr>
              <a:t>при  соприкосновении с </a:t>
            </a:r>
            <a:r>
              <a:rPr sz="1200" spc="-10" dirty="0">
                <a:latin typeface="Arial"/>
                <a:cs typeface="Arial"/>
              </a:rPr>
              <a:t>зубами </a:t>
            </a:r>
            <a:r>
              <a:rPr sz="1200" spc="-5" dirty="0">
                <a:latin typeface="Arial"/>
                <a:cs typeface="Arial"/>
              </a:rPr>
              <a:t>постепенно меняется на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многоуровневое;</a:t>
            </a:r>
            <a:endParaRPr sz="1200">
              <a:latin typeface="Arial"/>
              <a:cs typeface="Arial"/>
            </a:endParaRPr>
          </a:p>
          <a:p>
            <a:pPr marL="127000" marR="60325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модифицированная головка </a:t>
            </a: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Brushrite (Brushrite </a:t>
            </a:r>
            <a:r>
              <a:rPr sz="1200" dirty="0">
                <a:latin typeface="Arial"/>
                <a:cs typeface="Arial"/>
              </a:rPr>
              <a:t>Israel Ltd.) </a:t>
            </a:r>
            <a:r>
              <a:rPr sz="1200" spc="-10" dirty="0">
                <a:latin typeface="Arial"/>
                <a:cs typeface="Arial"/>
              </a:rPr>
              <a:t>обеспечивает </a:t>
            </a:r>
            <a:r>
              <a:rPr sz="1200" spc="-5" dirty="0">
                <a:latin typeface="Arial"/>
                <a:cs typeface="Arial"/>
              </a:rPr>
              <a:t>правильные  </a:t>
            </a:r>
            <a:r>
              <a:rPr sz="1200" dirty="0">
                <a:latin typeface="Arial"/>
                <a:cs typeface="Arial"/>
              </a:rPr>
              <a:t>движения </a:t>
            </a:r>
            <a:r>
              <a:rPr sz="1200" spc="-10" dirty="0">
                <a:latin typeface="Arial"/>
                <a:cs typeface="Arial"/>
              </a:rPr>
              <a:t>щетинок (вверх </a:t>
            </a:r>
            <a:r>
              <a:rPr sz="1200" spc="-5" dirty="0">
                <a:latin typeface="Arial"/>
                <a:cs typeface="Arial"/>
              </a:rPr>
              <a:t>вниз) даже </a:t>
            </a:r>
            <a:r>
              <a:rPr sz="1200" dirty="0">
                <a:latin typeface="Arial"/>
                <a:cs typeface="Arial"/>
              </a:rPr>
              <a:t>при </a:t>
            </a:r>
            <a:r>
              <a:rPr sz="1200" spc="-5" dirty="0">
                <a:latin typeface="Arial"/>
                <a:cs typeface="Arial"/>
              </a:rPr>
              <a:t>неправильном (горизонтальном) </a:t>
            </a:r>
            <a:r>
              <a:rPr sz="1200" dirty="0">
                <a:latin typeface="Arial"/>
                <a:cs typeface="Arial"/>
              </a:rPr>
              <a:t>движении </a:t>
            </a:r>
            <a:r>
              <a:rPr sz="1200" spc="-5" dirty="0">
                <a:latin typeface="Arial"/>
                <a:cs typeface="Arial"/>
              </a:rPr>
              <a:t>ручки  </a:t>
            </a: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(периферические ряды </a:t>
            </a:r>
            <a:r>
              <a:rPr sz="1200" spc="-10" dirty="0">
                <a:latin typeface="Arial"/>
                <a:cs typeface="Arial"/>
              </a:rPr>
              <a:t>щетинок </a:t>
            </a:r>
            <a:r>
              <a:rPr sz="1200" spc="5" dirty="0">
                <a:latin typeface="Arial"/>
                <a:cs typeface="Arial"/>
              </a:rPr>
              <a:t>как </a:t>
            </a:r>
            <a:r>
              <a:rPr sz="1200" spc="-5" dirty="0">
                <a:latin typeface="Arial"/>
                <a:cs typeface="Arial"/>
              </a:rPr>
              <a:t>бы "раскрываются" </a:t>
            </a:r>
            <a:r>
              <a:rPr sz="1200" dirty="0">
                <a:latin typeface="Arial"/>
                <a:cs typeface="Arial"/>
              </a:rPr>
              <a:t>при </a:t>
            </a:r>
            <a:r>
              <a:rPr sz="1200" spc="-5" dirty="0">
                <a:latin typeface="Arial"/>
                <a:cs typeface="Arial"/>
              </a:rPr>
              <a:t>движении </a:t>
            </a: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вправо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возвращаются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исходному положению </a:t>
            </a:r>
            <a:r>
              <a:rPr sz="1200" dirty="0">
                <a:latin typeface="Arial"/>
                <a:cs typeface="Arial"/>
              </a:rPr>
              <a:t>при </a:t>
            </a:r>
            <a:r>
              <a:rPr sz="1200" spc="-5" dirty="0">
                <a:latin typeface="Arial"/>
                <a:cs typeface="Arial"/>
              </a:rPr>
              <a:t>ее движении </a:t>
            </a:r>
            <a:r>
              <a:rPr sz="1200" spc="-10" dirty="0">
                <a:latin typeface="Arial"/>
                <a:cs typeface="Arial"/>
              </a:rPr>
              <a:t>влево, обеспечивая </a:t>
            </a:r>
            <a:r>
              <a:rPr sz="1200" spc="-5" dirty="0">
                <a:latin typeface="Arial"/>
                <a:cs typeface="Arial"/>
              </a:rPr>
              <a:t>вертикальные  </a:t>
            </a:r>
            <a:r>
              <a:rPr sz="1200" dirty="0">
                <a:latin typeface="Arial"/>
                <a:cs typeface="Arial"/>
              </a:rPr>
              <a:t>перемещения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щетинок);</a:t>
            </a:r>
            <a:endParaRPr sz="1200">
              <a:latin typeface="Arial"/>
              <a:cs typeface="Arial"/>
            </a:endParaRPr>
          </a:p>
          <a:p>
            <a:pPr marL="127000" marR="8890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модифицированная головка </a:t>
            </a:r>
            <a:r>
              <a:rPr sz="1200" spc="-10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Super </a:t>
            </a:r>
            <a:r>
              <a:rPr sz="1200" dirty="0">
                <a:latin typeface="Arial"/>
                <a:cs typeface="Arial"/>
              </a:rPr>
              <a:t>Brush (Athena Nordic) </a:t>
            </a:r>
            <a:r>
              <a:rPr sz="1200" spc="-10" dirty="0">
                <a:latin typeface="Arial"/>
                <a:cs typeface="Arial"/>
              </a:rPr>
              <a:t>имеет </a:t>
            </a:r>
            <a:r>
              <a:rPr sz="1200" spc="-5" dirty="0">
                <a:latin typeface="Arial"/>
                <a:cs typeface="Arial"/>
              </a:rPr>
              <a:t>комбинированную  "тройную" </a:t>
            </a:r>
            <a:r>
              <a:rPr sz="1200" spc="-25" dirty="0">
                <a:latin typeface="Arial"/>
                <a:cs typeface="Arial"/>
              </a:rPr>
              <a:t>головку, </a:t>
            </a:r>
            <a:r>
              <a:rPr sz="1200" spc="-10" dirty="0">
                <a:latin typeface="Arial"/>
                <a:cs typeface="Arial"/>
              </a:rPr>
              <a:t>охватывающую </a:t>
            </a:r>
            <a:r>
              <a:rPr sz="1200" spc="-5" dirty="0">
                <a:latin typeface="Arial"/>
                <a:cs typeface="Arial"/>
              </a:rPr>
              <a:t>зубной ряд </a:t>
            </a:r>
            <a:r>
              <a:rPr sz="1200" spc="5" dirty="0">
                <a:latin typeface="Arial"/>
                <a:cs typeface="Arial"/>
              </a:rPr>
              <a:t>со </a:t>
            </a:r>
            <a:r>
              <a:rPr sz="1200" spc="-10" dirty="0">
                <a:latin typeface="Arial"/>
                <a:cs typeface="Arial"/>
              </a:rPr>
              <a:t>всех </a:t>
            </a:r>
            <a:r>
              <a:rPr sz="1200" spc="-5" dirty="0">
                <a:latin typeface="Arial"/>
                <a:cs typeface="Arial"/>
              </a:rPr>
              <a:t>сторон (горизонтальные движения  вперед назад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вращение ручки </a:t>
            </a:r>
            <a:r>
              <a:rPr sz="1200" spc="-10" dirty="0">
                <a:latin typeface="Arial"/>
                <a:cs typeface="Arial"/>
              </a:rPr>
              <a:t>обеспечивают </a:t>
            </a:r>
            <a:r>
              <a:rPr sz="1200" spc="-5" dirty="0">
                <a:latin typeface="Arial"/>
                <a:cs typeface="Arial"/>
              </a:rPr>
              <a:t>очищение </a:t>
            </a:r>
            <a:r>
              <a:rPr sz="1200" spc="-10" dirty="0">
                <a:latin typeface="Arial"/>
                <a:cs typeface="Arial"/>
              </a:rPr>
              <a:t>всех </a:t>
            </a:r>
            <a:r>
              <a:rPr sz="1200" spc="-5" dirty="0">
                <a:latin typeface="Arial"/>
                <a:cs typeface="Arial"/>
              </a:rPr>
              <a:t>поверхностей зубов, особенно  </a:t>
            </a:r>
            <a:r>
              <a:rPr sz="1200" dirty="0">
                <a:latin typeface="Arial"/>
                <a:cs typeface="Arial"/>
              </a:rPr>
              <a:t>у </a:t>
            </a:r>
            <a:r>
              <a:rPr sz="1200" spc="-10" dirty="0">
                <a:latin typeface="Arial"/>
                <a:cs typeface="Arial"/>
              </a:rPr>
              <a:t>детей, </a:t>
            </a:r>
            <a:r>
              <a:rPr sz="1200" spc="-5" dirty="0">
                <a:latin typeface="Arial"/>
                <a:cs typeface="Arial"/>
              </a:rPr>
              <a:t>не выполняющих </a:t>
            </a:r>
            <a:r>
              <a:rPr sz="1200" spc="-10" dirty="0">
                <a:latin typeface="Arial"/>
                <a:cs typeface="Arial"/>
              </a:rPr>
              <a:t>эту процедуру </a:t>
            </a:r>
            <a:r>
              <a:rPr sz="1200" spc="-5" dirty="0">
                <a:latin typeface="Arial"/>
                <a:cs typeface="Arial"/>
              </a:rPr>
              <a:t>качественно обычной щеткой, но </a:t>
            </a:r>
            <a:r>
              <a:rPr sz="1200" dirty="0">
                <a:latin typeface="Arial"/>
                <a:cs typeface="Arial"/>
              </a:rPr>
              <a:t>форма </a:t>
            </a:r>
            <a:r>
              <a:rPr sz="1200" spc="-10" dirty="0">
                <a:latin typeface="Arial"/>
                <a:cs typeface="Arial"/>
              </a:rPr>
              <a:t>головки  щетки </a:t>
            </a:r>
            <a:r>
              <a:rPr sz="1200" spc="-5" dirty="0">
                <a:latin typeface="Arial"/>
                <a:cs typeface="Arial"/>
              </a:rPr>
              <a:t>не </a:t>
            </a:r>
            <a:r>
              <a:rPr sz="1200" spc="-10" dirty="0">
                <a:latin typeface="Arial"/>
                <a:cs typeface="Arial"/>
              </a:rPr>
              <a:t>может обеспечить </a:t>
            </a:r>
            <a:r>
              <a:rPr sz="1200" spc="-5" dirty="0">
                <a:latin typeface="Arial"/>
                <a:cs typeface="Arial"/>
              </a:rPr>
              <a:t>в </a:t>
            </a:r>
            <a:r>
              <a:rPr sz="1200" spc="-10" dirty="0">
                <a:latin typeface="Arial"/>
                <a:cs typeface="Arial"/>
              </a:rPr>
              <a:t>достаточном объеме </a:t>
            </a:r>
            <a:r>
              <a:rPr sz="1200" spc="-5" dirty="0">
                <a:latin typeface="Arial"/>
                <a:cs typeface="Arial"/>
              </a:rPr>
              <a:t>вертикальные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движения);</a:t>
            </a:r>
            <a:endParaRPr sz="1200">
              <a:latin typeface="Arial"/>
              <a:cs typeface="Arial"/>
            </a:endParaRPr>
          </a:p>
          <a:p>
            <a:pPr marL="127000" marR="905510" indent="-114300">
              <a:lnSpc>
                <a:spcPts val="1240"/>
              </a:lnSpc>
              <a:spcBef>
                <a:spcPts val="22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зубная </a:t>
            </a:r>
            <a:r>
              <a:rPr sz="1200" spc="5" dirty="0">
                <a:latin typeface="Arial"/>
                <a:cs typeface="Arial"/>
              </a:rPr>
              <a:t>щётка </a:t>
            </a:r>
            <a:r>
              <a:rPr sz="1200" spc="-5" dirty="0">
                <a:latin typeface="Arial"/>
                <a:cs typeface="Arial"/>
              </a:rPr>
              <a:t>O-zоne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отверстием посредине чистящей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spc="-10" dirty="0">
                <a:latin typeface="Arial"/>
                <a:cs typeface="Arial"/>
              </a:rPr>
              <a:t>лучшего </a:t>
            </a:r>
            <a:r>
              <a:rPr sz="1200" spc="-5" dirty="0">
                <a:latin typeface="Arial"/>
                <a:cs typeface="Arial"/>
              </a:rPr>
              <a:t>её  промывания.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60" y="276441"/>
            <a:ext cx="2736850" cy="346075"/>
          </a:xfrm>
          <a:custGeom>
            <a:avLst/>
            <a:gdLst/>
            <a:ahLst/>
            <a:cxnLst/>
            <a:rect l="l" t="t" r="r" b="b"/>
            <a:pathLst>
              <a:path w="2736850" h="346075">
                <a:moveTo>
                  <a:pt x="0" y="345605"/>
                </a:moveTo>
                <a:lnTo>
                  <a:pt x="2736850" y="345605"/>
                </a:lnTo>
                <a:lnTo>
                  <a:pt x="2736850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760" y="276441"/>
            <a:ext cx="2736850" cy="346075"/>
          </a:xfrm>
          <a:custGeom>
            <a:avLst/>
            <a:gdLst/>
            <a:ahLst/>
            <a:cxnLst/>
            <a:rect l="l" t="t" r="r" b="b"/>
            <a:pathLst>
              <a:path w="2736850" h="346075">
                <a:moveTo>
                  <a:pt x="0" y="345605"/>
                </a:moveTo>
                <a:lnTo>
                  <a:pt x="2736850" y="345605"/>
                </a:lnTo>
                <a:lnTo>
                  <a:pt x="2736850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1674" y="325755"/>
            <a:ext cx="8769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Размеры: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760" y="622046"/>
            <a:ext cx="2736850" cy="3425825"/>
          </a:xfrm>
          <a:custGeom>
            <a:avLst/>
            <a:gdLst/>
            <a:ahLst/>
            <a:cxnLst/>
            <a:rect l="l" t="t" r="r" b="b"/>
            <a:pathLst>
              <a:path w="2736850" h="3425825">
                <a:moveTo>
                  <a:pt x="0" y="3425698"/>
                </a:moveTo>
                <a:lnTo>
                  <a:pt x="2736850" y="3425698"/>
                </a:lnTo>
                <a:lnTo>
                  <a:pt x="2736850" y="0"/>
                </a:lnTo>
                <a:lnTo>
                  <a:pt x="0" y="0"/>
                </a:lnTo>
                <a:lnTo>
                  <a:pt x="0" y="3425698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760" y="622046"/>
            <a:ext cx="2736850" cy="3425825"/>
          </a:xfrm>
          <a:custGeom>
            <a:avLst/>
            <a:gdLst/>
            <a:ahLst/>
            <a:cxnLst/>
            <a:rect l="l" t="t" r="r" b="b"/>
            <a:pathLst>
              <a:path w="2736850" h="3425825">
                <a:moveTo>
                  <a:pt x="0" y="3425698"/>
                </a:moveTo>
                <a:lnTo>
                  <a:pt x="2736850" y="3425698"/>
                </a:lnTo>
                <a:lnTo>
                  <a:pt x="2736850" y="0"/>
                </a:lnTo>
                <a:lnTo>
                  <a:pt x="0" y="0"/>
                </a:lnTo>
                <a:lnTo>
                  <a:pt x="0" y="3425698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23240" y="683310"/>
            <a:ext cx="2592705" cy="327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97155" indent="-114300">
              <a:lnSpc>
                <a:spcPct val="86500"/>
              </a:lnSpc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очищающая </a:t>
            </a:r>
            <a:r>
              <a:rPr sz="1200" dirty="0">
                <a:latin typeface="Arial"/>
                <a:cs typeface="Arial"/>
              </a:rPr>
              <a:t>эффективность  </a:t>
            </a:r>
            <a:r>
              <a:rPr sz="1200" spc="-15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оптимальна, </a:t>
            </a:r>
            <a:r>
              <a:rPr sz="1200" dirty="0">
                <a:latin typeface="Arial"/>
                <a:cs typeface="Arial"/>
              </a:rPr>
              <a:t>если </a:t>
            </a:r>
            <a:r>
              <a:rPr sz="1200" spc="-5" dirty="0">
                <a:latin typeface="Arial"/>
                <a:cs typeface="Arial"/>
              </a:rPr>
              <a:t>размер  ее </a:t>
            </a:r>
            <a:r>
              <a:rPr sz="1200" spc="-10" dirty="0">
                <a:latin typeface="Arial"/>
                <a:cs typeface="Arial"/>
              </a:rPr>
              <a:t>головки позволяет  </a:t>
            </a:r>
            <a:r>
              <a:rPr sz="1200" spc="-5" dirty="0">
                <a:latin typeface="Arial"/>
                <a:cs typeface="Arial"/>
              </a:rPr>
              <a:t>одновременно </a:t>
            </a:r>
            <a:r>
              <a:rPr sz="1200" spc="-10" dirty="0">
                <a:latin typeface="Arial"/>
                <a:cs typeface="Arial"/>
              </a:rPr>
              <a:t>охватить </a:t>
            </a:r>
            <a:r>
              <a:rPr sz="1200" dirty="0">
                <a:latin typeface="Arial"/>
                <a:cs typeface="Arial"/>
              </a:rPr>
              <a:t>2-3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зуба;</a:t>
            </a:r>
            <a:endParaRPr sz="1200">
              <a:latin typeface="Arial"/>
              <a:cs typeface="Arial"/>
            </a:endParaRPr>
          </a:p>
          <a:p>
            <a:pPr marL="127000" marR="107950" indent="-114300">
              <a:lnSpc>
                <a:spcPct val="86200"/>
              </a:lnSpc>
              <a:spcBef>
                <a:spcPts val="21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обычно </a:t>
            </a:r>
            <a:r>
              <a:rPr sz="1200" dirty="0">
                <a:latin typeface="Arial"/>
                <a:cs typeface="Arial"/>
              </a:rPr>
              <a:t>ширина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5" dirty="0">
                <a:latin typeface="Arial"/>
                <a:cs typeface="Arial"/>
              </a:rPr>
              <a:t>зубной  </a:t>
            </a:r>
            <a:r>
              <a:rPr sz="1200" spc="-15" dirty="0">
                <a:latin typeface="Arial"/>
                <a:cs typeface="Arial"/>
              </a:rPr>
              <a:t>щетки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15" dirty="0">
                <a:latin typeface="Arial"/>
                <a:cs typeface="Arial"/>
              </a:rPr>
              <a:t>7,5-11 </a:t>
            </a:r>
            <a:r>
              <a:rPr sz="1200" dirty="0">
                <a:latin typeface="Arial"/>
                <a:cs typeface="Arial"/>
              </a:rPr>
              <a:t>мм </a:t>
            </a:r>
            <a:r>
              <a:rPr sz="1200" spc="-5" dirty="0">
                <a:latin typeface="Arial"/>
                <a:cs typeface="Arial"/>
              </a:rPr>
              <a:t>для взрослых 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7-9 </a:t>
            </a:r>
            <a:r>
              <a:rPr sz="1200" dirty="0">
                <a:latin typeface="Arial"/>
                <a:cs typeface="Arial"/>
              </a:rPr>
              <a:t>мм — </a:t>
            </a:r>
            <a:r>
              <a:rPr sz="1200" spc="-5" dirty="0">
                <a:latin typeface="Arial"/>
                <a:cs typeface="Arial"/>
              </a:rPr>
              <a:t>для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детей;</a:t>
            </a:r>
            <a:endParaRPr sz="1200">
              <a:latin typeface="Arial"/>
              <a:cs typeface="Arial"/>
            </a:endParaRPr>
          </a:p>
          <a:p>
            <a:pPr marL="127000" marR="5080" indent="-114300">
              <a:lnSpc>
                <a:spcPts val="1240"/>
              </a:lnSpc>
              <a:spcBef>
                <a:spcPts val="22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длина </a:t>
            </a:r>
            <a:r>
              <a:rPr sz="1200" dirty="0">
                <a:latin typeface="Arial"/>
                <a:cs typeface="Arial"/>
              </a:rPr>
              <a:t>— </a:t>
            </a:r>
            <a:r>
              <a:rPr sz="1200" spc="-5" dirty="0">
                <a:latin typeface="Arial"/>
                <a:cs typeface="Arial"/>
              </a:rPr>
              <a:t>23-30 </a:t>
            </a:r>
            <a:r>
              <a:rPr sz="1200" dirty="0">
                <a:latin typeface="Arial"/>
                <a:cs typeface="Arial"/>
              </a:rPr>
              <a:t>мм </a:t>
            </a:r>
            <a:r>
              <a:rPr sz="1200" spc="-5" dirty="0">
                <a:latin typeface="Arial"/>
                <a:cs typeface="Arial"/>
              </a:rPr>
              <a:t>для взрослых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5" dirty="0">
                <a:latin typeface="Arial"/>
                <a:cs typeface="Arial"/>
              </a:rPr>
              <a:t>18-25 </a:t>
            </a:r>
            <a:r>
              <a:rPr sz="1200" dirty="0">
                <a:latin typeface="Arial"/>
                <a:cs typeface="Arial"/>
              </a:rPr>
              <a:t>мм </a:t>
            </a:r>
            <a:r>
              <a:rPr sz="1200" spc="-5" dirty="0">
                <a:latin typeface="Arial"/>
                <a:cs typeface="Arial"/>
              </a:rPr>
              <a:t>для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детей;</a:t>
            </a:r>
            <a:endParaRPr sz="1200">
              <a:latin typeface="Arial"/>
              <a:cs typeface="Arial"/>
            </a:endParaRPr>
          </a:p>
          <a:p>
            <a:pPr marL="127000" marR="141605" indent="-114300">
              <a:lnSpc>
                <a:spcPct val="8630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в последнее </a:t>
            </a:r>
            <a:r>
              <a:rPr sz="1200" dirty="0">
                <a:latin typeface="Arial"/>
                <a:cs typeface="Arial"/>
              </a:rPr>
              <a:t>время </a:t>
            </a:r>
            <a:r>
              <a:rPr sz="1200" spc="-5" dirty="0">
                <a:latin typeface="Arial"/>
                <a:cs typeface="Arial"/>
              </a:rPr>
              <a:t>наметилась  тенденция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5" dirty="0">
                <a:latin typeface="Arial"/>
                <a:cs typeface="Arial"/>
              </a:rPr>
              <a:t>уменьшению  размеров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5" dirty="0">
                <a:latin typeface="Arial"/>
                <a:cs typeface="Arial"/>
              </a:rPr>
              <a:t>зубных </a:t>
            </a:r>
            <a:r>
              <a:rPr sz="1200" spc="-15" dirty="0">
                <a:latin typeface="Arial"/>
                <a:cs typeface="Arial"/>
              </a:rPr>
              <a:t>щеток,  </a:t>
            </a:r>
            <a:r>
              <a:rPr sz="1200" spc="-5" dirty="0">
                <a:latin typeface="Arial"/>
                <a:cs typeface="Arial"/>
              </a:rPr>
              <a:t>поскольку небольшая головка  </a:t>
            </a:r>
            <a:r>
              <a:rPr sz="1200" spc="-10" dirty="0">
                <a:latin typeface="Arial"/>
                <a:cs typeface="Arial"/>
              </a:rPr>
              <a:t>облегчает </a:t>
            </a:r>
            <a:r>
              <a:rPr sz="1200" spc="-5" dirty="0">
                <a:latin typeface="Arial"/>
                <a:cs typeface="Arial"/>
              </a:rPr>
              <a:t>доступ </a:t>
            </a:r>
            <a:r>
              <a:rPr sz="1200" dirty="0">
                <a:latin typeface="Arial"/>
                <a:cs typeface="Arial"/>
              </a:rPr>
              <a:t>к  </a:t>
            </a:r>
            <a:r>
              <a:rPr sz="1200" spc="-10" dirty="0">
                <a:latin typeface="Arial"/>
                <a:cs typeface="Arial"/>
              </a:rPr>
              <a:t>трудноочищаемым </a:t>
            </a:r>
            <a:r>
              <a:rPr sz="1200" dirty="0">
                <a:latin typeface="Arial"/>
                <a:cs typeface="Arial"/>
              </a:rPr>
              <a:t>участкам  </a:t>
            </a:r>
            <a:r>
              <a:rPr sz="1200" spc="-10" dirty="0">
                <a:latin typeface="Arial"/>
                <a:cs typeface="Arial"/>
              </a:rPr>
              <a:t>ротовой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полости;</a:t>
            </a:r>
            <a:endParaRPr sz="1200">
              <a:latin typeface="Arial"/>
              <a:cs typeface="Arial"/>
            </a:endParaRPr>
          </a:p>
          <a:p>
            <a:pPr marL="127000" marR="109220" indent="-114300">
              <a:lnSpc>
                <a:spcPct val="86400"/>
              </a:lnSpc>
              <a:spcBef>
                <a:spcPts val="204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Arial"/>
                <a:cs typeface="Arial"/>
              </a:rPr>
              <a:t>кончик </a:t>
            </a:r>
            <a:r>
              <a:rPr sz="1200" spc="-10" dirty="0">
                <a:latin typeface="Arial"/>
                <a:cs typeface="Arial"/>
              </a:rPr>
              <a:t>головки </a:t>
            </a:r>
            <a:r>
              <a:rPr sz="1200" spc="-15" dirty="0">
                <a:latin typeface="Arial"/>
                <a:cs typeface="Arial"/>
              </a:rPr>
              <a:t>щетки </a:t>
            </a:r>
            <a:r>
              <a:rPr sz="1200" spc="-5" dirty="0">
                <a:latin typeface="Arial"/>
                <a:cs typeface="Arial"/>
              </a:rPr>
              <a:t>нередко  </a:t>
            </a:r>
            <a:r>
              <a:rPr sz="1200" spc="-10" dirty="0">
                <a:latin typeface="Arial"/>
                <a:cs typeface="Arial"/>
              </a:rPr>
              <a:t>суживается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закругляется </a:t>
            </a:r>
            <a:r>
              <a:rPr sz="1200" spc="-5" dirty="0">
                <a:latin typeface="Arial"/>
                <a:cs typeface="Arial"/>
              </a:rPr>
              <a:t>для  </a:t>
            </a:r>
            <a:r>
              <a:rPr sz="1200" dirty="0">
                <a:latin typeface="Arial"/>
                <a:cs typeface="Arial"/>
              </a:rPr>
              <a:t>эффективной </a:t>
            </a:r>
            <a:r>
              <a:rPr sz="1200" spc="-5" dirty="0">
                <a:latin typeface="Arial"/>
                <a:cs typeface="Arial"/>
              </a:rPr>
              <a:t>очистки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последних  моляров.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89760" y="5580037"/>
            <a:ext cx="1977009" cy="8847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65"/>
              </a:lnSpc>
            </a:pPr>
            <a:r>
              <a:rPr spc="-5" dirty="0"/>
              <a:t>Пример рекомендации </a:t>
            </a:r>
            <a:r>
              <a:rPr dirty="0"/>
              <a:t>стоматолога</a:t>
            </a:r>
            <a:r>
              <a:rPr spc="-25" dirty="0"/>
              <a:t> </a:t>
            </a:r>
            <a:r>
              <a:rPr dirty="0"/>
              <a:t>по</a:t>
            </a:r>
          </a:p>
          <a:p>
            <a:pPr algn="ctr">
              <a:lnSpc>
                <a:spcPts val="4165"/>
              </a:lnSpc>
            </a:pPr>
            <a:r>
              <a:rPr spc="-5" dirty="0"/>
              <a:t>приобретению </a:t>
            </a:r>
            <a:r>
              <a:rPr dirty="0"/>
              <a:t>средств</a:t>
            </a:r>
            <a:r>
              <a:rPr spc="-25" dirty="0"/>
              <a:t> </a:t>
            </a:r>
            <a:r>
              <a:rPr spc="-5" dirty="0"/>
              <a:t>гигиены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0725" y="1979676"/>
            <a:ext cx="3959225" cy="1651000"/>
          </a:xfrm>
          <a:prstGeom prst="rect">
            <a:avLst/>
          </a:prstGeom>
          <a:solidFill>
            <a:srgbClr val="E6E6FF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ts val="2515"/>
              </a:lnSpc>
            </a:pPr>
            <a:r>
              <a:rPr sz="2200" spc="-5" dirty="0">
                <a:latin typeface="Arial"/>
                <a:cs typeface="Arial"/>
              </a:rPr>
              <a:t>«Вам необходимо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купить:</a:t>
            </a:r>
            <a:endParaRPr sz="2200">
              <a:latin typeface="Arial"/>
              <a:cs typeface="Arial"/>
            </a:endParaRPr>
          </a:p>
          <a:p>
            <a:pPr marL="426084" indent="-322580">
              <a:lnSpc>
                <a:spcPct val="100000"/>
              </a:lnSpc>
              <a:spcBef>
                <a:spcPts val="1210"/>
              </a:spcBef>
              <a:buClr>
                <a:srgbClr val="800000"/>
              </a:buClr>
              <a:buSzPct val="45454"/>
              <a:buFont typeface="Wingdings"/>
              <a:buChar char=""/>
              <a:tabLst>
                <a:tab pos="426084" algn="l"/>
                <a:tab pos="426720" algn="l"/>
              </a:tabLst>
            </a:pPr>
            <a:r>
              <a:rPr sz="2200" spc="-5" dirty="0">
                <a:latin typeface="Arial"/>
                <a:cs typeface="Arial"/>
              </a:rPr>
              <a:t>щетку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Oral-B;</a:t>
            </a:r>
            <a:endParaRPr sz="2200">
              <a:latin typeface="Arial"/>
              <a:cs typeface="Arial"/>
            </a:endParaRPr>
          </a:p>
          <a:p>
            <a:pPr marL="426084" indent="-322580">
              <a:lnSpc>
                <a:spcPct val="100000"/>
              </a:lnSpc>
              <a:spcBef>
                <a:spcPts val="420"/>
              </a:spcBef>
              <a:buClr>
                <a:srgbClr val="800000"/>
              </a:buClr>
              <a:buSzPct val="45454"/>
              <a:buFont typeface="Wingdings"/>
              <a:buChar char=""/>
              <a:tabLst>
                <a:tab pos="426084" algn="l"/>
                <a:tab pos="426720" algn="l"/>
              </a:tabLst>
            </a:pPr>
            <a:r>
              <a:rPr sz="2200" spc="-5" dirty="0">
                <a:latin typeface="Arial"/>
                <a:cs typeface="Arial"/>
              </a:rPr>
              <a:t>пасту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Colgate;</a:t>
            </a:r>
            <a:endParaRPr sz="2200">
              <a:latin typeface="Arial"/>
              <a:cs typeface="Arial"/>
            </a:endParaRPr>
          </a:p>
          <a:p>
            <a:pPr marL="426084" indent="-322580">
              <a:lnSpc>
                <a:spcPct val="100000"/>
              </a:lnSpc>
              <a:spcBef>
                <a:spcPts val="409"/>
              </a:spcBef>
              <a:buClr>
                <a:srgbClr val="800000"/>
              </a:buClr>
              <a:buSzPct val="45454"/>
              <a:buFont typeface="Wingdings"/>
              <a:buChar char=""/>
              <a:tabLst>
                <a:tab pos="426084" algn="l"/>
                <a:tab pos="426720" algn="l"/>
              </a:tabLst>
            </a:pPr>
            <a:r>
              <a:rPr sz="2200" spc="-5" dirty="0">
                <a:latin typeface="Arial"/>
                <a:cs typeface="Arial"/>
              </a:rPr>
              <a:t>ополаскивать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Reach.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6876" y="4057650"/>
            <a:ext cx="3143250" cy="3143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387" y="4680013"/>
            <a:ext cx="3959225" cy="2414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13401" y="2519299"/>
            <a:ext cx="4425950" cy="3362325"/>
          </a:xfrm>
          <a:custGeom>
            <a:avLst/>
            <a:gdLst/>
            <a:ahLst/>
            <a:cxnLst/>
            <a:rect l="l" t="t" r="r" b="b"/>
            <a:pathLst>
              <a:path w="4425950" h="3362325">
                <a:moveTo>
                  <a:pt x="0" y="3362325"/>
                </a:moveTo>
                <a:lnTo>
                  <a:pt x="4425950" y="3362325"/>
                </a:lnTo>
                <a:lnTo>
                  <a:pt x="4425950" y="0"/>
                </a:lnTo>
                <a:lnTo>
                  <a:pt x="0" y="0"/>
                </a:lnTo>
                <a:lnTo>
                  <a:pt x="0" y="3362325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13401" y="2519299"/>
            <a:ext cx="4425950" cy="3362325"/>
          </a:xfrm>
          <a:custGeom>
            <a:avLst/>
            <a:gdLst/>
            <a:ahLst/>
            <a:cxnLst/>
            <a:rect l="l" t="t" r="r" b="b"/>
            <a:pathLst>
              <a:path w="4425950" h="3362325">
                <a:moveTo>
                  <a:pt x="0" y="3362325"/>
                </a:moveTo>
                <a:lnTo>
                  <a:pt x="4425950" y="3362325"/>
                </a:lnTo>
                <a:lnTo>
                  <a:pt x="4425950" y="0"/>
                </a:lnTo>
                <a:lnTo>
                  <a:pt x="0" y="0"/>
                </a:lnTo>
                <a:lnTo>
                  <a:pt x="0" y="3362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09794" y="2538729"/>
            <a:ext cx="4313555" cy="3375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marR="942340" indent="-323215">
              <a:lnSpc>
                <a:spcPts val="2450"/>
              </a:lnSpc>
            </a:pPr>
            <a:r>
              <a:rPr sz="2200" spc="-5" dirty="0">
                <a:latin typeface="Arial"/>
                <a:cs typeface="Arial"/>
              </a:rPr>
              <a:t>Причины </a:t>
            </a:r>
            <a:r>
              <a:rPr sz="2200" spc="-10" dirty="0">
                <a:latin typeface="Arial"/>
                <a:cs typeface="Arial"/>
              </a:rPr>
              <a:t>недопустимости  </a:t>
            </a:r>
            <a:r>
              <a:rPr sz="2200" spc="-5" dirty="0">
                <a:latin typeface="Arial"/>
                <a:cs typeface="Arial"/>
              </a:rPr>
              <a:t>данной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рекомендации:</a:t>
            </a:r>
            <a:endParaRPr sz="2200">
              <a:latin typeface="Arial"/>
              <a:cs typeface="Arial"/>
            </a:endParaRPr>
          </a:p>
          <a:p>
            <a:pPr marL="335280" marR="5080" indent="-322580">
              <a:lnSpc>
                <a:spcPct val="92900"/>
              </a:lnSpc>
              <a:spcBef>
                <a:spcPts val="1360"/>
              </a:spcBef>
              <a:buClr>
                <a:srgbClr val="800000"/>
              </a:buClr>
              <a:buSzPct val="45454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2200" spc="-10" dirty="0">
                <a:latin typeface="Arial"/>
                <a:cs typeface="Arial"/>
              </a:rPr>
              <a:t>таких средств </a:t>
            </a:r>
            <a:r>
              <a:rPr sz="2200" spc="-5" dirty="0">
                <a:latin typeface="Arial"/>
                <a:cs typeface="Arial"/>
              </a:rPr>
              <a:t>гигиены не  </a:t>
            </a:r>
            <a:r>
              <a:rPr sz="2200" spc="-40" dirty="0">
                <a:latin typeface="Arial"/>
                <a:cs typeface="Arial"/>
              </a:rPr>
              <a:t>существует, </a:t>
            </a:r>
            <a:r>
              <a:rPr sz="2200" spc="-5" dirty="0">
                <a:latin typeface="Arial"/>
                <a:cs typeface="Arial"/>
              </a:rPr>
              <a:t>а есть лишь  транснациональные </a:t>
            </a:r>
            <a:r>
              <a:rPr sz="2200" dirty="0">
                <a:latin typeface="Arial"/>
                <a:cs typeface="Arial"/>
              </a:rPr>
              <a:t>компании  </a:t>
            </a:r>
            <a:r>
              <a:rPr sz="2200" spc="-5" dirty="0">
                <a:latin typeface="Arial"/>
                <a:cs typeface="Arial"/>
              </a:rPr>
              <a:t>с </a:t>
            </a:r>
            <a:r>
              <a:rPr sz="2200" spc="-10" dirty="0">
                <a:latin typeface="Arial"/>
                <a:cs typeface="Arial"/>
              </a:rPr>
              <a:t>такими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названиями;</a:t>
            </a:r>
            <a:endParaRPr sz="2200">
              <a:latin typeface="Arial"/>
              <a:cs typeface="Arial"/>
            </a:endParaRPr>
          </a:p>
          <a:p>
            <a:pPr marL="335280" marR="856615" indent="-322580">
              <a:lnSpc>
                <a:spcPct val="93100"/>
              </a:lnSpc>
              <a:spcBef>
                <a:spcPts val="600"/>
              </a:spcBef>
              <a:buClr>
                <a:srgbClr val="800000"/>
              </a:buClr>
              <a:buSzPct val="45454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2200" spc="-10" dirty="0">
                <a:latin typeface="Arial"/>
                <a:cs typeface="Arial"/>
              </a:rPr>
              <a:t>приведенные названия  </a:t>
            </a:r>
            <a:r>
              <a:rPr sz="2200" spc="-20" dirty="0">
                <a:latin typeface="Arial"/>
                <a:cs typeface="Arial"/>
              </a:rPr>
              <a:t>являются </a:t>
            </a:r>
            <a:r>
              <a:rPr sz="2200" spc="-5" dirty="0">
                <a:latin typeface="Arial"/>
                <a:cs typeface="Arial"/>
              </a:rPr>
              <a:t>лишь частью  </a:t>
            </a:r>
            <a:r>
              <a:rPr sz="2200" spc="-10" dirty="0">
                <a:latin typeface="Arial"/>
                <a:cs typeface="Arial"/>
              </a:rPr>
              <a:t>названия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гигиенических  </a:t>
            </a:r>
            <a:r>
              <a:rPr sz="2200" spc="-10" dirty="0">
                <a:latin typeface="Arial"/>
                <a:cs typeface="Arial"/>
              </a:rPr>
              <a:t>средств.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237" y="591210"/>
            <a:ext cx="4249420" cy="403225"/>
          </a:xfrm>
          <a:custGeom>
            <a:avLst/>
            <a:gdLst/>
            <a:ahLst/>
            <a:cxnLst/>
            <a:rect l="l" t="t" r="r" b="b"/>
            <a:pathLst>
              <a:path w="4249420" h="403225">
                <a:moveTo>
                  <a:pt x="0" y="403199"/>
                </a:moveTo>
                <a:lnTo>
                  <a:pt x="4249039" y="403199"/>
                </a:lnTo>
                <a:lnTo>
                  <a:pt x="4249039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3237" y="591210"/>
            <a:ext cx="4249420" cy="403225"/>
          </a:xfrm>
          <a:custGeom>
            <a:avLst/>
            <a:gdLst/>
            <a:ahLst/>
            <a:cxnLst/>
            <a:rect l="l" t="t" r="r" b="b"/>
            <a:pathLst>
              <a:path w="4249420" h="403225">
                <a:moveTo>
                  <a:pt x="0" y="403199"/>
                </a:moveTo>
                <a:lnTo>
                  <a:pt x="4249039" y="403199"/>
                </a:lnTo>
                <a:lnTo>
                  <a:pt x="4249039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7741" y="669544"/>
            <a:ext cx="178053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Шейка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зубной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щетки: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237" y="994283"/>
            <a:ext cx="4249420" cy="3382010"/>
          </a:xfrm>
          <a:custGeom>
            <a:avLst/>
            <a:gdLst/>
            <a:ahLst/>
            <a:cxnLst/>
            <a:rect l="l" t="t" r="r" b="b"/>
            <a:pathLst>
              <a:path w="4249420" h="3382010">
                <a:moveTo>
                  <a:pt x="0" y="3381883"/>
                </a:moveTo>
                <a:lnTo>
                  <a:pt x="4249039" y="3381883"/>
                </a:lnTo>
                <a:lnTo>
                  <a:pt x="4249039" y="0"/>
                </a:lnTo>
                <a:lnTo>
                  <a:pt x="0" y="0"/>
                </a:lnTo>
                <a:lnTo>
                  <a:pt x="0" y="3381883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237" y="994283"/>
            <a:ext cx="4249420" cy="3382010"/>
          </a:xfrm>
          <a:custGeom>
            <a:avLst/>
            <a:gdLst/>
            <a:ahLst/>
            <a:cxnLst/>
            <a:rect l="l" t="t" r="r" b="b"/>
            <a:pathLst>
              <a:path w="4249420" h="3382010">
                <a:moveTo>
                  <a:pt x="0" y="3381883"/>
                </a:moveTo>
                <a:lnTo>
                  <a:pt x="4249039" y="3381883"/>
                </a:lnTo>
                <a:lnTo>
                  <a:pt x="4249039" y="0"/>
                </a:lnTo>
                <a:lnTo>
                  <a:pt x="0" y="0"/>
                </a:lnTo>
                <a:lnTo>
                  <a:pt x="0" y="3381883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5200" y="1037717"/>
            <a:ext cx="3976370" cy="3172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прямая;</a:t>
            </a:r>
            <a:endParaRPr sz="1400">
              <a:latin typeface="Arial"/>
              <a:cs typeface="Arial"/>
            </a:endParaRPr>
          </a:p>
          <a:p>
            <a:pPr marL="127000" marR="15240" indent="-114300">
              <a:lnSpc>
                <a:spcPts val="145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расположенная </a:t>
            </a:r>
            <a:r>
              <a:rPr sz="1400" spc="-15" dirty="0">
                <a:latin typeface="Arial"/>
                <a:cs typeface="Arial"/>
              </a:rPr>
              <a:t>под </a:t>
            </a:r>
            <a:r>
              <a:rPr sz="1400" spc="-10" dirty="0">
                <a:latin typeface="Arial"/>
                <a:cs typeface="Arial"/>
              </a:rPr>
              <a:t>углом </a:t>
            </a:r>
            <a:r>
              <a:rPr sz="1400" dirty="0">
                <a:latin typeface="Arial"/>
                <a:cs typeface="Arial"/>
              </a:rPr>
              <a:t>– </a:t>
            </a:r>
            <a:r>
              <a:rPr sz="1400" spc="-10" dirty="0">
                <a:latin typeface="Arial"/>
                <a:cs typeface="Arial"/>
              </a:rPr>
              <a:t>щетка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0" dirty="0">
                <a:latin typeface="Arial"/>
                <a:cs typeface="Arial"/>
              </a:rPr>
              <a:t>головкой,  </a:t>
            </a:r>
            <a:r>
              <a:rPr sz="1400" dirty="0">
                <a:latin typeface="Arial"/>
                <a:cs typeface="Arial"/>
              </a:rPr>
              <a:t>плоскость </a:t>
            </a:r>
            <a:r>
              <a:rPr sz="1400" spc="-5" dirty="0">
                <a:latin typeface="Arial"/>
                <a:cs typeface="Arial"/>
              </a:rPr>
              <a:t>которой повернута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вокруг</a:t>
            </a:r>
            <a:endParaRPr sz="1400">
              <a:latin typeface="Arial"/>
              <a:cs typeface="Arial"/>
            </a:endParaRPr>
          </a:p>
          <a:p>
            <a:pPr marL="127000" marR="591820">
              <a:lnSpc>
                <a:spcPct val="104500"/>
              </a:lnSpc>
              <a:spcBef>
                <a:spcPts val="114"/>
              </a:spcBef>
            </a:pPr>
            <a:r>
              <a:rPr sz="1400" spc="-10" dirty="0">
                <a:latin typeface="Arial"/>
                <a:cs typeface="Arial"/>
              </a:rPr>
              <a:t>продольной </a:t>
            </a:r>
            <a:r>
              <a:rPr sz="1400" dirty="0">
                <a:latin typeface="Arial"/>
                <a:cs typeface="Arial"/>
              </a:rPr>
              <a:t>оси на 45 </a:t>
            </a:r>
            <a:r>
              <a:rPr sz="1400" spc="-5" dirty="0">
                <a:latin typeface="Arial"/>
                <a:cs typeface="Arial"/>
              </a:rPr>
              <a:t>по отношению </a:t>
            </a:r>
            <a:r>
              <a:rPr sz="1400" dirty="0">
                <a:latin typeface="Arial"/>
                <a:cs typeface="Arial"/>
              </a:rPr>
              <a:t>к  плоскости </a:t>
            </a:r>
            <a:r>
              <a:rPr sz="1400" spc="-5" dirty="0">
                <a:latin typeface="Arial"/>
                <a:cs typeface="Arial"/>
              </a:rPr>
              <a:t>ручки </a:t>
            </a:r>
            <a:r>
              <a:rPr sz="1400" dirty="0">
                <a:latin typeface="Arial"/>
                <a:cs typeface="Arial"/>
              </a:rPr>
              <a:t>(Pacemaker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45);</a:t>
            </a:r>
            <a:endParaRPr sz="1400">
              <a:latin typeface="Arial"/>
              <a:cs typeface="Arial"/>
            </a:endParaRPr>
          </a:p>
          <a:p>
            <a:pPr marL="127000" marR="5080" indent="-114300">
              <a:lnSpc>
                <a:spcPct val="8630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400" spc="5" dirty="0">
                <a:latin typeface="Arial"/>
                <a:cs typeface="Arial"/>
              </a:rPr>
              <a:t>гибкая </a:t>
            </a:r>
            <a:r>
              <a:rPr sz="1400" spc="-10" dirty="0">
                <a:latin typeface="Arial"/>
                <a:cs typeface="Arial"/>
              </a:rPr>
              <a:t>(щетки </a:t>
            </a:r>
            <a:r>
              <a:rPr sz="1400" dirty="0">
                <a:latin typeface="Arial"/>
                <a:cs typeface="Arial"/>
              </a:rPr>
              <a:t>Aquafresh, </a:t>
            </a:r>
            <a:r>
              <a:rPr sz="1400" spc="-5" dirty="0">
                <a:latin typeface="Arial"/>
                <a:cs typeface="Arial"/>
              </a:rPr>
              <a:t>Великобритания)  </a:t>
            </a:r>
            <a:r>
              <a:rPr sz="1400" spc="-10" dirty="0">
                <a:latin typeface="Arial"/>
                <a:cs typeface="Arial"/>
              </a:rPr>
              <a:t>имеют </a:t>
            </a:r>
            <a:r>
              <a:rPr sz="1400" dirty="0">
                <a:latin typeface="Arial"/>
                <a:cs typeface="Arial"/>
              </a:rPr>
              <a:t>гибкую шейку и </a:t>
            </a:r>
            <a:r>
              <a:rPr sz="1400" spc="-5" dirty="0">
                <a:latin typeface="Arial"/>
                <a:cs typeface="Arial"/>
              </a:rPr>
              <a:t>"плавающую" </a:t>
            </a:r>
            <a:r>
              <a:rPr sz="1400" spc="-10" dirty="0">
                <a:latin typeface="Arial"/>
                <a:cs typeface="Arial"/>
              </a:rPr>
              <a:t>головку </a:t>
            </a:r>
            <a:r>
              <a:rPr sz="1400" dirty="0">
                <a:latin typeface="Arial"/>
                <a:cs typeface="Arial"/>
              </a:rPr>
              <a:t>с  </a:t>
            </a:r>
            <a:r>
              <a:rPr sz="1400" spc="-10" dirty="0">
                <a:latin typeface="Arial"/>
                <a:cs typeface="Arial"/>
              </a:rPr>
              <a:t>регулируемым </a:t>
            </a:r>
            <a:r>
              <a:rPr sz="1400" dirty="0">
                <a:latin typeface="Arial"/>
                <a:cs typeface="Arial"/>
              </a:rPr>
              <a:t>уклоном за </a:t>
            </a:r>
            <a:r>
              <a:rPr sz="1400" spc="-15" dirty="0">
                <a:latin typeface="Arial"/>
                <a:cs typeface="Arial"/>
              </a:rPr>
              <a:t>счет </a:t>
            </a:r>
            <a:r>
              <a:rPr sz="1400" dirty="0">
                <a:latin typeface="Arial"/>
                <a:cs typeface="Arial"/>
              </a:rPr>
              <a:t>крепления к  шейке на </a:t>
            </a:r>
            <a:r>
              <a:rPr sz="1400" spc="-5" dirty="0">
                <a:latin typeface="Arial"/>
                <a:cs typeface="Arial"/>
              </a:rPr>
              <a:t>резиновом </a:t>
            </a:r>
            <a:r>
              <a:rPr sz="1400" dirty="0">
                <a:latin typeface="Arial"/>
                <a:cs typeface="Arial"/>
              </a:rPr>
              <a:t>шарике </a:t>
            </a:r>
            <a:r>
              <a:rPr sz="1400" spc="-10" dirty="0">
                <a:latin typeface="Arial"/>
                <a:cs typeface="Arial"/>
              </a:rPr>
              <a:t>(щетки </a:t>
            </a:r>
            <a:r>
              <a:rPr sz="1400" dirty="0">
                <a:latin typeface="Arial"/>
                <a:cs typeface="Arial"/>
              </a:rPr>
              <a:t>с гибким  </a:t>
            </a:r>
            <a:r>
              <a:rPr sz="1400" spc="-10" dirty="0">
                <a:latin typeface="Arial"/>
                <a:cs typeface="Arial"/>
              </a:rPr>
              <a:t>амортизатором автоматически </a:t>
            </a:r>
            <a:r>
              <a:rPr sz="1400" spc="-15" dirty="0">
                <a:latin typeface="Arial"/>
                <a:cs typeface="Arial"/>
              </a:rPr>
              <a:t>регулируют  </a:t>
            </a:r>
            <a:r>
              <a:rPr sz="1400" spc="-5" dirty="0">
                <a:latin typeface="Arial"/>
                <a:cs typeface="Arial"/>
              </a:rPr>
              <a:t>давление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зубы </a:t>
            </a:r>
            <a:r>
              <a:rPr sz="1400" dirty="0">
                <a:latin typeface="Arial"/>
                <a:cs typeface="Arial"/>
              </a:rPr>
              <a:t>и десны, </a:t>
            </a:r>
            <a:r>
              <a:rPr sz="1400" spc="-10" dirty="0">
                <a:latin typeface="Arial"/>
                <a:cs typeface="Arial"/>
              </a:rPr>
              <a:t>обеспечивая </a:t>
            </a:r>
            <a:r>
              <a:rPr sz="1400" spc="-5" dirty="0">
                <a:latin typeface="Arial"/>
                <a:cs typeface="Arial"/>
              </a:rPr>
              <a:t>их  </a:t>
            </a:r>
            <a:r>
              <a:rPr sz="1400" dirty="0">
                <a:latin typeface="Arial"/>
                <a:cs typeface="Arial"/>
              </a:rPr>
              <a:t>защиту </a:t>
            </a:r>
            <a:r>
              <a:rPr sz="1400" spc="-20" dirty="0">
                <a:latin typeface="Arial"/>
                <a:cs typeface="Arial"/>
              </a:rPr>
              <a:t>от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травмирования);</a:t>
            </a:r>
            <a:endParaRPr sz="1400">
              <a:latin typeface="Arial"/>
              <a:cs typeface="Arial"/>
            </a:endParaRPr>
          </a:p>
          <a:p>
            <a:pPr marL="127000" marR="431165" indent="-114300">
              <a:lnSpc>
                <a:spcPct val="862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жесткие </a:t>
            </a:r>
            <a:r>
              <a:rPr sz="1400" spc="-5" dirty="0">
                <a:latin typeface="Arial"/>
                <a:cs typeface="Arial"/>
              </a:rPr>
              <a:t>шейки, </a:t>
            </a:r>
            <a:r>
              <a:rPr sz="1400" dirty="0">
                <a:latin typeface="Arial"/>
                <a:cs typeface="Arial"/>
              </a:rPr>
              <a:t>допускающие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изменение  </a:t>
            </a:r>
            <a:r>
              <a:rPr sz="1400" spc="-5" dirty="0">
                <a:latin typeface="Arial"/>
                <a:cs typeface="Arial"/>
              </a:rPr>
              <a:t>формы самим </a:t>
            </a:r>
            <a:r>
              <a:rPr sz="1400" spc="-15" dirty="0">
                <a:latin typeface="Arial"/>
                <a:cs typeface="Arial"/>
              </a:rPr>
              <a:t>пользователем </a:t>
            </a:r>
            <a:r>
              <a:rPr sz="1400" dirty="0">
                <a:latin typeface="Arial"/>
                <a:cs typeface="Arial"/>
              </a:rPr>
              <a:t>— после  </a:t>
            </a:r>
            <a:r>
              <a:rPr sz="1400" spc="-5" dirty="0">
                <a:latin typeface="Arial"/>
                <a:cs typeface="Arial"/>
              </a:rPr>
              <a:t>погружения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горячую </a:t>
            </a:r>
            <a:r>
              <a:rPr sz="1400" spc="-15" dirty="0">
                <a:latin typeface="Arial"/>
                <a:cs typeface="Arial"/>
              </a:rPr>
              <a:t>воду </a:t>
            </a:r>
            <a:r>
              <a:rPr sz="1400" dirty="0">
                <a:latin typeface="Arial"/>
                <a:cs typeface="Arial"/>
              </a:rPr>
              <a:t>или </a:t>
            </a:r>
            <a:r>
              <a:rPr sz="1400" spc="-5" dirty="0">
                <a:latin typeface="Arial"/>
                <a:cs typeface="Arial"/>
              </a:rPr>
              <a:t>просто  давлением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руки.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56276" y="1286687"/>
            <a:ext cx="4459605" cy="432434"/>
          </a:xfrm>
          <a:custGeom>
            <a:avLst/>
            <a:gdLst/>
            <a:ahLst/>
            <a:cxnLst/>
            <a:rect l="l" t="t" r="r" b="b"/>
            <a:pathLst>
              <a:path w="4459605" h="432435">
                <a:moveTo>
                  <a:pt x="0" y="432003"/>
                </a:moveTo>
                <a:lnTo>
                  <a:pt x="4459224" y="432003"/>
                </a:lnTo>
                <a:lnTo>
                  <a:pt x="4459224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6276" y="1286687"/>
            <a:ext cx="4459605" cy="432434"/>
          </a:xfrm>
          <a:custGeom>
            <a:avLst/>
            <a:gdLst/>
            <a:ahLst/>
            <a:cxnLst/>
            <a:rect l="l" t="t" r="r" b="b"/>
            <a:pathLst>
              <a:path w="4459605" h="432435">
                <a:moveTo>
                  <a:pt x="0" y="432003"/>
                </a:moveTo>
                <a:lnTo>
                  <a:pt x="4459224" y="432003"/>
                </a:lnTo>
                <a:lnTo>
                  <a:pt x="4459224" y="0"/>
                </a:lnTo>
                <a:lnTo>
                  <a:pt x="0" y="0"/>
                </a:lnTo>
                <a:lnTo>
                  <a:pt x="0" y="432003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89828" y="1370711"/>
            <a:ext cx="3989704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Arial"/>
                <a:cs typeface="Arial"/>
              </a:rPr>
              <a:t>Варианты специальных </a:t>
            </a:r>
            <a:r>
              <a:rPr sz="1500" spc="-10" dirty="0">
                <a:solidFill>
                  <a:srgbClr val="FFFFFF"/>
                </a:solidFill>
                <a:latin typeface="Arial"/>
                <a:cs typeface="Arial"/>
              </a:rPr>
              <a:t>ручек </a:t>
            </a:r>
            <a:r>
              <a:rPr sz="1500" spc="-5" dirty="0">
                <a:solidFill>
                  <a:srgbClr val="FFFFFF"/>
                </a:solidFill>
                <a:latin typeface="Arial"/>
                <a:cs typeface="Arial"/>
              </a:rPr>
              <a:t>зубных</a:t>
            </a:r>
            <a:r>
              <a:rPr sz="15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Arial"/>
                <a:cs typeface="Arial"/>
              </a:rPr>
              <a:t>щеток: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56276" y="1718691"/>
            <a:ext cx="4459605" cy="4117975"/>
          </a:xfrm>
          <a:custGeom>
            <a:avLst/>
            <a:gdLst/>
            <a:ahLst/>
            <a:cxnLst/>
            <a:rect l="l" t="t" r="r" b="b"/>
            <a:pathLst>
              <a:path w="4459605" h="4117975">
                <a:moveTo>
                  <a:pt x="0" y="4117467"/>
                </a:moveTo>
                <a:lnTo>
                  <a:pt x="4459224" y="4117467"/>
                </a:lnTo>
                <a:lnTo>
                  <a:pt x="4459224" y="0"/>
                </a:lnTo>
                <a:lnTo>
                  <a:pt x="0" y="0"/>
                </a:lnTo>
                <a:lnTo>
                  <a:pt x="0" y="4117467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6276" y="1718691"/>
            <a:ext cx="4459605" cy="4117975"/>
          </a:xfrm>
          <a:custGeom>
            <a:avLst/>
            <a:gdLst/>
            <a:ahLst/>
            <a:cxnLst/>
            <a:rect l="l" t="t" r="r" b="b"/>
            <a:pathLst>
              <a:path w="4459605" h="4117975">
                <a:moveTo>
                  <a:pt x="0" y="4117467"/>
                </a:moveTo>
                <a:lnTo>
                  <a:pt x="4459224" y="4117467"/>
                </a:lnTo>
                <a:lnTo>
                  <a:pt x="4459224" y="0"/>
                </a:lnTo>
                <a:lnTo>
                  <a:pt x="0" y="0"/>
                </a:lnTo>
                <a:lnTo>
                  <a:pt x="0" y="4117467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324602" y="1765427"/>
            <a:ext cx="4272280" cy="3920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500" spc="-10" dirty="0">
                <a:latin typeface="Arial"/>
                <a:cs typeface="Arial"/>
              </a:rPr>
              <a:t>удлиненные </a:t>
            </a:r>
            <a:r>
              <a:rPr sz="1500" spc="-5" dirty="0">
                <a:latin typeface="Arial"/>
                <a:cs typeface="Arial"/>
              </a:rPr>
              <a:t>– </a:t>
            </a:r>
            <a:r>
              <a:rPr sz="1500" dirty="0">
                <a:latin typeface="Arial"/>
                <a:cs typeface="Arial"/>
              </a:rPr>
              <a:t>у </a:t>
            </a:r>
            <a:r>
              <a:rPr sz="1500" spc="-10" dirty="0">
                <a:latin typeface="Arial"/>
                <a:cs typeface="Arial"/>
              </a:rPr>
              <a:t>детских </a:t>
            </a:r>
            <a:r>
              <a:rPr sz="1500" dirty="0">
                <a:latin typeface="Arial"/>
                <a:cs typeface="Arial"/>
              </a:rPr>
              <a:t>ЗЩ </a:t>
            </a:r>
            <a:r>
              <a:rPr sz="1500" spc="-5" dirty="0">
                <a:latin typeface="Arial"/>
                <a:cs typeface="Arial"/>
              </a:rPr>
              <a:t>для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родителей;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500" spc="-10" dirty="0">
                <a:latin typeface="Arial"/>
                <a:cs typeface="Arial"/>
              </a:rPr>
              <a:t>утолщенные </a:t>
            </a:r>
            <a:r>
              <a:rPr sz="1500" spc="-5" dirty="0">
                <a:latin typeface="Arial"/>
                <a:cs typeface="Arial"/>
              </a:rPr>
              <a:t>– </a:t>
            </a:r>
            <a:r>
              <a:rPr sz="1500" dirty="0">
                <a:latin typeface="Arial"/>
                <a:cs typeface="Arial"/>
              </a:rPr>
              <a:t>у ЗЩ </a:t>
            </a:r>
            <a:r>
              <a:rPr sz="1500" spc="-5" dirty="0">
                <a:latin typeface="Arial"/>
                <a:cs typeface="Arial"/>
              </a:rPr>
              <a:t>для </a:t>
            </a:r>
            <a:r>
              <a:rPr sz="1500" spc="-15" dirty="0">
                <a:latin typeface="Arial"/>
                <a:cs typeface="Arial"/>
              </a:rPr>
              <a:t>детей </a:t>
            </a:r>
            <a:r>
              <a:rPr sz="1500" dirty="0">
                <a:latin typeface="Arial"/>
                <a:cs typeface="Arial"/>
              </a:rPr>
              <a:t>2-4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лет;</a:t>
            </a:r>
            <a:endParaRPr sz="1500">
              <a:latin typeface="Arial"/>
              <a:cs typeface="Arial"/>
            </a:endParaRPr>
          </a:p>
          <a:p>
            <a:pPr marL="127000" marR="12700" indent="-114300">
              <a:lnSpc>
                <a:spcPct val="86200"/>
              </a:lnSpc>
              <a:spcBef>
                <a:spcPts val="26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"/>
                <a:cs typeface="Arial"/>
              </a:rPr>
              <a:t>тип </a:t>
            </a:r>
            <a:r>
              <a:rPr sz="1500" spc="-15" dirty="0">
                <a:latin typeface="Arial"/>
                <a:cs typeface="Arial"/>
              </a:rPr>
              <a:t>Travel </a:t>
            </a:r>
            <a:r>
              <a:rPr sz="1500" dirty="0">
                <a:latin typeface="Arial"/>
                <a:cs typeface="Arial"/>
              </a:rPr>
              <a:t>– </a:t>
            </a:r>
            <a:r>
              <a:rPr sz="1500" spc="-5" dirty="0">
                <a:latin typeface="Arial"/>
                <a:cs typeface="Arial"/>
              </a:rPr>
              <a:t>ручки </a:t>
            </a:r>
            <a:r>
              <a:rPr sz="1500" dirty="0">
                <a:latin typeface="Arial"/>
                <a:cs typeface="Arial"/>
              </a:rPr>
              <a:t>складных дорожных </a:t>
            </a:r>
            <a:r>
              <a:rPr sz="1500" spc="-5" dirty="0">
                <a:latin typeface="Arial"/>
                <a:cs typeface="Arial"/>
              </a:rPr>
              <a:t>зубных  </a:t>
            </a:r>
            <a:r>
              <a:rPr sz="1500" spc="-15" dirty="0">
                <a:latin typeface="Arial"/>
                <a:cs typeface="Arial"/>
              </a:rPr>
              <a:t>щеток </a:t>
            </a:r>
            <a:r>
              <a:rPr sz="1500" spc="-10" dirty="0">
                <a:latin typeface="Arial"/>
                <a:cs typeface="Arial"/>
              </a:rPr>
              <a:t>обеспечивают </a:t>
            </a:r>
            <a:r>
              <a:rPr sz="1500" spc="-5" dirty="0">
                <a:latin typeface="Arial"/>
                <a:cs typeface="Arial"/>
              </a:rPr>
              <a:t>возможность</a:t>
            </a:r>
            <a:r>
              <a:rPr sz="1500" spc="-14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вкладывать  в </a:t>
            </a:r>
            <a:r>
              <a:rPr sz="1500" dirty="0">
                <a:latin typeface="Arial"/>
                <a:cs typeface="Arial"/>
              </a:rPr>
              <a:t>них </a:t>
            </a:r>
            <a:r>
              <a:rPr sz="1500" spc="-10" dirty="0">
                <a:latin typeface="Arial"/>
                <a:cs typeface="Arial"/>
              </a:rPr>
              <a:t>головку </a:t>
            </a:r>
            <a:r>
              <a:rPr sz="1500" spc="-15" dirty="0">
                <a:latin typeface="Arial"/>
                <a:cs typeface="Arial"/>
              </a:rPr>
              <a:t>щетки </a:t>
            </a:r>
            <a:r>
              <a:rPr sz="1500" spc="-5" dirty="0">
                <a:latin typeface="Arial"/>
                <a:cs typeface="Arial"/>
              </a:rPr>
              <a:t>для </a:t>
            </a:r>
            <a:r>
              <a:rPr sz="1500" spc="-10" dirty="0">
                <a:latin typeface="Arial"/>
                <a:cs typeface="Arial"/>
              </a:rPr>
              <a:t>портативности </a:t>
            </a:r>
            <a:r>
              <a:rPr sz="1500" dirty="0">
                <a:latin typeface="Arial"/>
                <a:cs typeface="Arial"/>
              </a:rPr>
              <a:t>и  </a:t>
            </a:r>
            <a:r>
              <a:rPr sz="1500" spc="-10" dirty="0">
                <a:latin typeface="Arial"/>
                <a:cs typeface="Arial"/>
              </a:rPr>
              <a:t>предотвращения </a:t>
            </a:r>
            <a:r>
              <a:rPr sz="1500" spc="-5" dirty="0">
                <a:latin typeface="Arial"/>
                <a:cs typeface="Arial"/>
              </a:rPr>
              <a:t>загрязнения </a:t>
            </a:r>
            <a:r>
              <a:rPr sz="1500" spc="-15" dirty="0">
                <a:latin typeface="Arial"/>
                <a:cs typeface="Arial"/>
              </a:rPr>
              <a:t>во </a:t>
            </a:r>
            <a:r>
              <a:rPr sz="1500" spc="-5" dirty="0">
                <a:latin typeface="Arial"/>
                <a:cs typeface="Arial"/>
              </a:rPr>
              <a:t>время  транспортировки (дорожная </a:t>
            </a:r>
            <a:r>
              <a:rPr sz="1500" spc="-10" dirty="0">
                <a:latin typeface="Arial"/>
                <a:cs typeface="Arial"/>
              </a:rPr>
              <a:t>щетка  </a:t>
            </a:r>
            <a:r>
              <a:rPr sz="1500" dirty="0">
                <a:latin typeface="Arial"/>
                <a:cs typeface="Arial"/>
              </a:rPr>
              <a:t>DentExpress, кроме </a:t>
            </a:r>
            <a:r>
              <a:rPr sz="1500" spc="-10" dirty="0">
                <a:latin typeface="Arial"/>
                <a:cs typeface="Arial"/>
              </a:rPr>
              <a:t>того, имеет </a:t>
            </a:r>
            <a:r>
              <a:rPr sz="1500" dirty="0">
                <a:latin typeface="Arial"/>
                <a:cs typeface="Arial"/>
              </a:rPr>
              <a:t>контейнер с  жидкой </a:t>
            </a:r>
            <a:r>
              <a:rPr sz="1500" spc="-5" dirty="0">
                <a:latin typeface="Arial"/>
                <a:cs typeface="Arial"/>
              </a:rPr>
              <a:t>пастой, который </a:t>
            </a:r>
            <a:r>
              <a:rPr sz="1500" spc="-15" dirty="0">
                <a:latin typeface="Arial"/>
                <a:cs typeface="Arial"/>
              </a:rPr>
              <a:t>вставляется </a:t>
            </a:r>
            <a:r>
              <a:rPr sz="1500" spc="-5" dirty="0">
                <a:latin typeface="Arial"/>
                <a:cs typeface="Arial"/>
              </a:rPr>
              <a:t>в </a:t>
            </a:r>
            <a:r>
              <a:rPr sz="1500" dirty="0">
                <a:latin typeface="Arial"/>
                <a:cs typeface="Arial"/>
              </a:rPr>
              <a:t>ее  </a:t>
            </a:r>
            <a:r>
              <a:rPr sz="1500" spc="-35" dirty="0">
                <a:latin typeface="Arial"/>
                <a:cs typeface="Arial"/>
              </a:rPr>
              <a:t>ручку, </a:t>
            </a:r>
            <a:r>
              <a:rPr sz="1500" dirty="0">
                <a:latin typeface="Arial"/>
                <a:cs typeface="Arial"/>
              </a:rPr>
              <a:t>и по </a:t>
            </a:r>
            <a:r>
              <a:rPr sz="1500" spc="-5" dirty="0">
                <a:latin typeface="Arial"/>
                <a:cs typeface="Arial"/>
              </a:rPr>
              <a:t>трубке в </a:t>
            </a:r>
            <a:r>
              <a:rPr sz="1500" dirty="0">
                <a:latin typeface="Arial"/>
                <a:cs typeface="Arial"/>
              </a:rPr>
              <a:t>шейке </a:t>
            </a:r>
            <a:r>
              <a:rPr sz="1500" spc="-5" dirty="0">
                <a:latin typeface="Arial"/>
                <a:cs typeface="Arial"/>
              </a:rPr>
              <a:t>паста </a:t>
            </a:r>
            <a:r>
              <a:rPr sz="1500" spc="-15" dirty="0">
                <a:latin typeface="Arial"/>
                <a:cs typeface="Arial"/>
              </a:rPr>
              <a:t>подается </a:t>
            </a:r>
            <a:r>
              <a:rPr sz="1500" dirty="0">
                <a:latin typeface="Arial"/>
                <a:cs typeface="Arial"/>
              </a:rPr>
              <a:t>к  </a:t>
            </a:r>
            <a:r>
              <a:rPr sz="1500" spc="-5" dirty="0">
                <a:latin typeface="Arial"/>
                <a:cs typeface="Arial"/>
              </a:rPr>
              <a:t>основанию пучков </a:t>
            </a:r>
            <a:r>
              <a:rPr sz="1500" spc="-10" dirty="0">
                <a:latin typeface="Arial"/>
                <a:cs typeface="Arial"/>
              </a:rPr>
              <a:t>щетины </a:t>
            </a:r>
            <a:r>
              <a:rPr sz="1500" spc="-5" dirty="0">
                <a:latin typeface="Arial"/>
                <a:cs typeface="Arial"/>
              </a:rPr>
              <a:t>на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головке);</a:t>
            </a:r>
            <a:endParaRPr sz="1500">
              <a:latin typeface="Arial"/>
              <a:cs typeface="Arial"/>
            </a:endParaRPr>
          </a:p>
          <a:p>
            <a:pPr marL="127000" marR="59055" indent="-114300">
              <a:lnSpc>
                <a:spcPts val="1550"/>
              </a:lnSpc>
              <a:spcBef>
                <a:spcPts val="275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"/>
                <a:cs typeface="Arial"/>
              </a:rPr>
              <a:t>с </a:t>
            </a:r>
            <a:r>
              <a:rPr sz="1500" spc="-5" dirty="0">
                <a:latin typeface="Arial"/>
                <a:cs typeface="Arial"/>
              </a:rPr>
              <a:t>прорезью, </a:t>
            </a:r>
            <a:r>
              <a:rPr sz="1500" spc="-10" dirty="0">
                <a:latin typeface="Arial"/>
                <a:cs typeface="Arial"/>
              </a:rPr>
              <a:t>позволяющие выдавливать </a:t>
            </a:r>
            <a:r>
              <a:rPr sz="1500" dirty="0">
                <a:latin typeface="Arial"/>
                <a:cs typeface="Arial"/>
              </a:rPr>
              <a:t>пасту  из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5" dirty="0">
                <a:latin typeface="Arial"/>
                <a:cs typeface="Arial"/>
              </a:rPr>
              <a:t>тюбика;</a:t>
            </a:r>
            <a:endParaRPr sz="1500">
              <a:latin typeface="Arial"/>
              <a:cs typeface="Arial"/>
            </a:endParaRPr>
          </a:p>
          <a:p>
            <a:pPr marL="127000" marR="5080" indent="-114300">
              <a:lnSpc>
                <a:spcPct val="863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различные </a:t>
            </a:r>
            <a:r>
              <a:rPr sz="1500" dirty="0">
                <a:latin typeface="Arial"/>
                <a:cs typeface="Arial"/>
              </a:rPr>
              <a:t>насадки </a:t>
            </a:r>
            <a:r>
              <a:rPr sz="1500" spc="-5" dirty="0">
                <a:latin typeface="Arial"/>
                <a:cs typeface="Arial"/>
              </a:rPr>
              <a:t>на ручку зубной </a:t>
            </a:r>
            <a:r>
              <a:rPr sz="1500" spc="-10" dirty="0">
                <a:latin typeface="Arial"/>
                <a:cs typeface="Arial"/>
              </a:rPr>
              <a:t>щетки,  улучшающие </a:t>
            </a:r>
            <a:r>
              <a:rPr sz="1500" spc="-5" dirty="0">
                <a:latin typeface="Arial"/>
                <a:cs typeface="Arial"/>
              </a:rPr>
              <a:t>ее </a:t>
            </a:r>
            <a:r>
              <a:rPr sz="1500" spc="-15" dirty="0">
                <a:latin typeface="Arial"/>
                <a:cs typeface="Arial"/>
              </a:rPr>
              <a:t>захват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10" dirty="0">
                <a:latin typeface="Arial"/>
                <a:cs typeface="Arial"/>
              </a:rPr>
              <a:t>удержание, </a:t>
            </a:r>
            <a:r>
              <a:rPr sz="1500" spc="-5" dirty="0">
                <a:latin typeface="Arial"/>
                <a:cs typeface="Arial"/>
              </a:rPr>
              <a:t>для </a:t>
            </a:r>
            <a:r>
              <a:rPr sz="1500" dirty="0">
                <a:latin typeface="Arial"/>
                <a:cs typeface="Arial"/>
              </a:rPr>
              <a:t>лиц  с </a:t>
            </a:r>
            <a:r>
              <a:rPr sz="1500" spc="-5" dirty="0">
                <a:latin typeface="Arial"/>
                <a:cs typeface="Arial"/>
              </a:rPr>
              <a:t>нарушением </a:t>
            </a:r>
            <a:r>
              <a:rPr sz="1500" spc="-15" dirty="0">
                <a:latin typeface="Arial"/>
                <a:cs typeface="Arial"/>
              </a:rPr>
              <a:t>двигательной </a:t>
            </a:r>
            <a:r>
              <a:rPr sz="1500" spc="-5" dirty="0">
                <a:latin typeface="Arial"/>
                <a:cs typeface="Arial"/>
              </a:rPr>
              <a:t>функции пальцев  </a:t>
            </a:r>
            <a:r>
              <a:rPr sz="1500" spc="-10" dirty="0">
                <a:latin typeface="Arial"/>
                <a:cs typeface="Arial"/>
              </a:rPr>
              <a:t>рук </a:t>
            </a:r>
            <a:r>
              <a:rPr sz="1500" dirty="0">
                <a:latin typeface="Arial"/>
                <a:cs typeface="Arial"/>
              </a:rPr>
              <a:t>(насадки </a:t>
            </a:r>
            <a:r>
              <a:rPr sz="1500" spc="-5" dirty="0">
                <a:latin typeface="Arial"/>
                <a:cs typeface="Arial"/>
              </a:rPr>
              <a:t>могут </a:t>
            </a:r>
            <a:r>
              <a:rPr sz="1500" spc="-10" dirty="0">
                <a:latin typeface="Arial"/>
                <a:cs typeface="Arial"/>
              </a:rPr>
              <a:t>иметь различную </a:t>
            </a:r>
            <a:r>
              <a:rPr sz="1500" dirty="0">
                <a:latin typeface="Arial"/>
                <a:cs typeface="Arial"/>
              </a:rPr>
              <a:t>форму —  шара, </a:t>
            </a:r>
            <a:r>
              <a:rPr sz="1500" spc="-5" dirty="0">
                <a:latin typeface="Arial"/>
                <a:cs typeface="Arial"/>
              </a:rPr>
              <a:t>массивного </a:t>
            </a:r>
            <a:r>
              <a:rPr sz="1500" dirty="0">
                <a:latin typeface="Arial"/>
                <a:cs typeface="Arial"/>
              </a:rPr>
              <a:t>валика, </a:t>
            </a:r>
            <a:r>
              <a:rPr sz="1500" spc="-5" dirty="0">
                <a:latin typeface="Arial"/>
                <a:cs typeface="Arial"/>
              </a:rPr>
              <a:t>нескольких  рифленых колец </a:t>
            </a:r>
            <a:r>
              <a:rPr sz="1500" dirty="0">
                <a:latin typeface="Arial"/>
                <a:cs typeface="Arial"/>
              </a:rPr>
              <a:t>и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другие.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3763" y="4427906"/>
            <a:ext cx="38100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6178" y="5816905"/>
            <a:ext cx="2952369" cy="1742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8420" y="5799759"/>
            <a:ext cx="3333750" cy="1759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85005" y="4427855"/>
            <a:ext cx="1298066" cy="13718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991" rIns="0" bIns="0" rtlCol="0">
            <a:spAutoFit/>
          </a:bodyPr>
          <a:lstStyle/>
          <a:p>
            <a:pPr marL="213360">
              <a:lnSpc>
                <a:spcPct val="100000"/>
              </a:lnSpc>
            </a:pPr>
            <a:r>
              <a:rPr sz="4400" dirty="0"/>
              <a:t>Классификация зубных</a:t>
            </a:r>
            <a:r>
              <a:rPr sz="4400" spc="-85" dirty="0"/>
              <a:t> </a:t>
            </a:r>
            <a:r>
              <a:rPr sz="4400" dirty="0"/>
              <a:t>щеток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181225" y="1483360"/>
            <a:ext cx="19373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ман</a:t>
            </a:r>
            <a:r>
              <a:rPr sz="2600" spc="-25" dirty="0">
                <a:latin typeface="Arial"/>
                <a:cs typeface="Arial"/>
              </a:rPr>
              <a:t>у</a:t>
            </a:r>
            <a:r>
              <a:rPr sz="2600" dirty="0">
                <a:latin typeface="Arial"/>
                <a:cs typeface="Arial"/>
              </a:rPr>
              <a:t>альные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66584" y="1470533"/>
            <a:ext cx="22675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Arial"/>
                <a:cs typeface="Arial"/>
              </a:rPr>
              <a:t>электрические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016" y="2013330"/>
            <a:ext cx="2048510" cy="2414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специфические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мно</a:t>
            </a:r>
            <a:r>
              <a:rPr sz="1800" spc="-35" dirty="0">
                <a:latin typeface="Arial"/>
                <a:cs typeface="Arial"/>
              </a:rPr>
              <a:t>г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40" dirty="0">
                <a:latin typeface="Arial"/>
                <a:cs typeface="Arial"/>
              </a:rPr>
              <a:t>г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spc="2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90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ч</a:t>
            </a:r>
            <a:r>
              <a:rPr sz="1800" spc="-45" dirty="0">
                <a:latin typeface="Arial"/>
                <a:cs typeface="Arial"/>
              </a:rPr>
              <a:t>а</a:t>
            </a:r>
            <a:r>
              <a:rPr sz="1800" dirty="0">
                <a:latin typeface="Arial"/>
                <a:cs typeface="Arial"/>
              </a:rPr>
              <a:t>т</a:t>
            </a:r>
            <a:r>
              <a:rPr sz="1800" spc="5" dirty="0">
                <a:latin typeface="Arial"/>
                <a:cs typeface="Arial"/>
              </a:rPr>
              <a:t>ы</a:t>
            </a:r>
            <a:r>
              <a:rPr sz="1800" spc="-5" dirty="0"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0"/>
              </a:lnSpc>
              <a:spcBef>
                <a:spcPts val="790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spc="25" dirty="0">
                <a:latin typeface="Arial"/>
                <a:cs typeface="Arial"/>
              </a:rPr>
              <a:t>к</a:t>
            </a:r>
            <a:r>
              <a:rPr sz="1800" dirty="0">
                <a:latin typeface="Arial"/>
                <a:cs typeface="Arial"/>
              </a:rPr>
              <a:t>о</a:t>
            </a:r>
            <a:r>
              <a:rPr sz="1800" spc="-3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б</a:t>
            </a:r>
            <a:r>
              <a:rPr sz="1800" spc="5" dirty="0">
                <a:latin typeface="Arial"/>
                <a:cs typeface="Arial"/>
              </a:rPr>
              <a:t>и</a:t>
            </a:r>
            <a:r>
              <a:rPr sz="1800" dirty="0">
                <a:latin typeface="Arial"/>
                <a:cs typeface="Arial"/>
              </a:rPr>
              <a:t>н</a:t>
            </a:r>
            <a:r>
              <a:rPr sz="1800" spc="5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ро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ан</a:t>
            </a:r>
            <a:r>
              <a:rPr sz="1800" dirty="0">
                <a:latin typeface="Arial"/>
                <a:cs typeface="Arial"/>
              </a:rPr>
              <a:t>ные</a:t>
            </a:r>
            <a:endParaRPr sz="1800">
              <a:latin typeface="Arial"/>
              <a:cs typeface="Arial"/>
            </a:endParaRPr>
          </a:p>
          <a:p>
            <a:pPr marL="12700" marR="205104">
              <a:lnSpc>
                <a:spcPct val="93200"/>
              </a:lnSpc>
              <a:spcBef>
                <a:spcPts val="65"/>
              </a:spcBef>
            </a:pPr>
            <a:r>
              <a:rPr sz="1800" dirty="0">
                <a:latin typeface="Arial"/>
                <a:cs typeface="Arial"/>
              </a:rPr>
              <a:t>(с ершиком, с  </a:t>
            </a:r>
            <a:r>
              <a:rPr sz="1800" spc="-5" dirty="0">
                <a:latin typeface="Arial"/>
                <a:cs typeface="Arial"/>
              </a:rPr>
              <a:t>зубочисткой, </a:t>
            </a:r>
            <a:r>
              <a:rPr sz="1800" spc="5" dirty="0">
                <a:latin typeface="Arial"/>
                <a:cs typeface="Arial"/>
              </a:rPr>
              <a:t>со  </a:t>
            </a:r>
            <a:r>
              <a:rPr sz="1800" spc="-5" dirty="0">
                <a:latin typeface="Arial"/>
                <a:cs typeface="Arial"/>
              </a:rPr>
              <a:t>стимулятором, </a:t>
            </a:r>
            <a:r>
              <a:rPr sz="1800" dirty="0">
                <a:latin typeface="Arial"/>
                <a:cs typeface="Arial"/>
              </a:rPr>
              <a:t>с  </a:t>
            </a:r>
            <a:r>
              <a:rPr sz="1800" spc="-15" dirty="0">
                <a:latin typeface="Arial"/>
                <a:cs typeface="Arial"/>
              </a:rPr>
              <a:t>флоссетой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т.д.)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ориг</a:t>
            </a:r>
            <a:r>
              <a:rPr sz="1800" spc="5" dirty="0">
                <a:latin typeface="Arial"/>
                <a:cs typeface="Arial"/>
              </a:rPr>
              <a:t>и</a:t>
            </a:r>
            <a:r>
              <a:rPr sz="1800" spc="-5" dirty="0">
                <a:latin typeface="Arial"/>
                <a:cs typeface="Arial"/>
              </a:rPr>
              <a:t>на</a:t>
            </a:r>
            <a:r>
              <a:rPr sz="1800" dirty="0">
                <a:latin typeface="Arial"/>
                <a:cs typeface="Arial"/>
              </a:rPr>
              <a:t>льн</a:t>
            </a:r>
            <a:r>
              <a:rPr sz="1800" spc="5" dirty="0">
                <a:latin typeface="Arial"/>
                <a:cs typeface="Arial"/>
              </a:rPr>
              <a:t>ы</a:t>
            </a:r>
            <a:r>
              <a:rPr sz="1800" spc="-5" dirty="0"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7875" y="1994154"/>
            <a:ext cx="3389629" cy="364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Arial"/>
                <a:cs typeface="Arial"/>
              </a:rPr>
              <a:t>специального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назначения</a:t>
            </a:r>
            <a:endParaRPr sz="2200">
              <a:latin typeface="Arial"/>
              <a:cs typeface="Arial"/>
            </a:endParaRPr>
          </a:p>
          <a:p>
            <a:pPr marL="12700" marR="69215">
              <a:lnSpc>
                <a:spcPts val="2000"/>
              </a:lnSpc>
              <a:spcBef>
                <a:spcPts val="960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</a:t>
            </a:r>
            <a:r>
              <a:rPr sz="1800" spc="-15" dirty="0">
                <a:latin typeface="Arial"/>
                <a:cs typeface="Arial"/>
              </a:rPr>
              <a:t>р</a:t>
            </a:r>
            <a:r>
              <a:rPr sz="1800" spc="-70" dirty="0">
                <a:latin typeface="Arial"/>
                <a:cs typeface="Arial"/>
              </a:rPr>
              <a:t>е</a:t>
            </a:r>
            <a:r>
              <a:rPr sz="1800" spc="-5" dirty="0">
                <a:latin typeface="Arial"/>
                <a:cs typeface="Arial"/>
              </a:rPr>
              <a:t>тр</a:t>
            </a:r>
            <a:r>
              <a:rPr sz="1800" spc="-15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м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ля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ной  </a:t>
            </a:r>
            <a:r>
              <a:rPr sz="1800" spc="-15" dirty="0">
                <a:latin typeface="Arial"/>
                <a:cs typeface="Arial"/>
              </a:rPr>
              <a:t>области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5"/>
              </a:lnSpc>
              <a:spcBef>
                <a:spcPts val="41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</a:t>
            </a:r>
            <a:r>
              <a:rPr sz="1800" spc="-5" dirty="0">
                <a:latin typeface="Arial"/>
                <a:cs typeface="Arial"/>
              </a:rPr>
              <a:t>вн</a:t>
            </a:r>
            <a:r>
              <a:rPr sz="1800" spc="-25" dirty="0">
                <a:latin typeface="Arial"/>
                <a:cs typeface="Arial"/>
              </a:rPr>
              <a:t>у</a:t>
            </a:r>
            <a:r>
              <a:rPr sz="1800" dirty="0">
                <a:latin typeface="Arial"/>
                <a:cs typeface="Arial"/>
              </a:rPr>
              <a:t>трир</a:t>
            </a:r>
            <a:r>
              <a:rPr sz="1800" spc="-45" dirty="0">
                <a:latin typeface="Arial"/>
                <a:cs typeface="Arial"/>
              </a:rPr>
              <a:t>о</a:t>
            </a:r>
            <a:r>
              <a:rPr sz="1800" spc="-20" dirty="0">
                <a:latin typeface="Arial"/>
                <a:cs typeface="Arial"/>
              </a:rPr>
              <a:t>т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dirty="0">
                <a:latin typeface="Arial"/>
                <a:cs typeface="Arial"/>
              </a:rPr>
              <a:t>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5"/>
              </a:lnSpc>
            </a:pPr>
            <a:r>
              <a:rPr sz="1800" dirty="0">
                <a:latin typeface="Arial"/>
                <a:cs typeface="Arial"/>
              </a:rPr>
              <a:t>тяги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язы</a:t>
            </a:r>
            <a:r>
              <a:rPr sz="1800" spc="35" dirty="0">
                <a:latin typeface="Arial"/>
                <a:cs typeface="Arial"/>
              </a:rPr>
              <a:t>к</a:t>
            </a:r>
            <a:r>
              <a:rPr sz="1800" spc="-5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 marL="12700" marR="412115">
              <a:lnSpc>
                <a:spcPts val="2000"/>
              </a:lnSpc>
              <a:spcBef>
                <a:spcPts val="64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 </a:t>
            </a:r>
            <a:r>
              <a:rPr sz="1800" spc="-10" dirty="0">
                <a:latin typeface="Arial"/>
                <a:cs typeface="Arial"/>
              </a:rPr>
              <a:t>ортодонтических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аппаратов</a:t>
            </a:r>
            <a:endParaRPr sz="1800">
              <a:latin typeface="Arial"/>
              <a:cs typeface="Arial"/>
            </a:endParaRPr>
          </a:p>
          <a:p>
            <a:pPr marL="12700" marR="770255">
              <a:lnSpc>
                <a:spcPts val="2000"/>
              </a:lnSpc>
              <a:spcBef>
                <a:spcPts val="61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съемных  </a:t>
            </a:r>
            <a:r>
              <a:rPr sz="1800" spc="-20" dirty="0">
                <a:latin typeface="Arial"/>
                <a:cs typeface="Arial"/>
              </a:rPr>
              <a:t>протезов</a:t>
            </a:r>
            <a:endParaRPr sz="1800">
              <a:latin typeface="Arial"/>
              <a:cs typeface="Arial"/>
            </a:endParaRPr>
          </a:p>
          <a:p>
            <a:pPr marL="12700" marR="518159">
              <a:lnSpc>
                <a:spcPts val="2000"/>
              </a:lnSpc>
              <a:spcBef>
                <a:spcPts val="61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несъе</a:t>
            </a:r>
            <a:r>
              <a:rPr sz="1800" spc="-10" dirty="0">
                <a:latin typeface="Arial"/>
                <a:cs typeface="Arial"/>
              </a:rPr>
              <a:t>м</a:t>
            </a:r>
            <a:r>
              <a:rPr sz="1800" dirty="0">
                <a:latin typeface="Arial"/>
                <a:cs typeface="Arial"/>
              </a:rPr>
              <a:t>ных  </a:t>
            </a:r>
            <a:r>
              <a:rPr sz="1800" spc="-20" dirty="0">
                <a:latin typeface="Arial"/>
                <a:cs typeface="Arial"/>
              </a:rPr>
              <a:t>протезов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17875" y="5712714"/>
            <a:ext cx="2861945" cy="169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3820">
              <a:lnSpc>
                <a:spcPts val="2020"/>
              </a:lnSpc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с</a:t>
            </a:r>
            <a:r>
              <a:rPr sz="1800" spc="25" dirty="0">
                <a:latin typeface="Arial"/>
                <a:cs typeface="Arial"/>
              </a:rPr>
              <a:t>к</a:t>
            </a:r>
            <a:r>
              <a:rPr sz="1800" spc="-25" dirty="0">
                <a:latin typeface="Arial"/>
                <a:cs typeface="Arial"/>
              </a:rPr>
              <a:t>у</a:t>
            </a:r>
            <a:r>
              <a:rPr sz="1800" spc="-5" dirty="0">
                <a:latin typeface="Arial"/>
                <a:cs typeface="Arial"/>
              </a:rPr>
              <a:t>ч</a:t>
            </a:r>
            <a:r>
              <a:rPr sz="1800" spc="-15" dirty="0">
                <a:latin typeface="Arial"/>
                <a:cs typeface="Arial"/>
              </a:rPr>
              <a:t>е</a:t>
            </a:r>
            <a:r>
              <a:rPr sz="1800" spc="-5" dirty="0">
                <a:latin typeface="Arial"/>
                <a:cs typeface="Arial"/>
              </a:rPr>
              <a:t>нн</a:t>
            </a:r>
            <a:r>
              <a:rPr sz="1800" dirty="0">
                <a:latin typeface="Arial"/>
                <a:cs typeface="Arial"/>
              </a:rPr>
              <a:t>ых  </a:t>
            </a:r>
            <a:r>
              <a:rPr sz="1800" spc="-5" dirty="0">
                <a:latin typeface="Arial"/>
                <a:cs typeface="Arial"/>
              </a:rPr>
              <a:t>зубов </a:t>
            </a:r>
            <a:r>
              <a:rPr sz="1800" dirty="0">
                <a:latin typeface="Arial"/>
                <a:cs typeface="Arial"/>
              </a:rPr>
              <a:t>и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фиссур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  <a:spcBef>
                <a:spcPts val="400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для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чи</a:t>
            </a:r>
            <a:r>
              <a:rPr sz="1800" spc="-30" dirty="0">
                <a:latin typeface="Arial"/>
                <a:cs typeface="Arial"/>
              </a:rPr>
              <a:t>щ</a:t>
            </a:r>
            <a:r>
              <a:rPr sz="1800" dirty="0">
                <a:latin typeface="Arial"/>
                <a:cs typeface="Arial"/>
              </a:rPr>
              <a:t>ения м</a:t>
            </a:r>
            <a:r>
              <a:rPr sz="1800" spc="-35" dirty="0">
                <a:latin typeface="Arial"/>
                <a:cs typeface="Arial"/>
              </a:rPr>
              <a:t>е</a:t>
            </a:r>
            <a:r>
              <a:rPr sz="1800" spc="-5" dirty="0">
                <a:latin typeface="Arial"/>
                <a:cs typeface="Arial"/>
              </a:rPr>
              <a:t>ж</a:t>
            </a:r>
            <a:r>
              <a:rPr sz="1800" spc="-35" dirty="0">
                <a:latin typeface="Arial"/>
                <a:cs typeface="Arial"/>
              </a:rPr>
              <a:t>з</a:t>
            </a:r>
            <a:r>
              <a:rPr sz="1800" dirty="0">
                <a:latin typeface="Arial"/>
                <a:cs typeface="Arial"/>
              </a:rPr>
              <a:t>убных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промежутков</a:t>
            </a:r>
            <a:endParaRPr sz="1800">
              <a:latin typeface="Arial"/>
              <a:cs typeface="Arial"/>
            </a:endParaRPr>
          </a:p>
          <a:p>
            <a:pPr marL="12700" marR="948690">
              <a:lnSpc>
                <a:spcPts val="2020"/>
              </a:lnSpc>
              <a:spcBef>
                <a:spcPts val="630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п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и повыш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нной  ч</a:t>
            </a:r>
            <a:r>
              <a:rPr sz="1800" spc="-30" dirty="0">
                <a:latin typeface="Arial"/>
                <a:cs typeface="Arial"/>
              </a:rPr>
              <a:t>у</a:t>
            </a:r>
            <a:r>
              <a:rPr sz="1800" spc="-25" dirty="0">
                <a:latin typeface="Arial"/>
                <a:cs typeface="Arial"/>
              </a:rPr>
              <a:t>в</a:t>
            </a:r>
            <a:r>
              <a:rPr sz="1800" spc="-5" dirty="0">
                <a:latin typeface="Arial"/>
                <a:cs typeface="Arial"/>
              </a:rPr>
              <a:t>ст</a:t>
            </a:r>
            <a:r>
              <a:rPr sz="1800" dirty="0">
                <a:latin typeface="Arial"/>
                <a:cs typeface="Arial"/>
              </a:rPr>
              <a:t>ви</a:t>
            </a:r>
            <a:r>
              <a:rPr sz="1800" spc="-20" dirty="0">
                <a:latin typeface="Arial"/>
                <a:cs typeface="Arial"/>
              </a:rPr>
              <a:t>т</a:t>
            </a:r>
            <a:r>
              <a:rPr sz="1800" spc="-7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льности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7794" y="4744593"/>
            <a:ext cx="2472690" cy="8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215">
              <a:lnSpc>
                <a:spcPts val="2450"/>
              </a:lnSpc>
            </a:pPr>
            <a:r>
              <a:rPr sz="2200" spc="-5" dirty="0">
                <a:latin typeface="Arial"/>
                <a:cs typeface="Arial"/>
              </a:rPr>
              <a:t>х</a:t>
            </a:r>
            <a:r>
              <a:rPr sz="2200" spc="-90" dirty="0">
                <a:latin typeface="Arial"/>
                <a:cs typeface="Arial"/>
              </a:rPr>
              <a:t>у</a:t>
            </a:r>
            <a:r>
              <a:rPr sz="2200" spc="-5" dirty="0">
                <a:latin typeface="Arial"/>
                <a:cs typeface="Arial"/>
              </a:rPr>
              <a:t>д</a:t>
            </a:r>
            <a:r>
              <a:rPr sz="2200" spc="-25" dirty="0">
                <a:latin typeface="Arial"/>
                <a:cs typeface="Arial"/>
              </a:rPr>
              <a:t>о</a:t>
            </a:r>
            <a:r>
              <a:rPr sz="2200" spc="-5" dirty="0">
                <a:latin typeface="Arial"/>
                <a:cs typeface="Arial"/>
              </a:rPr>
              <a:t>жест</a:t>
            </a:r>
            <a:r>
              <a:rPr sz="2200" spc="-25" dirty="0">
                <a:latin typeface="Arial"/>
                <a:cs typeface="Arial"/>
              </a:rPr>
              <a:t>в</a:t>
            </a:r>
            <a:r>
              <a:rPr sz="2200" spc="-5" dirty="0">
                <a:latin typeface="Arial"/>
                <a:cs typeface="Arial"/>
              </a:rPr>
              <a:t>енны  е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750"/>
              </a:lnSpc>
            </a:pPr>
            <a:r>
              <a:rPr sz="2200" spc="-5" dirty="0">
                <a:latin typeface="Arial"/>
                <a:cs typeface="Arial"/>
              </a:rPr>
              <a:t>профилактические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7794" y="5571744"/>
            <a:ext cx="2535555" cy="1278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(пародонтологические)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dirty="0">
                <a:latin typeface="Arial"/>
                <a:cs typeface="Arial"/>
              </a:rPr>
              <a:t>п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dirty="0">
                <a:latin typeface="Arial"/>
                <a:cs typeface="Arial"/>
              </a:rPr>
              <a:t>остые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0"/>
              </a:lnSpc>
              <a:spcBef>
                <a:spcPts val="755"/>
              </a:spcBef>
            </a:pPr>
            <a:r>
              <a:rPr sz="800" dirty="0">
                <a:latin typeface="Wingdings"/>
                <a:cs typeface="Wingdings"/>
              </a:rPr>
              <a:t></a:t>
            </a:r>
            <a:r>
              <a:rPr sz="1800" spc="-5" dirty="0">
                <a:latin typeface="Arial"/>
                <a:cs typeface="Arial"/>
              </a:rPr>
              <a:t>с</a:t>
            </a:r>
            <a:r>
              <a:rPr sz="1800" spc="20" dirty="0">
                <a:latin typeface="Arial"/>
                <a:cs typeface="Arial"/>
              </a:rPr>
              <a:t>л</a:t>
            </a:r>
            <a:r>
              <a:rPr sz="1800" spc="-35" dirty="0">
                <a:latin typeface="Arial"/>
                <a:cs typeface="Arial"/>
              </a:rPr>
              <a:t>о</a:t>
            </a:r>
            <a:r>
              <a:rPr sz="1800" spc="-5" dirty="0">
                <a:latin typeface="Arial"/>
                <a:cs typeface="Arial"/>
              </a:rPr>
              <a:t>жн</a:t>
            </a:r>
            <a:r>
              <a:rPr sz="1800" spc="-15" dirty="0">
                <a:latin typeface="Arial"/>
                <a:cs typeface="Arial"/>
              </a:rPr>
              <a:t>о</a:t>
            </a:r>
            <a:r>
              <a:rPr sz="1800" dirty="0">
                <a:latin typeface="Arial"/>
                <a:cs typeface="Arial"/>
              </a:rPr>
              <a:t>ст</a:t>
            </a:r>
            <a:r>
              <a:rPr sz="1800" spc="-35" dirty="0">
                <a:latin typeface="Arial"/>
                <a:cs typeface="Arial"/>
              </a:rPr>
              <a:t>р</a:t>
            </a:r>
            <a:r>
              <a:rPr sz="1800" spc="-25" dirty="0">
                <a:latin typeface="Arial"/>
                <a:cs typeface="Arial"/>
              </a:rPr>
              <a:t>у</a:t>
            </a:r>
            <a:r>
              <a:rPr sz="1800" spc="25" dirty="0">
                <a:latin typeface="Arial"/>
                <a:cs typeface="Arial"/>
              </a:rPr>
              <a:t>кт</a:t>
            </a:r>
            <a:r>
              <a:rPr sz="1800" spc="-50" dirty="0">
                <a:latin typeface="Arial"/>
                <a:cs typeface="Arial"/>
              </a:rPr>
              <a:t>у</a:t>
            </a:r>
            <a:r>
              <a:rPr sz="1800" dirty="0">
                <a:latin typeface="Arial"/>
                <a:cs typeface="Arial"/>
              </a:rPr>
              <a:t>ри</a:t>
            </a:r>
            <a:r>
              <a:rPr sz="1800" spc="-10" dirty="0">
                <a:latin typeface="Arial"/>
                <a:cs typeface="Arial"/>
              </a:rPr>
              <a:t>р</a:t>
            </a:r>
            <a:r>
              <a:rPr sz="1800" spc="-5" dirty="0">
                <a:latin typeface="Arial"/>
                <a:cs typeface="Arial"/>
              </a:rPr>
              <a:t>о</a:t>
            </a:r>
            <a:r>
              <a:rPr sz="1800" spc="-35" dirty="0">
                <a:latin typeface="Arial"/>
                <a:cs typeface="Arial"/>
              </a:rPr>
              <a:t>в</a:t>
            </a:r>
            <a:r>
              <a:rPr sz="1800" dirty="0">
                <a:latin typeface="Arial"/>
                <a:cs typeface="Arial"/>
              </a:rPr>
              <a:t>а</a:t>
            </a:r>
            <a:r>
              <a:rPr sz="1800" spc="-5" dirty="0">
                <a:latin typeface="Arial"/>
                <a:cs typeface="Arial"/>
              </a:rPr>
              <a:t>н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80"/>
              </a:lnSpc>
            </a:pPr>
            <a:r>
              <a:rPr sz="1800" dirty="0">
                <a:latin typeface="Arial"/>
                <a:cs typeface="Arial"/>
              </a:rPr>
              <a:t>ные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5413" y="2013330"/>
            <a:ext cx="1878964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гигиенические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0450" y="1260475"/>
            <a:ext cx="3959225" cy="1905"/>
          </a:xfrm>
          <a:custGeom>
            <a:avLst/>
            <a:gdLst/>
            <a:ahLst/>
            <a:cxnLst/>
            <a:rect l="l" t="t" r="r" b="b"/>
            <a:pathLst>
              <a:path w="3959225" h="1905">
                <a:moveTo>
                  <a:pt x="0" y="0"/>
                </a:moveTo>
                <a:lnTo>
                  <a:pt x="3959225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19475" y="1258316"/>
            <a:ext cx="187325" cy="362585"/>
          </a:xfrm>
          <a:custGeom>
            <a:avLst/>
            <a:gdLst/>
            <a:ahLst/>
            <a:cxnLst/>
            <a:rect l="l" t="t" r="r" b="b"/>
            <a:pathLst>
              <a:path w="187325" h="362584">
                <a:moveTo>
                  <a:pt x="508" y="277368"/>
                </a:moveTo>
                <a:lnTo>
                  <a:pt x="0" y="362458"/>
                </a:lnTo>
                <a:lnTo>
                  <a:pt x="68452" y="311785"/>
                </a:lnTo>
                <a:lnTo>
                  <a:pt x="60931" y="307975"/>
                </a:lnTo>
                <a:lnTo>
                  <a:pt x="32892" y="307975"/>
                </a:lnTo>
                <a:lnTo>
                  <a:pt x="24511" y="303784"/>
                </a:lnTo>
                <a:lnTo>
                  <a:pt x="30255" y="292436"/>
                </a:lnTo>
                <a:lnTo>
                  <a:pt x="508" y="277368"/>
                </a:lnTo>
                <a:close/>
              </a:path>
              <a:path w="187325" h="362584">
                <a:moveTo>
                  <a:pt x="30255" y="292436"/>
                </a:moveTo>
                <a:lnTo>
                  <a:pt x="24511" y="303784"/>
                </a:lnTo>
                <a:lnTo>
                  <a:pt x="32892" y="307975"/>
                </a:lnTo>
                <a:lnTo>
                  <a:pt x="38621" y="296674"/>
                </a:lnTo>
                <a:lnTo>
                  <a:pt x="30255" y="292436"/>
                </a:lnTo>
                <a:close/>
              </a:path>
              <a:path w="187325" h="362584">
                <a:moveTo>
                  <a:pt x="38621" y="296674"/>
                </a:moveTo>
                <a:lnTo>
                  <a:pt x="32892" y="307975"/>
                </a:lnTo>
                <a:lnTo>
                  <a:pt x="60931" y="307975"/>
                </a:lnTo>
                <a:lnTo>
                  <a:pt x="38621" y="296674"/>
                </a:lnTo>
                <a:close/>
              </a:path>
              <a:path w="187325" h="362584">
                <a:moveTo>
                  <a:pt x="178308" y="0"/>
                </a:moveTo>
                <a:lnTo>
                  <a:pt x="30255" y="292436"/>
                </a:lnTo>
                <a:lnTo>
                  <a:pt x="38621" y="296674"/>
                </a:lnTo>
                <a:lnTo>
                  <a:pt x="186816" y="4318"/>
                </a:lnTo>
                <a:lnTo>
                  <a:pt x="1783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56245" y="1257046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125535" y="132274"/>
                </a:moveTo>
                <a:lnTo>
                  <a:pt x="101980" y="155829"/>
                </a:lnTo>
                <a:lnTo>
                  <a:pt x="182752" y="182753"/>
                </a:lnTo>
                <a:lnTo>
                  <a:pt x="168909" y="141224"/>
                </a:lnTo>
                <a:lnTo>
                  <a:pt x="134493" y="141224"/>
                </a:lnTo>
                <a:lnTo>
                  <a:pt x="125535" y="132274"/>
                </a:lnTo>
                <a:close/>
              </a:path>
              <a:path w="182879" h="182880">
                <a:moveTo>
                  <a:pt x="132274" y="125535"/>
                </a:moveTo>
                <a:lnTo>
                  <a:pt x="125535" y="132274"/>
                </a:lnTo>
                <a:lnTo>
                  <a:pt x="134493" y="141224"/>
                </a:lnTo>
                <a:lnTo>
                  <a:pt x="141224" y="134493"/>
                </a:lnTo>
                <a:lnTo>
                  <a:pt x="132274" y="125535"/>
                </a:lnTo>
                <a:close/>
              </a:path>
              <a:path w="182879" h="182880">
                <a:moveTo>
                  <a:pt x="155828" y="101981"/>
                </a:moveTo>
                <a:lnTo>
                  <a:pt x="132274" y="125535"/>
                </a:lnTo>
                <a:lnTo>
                  <a:pt x="141224" y="134493"/>
                </a:lnTo>
                <a:lnTo>
                  <a:pt x="134493" y="141224"/>
                </a:lnTo>
                <a:lnTo>
                  <a:pt x="168909" y="141224"/>
                </a:lnTo>
                <a:lnTo>
                  <a:pt x="155828" y="101981"/>
                </a:lnTo>
                <a:close/>
              </a:path>
              <a:path w="182879" h="182880">
                <a:moveTo>
                  <a:pt x="6857" y="0"/>
                </a:moveTo>
                <a:lnTo>
                  <a:pt x="0" y="6858"/>
                </a:lnTo>
                <a:lnTo>
                  <a:pt x="125535" y="132274"/>
                </a:lnTo>
                <a:lnTo>
                  <a:pt x="132274" y="125535"/>
                </a:lnTo>
                <a:lnTo>
                  <a:pt x="68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387" y="1908175"/>
            <a:ext cx="7307580" cy="1905"/>
          </a:xfrm>
          <a:custGeom>
            <a:avLst/>
            <a:gdLst/>
            <a:ahLst/>
            <a:cxnLst/>
            <a:rect l="l" t="t" r="r" b="b"/>
            <a:pathLst>
              <a:path w="7307580" h="1905">
                <a:moveTo>
                  <a:pt x="0" y="0"/>
                </a:moveTo>
                <a:lnTo>
                  <a:pt x="7307262" y="16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82038" y="190817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862" y="179324"/>
                </a:lnTo>
                <a:lnTo>
                  <a:pt x="69811" y="115950"/>
                </a:lnTo>
                <a:lnTo>
                  <a:pt x="33528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8" y="115950"/>
                </a:lnTo>
                <a:lnTo>
                  <a:pt x="43053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3" y="115824"/>
                </a:lnTo>
                <a:lnTo>
                  <a:pt x="33528" y="115950"/>
                </a:lnTo>
                <a:lnTo>
                  <a:pt x="69811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387" y="1908175"/>
            <a:ext cx="1905" cy="3492500"/>
          </a:xfrm>
          <a:custGeom>
            <a:avLst/>
            <a:gdLst/>
            <a:ahLst/>
            <a:cxnLst/>
            <a:rect l="l" t="t" r="r" b="b"/>
            <a:pathLst>
              <a:path w="1905" h="3492500">
                <a:moveTo>
                  <a:pt x="0" y="0"/>
                </a:moveTo>
                <a:lnTo>
                  <a:pt x="1587" y="34925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349" y="5363464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68" y="0"/>
                </a:moveTo>
                <a:lnTo>
                  <a:pt x="103273" y="33402"/>
                </a:lnTo>
                <a:lnTo>
                  <a:pt x="115976" y="33527"/>
                </a:lnTo>
                <a:lnTo>
                  <a:pt x="115887" y="43052"/>
                </a:lnTo>
                <a:lnTo>
                  <a:pt x="103188" y="43052"/>
                </a:lnTo>
                <a:lnTo>
                  <a:pt x="102895" y="76200"/>
                </a:lnTo>
                <a:lnTo>
                  <a:pt x="170605" y="43052"/>
                </a:lnTo>
                <a:lnTo>
                  <a:pt x="115887" y="43052"/>
                </a:lnTo>
                <a:lnTo>
                  <a:pt x="170861" y="42927"/>
                </a:lnTo>
                <a:lnTo>
                  <a:pt x="179425" y="38734"/>
                </a:lnTo>
                <a:lnTo>
                  <a:pt x="103568" y="0"/>
                </a:lnTo>
                <a:close/>
              </a:path>
              <a:path w="179704" h="76200">
                <a:moveTo>
                  <a:pt x="103273" y="33402"/>
                </a:moveTo>
                <a:lnTo>
                  <a:pt x="103189" y="42927"/>
                </a:lnTo>
                <a:lnTo>
                  <a:pt x="115887" y="43052"/>
                </a:lnTo>
                <a:lnTo>
                  <a:pt x="115976" y="33527"/>
                </a:lnTo>
                <a:lnTo>
                  <a:pt x="103273" y="33402"/>
                </a:lnTo>
                <a:close/>
              </a:path>
              <a:path w="179704" h="76200">
                <a:moveTo>
                  <a:pt x="76" y="32384"/>
                </a:moveTo>
                <a:lnTo>
                  <a:pt x="0" y="41909"/>
                </a:lnTo>
                <a:lnTo>
                  <a:pt x="103189" y="42927"/>
                </a:lnTo>
                <a:lnTo>
                  <a:pt x="103273" y="33402"/>
                </a:lnTo>
                <a:lnTo>
                  <a:pt x="76" y="32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1127" y="4780153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53873" y="0"/>
                </a:moveTo>
                <a:lnTo>
                  <a:pt x="0" y="53848"/>
                </a:lnTo>
                <a:lnTo>
                  <a:pt x="80822" y="80772"/>
                </a:lnTo>
                <a:lnTo>
                  <a:pt x="53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42739" y="1908175"/>
            <a:ext cx="76200" cy="179705"/>
          </a:xfrm>
          <a:custGeom>
            <a:avLst/>
            <a:gdLst/>
            <a:ahLst/>
            <a:cxnLst/>
            <a:rect l="l" t="t" r="r" b="b"/>
            <a:pathLst>
              <a:path w="76200" h="179705">
                <a:moveTo>
                  <a:pt x="33402" y="103226"/>
                </a:moveTo>
                <a:lnTo>
                  <a:pt x="0" y="103504"/>
                </a:lnTo>
                <a:lnTo>
                  <a:pt x="38735" y="179324"/>
                </a:lnTo>
                <a:lnTo>
                  <a:pt x="69789" y="115950"/>
                </a:lnTo>
                <a:lnTo>
                  <a:pt x="33527" y="115950"/>
                </a:lnTo>
                <a:lnTo>
                  <a:pt x="33402" y="103226"/>
                </a:lnTo>
                <a:close/>
              </a:path>
              <a:path w="76200" h="179705">
                <a:moveTo>
                  <a:pt x="42927" y="103147"/>
                </a:moveTo>
                <a:lnTo>
                  <a:pt x="33402" y="103226"/>
                </a:lnTo>
                <a:lnTo>
                  <a:pt x="33527" y="115950"/>
                </a:lnTo>
                <a:lnTo>
                  <a:pt x="43052" y="115824"/>
                </a:lnTo>
                <a:lnTo>
                  <a:pt x="42927" y="103147"/>
                </a:lnTo>
                <a:close/>
              </a:path>
              <a:path w="76200" h="179705">
                <a:moveTo>
                  <a:pt x="76200" y="102869"/>
                </a:moveTo>
                <a:lnTo>
                  <a:pt x="42927" y="103147"/>
                </a:lnTo>
                <a:lnTo>
                  <a:pt x="43052" y="115824"/>
                </a:lnTo>
                <a:lnTo>
                  <a:pt x="33527" y="115950"/>
                </a:lnTo>
                <a:lnTo>
                  <a:pt x="69789" y="115950"/>
                </a:lnTo>
                <a:lnTo>
                  <a:pt x="76200" y="102869"/>
                </a:lnTo>
                <a:close/>
              </a:path>
              <a:path w="76200" h="179705">
                <a:moveTo>
                  <a:pt x="41910" y="0"/>
                </a:moveTo>
                <a:lnTo>
                  <a:pt x="32385" y="0"/>
                </a:lnTo>
                <a:lnTo>
                  <a:pt x="33402" y="103226"/>
                </a:lnTo>
                <a:lnTo>
                  <a:pt x="42927" y="103147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6904" y="1903603"/>
            <a:ext cx="254000" cy="92075"/>
          </a:xfrm>
          <a:custGeom>
            <a:avLst/>
            <a:gdLst/>
            <a:ahLst/>
            <a:cxnLst/>
            <a:rect l="l" t="t" r="r" b="b"/>
            <a:pathLst>
              <a:path w="254000" h="92075">
                <a:moveTo>
                  <a:pt x="179124" y="59779"/>
                </a:moveTo>
                <a:lnTo>
                  <a:pt x="170052" y="91948"/>
                </a:lnTo>
                <a:lnTo>
                  <a:pt x="253746" y="75946"/>
                </a:lnTo>
                <a:lnTo>
                  <a:pt x="239809" y="63246"/>
                </a:lnTo>
                <a:lnTo>
                  <a:pt x="191389" y="63246"/>
                </a:lnTo>
                <a:lnTo>
                  <a:pt x="179124" y="59779"/>
                </a:lnTo>
                <a:close/>
              </a:path>
              <a:path w="254000" h="92075">
                <a:moveTo>
                  <a:pt x="181701" y="50643"/>
                </a:moveTo>
                <a:lnTo>
                  <a:pt x="179124" y="59779"/>
                </a:lnTo>
                <a:lnTo>
                  <a:pt x="191389" y="63246"/>
                </a:lnTo>
                <a:lnTo>
                  <a:pt x="193928" y="54101"/>
                </a:lnTo>
                <a:lnTo>
                  <a:pt x="181701" y="50643"/>
                </a:lnTo>
                <a:close/>
              </a:path>
              <a:path w="254000" h="92075">
                <a:moveTo>
                  <a:pt x="190753" y="18541"/>
                </a:moveTo>
                <a:lnTo>
                  <a:pt x="181701" y="50643"/>
                </a:lnTo>
                <a:lnTo>
                  <a:pt x="193928" y="54101"/>
                </a:lnTo>
                <a:lnTo>
                  <a:pt x="191389" y="63246"/>
                </a:lnTo>
                <a:lnTo>
                  <a:pt x="239809" y="63246"/>
                </a:lnTo>
                <a:lnTo>
                  <a:pt x="190753" y="18541"/>
                </a:lnTo>
                <a:close/>
              </a:path>
              <a:path w="254000" h="92075">
                <a:moveTo>
                  <a:pt x="2667" y="0"/>
                </a:moveTo>
                <a:lnTo>
                  <a:pt x="0" y="9144"/>
                </a:lnTo>
                <a:lnTo>
                  <a:pt x="179124" y="59779"/>
                </a:lnTo>
                <a:lnTo>
                  <a:pt x="181701" y="50643"/>
                </a:lnTo>
                <a:lnTo>
                  <a:pt x="26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00675" y="1079500"/>
            <a:ext cx="1905" cy="179705"/>
          </a:xfrm>
          <a:custGeom>
            <a:avLst/>
            <a:gdLst/>
            <a:ahLst/>
            <a:cxnLst/>
            <a:rect l="l" t="t" r="r" b="b"/>
            <a:pathLst>
              <a:path w="1904" h="179705">
                <a:moveTo>
                  <a:pt x="0" y="0"/>
                </a:moveTo>
                <a:lnTo>
                  <a:pt x="1650" y="1794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60700" y="1800225"/>
            <a:ext cx="1905" cy="107950"/>
          </a:xfrm>
          <a:custGeom>
            <a:avLst/>
            <a:gdLst/>
            <a:ahLst/>
            <a:cxnLst/>
            <a:rect l="l" t="t" r="r" b="b"/>
            <a:pathLst>
              <a:path w="1905" h="107950">
                <a:moveTo>
                  <a:pt x="0" y="0"/>
                </a:moveTo>
                <a:lnTo>
                  <a:pt x="1650" y="1079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349" y="4822190"/>
            <a:ext cx="179705" cy="76200"/>
          </a:xfrm>
          <a:custGeom>
            <a:avLst/>
            <a:gdLst/>
            <a:ahLst/>
            <a:cxnLst/>
            <a:rect l="l" t="t" r="r" b="b"/>
            <a:pathLst>
              <a:path w="179704" h="76200">
                <a:moveTo>
                  <a:pt x="103568" y="0"/>
                </a:moveTo>
                <a:lnTo>
                  <a:pt x="103274" y="33289"/>
                </a:lnTo>
                <a:lnTo>
                  <a:pt x="115976" y="33400"/>
                </a:lnTo>
                <a:lnTo>
                  <a:pt x="115887" y="42925"/>
                </a:lnTo>
                <a:lnTo>
                  <a:pt x="103189" y="42925"/>
                </a:lnTo>
                <a:lnTo>
                  <a:pt x="102895" y="76200"/>
                </a:lnTo>
                <a:lnTo>
                  <a:pt x="170864" y="42925"/>
                </a:lnTo>
                <a:lnTo>
                  <a:pt x="115887" y="42925"/>
                </a:lnTo>
                <a:lnTo>
                  <a:pt x="171091" y="42814"/>
                </a:lnTo>
                <a:lnTo>
                  <a:pt x="179425" y="38735"/>
                </a:lnTo>
                <a:lnTo>
                  <a:pt x="103568" y="0"/>
                </a:lnTo>
                <a:close/>
              </a:path>
              <a:path w="179704" h="76200">
                <a:moveTo>
                  <a:pt x="103274" y="33289"/>
                </a:moveTo>
                <a:lnTo>
                  <a:pt x="103190" y="42814"/>
                </a:lnTo>
                <a:lnTo>
                  <a:pt x="115887" y="42925"/>
                </a:lnTo>
                <a:lnTo>
                  <a:pt x="115976" y="33400"/>
                </a:lnTo>
                <a:lnTo>
                  <a:pt x="103274" y="33289"/>
                </a:lnTo>
                <a:close/>
              </a:path>
              <a:path w="179704" h="76200">
                <a:moveTo>
                  <a:pt x="76" y="32385"/>
                </a:moveTo>
                <a:lnTo>
                  <a:pt x="0" y="41910"/>
                </a:lnTo>
                <a:lnTo>
                  <a:pt x="103190" y="42814"/>
                </a:lnTo>
                <a:lnTo>
                  <a:pt x="103274" y="33289"/>
                </a:lnTo>
                <a:lnTo>
                  <a:pt x="76" y="32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9991" rIns="0" bIns="0" rtlCol="0">
            <a:spAutoFit/>
          </a:bodyPr>
          <a:lstStyle/>
          <a:p>
            <a:pPr marL="377190">
              <a:lnSpc>
                <a:spcPct val="100000"/>
              </a:lnSpc>
            </a:pPr>
            <a:r>
              <a:rPr sz="4400" dirty="0"/>
              <a:t>Межзубные ершики,</a:t>
            </a:r>
            <a:r>
              <a:rPr sz="4400" spc="-45" dirty="0"/>
              <a:t> </a:t>
            </a:r>
            <a:r>
              <a:rPr sz="4400" dirty="0"/>
              <a:t>щеточки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00112" y="1241425"/>
            <a:ext cx="3600450" cy="289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387" y="2879725"/>
            <a:ext cx="1836674" cy="278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375" y="5759386"/>
            <a:ext cx="1773301" cy="1439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9975" y="4500626"/>
            <a:ext cx="1439926" cy="2690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76342" y="1806321"/>
            <a:ext cx="2163445" cy="256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по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форме:</a:t>
            </a:r>
            <a:endParaRPr sz="22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760"/>
              </a:spcBef>
              <a:buClr>
                <a:srgbClr val="800000"/>
              </a:buClr>
              <a:buSzPct val="44444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800" dirty="0">
                <a:latin typeface="Arial"/>
                <a:cs typeface="Arial"/>
              </a:rPr>
              <a:t>конические;</a:t>
            </a:r>
            <a:endParaRPr sz="18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745"/>
              </a:spcBef>
              <a:buClr>
                <a:srgbClr val="800000"/>
              </a:buClr>
              <a:buSzPct val="44444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800" dirty="0">
                <a:latin typeface="Arial"/>
                <a:cs typeface="Arial"/>
              </a:rPr>
              <a:t>ци</a:t>
            </a:r>
            <a:r>
              <a:rPr sz="1800" spc="5" dirty="0">
                <a:latin typeface="Arial"/>
                <a:cs typeface="Arial"/>
              </a:rPr>
              <a:t>л</a:t>
            </a:r>
            <a:r>
              <a:rPr sz="1800" spc="-5" dirty="0">
                <a:latin typeface="Arial"/>
                <a:cs typeface="Arial"/>
              </a:rPr>
              <a:t>ин</a:t>
            </a:r>
            <a:r>
              <a:rPr sz="1800" dirty="0">
                <a:latin typeface="Arial"/>
                <a:cs typeface="Arial"/>
              </a:rPr>
              <a:t>дрич</a:t>
            </a:r>
            <a:r>
              <a:rPr sz="1800" spc="-10" dirty="0">
                <a:latin typeface="Arial"/>
                <a:cs typeface="Arial"/>
              </a:rPr>
              <a:t>е</a:t>
            </a:r>
            <a:r>
              <a:rPr sz="1800" dirty="0">
                <a:latin typeface="Arial"/>
                <a:cs typeface="Arial"/>
              </a:rPr>
              <a:t>ские;</a:t>
            </a:r>
            <a:endParaRPr sz="1800">
              <a:latin typeface="Arial"/>
              <a:cs typeface="Arial"/>
            </a:endParaRPr>
          </a:p>
          <a:p>
            <a:pPr marL="335280" marR="448309" indent="-323215">
              <a:lnSpc>
                <a:spcPts val="2460"/>
              </a:lnSpc>
              <a:spcBef>
                <a:spcPts val="935"/>
              </a:spcBef>
            </a:pPr>
            <a:r>
              <a:rPr sz="2200" spc="-5" dirty="0">
                <a:latin typeface="Arial"/>
                <a:cs typeface="Arial"/>
              </a:rPr>
              <a:t>по</a:t>
            </a:r>
            <a:r>
              <a:rPr sz="2200" spc="-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жесткости  щетины:</a:t>
            </a:r>
            <a:endParaRPr sz="22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710"/>
              </a:spcBef>
              <a:buClr>
                <a:srgbClr val="800000"/>
              </a:buClr>
              <a:buSzPct val="44444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800" dirty="0">
                <a:latin typeface="Arial"/>
                <a:cs typeface="Arial"/>
              </a:rPr>
              <a:t>мягкие;</a:t>
            </a:r>
            <a:endParaRPr sz="1800">
              <a:latin typeface="Arial"/>
              <a:cs typeface="Arial"/>
            </a:endParaRPr>
          </a:p>
          <a:p>
            <a:pPr marL="335280" indent="-322580">
              <a:lnSpc>
                <a:spcPct val="100000"/>
              </a:lnSpc>
              <a:spcBef>
                <a:spcPts val="745"/>
              </a:spcBef>
              <a:buClr>
                <a:srgbClr val="800000"/>
              </a:buClr>
              <a:buSzPct val="44444"/>
              <a:buFont typeface="Wingdings"/>
              <a:buChar char=""/>
              <a:tabLst>
                <a:tab pos="335280" algn="l"/>
                <a:tab pos="335915" algn="l"/>
              </a:tabLst>
            </a:pPr>
            <a:r>
              <a:rPr sz="1800" spc="-5" dirty="0">
                <a:latin typeface="Arial"/>
                <a:cs typeface="Arial"/>
              </a:rPr>
              <a:t>жесткие;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76870" y="1648333"/>
            <a:ext cx="2095500" cy="272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30225">
              <a:lnSpc>
                <a:spcPct val="132500"/>
              </a:lnSpc>
            </a:pPr>
            <a:r>
              <a:rPr sz="2200" spc="-5" dirty="0">
                <a:latin typeface="Arial"/>
                <a:cs typeface="Arial"/>
              </a:rPr>
              <a:t>по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размеру:  </a:t>
            </a:r>
            <a:r>
              <a:rPr sz="1800" dirty="0">
                <a:latin typeface="Arial"/>
                <a:cs typeface="Arial"/>
              </a:rPr>
              <a:t>экстратонкие;  тонкие;  средние;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spc="-5" dirty="0">
                <a:latin typeface="Arial"/>
                <a:cs typeface="Arial"/>
              </a:rPr>
              <a:t>по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наполнению:</a:t>
            </a:r>
            <a:endParaRPr sz="2200">
              <a:latin typeface="Arial"/>
              <a:cs typeface="Arial"/>
            </a:endParaRPr>
          </a:p>
          <a:p>
            <a:pPr marL="12700" marR="591185">
              <a:lnSpc>
                <a:spcPct val="134400"/>
              </a:lnSpc>
              <a:spcBef>
                <a:spcPts val="15"/>
              </a:spcBef>
            </a:pPr>
            <a:r>
              <a:rPr sz="1800" dirty="0">
                <a:latin typeface="Arial"/>
                <a:cs typeface="Arial"/>
              </a:rPr>
              <a:t>с абразивом;  </a:t>
            </a:r>
            <a:r>
              <a:rPr sz="1800" spc="-5" dirty="0">
                <a:latin typeface="Arial"/>
                <a:cs typeface="Arial"/>
              </a:rPr>
              <a:t>без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абразива.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9225" y="5224462"/>
            <a:ext cx="5940425" cy="1616075"/>
          </a:xfrm>
          <a:prstGeom prst="rect">
            <a:avLst/>
          </a:prstGeom>
          <a:ln w="35999">
            <a:solidFill>
              <a:srgbClr val="0000FF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spc="-15" dirty="0">
                <a:latin typeface="Arial"/>
                <a:cs typeface="Arial"/>
              </a:rPr>
              <a:t>Детские </a:t>
            </a:r>
            <a:r>
              <a:rPr sz="1800" spc="-5" dirty="0">
                <a:latin typeface="Arial"/>
                <a:cs typeface="Arial"/>
              </a:rPr>
              <a:t>зубные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щетки:</a:t>
            </a:r>
            <a:endParaRPr sz="18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775"/>
              </a:spcBef>
            </a:pPr>
            <a:r>
              <a:rPr sz="700" spc="15" dirty="0">
                <a:latin typeface="Wingdings"/>
                <a:cs typeface="Wingdings"/>
              </a:rPr>
              <a:t></a:t>
            </a:r>
            <a:r>
              <a:rPr sz="1600" spc="-20" dirty="0">
                <a:latin typeface="Arial"/>
                <a:cs typeface="Arial"/>
              </a:rPr>
              <a:t>з</a:t>
            </a:r>
            <a:r>
              <a:rPr sz="1600" spc="-1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б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ая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щ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т</a:t>
            </a:r>
            <a:r>
              <a:rPr sz="1600" spc="25" dirty="0">
                <a:latin typeface="Arial"/>
                <a:cs typeface="Arial"/>
              </a:rPr>
              <a:t>к</a:t>
            </a:r>
            <a:r>
              <a:rPr sz="1600" spc="-5" dirty="0">
                <a:latin typeface="Arial"/>
                <a:cs typeface="Arial"/>
              </a:rPr>
              <a:t>а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–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«напал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ч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-15" dirty="0">
                <a:latin typeface="Arial"/>
                <a:cs typeface="Arial"/>
              </a:rPr>
              <a:t>к</a:t>
            </a:r>
            <a:r>
              <a:rPr sz="1600" spc="-5" dirty="0">
                <a:latin typeface="Arial"/>
                <a:cs typeface="Arial"/>
              </a:rPr>
              <a:t>»;</a:t>
            </a:r>
            <a:endParaRPr sz="1600">
              <a:latin typeface="Arial"/>
              <a:cs typeface="Arial"/>
            </a:endParaRPr>
          </a:p>
          <a:p>
            <a:pPr marL="90170">
              <a:lnSpc>
                <a:spcPct val="100000"/>
              </a:lnSpc>
              <a:spcBef>
                <a:spcPts val="765"/>
              </a:spcBef>
            </a:pPr>
            <a:r>
              <a:rPr sz="700" spc="15" dirty="0">
                <a:latin typeface="Wingdings"/>
                <a:cs typeface="Wingdings"/>
              </a:rPr>
              <a:t>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25" dirty="0">
                <a:latin typeface="Arial"/>
                <a:cs typeface="Arial"/>
              </a:rPr>
              <a:t>к</a:t>
            </a:r>
            <a:r>
              <a:rPr sz="1600" spc="-5" dirty="0">
                <a:latin typeface="Arial"/>
                <a:cs typeface="Arial"/>
              </a:rPr>
              <a:t>ая </a:t>
            </a:r>
            <a:r>
              <a:rPr sz="1600" spc="-20" dirty="0">
                <a:latin typeface="Arial"/>
                <a:cs typeface="Arial"/>
              </a:rPr>
              <a:t>з</a:t>
            </a:r>
            <a:r>
              <a:rPr sz="1600" spc="-1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б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ая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щ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т</a:t>
            </a:r>
            <a:r>
              <a:rPr sz="1600" spc="25" dirty="0">
                <a:latin typeface="Arial"/>
                <a:cs typeface="Arial"/>
              </a:rPr>
              <a:t>к</a:t>
            </a:r>
            <a:r>
              <a:rPr sz="1600" spc="-5" dirty="0">
                <a:latin typeface="Arial"/>
                <a:cs typeface="Arial"/>
              </a:rPr>
              <a:t>а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дли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ой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2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чкой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(д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я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р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ди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лей</a:t>
            </a:r>
            <a:r>
              <a:rPr sz="1600" spc="-15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;</a:t>
            </a:r>
            <a:endParaRPr sz="1600">
              <a:latin typeface="Arial"/>
              <a:cs typeface="Arial"/>
            </a:endParaRPr>
          </a:p>
          <a:p>
            <a:pPr marL="90170" marR="848994">
              <a:lnSpc>
                <a:spcPts val="1789"/>
              </a:lnSpc>
              <a:spcBef>
                <a:spcPts val="925"/>
              </a:spcBef>
            </a:pPr>
            <a:r>
              <a:rPr sz="700" spc="15" dirty="0">
                <a:latin typeface="Wingdings"/>
                <a:cs typeface="Wingdings"/>
              </a:rPr>
              <a:t></a:t>
            </a:r>
            <a:r>
              <a:rPr sz="1600" spc="-5" dirty="0">
                <a:latin typeface="Arial"/>
                <a:cs typeface="Arial"/>
              </a:rPr>
              <a:t>д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25" dirty="0">
                <a:latin typeface="Arial"/>
                <a:cs typeface="Arial"/>
              </a:rPr>
              <a:t>к</a:t>
            </a:r>
            <a:r>
              <a:rPr sz="1600" spc="-5" dirty="0">
                <a:latin typeface="Arial"/>
                <a:cs typeface="Arial"/>
              </a:rPr>
              <a:t>ая </a:t>
            </a:r>
            <a:r>
              <a:rPr sz="1600" spc="-20" dirty="0">
                <a:latin typeface="Arial"/>
                <a:cs typeface="Arial"/>
              </a:rPr>
              <a:t>з</a:t>
            </a:r>
            <a:r>
              <a:rPr sz="1600" spc="-1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б</a:t>
            </a:r>
            <a:r>
              <a:rPr sz="1600" spc="-15" dirty="0">
                <a:latin typeface="Arial"/>
                <a:cs typeface="Arial"/>
              </a:rPr>
              <a:t>н</a:t>
            </a:r>
            <a:r>
              <a:rPr sz="1600" spc="-5" dirty="0">
                <a:latin typeface="Arial"/>
                <a:cs typeface="Arial"/>
              </a:rPr>
              <a:t>ая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щ</a:t>
            </a:r>
            <a:r>
              <a:rPr sz="1600" spc="-55" dirty="0">
                <a:latin typeface="Arial"/>
                <a:cs typeface="Arial"/>
              </a:rPr>
              <a:t>е</a:t>
            </a:r>
            <a:r>
              <a:rPr sz="1600" spc="-5" dirty="0">
                <a:latin typeface="Arial"/>
                <a:cs typeface="Arial"/>
              </a:rPr>
              <a:t>т</a:t>
            </a:r>
            <a:r>
              <a:rPr sz="1600" spc="25" dirty="0">
                <a:latin typeface="Arial"/>
                <a:cs typeface="Arial"/>
              </a:rPr>
              <a:t>к</a:t>
            </a:r>
            <a:r>
              <a:rPr sz="1600" spc="-5" dirty="0">
                <a:latin typeface="Arial"/>
                <a:cs typeface="Arial"/>
              </a:rPr>
              <a:t>а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45" dirty="0">
                <a:latin typeface="Arial"/>
                <a:cs typeface="Arial"/>
              </a:rPr>
              <a:t>о</a:t>
            </a:r>
            <a:r>
              <a:rPr sz="1600" spc="-5" dirty="0">
                <a:latin typeface="Arial"/>
                <a:cs typeface="Arial"/>
              </a:rPr>
              <a:t>лс</a:t>
            </a:r>
            <a:r>
              <a:rPr sz="1600" spc="-20" dirty="0">
                <a:latin typeface="Arial"/>
                <a:cs typeface="Arial"/>
              </a:rPr>
              <a:t>т</a:t>
            </a:r>
            <a:r>
              <a:rPr sz="1600" spc="-5" dirty="0">
                <a:latin typeface="Arial"/>
                <a:cs typeface="Arial"/>
              </a:rPr>
              <a:t>ой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р</a:t>
            </a:r>
            <a:r>
              <a:rPr sz="1600" spc="-25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чкой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(д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я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spc="-40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о  ребенка);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6245">
              <a:lnSpc>
                <a:spcPct val="100000"/>
              </a:lnSpc>
            </a:pPr>
            <a:r>
              <a:rPr spc="-5" dirty="0"/>
              <a:t>Зубные</a:t>
            </a:r>
            <a:r>
              <a:rPr spc="-65" dirty="0"/>
              <a:t> </a:t>
            </a:r>
            <a:r>
              <a:rPr spc="-5" dirty="0"/>
              <a:t>нити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781" y="1157224"/>
            <a:ext cx="9647555" cy="3869054"/>
          </a:xfrm>
          <a:prstGeom prst="rect">
            <a:avLst/>
          </a:prstGeom>
          <a:solidFill>
            <a:srgbClr val="D9D9D9"/>
          </a:solidFill>
          <a:ln w="9525">
            <a:solidFill>
              <a:srgbClr val="7E7E7E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40"/>
              </a:spcBef>
            </a:pPr>
            <a:r>
              <a:rPr sz="1600" spc="-10" dirty="0">
                <a:latin typeface="Arial"/>
                <a:cs typeface="Arial"/>
              </a:rPr>
              <a:t>Зубные </a:t>
            </a:r>
            <a:r>
              <a:rPr sz="1600" spc="-5" dirty="0">
                <a:latin typeface="Arial"/>
                <a:cs typeface="Arial"/>
              </a:rPr>
              <a:t>нити </a:t>
            </a:r>
            <a:r>
              <a:rPr sz="1600" spc="-10" dirty="0">
                <a:latin typeface="Arial"/>
                <a:cs typeface="Arial"/>
              </a:rPr>
              <a:t>можно </a:t>
            </a:r>
            <a:r>
              <a:rPr sz="1600" spc="-15" dirty="0">
                <a:latin typeface="Arial"/>
                <a:cs typeface="Arial"/>
              </a:rPr>
              <a:t>подразделить </a:t>
            </a:r>
            <a:r>
              <a:rPr sz="1600" spc="-5" dirty="0">
                <a:latin typeface="Arial"/>
                <a:cs typeface="Arial"/>
              </a:rPr>
              <a:t>на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группы:</a:t>
            </a:r>
            <a:endParaRPr sz="160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484"/>
              </a:spcBef>
            </a:pPr>
            <a:r>
              <a:rPr sz="1400" spc="-5" dirty="0">
                <a:latin typeface="Arial"/>
                <a:cs typeface="Arial"/>
              </a:rPr>
              <a:t>1. </a:t>
            </a:r>
            <a:r>
              <a:rPr sz="1400" dirty="0">
                <a:latin typeface="Arial"/>
                <a:cs typeface="Arial"/>
              </a:rPr>
              <a:t>По </a:t>
            </a:r>
            <a:r>
              <a:rPr sz="1400" spc="-5" dirty="0">
                <a:latin typeface="Arial"/>
                <a:cs typeface="Arial"/>
              </a:rPr>
              <a:t>форме </a:t>
            </a:r>
            <a:r>
              <a:rPr sz="1400" spc="-10" dirty="0">
                <a:latin typeface="Arial"/>
                <a:cs typeface="Arial"/>
              </a:rPr>
              <a:t>поперечного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сечения:</a:t>
            </a:r>
            <a:endParaRPr sz="14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509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10" dirty="0">
                <a:latin typeface="Arial"/>
                <a:cs typeface="Arial"/>
              </a:rPr>
              <a:t>круглые,</a:t>
            </a:r>
            <a:endParaRPr sz="12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490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dirty="0">
                <a:latin typeface="Arial"/>
                <a:cs typeface="Arial"/>
              </a:rPr>
              <a:t>плоские </a:t>
            </a:r>
            <a:r>
              <a:rPr sz="1200" spc="-5" dirty="0">
                <a:latin typeface="Arial"/>
                <a:cs typeface="Arial"/>
              </a:rPr>
              <a:t>(модификацией </a:t>
            </a:r>
            <a:r>
              <a:rPr sz="1200" dirty="0">
                <a:latin typeface="Arial"/>
                <a:cs typeface="Arial"/>
              </a:rPr>
              <a:t>плоских </a:t>
            </a:r>
            <a:r>
              <a:rPr sz="1200" spc="-5" dirty="0">
                <a:latin typeface="Arial"/>
                <a:cs typeface="Arial"/>
              </a:rPr>
              <a:t>нитей </a:t>
            </a:r>
            <a:r>
              <a:rPr sz="1200" spc="-10" dirty="0">
                <a:latin typeface="Arial"/>
                <a:cs typeface="Arial"/>
              </a:rPr>
              <a:t>являются </a:t>
            </a:r>
            <a:r>
              <a:rPr sz="1200" spc="-5" dirty="0">
                <a:latin typeface="Arial"/>
                <a:cs typeface="Arial"/>
              </a:rPr>
              <a:t>так называемые межзубные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ленты);</a:t>
            </a:r>
            <a:endParaRPr sz="1200">
              <a:latin typeface="Arial"/>
              <a:cs typeface="Arial"/>
            </a:endParaRPr>
          </a:p>
          <a:p>
            <a:pPr marL="354965" indent="-19685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По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толщине;</a:t>
            </a:r>
            <a:endParaRPr sz="1400">
              <a:latin typeface="Arial"/>
              <a:cs typeface="Arial"/>
            </a:endParaRPr>
          </a:p>
          <a:p>
            <a:pPr marL="354965" indent="-196850">
              <a:lnSpc>
                <a:spcPct val="100000"/>
              </a:lnSpc>
              <a:spcBef>
                <a:spcPts val="480"/>
              </a:spcBef>
              <a:buAutoNum type="arabicPeriod" startAt="2"/>
              <a:tabLst>
                <a:tab pos="355600" algn="l"/>
              </a:tabLst>
            </a:pPr>
            <a:r>
              <a:rPr sz="1400" dirty="0">
                <a:latin typeface="Arial"/>
                <a:cs typeface="Arial"/>
              </a:rPr>
              <a:t>По </a:t>
            </a:r>
            <a:r>
              <a:rPr sz="1400" spc="-5" dirty="0">
                <a:latin typeface="Arial"/>
                <a:cs typeface="Arial"/>
              </a:rPr>
              <a:t>обработке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поверхности:</a:t>
            </a:r>
            <a:endParaRPr sz="1400">
              <a:latin typeface="Arial"/>
              <a:cs typeface="Arial"/>
            </a:endParaRPr>
          </a:p>
          <a:p>
            <a:pPr marL="444500" marR="356870" indent="-286385">
              <a:lnSpc>
                <a:spcPts val="1340"/>
              </a:lnSpc>
              <a:spcBef>
                <a:spcPts val="625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5" dirty="0">
                <a:latin typeface="Arial"/>
                <a:cs typeface="Arial"/>
              </a:rPr>
              <a:t>вощеные </a:t>
            </a:r>
            <a:r>
              <a:rPr sz="1200" dirty="0">
                <a:latin typeface="Arial"/>
                <a:cs typeface="Arial"/>
              </a:rPr>
              <a:t>(показаны при </a:t>
            </a:r>
            <a:r>
              <a:rPr sz="1200" spc="-5" dirty="0">
                <a:latin typeface="Arial"/>
                <a:cs typeface="Arial"/>
              </a:rPr>
              <a:t>плотных межзубных контактах, большом количестве </a:t>
            </a:r>
            <a:r>
              <a:rPr sz="1200" dirty="0">
                <a:latin typeface="Arial"/>
                <a:cs typeface="Arial"/>
              </a:rPr>
              <a:t>апроксимальных </a:t>
            </a:r>
            <a:r>
              <a:rPr sz="1200" spc="-5" dirty="0">
                <a:latin typeface="Arial"/>
                <a:cs typeface="Arial"/>
              </a:rPr>
              <a:t>реставраций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пациентов, не  владеющих в </a:t>
            </a:r>
            <a:r>
              <a:rPr sz="1200" spc="-10" dirty="0">
                <a:latin typeface="Arial"/>
                <a:cs typeface="Arial"/>
              </a:rPr>
              <a:t>достаточной </a:t>
            </a:r>
            <a:r>
              <a:rPr sz="1200" spc="-5" dirty="0">
                <a:latin typeface="Arial"/>
                <a:cs typeface="Arial"/>
              </a:rPr>
              <a:t>степени техникой </a:t>
            </a:r>
            <a:r>
              <a:rPr sz="1200" dirty="0">
                <a:latin typeface="Arial"/>
                <a:cs typeface="Arial"/>
              </a:rPr>
              <a:t>применения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нитей),</a:t>
            </a:r>
            <a:endParaRPr sz="12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475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5" dirty="0">
                <a:latin typeface="Arial"/>
                <a:cs typeface="Arial"/>
              </a:rPr>
              <a:t>не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вощёные;</a:t>
            </a:r>
            <a:endParaRPr sz="120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latin typeface="Arial"/>
                <a:cs typeface="Arial"/>
              </a:rPr>
              <a:t>4. </a:t>
            </a:r>
            <a:r>
              <a:rPr sz="1400" dirty="0">
                <a:latin typeface="Arial"/>
                <a:cs typeface="Arial"/>
              </a:rPr>
              <a:t>По наличию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пропитывания:</a:t>
            </a:r>
            <a:endParaRPr sz="14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500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15" dirty="0">
                <a:latin typeface="Arial"/>
                <a:cs typeface="Arial"/>
              </a:rPr>
              <a:t>без </a:t>
            </a:r>
            <a:r>
              <a:rPr sz="1200" spc="-5" dirty="0">
                <a:latin typeface="Arial"/>
                <a:cs typeface="Arial"/>
              </a:rPr>
              <a:t>специальной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пропитки,</a:t>
            </a:r>
            <a:endParaRPr sz="12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505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5" dirty="0">
                <a:latin typeface="Arial"/>
                <a:cs typeface="Arial"/>
              </a:rPr>
              <a:t>пропитанные лечебно-профилактическими веществами (фтористыми соединениями, прополисом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70" dirty="0">
                <a:latin typeface="Arial"/>
                <a:cs typeface="Arial"/>
              </a:rPr>
              <a:t>т.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д.).</a:t>
            </a:r>
            <a:endParaRPr sz="1200">
              <a:latin typeface="Arial"/>
              <a:cs typeface="Arial"/>
            </a:endParaRPr>
          </a:p>
          <a:p>
            <a:pPr marL="158115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latin typeface="Arial"/>
                <a:cs typeface="Arial"/>
              </a:rPr>
              <a:t>5. </a:t>
            </a:r>
            <a:r>
              <a:rPr sz="1400" dirty="0">
                <a:latin typeface="Arial"/>
                <a:cs typeface="Arial"/>
              </a:rPr>
              <a:t>По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предназначению:</a:t>
            </a:r>
            <a:endParaRPr sz="14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509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5" dirty="0">
                <a:latin typeface="Arial"/>
                <a:cs typeface="Arial"/>
              </a:rPr>
              <a:t>для индивидуального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применения,</a:t>
            </a:r>
            <a:endParaRPr sz="1200">
              <a:latin typeface="Arial"/>
              <a:cs typeface="Arial"/>
            </a:endParaRPr>
          </a:p>
          <a:p>
            <a:pPr marL="444500" indent="-286385">
              <a:lnSpc>
                <a:spcPct val="100000"/>
              </a:lnSpc>
              <a:spcBef>
                <a:spcPts val="490"/>
              </a:spcBef>
              <a:buChar char="•"/>
              <a:tabLst>
                <a:tab pos="444500" algn="l"/>
                <a:tab pos="445134" algn="l"/>
              </a:tabLst>
            </a:pPr>
            <a:r>
              <a:rPr sz="1200" spc="-5" dirty="0">
                <a:latin typeface="Arial"/>
                <a:cs typeface="Arial"/>
              </a:rPr>
              <a:t>для </a:t>
            </a:r>
            <a:r>
              <a:rPr sz="1200" dirty="0">
                <a:latin typeface="Arial"/>
                <a:cs typeface="Arial"/>
              </a:rPr>
              <a:t>применения </a:t>
            </a:r>
            <a:r>
              <a:rPr sz="1200" spc="-5" dirty="0">
                <a:latin typeface="Arial"/>
                <a:cs typeface="Arial"/>
              </a:rPr>
              <a:t>в условиях </a:t>
            </a:r>
            <a:r>
              <a:rPr sz="1200" spc="-10" dirty="0">
                <a:latin typeface="Arial"/>
                <a:cs typeface="Arial"/>
              </a:rPr>
              <a:t>стоматологического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кабинета.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867" y="5160860"/>
            <a:ext cx="2354580" cy="349885"/>
          </a:xfrm>
          <a:custGeom>
            <a:avLst/>
            <a:gdLst/>
            <a:ahLst/>
            <a:cxnLst/>
            <a:rect l="l" t="t" r="r" b="b"/>
            <a:pathLst>
              <a:path w="2354580" h="349885">
                <a:moveTo>
                  <a:pt x="0" y="349288"/>
                </a:moveTo>
                <a:lnTo>
                  <a:pt x="2354580" y="349288"/>
                </a:lnTo>
                <a:lnTo>
                  <a:pt x="2354580" y="0"/>
                </a:lnTo>
                <a:lnTo>
                  <a:pt x="0" y="0"/>
                </a:lnTo>
                <a:lnTo>
                  <a:pt x="0" y="34928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867" y="5160860"/>
            <a:ext cx="2354580" cy="349885"/>
          </a:xfrm>
          <a:custGeom>
            <a:avLst/>
            <a:gdLst/>
            <a:ahLst/>
            <a:cxnLst/>
            <a:rect l="l" t="t" r="r" b="b"/>
            <a:pathLst>
              <a:path w="2354580" h="349885">
                <a:moveTo>
                  <a:pt x="0" y="349288"/>
                </a:moveTo>
                <a:lnTo>
                  <a:pt x="2354580" y="349288"/>
                </a:lnTo>
                <a:lnTo>
                  <a:pt x="2354580" y="0"/>
                </a:lnTo>
                <a:lnTo>
                  <a:pt x="0" y="0"/>
                </a:lnTo>
                <a:lnTo>
                  <a:pt x="0" y="349288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1698" y="5205603"/>
            <a:ext cx="211772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ts val="103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Положительные качества вощеных  нитей: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3867" y="5510161"/>
            <a:ext cx="2354580" cy="1263015"/>
          </a:xfrm>
          <a:custGeom>
            <a:avLst/>
            <a:gdLst/>
            <a:ahLst/>
            <a:cxnLst/>
            <a:rect l="l" t="t" r="r" b="b"/>
            <a:pathLst>
              <a:path w="2354580" h="1263015">
                <a:moveTo>
                  <a:pt x="0" y="1262697"/>
                </a:moveTo>
                <a:lnTo>
                  <a:pt x="2354580" y="1262697"/>
                </a:lnTo>
                <a:lnTo>
                  <a:pt x="2354580" y="0"/>
                </a:lnTo>
                <a:lnTo>
                  <a:pt x="0" y="0"/>
                </a:lnTo>
                <a:lnTo>
                  <a:pt x="0" y="1262697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867" y="5510161"/>
            <a:ext cx="2354580" cy="1263015"/>
          </a:xfrm>
          <a:custGeom>
            <a:avLst/>
            <a:gdLst/>
            <a:ahLst/>
            <a:cxnLst/>
            <a:rect l="l" t="t" r="r" b="b"/>
            <a:pathLst>
              <a:path w="2354580" h="1263015">
                <a:moveTo>
                  <a:pt x="0" y="1262697"/>
                </a:moveTo>
                <a:lnTo>
                  <a:pt x="2354580" y="1262697"/>
                </a:lnTo>
                <a:lnTo>
                  <a:pt x="2354580" y="0"/>
                </a:lnTo>
                <a:lnTo>
                  <a:pt x="0" y="0"/>
                </a:lnTo>
                <a:lnTo>
                  <a:pt x="0" y="1262697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4584" y="5564886"/>
            <a:ext cx="1823720" cy="1126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140335" indent="-58419">
              <a:lnSpc>
                <a:spcPts val="1030"/>
              </a:lnSpc>
            </a:pPr>
            <a:r>
              <a:rPr sz="1000" spc="-5" dirty="0">
                <a:latin typeface="Arial"/>
                <a:cs typeface="Arial"/>
              </a:rPr>
              <a:t>• обладают более высокой  скользящей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способностью,</a:t>
            </a:r>
            <a:endParaRPr sz="1000">
              <a:latin typeface="Arial"/>
              <a:cs typeface="Arial"/>
            </a:endParaRPr>
          </a:p>
          <a:p>
            <a:pPr marL="70485" marR="7620" indent="-58419">
              <a:lnSpc>
                <a:spcPct val="86500"/>
              </a:lnSpc>
              <a:spcBef>
                <a:spcPts val="160"/>
              </a:spcBef>
            </a:pPr>
            <a:r>
              <a:rPr sz="1000" spc="-5" dirty="0">
                <a:latin typeface="Arial"/>
                <a:cs typeface="Arial"/>
              </a:rPr>
              <a:t>• легко проникают через  аппроксимальные контакты в  </a:t>
            </a:r>
            <a:r>
              <a:rPr sz="1000" spc="-10" dirty="0">
                <a:latin typeface="Arial"/>
                <a:cs typeface="Arial"/>
              </a:rPr>
              <a:t>межзубные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промежутки,</a:t>
            </a:r>
            <a:endParaRPr sz="1000">
              <a:latin typeface="Arial"/>
              <a:cs typeface="Arial"/>
            </a:endParaRPr>
          </a:p>
          <a:p>
            <a:pPr marL="70485" marR="5080" indent="-58419">
              <a:lnSpc>
                <a:spcPts val="1030"/>
              </a:lnSpc>
              <a:spcBef>
                <a:spcPts val="185"/>
              </a:spcBef>
            </a:pPr>
            <a:r>
              <a:rPr sz="1000" spc="-5" dirty="0">
                <a:latin typeface="Arial"/>
                <a:cs typeface="Arial"/>
              </a:rPr>
              <a:t>• более </a:t>
            </a:r>
            <a:r>
              <a:rPr sz="1000" spc="-10" dirty="0">
                <a:latin typeface="Arial"/>
                <a:cs typeface="Arial"/>
              </a:rPr>
              <a:t>устойчивы </a:t>
            </a:r>
            <a:r>
              <a:rPr sz="1000" spc="-5" dirty="0">
                <a:latin typeface="Arial"/>
                <a:cs typeface="Arial"/>
              </a:rPr>
              <a:t>к разрыву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и  разволокнению,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000" spc="-5" dirty="0">
                <a:latin typeface="Arial"/>
                <a:cs typeface="Arial"/>
              </a:rPr>
              <a:t>•</a:t>
            </a:r>
            <a:r>
              <a:rPr sz="1000" spc="-2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проще в использовании,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97961" y="5160860"/>
            <a:ext cx="2354580" cy="349885"/>
          </a:xfrm>
          <a:custGeom>
            <a:avLst/>
            <a:gdLst/>
            <a:ahLst/>
            <a:cxnLst/>
            <a:rect l="l" t="t" r="r" b="b"/>
            <a:pathLst>
              <a:path w="2354579" h="349885">
                <a:moveTo>
                  <a:pt x="0" y="349288"/>
                </a:moveTo>
                <a:lnTo>
                  <a:pt x="2354580" y="349288"/>
                </a:lnTo>
                <a:lnTo>
                  <a:pt x="2354580" y="0"/>
                </a:lnTo>
                <a:lnTo>
                  <a:pt x="0" y="0"/>
                </a:lnTo>
                <a:lnTo>
                  <a:pt x="0" y="349288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7961" y="5160860"/>
            <a:ext cx="2354580" cy="349885"/>
          </a:xfrm>
          <a:custGeom>
            <a:avLst/>
            <a:gdLst/>
            <a:ahLst/>
            <a:cxnLst/>
            <a:rect l="l" t="t" r="r" b="b"/>
            <a:pathLst>
              <a:path w="2354579" h="349885">
                <a:moveTo>
                  <a:pt x="0" y="349288"/>
                </a:moveTo>
                <a:lnTo>
                  <a:pt x="2354580" y="349288"/>
                </a:lnTo>
                <a:lnTo>
                  <a:pt x="2354580" y="0"/>
                </a:lnTo>
                <a:lnTo>
                  <a:pt x="0" y="0"/>
                </a:lnTo>
                <a:lnTo>
                  <a:pt x="0" y="349288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34614" y="5205603"/>
            <a:ext cx="208280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0" marR="5080" indent="-876300">
              <a:lnSpc>
                <a:spcPts val="103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Отрицательные качества вощеной  нити: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97961" y="5510161"/>
            <a:ext cx="2354580" cy="1263015"/>
          </a:xfrm>
          <a:custGeom>
            <a:avLst/>
            <a:gdLst/>
            <a:ahLst/>
            <a:cxnLst/>
            <a:rect l="l" t="t" r="r" b="b"/>
            <a:pathLst>
              <a:path w="2354579" h="1263015">
                <a:moveTo>
                  <a:pt x="0" y="1262697"/>
                </a:moveTo>
                <a:lnTo>
                  <a:pt x="2354580" y="1262697"/>
                </a:lnTo>
                <a:lnTo>
                  <a:pt x="2354580" y="0"/>
                </a:lnTo>
                <a:lnTo>
                  <a:pt x="0" y="0"/>
                </a:lnTo>
                <a:lnTo>
                  <a:pt x="0" y="1262697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7961" y="5510161"/>
            <a:ext cx="2354580" cy="1263015"/>
          </a:xfrm>
          <a:custGeom>
            <a:avLst/>
            <a:gdLst/>
            <a:ahLst/>
            <a:cxnLst/>
            <a:rect l="l" t="t" r="r" b="b"/>
            <a:pathLst>
              <a:path w="2354579" h="1263015">
                <a:moveTo>
                  <a:pt x="0" y="1262697"/>
                </a:moveTo>
                <a:lnTo>
                  <a:pt x="2354580" y="1262697"/>
                </a:lnTo>
                <a:lnTo>
                  <a:pt x="2354580" y="0"/>
                </a:lnTo>
                <a:lnTo>
                  <a:pt x="0" y="0"/>
                </a:lnTo>
                <a:lnTo>
                  <a:pt x="0" y="1262697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39236" y="5564886"/>
            <a:ext cx="212026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485" marR="5080" indent="-58419">
              <a:lnSpc>
                <a:spcPts val="1030"/>
              </a:lnSpc>
            </a:pPr>
            <a:r>
              <a:rPr sz="1000" spc="-5" dirty="0">
                <a:latin typeface="Arial"/>
                <a:cs typeface="Arial"/>
              </a:rPr>
              <a:t>• очистительные свойства</a:t>
            </a:r>
            <a:r>
              <a:rPr sz="1000" spc="-1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уступают  </a:t>
            </a:r>
            <a:r>
              <a:rPr sz="1000" spc="-5" dirty="0">
                <a:latin typeface="Arial"/>
                <a:cs typeface="Arial"/>
              </a:rPr>
              <a:t>невощеным,</a:t>
            </a:r>
            <a:endParaRPr sz="1000">
              <a:latin typeface="Arial"/>
              <a:cs typeface="Arial"/>
            </a:endParaRPr>
          </a:p>
          <a:p>
            <a:pPr marL="70485" marR="185420" indent="-58419">
              <a:lnSpc>
                <a:spcPts val="1040"/>
              </a:lnSpc>
              <a:spcBef>
                <a:spcPts val="165"/>
              </a:spcBef>
            </a:pPr>
            <a:r>
              <a:rPr sz="1000" spc="-5" dirty="0">
                <a:latin typeface="Arial"/>
                <a:cs typeface="Arial"/>
              </a:rPr>
              <a:t>• </a:t>
            </a:r>
            <a:r>
              <a:rPr sz="1000" spc="-10" dirty="0">
                <a:latin typeface="Arial"/>
                <a:cs typeface="Arial"/>
              </a:rPr>
              <a:t>кусочки </a:t>
            </a:r>
            <a:r>
              <a:rPr sz="1000" spc="-5" dirty="0">
                <a:latin typeface="Arial"/>
                <a:cs typeface="Arial"/>
              </a:rPr>
              <a:t>воска </a:t>
            </a:r>
            <a:r>
              <a:rPr sz="1000" spc="-10" dirty="0">
                <a:latin typeface="Arial"/>
                <a:cs typeface="Arial"/>
              </a:rPr>
              <a:t>могут</a:t>
            </a:r>
            <a:r>
              <a:rPr sz="1000" spc="-10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застревать  между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зубами.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064">
              <a:lnSpc>
                <a:spcPct val="100000"/>
              </a:lnSpc>
            </a:pPr>
            <a:r>
              <a:rPr spc="-5" dirty="0"/>
              <a:t>Зубные </a:t>
            </a:r>
            <a:r>
              <a:rPr dirty="0"/>
              <a:t>нити</a:t>
            </a:r>
            <a:r>
              <a:rPr spc="-50" dirty="0"/>
              <a:t> </a:t>
            </a:r>
            <a:r>
              <a:rPr dirty="0"/>
              <a:t>(флоссы)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5348" y="1249172"/>
            <a:ext cx="2904490" cy="335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Виды флоссов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Oral-B: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7794" y="5455122"/>
            <a:ext cx="3045460" cy="1174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800" spc="-5" dirty="0">
                <a:latin typeface="Arial"/>
                <a:cs typeface="Arial"/>
              </a:rPr>
              <a:t>Essentialfloss </a:t>
            </a:r>
            <a:r>
              <a:rPr sz="1600" spc="-5" dirty="0">
                <a:latin typeface="Arial"/>
                <a:cs typeface="Arial"/>
              </a:rPr>
              <a:t>– состоит из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144</a:t>
            </a:r>
            <a:endParaRPr sz="1600">
              <a:latin typeface="Arial"/>
              <a:cs typeface="Arial"/>
            </a:endParaRPr>
          </a:p>
          <a:p>
            <a:pPr marL="12700" marR="375285">
              <a:lnSpc>
                <a:spcPct val="92900"/>
              </a:lnSpc>
              <a:spcBef>
                <a:spcPts val="75"/>
              </a:spcBef>
            </a:pPr>
            <a:r>
              <a:rPr sz="1600" spc="-10" dirty="0">
                <a:latin typeface="Arial"/>
                <a:cs typeface="Arial"/>
              </a:rPr>
              <a:t>волокон, </a:t>
            </a:r>
            <a:r>
              <a:rPr sz="1600" dirty="0">
                <a:latin typeface="Arial"/>
                <a:cs typeface="Arial"/>
              </a:rPr>
              <a:t>каждое </a:t>
            </a:r>
            <a:r>
              <a:rPr sz="1600" spc="-5" dirty="0">
                <a:latin typeface="Arial"/>
                <a:cs typeface="Arial"/>
              </a:rPr>
              <a:t>из </a:t>
            </a:r>
            <a:r>
              <a:rPr sz="1600" spc="-10" dirty="0">
                <a:latin typeface="Arial"/>
                <a:cs typeface="Arial"/>
              </a:rPr>
              <a:t>которых  окружено полимером;  </a:t>
            </a:r>
            <a:r>
              <a:rPr sz="1600" b="1" spc="-15" dirty="0">
                <a:latin typeface="Arial"/>
                <a:cs typeface="Arial"/>
              </a:rPr>
              <a:t>выпускается </a:t>
            </a:r>
            <a:r>
              <a:rPr sz="1600" b="1" spc="-5" dirty="0">
                <a:latin typeface="Arial"/>
                <a:cs typeface="Arial"/>
              </a:rPr>
              <a:t>в 2 видах:  </a:t>
            </a:r>
            <a:r>
              <a:rPr sz="1600" b="1" spc="-15" dirty="0">
                <a:latin typeface="Arial"/>
                <a:cs typeface="Arial"/>
              </a:rPr>
              <a:t>вощеный </a:t>
            </a:r>
            <a:r>
              <a:rPr sz="1600" b="1" spc="-5" dirty="0">
                <a:latin typeface="Arial"/>
                <a:cs typeface="Arial"/>
              </a:rPr>
              <a:t>и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невощеный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878" y="3787912"/>
            <a:ext cx="3233420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4665">
              <a:lnSpc>
                <a:spcPct val="93700"/>
              </a:lnSpc>
            </a:pPr>
            <a:r>
              <a:rPr sz="1800" spc="-5" dirty="0">
                <a:latin typeface="Arial"/>
                <a:cs typeface="Arial"/>
              </a:rPr>
              <a:t>Satinfloss </a:t>
            </a:r>
            <a:r>
              <a:rPr sz="1600" spc="-15" dirty="0">
                <a:latin typeface="Arial"/>
                <a:cs typeface="Arial"/>
              </a:rPr>
              <a:t>(атласная </a:t>
            </a:r>
            <a:r>
              <a:rPr sz="1600" spc="-5" dirty="0">
                <a:latin typeface="Arial"/>
                <a:cs typeface="Arial"/>
              </a:rPr>
              <a:t>нить) –  состоит из </a:t>
            </a:r>
            <a:r>
              <a:rPr sz="1600" spc="-10" dirty="0">
                <a:latin typeface="Arial"/>
                <a:cs typeface="Arial"/>
              </a:rPr>
              <a:t>моноволокна,  окруженного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полимером;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89"/>
              </a:lnSpc>
              <a:spcBef>
                <a:spcPts val="20"/>
              </a:spcBef>
            </a:pPr>
            <a:r>
              <a:rPr sz="1600" b="1" spc="-10" dirty="0">
                <a:latin typeface="Arial"/>
                <a:cs typeface="Arial"/>
              </a:rPr>
              <a:t>имеет </a:t>
            </a:r>
            <a:r>
              <a:rPr sz="1600" b="1" spc="-25" dirty="0">
                <a:latin typeface="Arial"/>
                <a:cs typeface="Arial"/>
              </a:rPr>
              <a:t>структуру, </a:t>
            </a:r>
            <a:r>
              <a:rPr sz="1600" b="1" spc="-20" dirty="0">
                <a:latin typeface="Arial"/>
                <a:cs typeface="Arial"/>
              </a:rPr>
              <a:t>позволяющую  </a:t>
            </a:r>
            <a:r>
              <a:rPr sz="1600" b="1" spc="-5" dirty="0">
                <a:latin typeface="Arial"/>
                <a:cs typeface="Arial"/>
              </a:rPr>
              <a:t>ей </a:t>
            </a:r>
            <a:r>
              <a:rPr sz="1600" b="1" spc="-10" dirty="0">
                <a:latin typeface="Arial"/>
                <a:cs typeface="Arial"/>
              </a:rPr>
              <a:t>уплощаться, </a:t>
            </a:r>
            <a:r>
              <a:rPr sz="1600" b="1" spc="-5" dirty="0">
                <a:latin typeface="Arial"/>
                <a:cs typeface="Arial"/>
              </a:rPr>
              <a:t>проникая  </a:t>
            </a:r>
            <a:r>
              <a:rPr sz="1600" b="1" spc="-10" dirty="0">
                <a:latin typeface="Arial"/>
                <a:cs typeface="Arial"/>
              </a:rPr>
              <a:t>между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зубами.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878" y="1946148"/>
            <a:ext cx="2722245" cy="1647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0"/>
              </a:lnSpc>
            </a:pPr>
            <a:r>
              <a:rPr sz="1800" spc="-5" dirty="0">
                <a:latin typeface="Arial"/>
                <a:cs typeface="Arial"/>
              </a:rPr>
              <a:t>Satintape </a:t>
            </a:r>
            <a:r>
              <a:rPr sz="1600" dirty="0">
                <a:latin typeface="Arial"/>
                <a:cs typeface="Arial"/>
              </a:rPr>
              <a:t>(широкая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лента)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3000"/>
              </a:lnSpc>
              <a:spcBef>
                <a:spcPts val="70"/>
              </a:spcBef>
            </a:pPr>
            <a:r>
              <a:rPr sz="1600" spc="-5" dirty="0">
                <a:latin typeface="Arial"/>
                <a:cs typeface="Arial"/>
              </a:rPr>
              <a:t>– состоит из </a:t>
            </a:r>
            <a:r>
              <a:rPr sz="1600" spc="-10" dirty="0">
                <a:latin typeface="Arial"/>
                <a:cs typeface="Arial"/>
              </a:rPr>
              <a:t>нескольких  моноволокон, окруженных  полимером; </a:t>
            </a:r>
            <a:r>
              <a:rPr sz="1600" b="1" spc="-15" dirty="0">
                <a:latin typeface="Arial"/>
                <a:cs typeface="Arial"/>
              </a:rPr>
              <a:t>рекомендуется  </a:t>
            </a:r>
            <a:r>
              <a:rPr sz="1600" b="1" spc="-5" dirty="0">
                <a:latin typeface="Arial"/>
                <a:cs typeface="Arial"/>
              </a:rPr>
              <a:t>новичкам и </a:t>
            </a:r>
            <a:r>
              <a:rPr sz="1600" b="1" dirty="0">
                <a:latin typeface="Arial"/>
                <a:cs typeface="Arial"/>
              </a:rPr>
              <a:t>лицам </a:t>
            </a:r>
            <a:r>
              <a:rPr sz="1600" b="1" spc="-5" dirty="0">
                <a:latin typeface="Arial"/>
                <a:cs typeface="Arial"/>
              </a:rPr>
              <a:t>с  </a:t>
            </a:r>
            <a:r>
              <a:rPr sz="1600" b="1" spc="-10" dirty="0">
                <a:latin typeface="Arial"/>
                <a:cs typeface="Arial"/>
              </a:rPr>
              <a:t>широкими </a:t>
            </a:r>
            <a:r>
              <a:rPr sz="1600" b="1" spc="-15" dirty="0">
                <a:latin typeface="Arial"/>
                <a:cs typeface="Arial"/>
              </a:rPr>
              <a:t>межзубными  </a:t>
            </a:r>
            <a:r>
              <a:rPr sz="1600" b="1" spc="-10" dirty="0">
                <a:latin typeface="Arial"/>
                <a:cs typeface="Arial"/>
              </a:rPr>
              <a:t>промежутками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8211" rIns="0" bIns="0" rtlCol="0">
            <a:spAutoFit/>
          </a:bodyPr>
          <a:lstStyle/>
          <a:p>
            <a:pPr marL="3178175">
              <a:lnSpc>
                <a:spcPct val="100000"/>
              </a:lnSpc>
            </a:pPr>
            <a:r>
              <a:rPr spc="-5" dirty="0"/>
              <a:t>Superfloss</a:t>
            </a:r>
          </a:p>
          <a:p>
            <a:pPr marL="3178175">
              <a:lnSpc>
                <a:spcPct val="100000"/>
              </a:lnSpc>
              <a:spcBef>
                <a:spcPts val="775"/>
              </a:spcBef>
            </a:pPr>
            <a:r>
              <a:rPr sz="1600" spc="-10" dirty="0"/>
              <a:t>Структура</a:t>
            </a:r>
            <a:r>
              <a:rPr sz="1600" spc="10" dirty="0"/>
              <a:t> </a:t>
            </a:r>
            <a:r>
              <a:rPr sz="1600" spc="-10" dirty="0"/>
              <a:t>суперфлосса:</a:t>
            </a:r>
            <a:endParaRPr sz="1600"/>
          </a:p>
          <a:p>
            <a:pPr marL="3178175" marR="1094105">
              <a:lnSpc>
                <a:spcPts val="1780"/>
              </a:lnSpc>
              <a:spcBef>
                <a:spcPts val="944"/>
              </a:spcBef>
            </a:pPr>
            <a:r>
              <a:rPr sz="1600" spc="-5" dirty="0"/>
              <a:t>1-я часть - </a:t>
            </a:r>
            <a:r>
              <a:rPr sz="1600" spc="-10" dirty="0"/>
              <a:t>твердое волокно </a:t>
            </a:r>
            <a:r>
              <a:rPr sz="1600" spc="-5" dirty="0"/>
              <a:t>для </a:t>
            </a:r>
            <a:r>
              <a:rPr sz="1600" spc="-10" dirty="0"/>
              <a:t>проведения  суперфлосса </a:t>
            </a:r>
            <a:r>
              <a:rPr sz="1600" spc="-20" dirty="0"/>
              <a:t>под </a:t>
            </a:r>
            <a:r>
              <a:rPr sz="1600" spc="-5" dirty="0"/>
              <a:t>или </a:t>
            </a:r>
            <a:r>
              <a:rPr sz="1600" spc="-10" dirty="0"/>
              <a:t>между</a:t>
            </a:r>
            <a:r>
              <a:rPr sz="1600" spc="70" dirty="0"/>
              <a:t> </a:t>
            </a:r>
            <a:r>
              <a:rPr sz="1600" spc="-5" dirty="0"/>
              <a:t>конструкциями</a:t>
            </a:r>
            <a:endParaRPr sz="1600"/>
          </a:p>
          <a:p>
            <a:pPr marL="3178175" marR="5080">
              <a:lnSpc>
                <a:spcPts val="1789"/>
              </a:lnSpc>
              <a:spcBef>
                <a:spcPts val="1400"/>
              </a:spcBef>
            </a:pPr>
            <a:r>
              <a:rPr sz="1600" spc="-5" dirty="0"/>
              <a:t>2-я часть - широкое </a:t>
            </a:r>
            <a:r>
              <a:rPr sz="1600" spc="-15" dirty="0"/>
              <a:t>"губчатое" </a:t>
            </a:r>
            <a:r>
              <a:rPr sz="1600" spc="-5" dirty="0"/>
              <a:t>нейлоновое </a:t>
            </a:r>
            <a:r>
              <a:rPr sz="1600" spc="-10" dirty="0"/>
              <a:t>волокно </a:t>
            </a:r>
            <a:r>
              <a:rPr sz="1600" spc="-5" dirty="0"/>
              <a:t>для  </a:t>
            </a:r>
            <a:r>
              <a:rPr sz="1600" spc="-15" dirty="0"/>
              <a:t>удаления налета </a:t>
            </a:r>
            <a:r>
              <a:rPr sz="1600" spc="-5" dirty="0"/>
              <a:t>и </a:t>
            </a:r>
            <a:r>
              <a:rPr sz="1600" spc="-10" dirty="0"/>
              <a:t>остатков</a:t>
            </a:r>
            <a:r>
              <a:rPr sz="1600" spc="50" dirty="0"/>
              <a:t> </a:t>
            </a:r>
            <a:r>
              <a:rPr sz="1600" spc="-5" dirty="0"/>
              <a:t>пищи</a:t>
            </a:r>
            <a:endParaRPr sz="1600"/>
          </a:p>
          <a:p>
            <a:pPr marL="3178175">
              <a:lnSpc>
                <a:spcPts val="1855"/>
              </a:lnSpc>
              <a:spcBef>
                <a:spcPts val="1220"/>
              </a:spcBef>
            </a:pPr>
            <a:r>
              <a:rPr sz="1600" spc="-5" dirty="0"/>
              <a:t>3-я часть - обычный </a:t>
            </a:r>
            <a:r>
              <a:rPr sz="1600" spc="-10" dirty="0"/>
              <a:t>флосс </a:t>
            </a:r>
            <a:r>
              <a:rPr sz="1600" spc="-5" dirty="0"/>
              <a:t>для чистки</a:t>
            </a:r>
            <a:r>
              <a:rPr sz="1600" spc="114" dirty="0"/>
              <a:t> </a:t>
            </a:r>
            <a:r>
              <a:rPr sz="1600" spc="-5" dirty="0"/>
              <a:t>нормальных</a:t>
            </a:r>
            <a:endParaRPr sz="1600"/>
          </a:p>
          <a:p>
            <a:pPr marL="3178175">
              <a:lnSpc>
                <a:spcPts val="1855"/>
              </a:lnSpc>
            </a:pPr>
            <a:r>
              <a:rPr sz="1600" spc="-10" dirty="0"/>
              <a:t>межзубных</a:t>
            </a:r>
            <a:r>
              <a:rPr sz="1600" spc="-20" dirty="0"/>
              <a:t> </a:t>
            </a:r>
            <a:r>
              <a:rPr sz="1600" spc="-5" dirty="0"/>
              <a:t>промежутков.</a:t>
            </a:r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5400675" y="1579562"/>
            <a:ext cx="3994150" cy="57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59225" y="6048375"/>
            <a:ext cx="2879725" cy="1260475"/>
          </a:xfrm>
          <a:prstGeom prst="rect">
            <a:avLst/>
          </a:prstGeom>
          <a:ln w="35999">
            <a:solidFill>
              <a:srgbClr val="0000FF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363855" marR="356870" indent="-635" algn="ctr">
              <a:lnSpc>
                <a:spcPct val="104200"/>
              </a:lnSpc>
              <a:spcBef>
                <a:spcPts val="135"/>
              </a:spcBef>
            </a:pP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Нить может быть  пропитана  ароматизаторами,  насыщена</a:t>
            </a:r>
            <a:r>
              <a:rPr sz="1600" i="1" spc="-6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фторидами.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7203" y="4936744"/>
            <a:ext cx="489331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39"/>
              </a:lnSpc>
            </a:pPr>
            <a:r>
              <a:rPr sz="1800" spc="-10" dirty="0">
                <a:latin typeface="Arial"/>
                <a:cs typeface="Arial"/>
              </a:rPr>
              <a:t>Флостик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комбинация зубной </a:t>
            </a:r>
            <a:r>
              <a:rPr sz="1600" spc="-5" dirty="0">
                <a:latin typeface="Arial"/>
                <a:cs typeface="Arial"/>
              </a:rPr>
              <a:t>нити, закрепленной  </a:t>
            </a:r>
            <a:r>
              <a:rPr sz="1600" spc="-10" dirty="0">
                <a:latin typeface="Arial"/>
                <a:cs typeface="Arial"/>
              </a:rPr>
              <a:t>во </a:t>
            </a:r>
            <a:r>
              <a:rPr sz="1600" spc="-15" dirty="0">
                <a:latin typeface="Arial"/>
                <a:cs typeface="Arial"/>
              </a:rPr>
              <a:t>флоссодержателе </a:t>
            </a:r>
            <a:r>
              <a:rPr sz="1600" spc="-5" dirty="0">
                <a:latin typeface="Arial"/>
                <a:cs typeface="Arial"/>
              </a:rPr>
              <a:t>с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зубочисткой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75625" y="5142014"/>
            <a:ext cx="1905000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9925" y="6057900"/>
            <a:ext cx="2809875" cy="1143000"/>
          </a:xfrm>
          <a:custGeom>
            <a:avLst/>
            <a:gdLst/>
            <a:ahLst/>
            <a:cxnLst/>
            <a:rect l="l" t="t" r="r" b="b"/>
            <a:pathLst>
              <a:path w="2809875" h="1143000">
                <a:moveTo>
                  <a:pt x="0" y="1142999"/>
                </a:moveTo>
                <a:lnTo>
                  <a:pt x="2809875" y="1142999"/>
                </a:lnTo>
                <a:lnTo>
                  <a:pt x="2809875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019925" y="6057900"/>
            <a:ext cx="2809875" cy="1143000"/>
          </a:xfrm>
          <a:prstGeom prst="rect">
            <a:avLst/>
          </a:prstGeom>
          <a:solidFill>
            <a:srgbClr val="FFFFFF"/>
          </a:solidFill>
          <a:ln w="35999">
            <a:solidFill>
              <a:srgbClr val="0000FF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На них можно</a:t>
            </a:r>
            <a:r>
              <a:rPr sz="1600" i="1" spc="-4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наносить</a:t>
            </a:r>
            <a:endParaRPr sz="1600">
              <a:latin typeface="Tahoma"/>
              <a:cs typeface="Tahoma"/>
            </a:endParaRPr>
          </a:p>
          <a:p>
            <a:pPr marL="90805">
              <a:lnSpc>
                <a:spcPts val="1850"/>
              </a:lnSpc>
            </a:pPr>
            <a:r>
              <a:rPr sz="1600" spc="-5" dirty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зубные</a:t>
            </a:r>
            <a:r>
              <a:rPr sz="1600" i="1" spc="-50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пасты,</a:t>
            </a:r>
            <a:endParaRPr sz="1600">
              <a:latin typeface="Tahoma"/>
              <a:cs typeface="Tahoma"/>
            </a:endParaRPr>
          </a:p>
          <a:p>
            <a:pPr marL="90805">
              <a:lnSpc>
                <a:spcPts val="1789"/>
              </a:lnSpc>
            </a:pPr>
            <a:r>
              <a:rPr sz="1600" spc="-5" dirty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гели,</a:t>
            </a:r>
            <a:endParaRPr sz="1600">
              <a:latin typeface="Tahoma"/>
              <a:cs typeface="Tahoma"/>
            </a:endParaRPr>
          </a:p>
          <a:p>
            <a:pPr marL="90805">
              <a:lnSpc>
                <a:spcPts val="2100"/>
              </a:lnSpc>
            </a:pPr>
            <a:r>
              <a:rPr sz="1600" spc="-5" dirty="0">
                <a:solidFill>
                  <a:srgbClr val="003366"/>
                </a:solidFill>
                <a:latin typeface="Arial"/>
                <a:cs typeface="Arial"/>
              </a:rPr>
              <a:t>•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какие-либо</a:t>
            </a:r>
            <a:r>
              <a:rPr sz="1600" i="1" spc="-15" dirty="0">
                <a:solidFill>
                  <a:srgbClr val="003366"/>
                </a:solidFill>
                <a:latin typeface="Tahoma"/>
                <a:cs typeface="Tahoma"/>
              </a:rPr>
              <a:t> </a:t>
            </a:r>
            <a:r>
              <a:rPr sz="1600" i="1" spc="-5" dirty="0">
                <a:solidFill>
                  <a:srgbClr val="003366"/>
                </a:solidFill>
                <a:latin typeface="Tahoma"/>
                <a:cs typeface="Tahoma"/>
              </a:rPr>
              <a:t>растворы</a:t>
            </a:r>
            <a:r>
              <a:rPr sz="1800" i="1" spc="-5" dirty="0">
                <a:solidFill>
                  <a:srgbClr val="003366"/>
                </a:solidFill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926" rIns="0" bIns="0" rtlCol="0">
            <a:spAutoFit/>
          </a:bodyPr>
          <a:lstStyle/>
          <a:p>
            <a:pPr marL="1872614">
              <a:lnSpc>
                <a:spcPct val="100000"/>
              </a:lnSpc>
            </a:pPr>
            <a:r>
              <a:rPr sz="4400" dirty="0"/>
              <a:t>Очистители</a:t>
            </a:r>
            <a:r>
              <a:rPr sz="4400" spc="-110" dirty="0"/>
              <a:t> </a:t>
            </a:r>
            <a:r>
              <a:rPr sz="4400" dirty="0"/>
              <a:t>языка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03808" y="1331620"/>
            <a:ext cx="4457700" cy="403225"/>
          </a:xfrm>
          <a:custGeom>
            <a:avLst/>
            <a:gdLst/>
            <a:ahLst/>
            <a:cxnLst/>
            <a:rect l="l" t="t" r="r" b="b"/>
            <a:pathLst>
              <a:path w="4457700" h="403225">
                <a:moveTo>
                  <a:pt x="0" y="403199"/>
                </a:moveTo>
                <a:lnTo>
                  <a:pt x="4457700" y="403199"/>
                </a:lnTo>
                <a:lnTo>
                  <a:pt x="4457700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808" y="1331620"/>
            <a:ext cx="4457700" cy="403225"/>
          </a:xfrm>
          <a:custGeom>
            <a:avLst/>
            <a:gdLst/>
            <a:ahLst/>
            <a:cxnLst/>
            <a:rect l="l" t="t" r="r" b="b"/>
            <a:pathLst>
              <a:path w="4457700" h="403225">
                <a:moveTo>
                  <a:pt x="0" y="403199"/>
                </a:moveTo>
                <a:lnTo>
                  <a:pt x="4457700" y="403199"/>
                </a:lnTo>
                <a:lnTo>
                  <a:pt x="4457700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3808" y="1774825"/>
            <a:ext cx="4457700" cy="2536825"/>
          </a:xfrm>
          <a:custGeom>
            <a:avLst/>
            <a:gdLst/>
            <a:ahLst/>
            <a:cxnLst/>
            <a:rect l="l" t="t" r="r" b="b"/>
            <a:pathLst>
              <a:path w="4457700" h="2536825">
                <a:moveTo>
                  <a:pt x="0" y="2536317"/>
                </a:moveTo>
                <a:lnTo>
                  <a:pt x="4457700" y="2536317"/>
                </a:lnTo>
                <a:lnTo>
                  <a:pt x="4457700" y="0"/>
                </a:lnTo>
                <a:lnTo>
                  <a:pt x="0" y="0"/>
                </a:lnTo>
                <a:lnTo>
                  <a:pt x="0" y="2536317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808" y="1774825"/>
            <a:ext cx="4457700" cy="2536825"/>
          </a:xfrm>
          <a:custGeom>
            <a:avLst/>
            <a:gdLst/>
            <a:ahLst/>
            <a:cxnLst/>
            <a:rect l="l" t="t" r="r" b="b"/>
            <a:pathLst>
              <a:path w="4457700" h="2536825">
                <a:moveTo>
                  <a:pt x="0" y="2536317"/>
                </a:moveTo>
                <a:lnTo>
                  <a:pt x="4457700" y="2536317"/>
                </a:lnTo>
                <a:lnTo>
                  <a:pt x="4457700" y="0"/>
                </a:lnTo>
                <a:lnTo>
                  <a:pt x="0" y="0"/>
                </a:lnTo>
                <a:lnTo>
                  <a:pt x="0" y="2536317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5810" y="1409954"/>
            <a:ext cx="4240530" cy="278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34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Виды: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0" marR="264795" indent="-114300">
              <a:lnSpc>
                <a:spcPts val="1450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скребки </a:t>
            </a:r>
            <a:r>
              <a:rPr sz="1400" dirty="0">
                <a:latin typeface="Arial"/>
                <a:cs typeface="Arial"/>
              </a:rPr>
              <a:t>в виде пластмассовой </a:t>
            </a:r>
            <a:r>
              <a:rPr sz="1400" spc="-20" dirty="0">
                <a:latin typeface="Arial"/>
                <a:cs typeface="Arial"/>
              </a:rPr>
              <a:t>петли,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рабочая  поверхность которой адаптирована </a:t>
            </a:r>
            <a:r>
              <a:rPr sz="1400" dirty="0">
                <a:latin typeface="Arial"/>
                <a:cs typeface="Arial"/>
              </a:rPr>
              <a:t>к форме  спинки </a:t>
            </a:r>
            <a:r>
              <a:rPr sz="1400" spc="5" dirty="0">
                <a:latin typeface="Arial"/>
                <a:cs typeface="Arial"/>
              </a:rPr>
              <a:t>языка </a:t>
            </a:r>
            <a:r>
              <a:rPr sz="1400" dirty="0">
                <a:latin typeface="Arial"/>
                <a:cs typeface="Arial"/>
              </a:rPr>
              <a:t>(скребок </a:t>
            </a:r>
            <a:r>
              <a:rPr sz="1400" spc="-5" dirty="0">
                <a:latin typeface="Arial"/>
                <a:cs typeface="Arial"/>
              </a:rPr>
              <a:t>Halita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(Dentaid));</a:t>
            </a:r>
            <a:endParaRPr sz="1400">
              <a:latin typeface="Arial"/>
              <a:cs typeface="Arial"/>
            </a:endParaRPr>
          </a:p>
          <a:p>
            <a:pPr marL="127000" marR="172085" indent="-114300">
              <a:lnSpc>
                <a:spcPts val="1450"/>
              </a:lnSpc>
              <a:spcBef>
                <a:spcPts val="229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скребки </a:t>
            </a:r>
            <a:r>
              <a:rPr sz="1400" dirty="0">
                <a:latin typeface="Arial"/>
                <a:cs typeface="Arial"/>
              </a:rPr>
              <a:t>в виде пластмассовой </a:t>
            </a:r>
            <a:r>
              <a:rPr sz="1400" spc="-20" dirty="0">
                <a:latin typeface="Arial"/>
                <a:cs typeface="Arial"/>
              </a:rPr>
              <a:t>петли, </a:t>
            </a:r>
            <a:r>
              <a:rPr sz="1400" spc="-5" dirty="0">
                <a:latin typeface="Arial"/>
                <a:cs typeface="Arial"/>
              </a:rPr>
              <a:t>рабочая  поверхность которой </a:t>
            </a:r>
            <a:r>
              <a:rPr sz="1400" dirty="0">
                <a:latin typeface="Arial"/>
                <a:cs typeface="Arial"/>
              </a:rPr>
              <a:t>не </a:t>
            </a:r>
            <a:r>
              <a:rPr sz="1400" spc="-5" dirty="0">
                <a:latin typeface="Arial"/>
                <a:cs typeface="Arial"/>
              </a:rPr>
              <a:t>адаптирована </a:t>
            </a:r>
            <a:r>
              <a:rPr sz="1400" dirty="0">
                <a:latin typeface="Arial"/>
                <a:cs typeface="Arial"/>
              </a:rPr>
              <a:t>к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форме  спинки </a:t>
            </a:r>
            <a:r>
              <a:rPr sz="1400" spc="5" dirty="0">
                <a:latin typeface="Arial"/>
                <a:cs typeface="Arial"/>
              </a:rPr>
              <a:t>языка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(скребок);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565"/>
              </a:lnSpc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скребки </a:t>
            </a:r>
            <a:r>
              <a:rPr sz="1400" dirty="0">
                <a:latin typeface="Arial"/>
                <a:cs typeface="Arial"/>
              </a:rPr>
              <a:t>с ровной </a:t>
            </a:r>
            <a:r>
              <a:rPr sz="1400" spc="-10" dirty="0">
                <a:latin typeface="Arial"/>
                <a:cs typeface="Arial"/>
              </a:rPr>
              <a:t>скребущей </a:t>
            </a:r>
            <a:r>
              <a:rPr sz="1400" spc="-5" dirty="0">
                <a:latin typeface="Arial"/>
                <a:cs typeface="Arial"/>
              </a:rPr>
              <a:t>поверхностью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Papilli</a:t>
            </a:r>
            <a:endParaRPr sz="1400">
              <a:latin typeface="Arial"/>
              <a:cs typeface="Arial"/>
            </a:endParaRPr>
          </a:p>
          <a:p>
            <a:pPr marL="127000">
              <a:lnSpc>
                <a:spcPts val="1565"/>
              </a:lnSpc>
            </a:pPr>
            <a:r>
              <a:rPr sz="1400" dirty="0">
                <a:latin typeface="Arial"/>
                <a:cs typeface="Arial"/>
              </a:rPr>
              <a:t>- </a:t>
            </a:r>
            <a:r>
              <a:rPr sz="1400" spc="-5" dirty="0">
                <a:latin typeface="Arial"/>
                <a:cs typeface="Arial"/>
              </a:rPr>
              <a:t>Langue-net </a:t>
            </a:r>
            <a:r>
              <a:rPr sz="1400" dirty="0">
                <a:latin typeface="Arial"/>
                <a:cs typeface="Arial"/>
              </a:rPr>
              <a:t>(Gencibrosse)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127000" marR="5080" indent="-114300" algn="just">
              <a:lnSpc>
                <a:spcPts val="145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различные </a:t>
            </a:r>
            <a:r>
              <a:rPr sz="1400" spc="-15" dirty="0">
                <a:latin typeface="Arial"/>
                <a:cs typeface="Arial"/>
              </a:rPr>
              <a:t>щетки, </a:t>
            </a:r>
            <a:r>
              <a:rPr sz="1400" spc="-5" dirty="0">
                <a:latin typeface="Arial"/>
                <a:cs typeface="Arial"/>
              </a:rPr>
              <a:t>преимущественно </a:t>
            </a:r>
            <a:r>
              <a:rPr sz="1400" spc="-10" dirty="0">
                <a:latin typeface="Arial"/>
                <a:cs typeface="Arial"/>
              </a:rPr>
              <a:t>круглой </a:t>
            </a:r>
            <a:r>
              <a:rPr sz="1400" dirty="0">
                <a:latin typeface="Arial"/>
                <a:cs typeface="Arial"/>
              </a:rPr>
              <a:t>или  серповидной формы, с </a:t>
            </a:r>
            <a:r>
              <a:rPr sz="1400" spc="-10" dirty="0">
                <a:latin typeface="Arial"/>
                <a:cs typeface="Arial"/>
              </a:rPr>
              <a:t>более </a:t>
            </a:r>
            <a:r>
              <a:rPr sz="1400" spc="-5" dirty="0">
                <a:latin typeface="Arial"/>
                <a:cs typeface="Arial"/>
              </a:rPr>
              <a:t>короткой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жесткой  </a:t>
            </a:r>
            <a:r>
              <a:rPr sz="1400" spc="-10" dirty="0">
                <a:latin typeface="Arial"/>
                <a:cs typeface="Arial"/>
              </a:rPr>
              <a:t>щетиной </a:t>
            </a:r>
            <a:r>
              <a:rPr sz="1400" spc="-5" dirty="0">
                <a:latin typeface="Arial"/>
                <a:cs typeface="Arial"/>
              </a:rPr>
              <a:t>(щетка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Enfresh);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обычные </a:t>
            </a:r>
            <a:r>
              <a:rPr sz="1400" spc="-5" dirty="0">
                <a:latin typeface="Arial"/>
                <a:cs typeface="Arial"/>
              </a:rPr>
              <a:t>зубные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щетки.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3763" y="107442"/>
            <a:ext cx="1279779" cy="140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941" y="1403604"/>
            <a:ext cx="100330" cy="432434"/>
          </a:xfrm>
          <a:custGeom>
            <a:avLst/>
            <a:gdLst/>
            <a:ahLst/>
            <a:cxnLst/>
            <a:rect l="l" t="t" r="r" b="b"/>
            <a:pathLst>
              <a:path w="100329" h="432435">
                <a:moveTo>
                  <a:pt x="49885" y="18865"/>
                </a:moveTo>
                <a:lnTo>
                  <a:pt x="45123" y="27029"/>
                </a:lnTo>
                <a:lnTo>
                  <a:pt x="45123" y="432053"/>
                </a:lnTo>
                <a:lnTo>
                  <a:pt x="54648" y="432053"/>
                </a:lnTo>
                <a:lnTo>
                  <a:pt x="54645" y="27029"/>
                </a:lnTo>
                <a:lnTo>
                  <a:pt x="49885" y="18865"/>
                </a:lnTo>
                <a:close/>
              </a:path>
              <a:path w="100329" h="432435">
                <a:moveTo>
                  <a:pt x="49885" y="0"/>
                </a:moveTo>
                <a:lnTo>
                  <a:pt x="0" y="85471"/>
                </a:lnTo>
                <a:lnTo>
                  <a:pt x="762" y="88391"/>
                </a:lnTo>
                <a:lnTo>
                  <a:pt x="3035" y="89662"/>
                </a:lnTo>
                <a:lnTo>
                  <a:pt x="5308" y="91059"/>
                </a:lnTo>
                <a:lnTo>
                  <a:pt x="8216" y="90297"/>
                </a:lnTo>
                <a:lnTo>
                  <a:pt x="45120" y="27033"/>
                </a:lnTo>
                <a:lnTo>
                  <a:pt x="45123" y="9398"/>
                </a:lnTo>
                <a:lnTo>
                  <a:pt x="55372" y="9398"/>
                </a:lnTo>
                <a:lnTo>
                  <a:pt x="49885" y="0"/>
                </a:lnTo>
                <a:close/>
              </a:path>
              <a:path w="100329" h="432435">
                <a:moveTo>
                  <a:pt x="55372" y="9398"/>
                </a:moveTo>
                <a:lnTo>
                  <a:pt x="54648" y="9398"/>
                </a:lnTo>
                <a:lnTo>
                  <a:pt x="54648" y="27033"/>
                </a:lnTo>
                <a:lnTo>
                  <a:pt x="91541" y="90297"/>
                </a:lnTo>
                <a:lnTo>
                  <a:pt x="94462" y="91059"/>
                </a:lnTo>
                <a:lnTo>
                  <a:pt x="96735" y="89662"/>
                </a:lnTo>
                <a:lnTo>
                  <a:pt x="99009" y="88391"/>
                </a:lnTo>
                <a:lnTo>
                  <a:pt x="99771" y="85471"/>
                </a:lnTo>
                <a:lnTo>
                  <a:pt x="55372" y="9398"/>
                </a:lnTo>
                <a:close/>
              </a:path>
              <a:path w="100329" h="432435">
                <a:moveTo>
                  <a:pt x="54648" y="11811"/>
                </a:moveTo>
                <a:lnTo>
                  <a:pt x="54000" y="11811"/>
                </a:lnTo>
                <a:lnTo>
                  <a:pt x="49885" y="18865"/>
                </a:lnTo>
                <a:lnTo>
                  <a:pt x="54648" y="27033"/>
                </a:lnTo>
                <a:lnTo>
                  <a:pt x="54648" y="11811"/>
                </a:lnTo>
                <a:close/>
              </a:path>
              <a:path w="100329" h="432435">
                <a:moveTo>
                  <a:pt x="54648" y="9398"/>
                </a:moveTo>
                <a:lnTo>
                  <a:pt x="45123" y="9398"/>
                </a:lnTo>
                <a:lnTo>
                  <a:pt x="45123" y="27029"/>
                </a:lnTo>
                <a:lnTo>
                  <a:pt x="49885" y="18865"/>
                </a:lnTo>
                <a:lnTo>
                  <a:pt x="45770" y="11811"/>
                </a:lnTo>
                <a:lnTo>
                  <a:pt x="54648" y="11811"/>
                </a:lnTo>
                <a:lnTo>
                  <a:pt x="54648" y="9398"/>
                </a:lnTo>
                <a:close/>
              </a:path>
              <a:path w="100329" h="432435">
                <a:moveTo>
                  <a:pt x="54000" y="11811"/>
                </a:moveTo>
                <a:lnTo>
                  <a:pt x="45770" y="11811"/>
                </a:lnTo>
                <a:lnTo>
                  <a:pt x="49885" y="18865"/>
                </a:lnTo>
                <a:lnTo>
                  <a:pt x="54000" y="11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67764" y="4217289"/>
            <a:ext cx="3333750" cy="1057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0473" y="5868065"/>
            <a:ext cx="3145535" cy="1572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9056" y="3887216"/>
            <a:ext cx="2021204" cy="1980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8463" y="3877183"/>
            <a:ext cx="2654427" cy="1990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1514" y="3504146"/>
            <a:ext cx="3108324" cy="923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65641" y="0"/>
            <a:ext cx="1014983" cy="3781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40248" y="1331506"/>
            <a:ext cx="4459605" cy="705485"/>
          </a:xfrm>
          <a:custGeom>
            <a:avLst/>
            <a:gdLst/>
            <a:ahLst/>
            <a:cxnLst/>
            <a:rect l="l" t="t" r="r" b="b"/>
            <a:pathLst>
              <a:path w="4459605" h="705485">
                <a:moveTo>
                  <a:pt x="0" y="705192"/>
                </a:moveTo>
                <a:lnTo>
                  <a:pt x="4459224" y="705192"/>
                </a:lnTo>
                <a:lnTo>
                  <a:pt x="4459224" y="0"/>
                </a:lnTo>
                <a:lnTo>
                  <a:pt x="0" y="0"/>
                </a:lnTo>
                <a:lnTo>
                  <a:pt x="0" y="70519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0248" y="1331506"/>
            <a:ext cx="4459605" cy="705485"/>
          </a:xfrm>
          <a:custGeom>
            <a:avLst/>
            <a:gdLst/>
            <a:ahLst/>
            <a:cxnLst/>
            <a:rect l="l" t="t" r="r" b="b"/>
            <a:pathLst>
              <a:path w="4459605" h="705485">
                <a:moveTo>
                  <a:pt x="0" y="705192"/>
                </a:moveTo>
                <a:lnTo>
                  <a:pt x="4459224" y="705192"/>
                </a:lnTo>
                <a:lnTo>
                  <a:pt x="4459224" y="0"/>
                </a:lnTo>
                <a:lnTo>
                  <a:pt x="0" y="0"/>
                </a:lnTo>
                <a:lnTo>
                  <a:pt x="0" y="705192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0248" y="2053336"/>
            <a:ext cx="4459605" cy="1345565"/>
          </a:xfrm>
          <a:custGeom>
            <a:avLst/>
            <a:gdLst/>
            <a:ahLst/>
            <a:cxnLst/>
            <a:rect l="l" t="t" r="r" b="b"/>
            <a:pathLst>
              <a:path w="4459605" h="1345564">
                <a:moveTo>
                  <a:pt x="0" y="1345056"/>
                </a:moveTo>
                <a:lnTo>
                  <a:pt x="4459224" y="1345056"/>
                </a:lnTo>
                <a:lnTo>
                  <a:pt x="4459224" y="0"/>
                </a:lnTo>
                <a:lnTo>
                  <a:pt x="0" y="0"/>
                </a:lnTo>
                <a:lnTo>
                  <a:pt x="0" y="1345056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0248" y="2053336"/>
            <a:ext cx="4459605" cy="1345565"/>
          </a:xfrm>
          <a:custGeom>
            <a:avLst/>
            <a:gdLst/>
            <a:ahLst/>
            <a:cxnLst/>
            <a:rect l="l" t="t" r="r" b="b"/>
            <a:pathLst>
              <a:path w="4459605" h="1345564">
                <a:moveTo>
                  <a:pt x="0" y="1345056"/>
                </a:moveTo>
                <a:lnTo>
                  <a:pt x="4459224" y="1345056"/>
                </a:lnTo>
                <a:lnTo>
                  <a:pt x="4459224" y="0"/>
                </a:lnTo>
                <a:lnTo>
                  <a:pt x="0" y="0"/>
                </a:lnTo>
                <a:lnTo>
                  <a:pt x="0" y="1345056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03114" y="1407414"/>
            <a:ext cx="4275455" cy="1865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marR="5080" indent="1270" algn="ctr">
              <a:lnSpc>
                <a:spcPts val="145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Вместе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использованием приспособлений для  очистки 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языка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рекомендуется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применение 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ополаскивателей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с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антисептическими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свойствами: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0" marR="93980" indent="-114300">
              <a:lnSpc>
                <a:spcPts val="1450"/>
              </a:lnSpc>
              <a:buChar char="•"/>
              <a:tabLst>
                <a:tab pos="127000" algn="l"/>
              </a:tabLst>
            </a:pPr>
            <a:r>
              <a:rPr sz="1400" spc="-15" dirty="0">
                <a:latin typeface="Arial"/>
                <a:cs typeface="Arial"/>
              </a:rPr>
              <a:t>ополаскиватель </a:t>
            </a:r>
            <a:r>
              <a:rPr sz="1400" spc="-5" dirty="0">
                <a:latin typeface="Arial"/>
                <a:cs typeface="Arial"/>
              </a:rPr>
              <a:t>Halita enjuague </a:t>
            </a:r>
            <a:r>
              <a:rPr sz="1400" dirty="0">
                <a:latin typeface="Arial"/>
                <a:cs typeface="Arial"/>
              </a:rPr>
              <a:t>bu-cal (Dentaid),  </a:t>
            </a:r>
            <a:r>
              <a:rPr sz="1400" spc="-5" dirty="0">
                <a:latin typeface="Arial"/>
                <a:cs typeface="Arial"/>
              </a:rPr>
              <a:t>содержащий </a:t>
            </a:r>
            <a:r>
              <a:rPr sz="1400" dirty="0">
                <a:latin typeface="Arial"/>
                <a:cs typeface="Arial"/>
              </a:rPr>
              <a:t>в своем составе 0,141 % </a:t>
            </a:r>
            <a:r>
              <a:rPr sz="1400" spc="-10" dirty="0">
                <a:latin typeface="Arial"/>
                <a:cs typeface="Arial"/>
              </a:rPr>
              <a:t>лактата  </a:t>
            </a:r>
            <a:r>
              <a:rPr sz="1400" spc="5" dirty="0">
                <a:latin typeface="Arial"/>
                <a:cs typeface="Arial"/>
              </a:rPr>
              <a:t>цинка, </a:t>
            </a:r>
            <a:r>
              <a:rPr sz="1400" dirty="0">
                <a:latin typeface="Arial"/>
                <a:cs typeface="Arial"/>
              </a:rPr>
              <a:t>0,05 % </a:t>
            </a:r>
            <a:r>
              <a:rPr sz="1400" spc="-5" dirty="0">
                <a:latin typeface="Arial"/>
                <a:cs typeface="Arial"/>
              </a:rPr>
              <a:t>хлоргексидина </a:t>
            </a:r>
            <a:r>
              <a:rPr sz="1400" spc="-10" dirty="0">
                <a:latin typeface="Arial"/>
                <a:cs typeface="Arial"/>
              </a:rPr>
              <a:t>биглюконата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0,05</a:t>
            </a:r>
            <a:endParaRPr sz="1400">
              <a:latin typeface="Arial"/>
              <a:cs typeface="Arial"/>
            </a:endParaRPr>
          </a:p>
          <a:p>
            <a:pPr marL="127000">
              <a:lnSpc>
                <a:spcPts val="1430"/>
              </a:lnSpc>
            </a:pPr>
            <a:r>
              <a:rPr sz="1400" dirty="0">
                <a:latin typeface="Arial"/>
                <a:cs typeface="Arial"/>
              </a:rPr>
              <a:t>% </a:t>
            </a:r>
            <a:r>
              <a:rPr sz="1400" spc="-10" dirty="0">
                <a:latin typeface="Arial"/>
                <a:cs typeface="Arial"/>
              </a:rPr>
              <a:t>цетилпиридина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хлорида;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ts val="157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антисептических </a:t>
            </a:r>
            <a:r>
              <a:rPr sz="1400" spc="-15" dirty="0">
                <a:latin typeface="Arial"/>
                <a:cs typeface="Arial"/>
              </a:rPr>
              <a:t>гелей </a:t>
            </a:r>
            <a:r>
              <a:rPr sz="1400" dirty="0">
                <a:latin typeface="Arial"/>
                <a:cs typeface="Arial"/>
              </a:rPr>
              <a:t>(Enfresh Liquigel</a:t>
            </a:r>
            <a:r>
              <a:rPr sz="1400" spc="-1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tongue</a:t>
            </a:r>
            <a:endParaRPr sz="1400">
              <a:latin typeface="Arial"/>
              <a:cs typeface="Arial"/>
            </a:endParaRPr>
          </a:p>
          <a:p>
            <a:pPr marL="127000">
              <a:lnSpc>
                <a:spcPts val="1570"/>
              </a:lnSpc>
            </a:pPr>
            <a:r>
              <a:rPr sz="1400" dirty="0">
                <a:latin typeface="Arial"/>
                <a:cs typeface="Arial"/>
              </a:rPr>
              <a:t>cleanser).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72609" y="6164356"/>
            <a:ext cx="1943735" cy="12764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15998" y="5274602"/>
            <a:ext cx="3740150" cy="11220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3763" y="5364022"/>
            <a:ext cx="1949195" cy="19491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3763" y="4211828"/>
            <a:ext cx="1524000" cy="1524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22697" y="3203829"/>
            <a:ext cx="100330" cy="1014094"/>
          </a:xfrm>
          <a:custGeom>
            <a:avLst/>
            <a:gdLst/>
            <a:ahLst/>
            <a:cxnLst/>
            <a:rect l="l" t="t" r="r" b="b"/>
            <a:pathLst>
              <a:path w="100329" h="1014095">
                <a:moveTo>
                  <a:pt x="5334" y="922401"/>
                </a:moveTo>
                <a:lnTo>
                  <a:pt x="3048" y="923798"/>
                </a:lnTo>
                <a:lnTo>
                  <a:pt x="762" y="925068"/>
                </a:lnTo>
                <a:lnTo>
                  <a:pt x="0" y="927988"/>
                </a:lnTo>
                <a:lnTo>
                  <a:pt x="1397" y="930275"/>
                </a:lnTo>
                <a:lnTo>
                  <a:pt x="49911" y="1013587"/>
                </a:lnTo>
                <a:lnTo>
                  <a:pt x="55472" y="1004062"/>
                </a:lnTo>
                <a:lnTo>
                  <a:pt x="45212" y="1004062"/>
                </a:lnTo>
                <a:lnTo>
                  <a:pt x="45212" y="986409"/>
                </a:lnTo>
                <a:lnTo>
                  <a:pt x="9651" y="925449"/>
                </a:lnTo>
                <a:lnTo>
                  <a:pt x="8254" y="923163"/>
                </a:lnTo>
                <a:lnTo>
                  <a:pt x="5334" y="922401"/>
                </a:lnTo>
                <a:close/>
              </a:path>
              <a:path w="100329" h="1014095">
                <a:moveTo>
                  <a:pt x="45212" y="986409"/>
                </a:moveTo>
                <a:lnTo>
                  <a:pt x="45212" y="1004062"/>
                </a:lnTo>
                <a:lnTo>
                  <a:pt x="54737" y="1004062"/>
                </a:lnTo>
                <a:lnTo>
                  <a:pt x="54737" y="1001649"/>
                </a:lnTo>
                <a:lnTo>
                  <a:pt x="45847" y="1001649"/>
                </a:lnTo>
                <a:lnTo>
                  <a:pt x="49974" y="994573"/>
                </a:lnTo>
                <a:lnTo>
                  <a:pt x="45212" y="986409"/>
                </a:lnTo>
                <a:close/>
              </a:path>
              <a:path w="100329" h="1014095">
                <a:moveTo>
                  <a:pt x="94487" y="922401"/>
                </a:moveTo>
                <a:lnTo>
                  <a:pt x="91566" y="923163"/>
                </a:lnTo>
                <a:lnTo>
                  <a:pt x="90297" y="925449"/>
                </a:lnTo>
                <a:lnTo>
                  <a:pt x="54737" y="986409"/>
                </a:lnTo>
                <a:lnTo>
                  <a:pt x="54737" y="1004062"/>
                </a:lnTo>
                <a:lnTo>
                  <a:pt x="55472" y="1004062"/>
                </a:lnTo>
                <a:lnTo>
                  <a:pt x="98551" y="930275"/>
                </a:lnTo>
                <a:lnTo>
                  <a:pt x="99822" y="927988"/>
                </a:lnTo>
                <a:lnTo>
                  <a:pt x="99060" y="925068"/>
                </a:lnTo>
                <a:lnTo>
                  <a:pt x="96774" y="923798"/>
                </a:lnTo>
                <a:lnTo>
                  <a:pt x="94487" y="922401"/>
                </a:lnTo>
                <a:close/>
              </a:path>
              <a:path w="100329" h="1014095">
                <a:moveTo>
                  <a:pt x="49974" y="994573"/>
                </a:moveTo>
                <a:lnTo>
                  <a:pt x="45847" y="1001649"/>
                </a:lnTo>
                <a:lnTo>
                  <a:pt x="54101" y="1001649"/>
                </a:lnTo>
                <a:lnTo>
                  <a:pt x="49974" y="994573"/>
                </a:lnTo>
                <a:close/>
              </a:path>
              <a:path w="100329" h="1014095">
                <a:moveTo>
                  <a:pt x="54737" y="986409"/>
                </a:moveTo>
                <a:lnTo>
                  <a:pt x="49974" y="994573"/>
                </a:lnTo>
                <a:lnTo>
                  <a:pt x="54101" y="1001649"/>
                </a:lnTo>
                <a:lnTo>
                  <a:pt x="54737" y="1001649"/>
                </a:lnTo>
                <a:lnTo>
                  <a:pt x="54737" y="986409"/>
                </a:lnTo>
                <a:close/>
              </a:path>
              <a:path w="100329" h="1014095">
                <a:moveTo>
                  <a:pt x="54737" y="0"/>
                </a:moveTo>
                <a:lnTo>
                  <a:pt x="45212" y="0"/>
                </a:lnTo>
                <a:lnTo>
                  <a:pt x="45212" y="986409"/>
                </a:lnTo>
                <a:lnTo>
                  <a:pt x="49974" y="994573"/>
                </a:lnTo>
                <a:lnTo>
                  <a:pt x="54737" y="986409"/>
                </a:lnTo>
                <a:lnTo>
                  <a:pt x="547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252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pc="-5" dirty="0"/>
              <a:t>Жидкие </a:t>
            </a:r>
            <a:r>
              <a:rPr dirty="0"/>
              <a:t>средства </a:t>
            </a:r>
            <a:r>
              <a:rPr spc="-5" dirty="0"/>
              <a:t>гигиены </a:t>
            </a:r>
            <a:r>
              <a:rPr dirty="0"/>
              <a:t>полости</a:t>
            </a:r>
            <a:r>
              <a:rPr spc="-50" dirty="0"/>
              <a:t> </a:t>
            </a:r>
            <a:r>
              <a:rPr dirty="0"/>
              <a:t>рта</a:t>
            </a:r>
          </a:p>
        </p:txBody>
      </p:sp>
      <p:sp>
        <p:nvSpPr>
          <p:cNvPr id="3" name="object 3"/>
          <p:cNvSpPr/>
          <p:nvPr/>
        </p:nvSpPr>
        <p:spPr>
          <a:xfrm>
            <a:off x="287781" y="1580642"/>
            <a:ext cx="2916555" cy="499109"/>
          </a:xfrm>
          <a:custGeom>
            <a:avLst/>
            <a:gdLst/>
            <a:ahLst/>
            <a:cxnLst/>
            <a:rect l="l" t="t" r="r" b="b"/>
            <a:pathLst>
              <a:path w="2916555" h="499110">
                <a:moveTo>
                  <a:pt x="0" y="498601"/>
                </a:moveTo>
                <a:lnTo>
                  <a:pt x="2916047" y="498601"/>
                </a:lnTo>
                <a:lnTo>
                  <a:pt x="2916047" y="0"/>
                </a:lnTo>
                <a:lnTo>
                  <a:pt x="0" y="0"/>
                </a:lnTo>
                <a:lnTo>
                  <a:pt x="0" y="498601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781" y="1580642"/>
            <a:ext cx="2916555" cy="499109"/>
          </a:xfrm>
          <a:custGeom>
            <a:avLst/>
            <a:gdLst/>
            <a:ahLst/>
            <a:cxnLst/>
            <a:rect l="l" t="t" r="r" b="b"/>
            <a:pathLst>
              <a:path w="2916555" h="499110">
                <a:moveTo>
                  <a:pt x="0" y="498601"/>
                </a:moveTo>
                <a:lnTo>
                  <a:pt x="2916047" y="498601"/>
                </a:lnTo>
                <a:lnTo>
                  <a:pt x="2916047" y="0"/>
                </a:lnTo>
                <a:lnTo>
                  <a:pt x="0" y="0"/>
                </a:lnTo>
                <a:lnTo>
                  <a:pt x="0" y="498601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8916" y="1614678"/>
            <a:ext cx="2332355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565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ЖС</a:t>
            </a:r>
            <a:r>
              <a:rPr sz="14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ИГПР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(дополнительные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средства)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781" y="2079371"/>
            <a:ext cx="2916555" cy="2459990"/>
          </a:xfrm>
          <a:custGeom>
            <a:avLst/>
            <a:gdLst/>
            <a:ahLst/>
            <a:cxnLst/>
            <a:rect l="l" t="t" r="r" b="b"/>
            <a:pathLst>
              <a:path w="2916555" h="2459990">
                <a:moveTo>
                  <a:pt x="0" y="2459482"/>
                </a:moveTo>
                <a:lnTo>
                  <a:pt x="2916047" y="2459482"/>
                </a:lnTo>
                <a:lnTo>
                  <a:pt x="2916047" y="0"/>
                </a:lnTo>
                <a:lnTo>
                  <a:pt x="0" y="0"/>
                </a:lnTo>
                <a:lnTo>
                  <a:pt x="0" y="2459482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781" y="2079371"/>
            <a:ext cx="2916555" cy="2459990"/>
          </a:xfrm>
          <a:custGeom>
            <a:avLst/>
            <a:gdLst/>
            <a:ahLst/>
            <a:cxnLst/>
            <a:rect l="l" t="t" r="r" b="b"/>
            <a:pathLst>
              <a:path w="2916555" h="2459990">
                <a:moveTo>
                  <a:pt x="0" y="2459482"/>
                </a:moveTo>
                <a:lnTo>
                  <a:pt x="2916047" y="2459482"/>
                </a:lnTo>
                <a:lnTo>
                  <a:pt x="2916047" y="0"/>
                </a:lnTo>
                <a:lnTo>
                  <a:pt x="0" y="0"/>
                </a:lnTo>
                <a:lnTo>
                  <a:pt x="0" y="2459482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9707" y="2152249"/>
            <a:ext cx="2765425" cy="224980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0" marR="5080" indent="-114300">
              <a:lnSpc>
                <a:spcPts val="1450"/>
              </a:lnSpc>
              <a:spcBef>
                <a:spcPts val="5"/>
              </a:spcBef>
              <a:buChar char="•"/>
              <a:tabLst>
                <a:tab pos="127000" algn="l"/>
              </a:tabLst>
            </a:pPr>
            <a:r>
              <a:rPr sz="1400" spc="-15" dirty="0">
                <a:latin typeface="Arial"/>
                <a:cs typeface="Arial"/>
              </a:rPr>
              <a:t>это </a:t>
            </a:r>
            <a:r>
              <a:rPr sz="1400" dirty="0">
                <a:latin typeface="Arial"/>
                <a:cs typeface="Arial"/>
              </a:rPr>
              <a:t>любые </a:t>
            </a:r>
            <a:r>
              <a:rPr sz="1400" spc="-5" dirty="0">
                <a:latin typeface="Arial"/>
                <a:cs typeface="Arial"/>
              </a:rPr>
              <a:t>жидкие формы  естественные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искусственные,</a:t>
            </a:r>
            <a:endParaRPr sz="1400">
              <a:latin typeface="Arial"/>
              <a:cs typeface="Arial"/>
            </a:endParaRPr>
          </a:p>
          <a:p>
            <a:pPr marL="127000" marR="398145">
              <a:lnSpc>
                <a:spcPts val="144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предназначенные для  выполнения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гигиенических</a:t>
            </a:r>
            <a:endParaRPr sz="1400">
              <a:latin typeface="Arial"/>
              <a:cs typeface="Arial"/>
            </a:endParaRPr>
          </a:p>
          <a:p>
            <a:pPr marL="127000" marR="569595">
              <a:lnSpc>
                <a:spcPts val="1450"/>
              </a:lnSpc>
            </a:pPr>
            <a:r>
              <a:rPr sz="1400" spc="-15" dirty="0">
                <a:latin typeface="Arial"/>
                <a:cs typeface="Arial"/>
              </a:rPr>
              <a:t>процедур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полости </a:t>
            </a:r>
            <a:r>
              <a:rPr sz="1400" spc="-15" dirty="0">
                <a:latin typeface="Arial"/>
                <a:cs typeface="Arial"/>
              </a:rPr>
              <a:t>рта,  </a:t>
            </a:r>
            <a:r>
              <a:rPr sz="1400" dirty="0">
                <a:latin typeface="Arial"/>
                <a:cs typeface="Arial"/>
              </a:rPr>
              <a:t>профилактики и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лечения</a:t>
            </a:r>
            <a:endParaRPr sz="1400">
              <a:latin typeface="Arial"/>
              <a:cs typeface="Arial"/>
            </a:endParaRPr>
          </a:p>
          <a:p>
            <a:pPr marL="127000" marR="1051560">
              <a:lnSpc>
                <a:spcPts val="1440"/>
              </a:lnSpc>
              <a:spcBef>
                <a:spcPts val="10"/>
              </a:spcBef>
            </a:pPr>
            <a:r>
              <a:rPr sz="1400" dirty="0">
                <a:latin typeface="Arial"/>
                <a:cs typeface="Arial"/>
              </a:rPr>
              <a:t>с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о</a:t>
            </a:r>
            <a:r>
              <a:rPr sz="1400" spc="-10" dirty="0">
                <a:latin typeface="Arial"/>
                <a:cs typeface="Arial"/>
              </a:rPr>
              <a:t>м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5" dirty="0">
                <a:latin typeface="Arial"/>
                <a:cs typeface="Arial"/>
              </a:rPr>
              <a:t>л</a:t>
            </a:r>
            <a:r>
              <a:rPr sz="1400" dirty="0">
                <a:latin typeface="Arial"/>
                <a:cs typeface="Arial"/>
              </a:rPr>
              <a:t>огических  </a:t>
            </a:r>
            <a:r>
              <a:rPr sz="1400" spc="-5" dirty="0">
                <a:latin typeface="Arial"/>
                <a:cs typeface="Arial"/>
              </a:rPr>
              <a:t>заболеваний;</a:t>
            </a:r>
            <a:endParaRPr sz="1400">
              <a:latin typeface="Arial"/>
              <a:cs typeface="Arial"/>
            </a:endParaRPr>
          </a:p>
          <a:p>
            <a:pPr marL="127000" marR="51435" indent="-114300">
              <a:lnSpc>
                <a:spcPct val="86200"/>
              </a:lnSpc>
              <a:spcBef>
                <a:spcPts val="23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их свойства </a:t>
            </a:r>
            <a:r>
              <a:rPr sz="1400" spc="-15" dirty="0">
                <a:latin typeface="Arial"/>
                <a:cs typeface="Arial"/>
              </a:rPr>
              <a:t>определяются  </a:t>
            </a:r>
            <a:r>
              <a:rPr sz="1400" spc="-5" dirty="0">
                <a:latin typeface="Arial"/>
                <a:cs typeface="Arial"/>
              </a:rPr>
              <a:t>составом, который </a:t>
            </a:r>
            <a:r>
              <a:rPr sz="1400" spc="-10" dirty="0">
                <a:latin typeface="Arial"/>
                <a:cs typeface="Arial"/>
              </a:rPr>
              <a:t>выбирается  </a:t>
            </a:r>
            <a:r>
              <a:rPr sz="1400" dirty="0">
                <a:latin typeface="Arial"/>
                <a:cs typeface="Arial"/>
              </a:rPr>
              <a:t>в зависимости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5" dirty="0">
                <a:latin typeface="Arial"/>
                <a:cs typeface="Arial"/>
              </a:rPr>
              <a:t>их  </a:t>
            </a:r>
            <a:r>
              <a:rPr sz="1400" spc="-10" dirty="0">
                <a:latin typeface="Arial"/>
                <a:cs typeface="Arial"/>
              </a:rPr>
              <a:t>предназначения.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1746" y="1504442"/>
            <a:ext cx="2141855" cy="806450"/>
          </a:xfrm>
          <a:custGeom>
            <a:avLst/>
            <a:gdLst/>
            <a:ahLst/>
            <a:cxnLst/>
            <a:rect l="l" t="t" r="r" b="b"/>
            <a:pathLst>
              <a:path w="2141854" h="806450">
                <a:moveTo>
                  <a:pt x="2007361" y="0"/>
                </a:moveTo>
                <a:lnTo>
                  <a:pt x="0" y="0"/>
                </a:lnTo>
                <a:lnTo>
                  <a:pt x="0" y="806450"/>
                </a:lnTo>
                <a:lnTo>
                  <a:pt x="2007361" y="806450"/>
                </a:lnTo>
                <a:lnTo>
                  <a:pt x="2049865" y="799595"/>
                </a:lnTo>
                <a:lnTo>
                  <a:pt x="2086754" y="780505"/>
                </a:lnTo>
                <a:lnTo>
                  <a:pt x="2115828" y="751393"/>
                </a:lnTo>
                <a:lnTo>
                  <a:pt x="2134886" y="714473"/>
                </a:lnTo>
                <a:lnTo>
                  <a:pt x="2141728" y="671957"/>
                </a:lnTo>
                <a:lnTo>
                  <a:pt x="2141728" y="134365"/>
                </a:lnTo>
                <a:lnTo>
                  <a:pt x="2134886" y="91862"/>
                </a:lnTo>
                <a:lnTo>
                  <a:pt x="2115828" y="54973"/>
                </a:lnTo>
                <a:lnTo>
                  <a:pt x="2086754" y="25899"/>
                </a:lnTo>
                <a:lnTo>
                  <a:pt x="2049865" y="6841"/>
                </a:lnTo>
                <a:lnTo>
                  <a:pt x="2007361" y="0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746" y="1504442"/>
            <a:ext cx="2141855" cy="806450"/>
          </a:xfrm>
          <a:custGeom>
            <a:avLst/>
            <a:gdLst/>
            <a:ahLst/>
            <a:cxnLst/>
            <a:rect l="l" t="t" r="r" b="b"/>
            <a:pathLst>
              <a:path w="2141854" h="806450">
                <a:moveTo>
                  <a:pt x="2141728" y="134365"/>
                </a:moveTo>
                <a:lnTo>
                  <a:pt x="2141728" y="671957"/>
                </a:lnTo>
                <a:lnTo>
                  <a:pt x="2134886" y="714473"/>
                </a:lnTo>
                <a:lnTo>
                  <a:pt x="2115828" y="751393"/>
                </a:lnTo>
                <a:lnTo>
                  <a:pt x="2086754" y="780505"/>
                </a:lnTo>
                <a:lnTo>
                  <a:pt x="2049865" y="799595"/>
                </a:lnTo>
                <a:lnTo>
                  <a:pt x="2007361" y="806450"/>
                </a:lnTo>
                <a:lnTo>
                  <a:pt x="0" y="806450"/>
                </a:lnTo>
                <a:lnTo>
                  <a:pt x="0" y="0"/>
                </a:lnTo>
                <a:lnTo>
                  <a:pt x="2007361" y="0"/>
                </a:lnTo>
                <a:lnTo>
                  <a:pt x="2049865" y="6841"/>
                </a:lnTo>
                <a:lnTo>
                  <a:pt x="2086754" y="25899"/>
                </a:lnTo>
                <a:lnTo>
                  <a:pt x="2115828" y="54973"/>
                </a:lnTo>
                <a:lnTo>
                  <a:pt x="2134886" y="91862"/>
                </a:lnTo>
                <a:lnTo>
                  <a:pt x="2141728" y="134365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09338" y="1636903"/>
            <a:ext cx="201739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760095" indent="-114300">
              <a:lnSpc>
                <a:spcPts val="1340"/>
              </a:lnSpc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Отвары </a:t>
            </a:r>
            <a:r>
              <a:rPr sz="1300" spc="-5" dirty="0">
                <a:latin typeface="Arial"/>
                <a:cs typeface="Arial"/>
              </a:rPr>
              <a:t>трав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и  </a:t>
            </a:r>
            <a:r>
              <a:rPr sz="1300" spc="-10" dirty="0">
                <a:latin typeface="Arial"/>
                <a:cs typeface="Arial"/>
              </a:rPr>
              <a:t>растений;</a:t>
            </a:r>
            <a:endParaRPr sz="13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har char="•"/>
              <a:tabLst>
                <a:tab pos="127000" algn="l"/>
              </a:tabLst>
            </a:pPr>
            <a:r>
              <a:rPr sz="1300" spc="-10" dirty="0">
                <a:latin typeface="Arial"/>
                <a:cs typeface="Arial"/>
              </a:rPr>
              <a:t>Настои </a:t>
            </a:r>
            <a:r>
              <a:rPr sz="1300" spc="-5" dirty="0">
                <a:latin typeface="Arial"/>
                <a:cs typeface="Arial"/>
              </a:rPr>
              <a:t>трав и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растений.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67023" y="1403604"/>
            <a:ext cx="1205230" cy="1008380"/>
          </a:xfrm>
          <a:custGeom>
            <a:avLst/>
            <a:gdLst/>
            <a:ahLst/>
            <a:cxnLst/>
            <a:rect l="l" t="t" r="r" b="b"/>
            <a:pathLst>
              <a:path w="1205229" h="1008380">
                <a:moveTo>
                  <a:pt x="1036701" y="0"/>
                </a:moveTo>
                <a:lnTo>
                  <a:pt x="168021" y="0"/>
                </a:lnTo>
                <a:lnTo>
                  <a:pt x="123384" y="5998"/>
                </a:lnTo>
                <a:lnTo>
                  <a:pt x="83255" y="22930"/>
                </a:lnTo>
                <a:lnTo>
                  <a:pt x="49244" y="49196"/>
                </a:lnTo>
                <a:lnTo>
                  <a:pt x="22958" y="83199"/>
                </a:lnTo>
                <a:lnTo>
                  <a:pt x="6007" y="123339"/>
                </a:lnTo>
                <a:lnTo>
                  <a:pt x="0" y="168021"/>
                </a:lnTo>
                <a:lnTo>
                  <a:pt x="0" y="840105"/>
                </a:lnTo>
                <a:lnTo>
                  <a:pt x="6007" y="884741"/>
                </a:lnTo>
                <a:lnTo>
                  <a:pt x="22958" y="924870"/>
                </a:lnTo>
                <a:lnTo>
                  <a:pt x="49244" y="958881"/>
                </a:lnTo>
                <a:lnTo>
                  <a:pt x="83255" y="985167"/>
                </a:lnTo>
                <a:lnTo>
                  <a:pt x="123384" y="1002118"/>
                </a:lnTo>
                <a:lnTo>
                  <a:pt x="168021" y="1008126"/>
                </a:lnTo>
                <a:lnTo>
                  <a:pt x="1036701" y="1008126"/>
                </a:lnTo>
                <a:lnTo>
                  <a:pt x="1081382" y="1002118"/>
                </a:lnTo>
                <a:lnTo>
                  <a:pt x="1121522" y="985167"/>
                </a:lnTo>
                <a:lnTo>
                  <a:pt x="1155525" y="958881"/>
                </a:lnTo>
                <a:lnTo>
                  <a:pt x="1181791" y="924870"/>
                </a:lnTo>
                <a:lnTo>
                  <a:pt x="1198723" y="884741"/>
                </a:lnTo>
                <a:lnTo>
                  <a:pt x="1204722" y="840105"/>
                </a:lnTo>
                <a:lnTo>
                  <a:pt x="1204722" y="168021"/>
                </a:lnTo>
                <a:lnTo>
                  <a:pt x="1198723" y="123339"/>
                </a:lnTo>
                <a:lnTo>
                  <a:pt x="1181791" y="83199"/>
                </a:lnTo>
                <a:lnTo>
                  <a:pt x="1155525" y="49196"/>
                </a:lnTo>
                <a:lnTo>
                  <a:pt x="1121522" y="22930"/>
                </a:lnTo>
                <a:lnTo>
                  <a:pt x="1081382" y="5998"/>
                </a:lnTo>
                <a:lnTo>
                  <a:pt x="1036701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67023" y="1403604"/>
            <a:ext cx="1205230" cy="1008380"/>
          </a:xfrm>
          <a:custGeom>
            <a:avLst/>
            <a:gdLst/>
            <a:ahLst/>
            <a:cxnLst/>
            <a:rect l="l" t="t" r="r" b="b"/>
            <a:pathLst>
              <a:path w="1205229" h="1008380">
                <a:moveTo>
                  <a:pt x="0" y="168021"/>
                </a:moveTo>
                <a:lnTo>
                  <a:pt x="6007" y="123339"/>
                </a:lnTo>
                <a:lnTo>
                  <a:pt x="22958" y="83199"/>
                </a:lnTo>
                <a:lnTo>
                  <a:pt x="49244" y="49196"/>
                </a:lnTo>
                <a:lnTo>
                  <a:pt x="83255" y="22930"/>
                </a:lnTo>
                <a:lnTo>
                  <a:pt x="123384" y="5998"/>
                </a:lnTo>
                <a:lnTo>
                  <a:pt x="168021" y="0"/>
                </a:lnTo>
                <a:lnTo>
                  <a:pt x="1036701" y="0"/>
                </a:lnTo>
                <a:lnTo>
                  <a:pt x="1081382" y="5998"/>
                </a:lnTo>
                <a:lnTo>
                  <a:pt x="1121522" y="22930"/>
                </a:lnTo>
                <a:lnTo>
                  <a:pt x="1155525" y="49196"/>
                </a:lnTo>
                <a:lnTo>
                  <a:pt x="1181791" y="83199"/>
                </a:lnTo>
                <a:lnTo>
                  <a:pt x="1198723" y="123339"/>
                </a:lnTo>
                <a:lnTo>
                  <a:pt x="1204722" y="168021"/>
                </a:lnTo>
                <a:lnTo>
                  <a:pt x="1204722" y="840105"/>
                </a:lnTo>
                <a:lnTo>
                  <a:pt x="1198723" y="884741"/>
                </a:lnTo>
                <a:lnTo>
                  <a:pt x="1181791" y="924870"/>
                </a:lnTo>
                <a:lnTo>
                  <a:pt x="1155525" y="958881"/>
                </a:lnTo>
                <a:lnTo>
                  <a:pt x="1121522" y="985167"/>
                </a:lnTo>
                <a:lnTo>
                  <a:pt x="1081382" y="1002118"/>
                </a:lnTo>
                <a:lnTo>
                  <a:pt x="1036701" y="1008126"/>
                </a:lnTo>
                <a:lnTo>
                  <a:pt x="168021" y="1008126"/>
                </a:lnTo>
                <a:lnTo>
                  <a:pt x="123384" y="1002118"/>
                </a:lnTo>
                <a:lnTo>
                  <a:pt x="83255" y="985167"/>
                </a:lnTo>
                <a:lnTo>
                  <a:pt x="49244" y="958881"/>
                </a:lnTo>
                <a:lnTo>
                  <a:pt x="22958" y="924870"/>
                </a:lnTo>
                <a:lnTo>
                  <a:pt x="6007" y="884741"/>
                </a:lnTo>
                <a:lnTo>
                  <a:pt x="0" y="840105"/>
                </a:lnTo>
                <a:lnTo>
                  <a:pt x="0" y="16802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67480" y="1710309"/>
            <a:ext cx="1002665" cy="40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979" marR="5080" indent="-208915">
              <a:lnSpc>
                <a:spcPts val="1550"/>
              </a:lnSpc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Нар</a:t>
            </a:r>
            <a:r>
              <a:rPr sz="1500" b="1" spc="-3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500" b="1" spc="-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ные  </a:t>
            </a:r>
            <a:r>
              <a:rPr sz="1500" b="1" spc="-25" dirty="0">
                <a:solidFill>
                  <a:srgbClr val="FFFFFF"/>
                </a:solidFill>
                <a:latin typeface="Arial"/>
                <a:cs typeface="Arial"/>
              </a:rPr>
              <a:t>ЖСПР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25997" y="2555748"/>
            <a:ext cx="3963670" cy="2016125"/>
          </a:xfrm>
          <a:custGeom>
            <a:avLst/>
            <a:gdLst/>
            <a:ahLst/>
            <a:cxnLst/>
            <a:rect l="l" t="t" r="r" b="b"/>
            <a:pathLst>
              <a:path w="3963670" h="2016125">
                <a:moveTo>
                  <a:pt x="3627247" y="0"/>
                </a:moveTo>
                <a:lnTo>
                  <a:pt x="0" y="0"/>
                </a:lnTo>
                <a:lnTo>
                  <a:pt x="0" y="2016124"/>
                </a:lnTo>
                <a:lnTo>
                  <a:pt x="3627247" y="2016124"/>
                </a:lnTo>
                <a:lnTo>
                  <a:pt x="3676894" y="2012483"/>
                </a:lnTo>
                <a:lnTo>
                  <a:pt x="3724284" y="2001904"/>
                </a:lnTo>
                <a:lnTo>
                  <a:pt x="3768894" y="1984905"/>
                </a:lnTo>
                <a:lnTo>
                  <a:pt x="3810206" y="1962007"/>
                </a:lnTo>
                <a:lnTo>
                  <a:pt x="3847697" y="1933727"/>
                </a:lnTo>
                <a:lnTo>
                  <a:pt x="3880848" y="1900584"/>
                </a:lnTo>
                <a:lnTo>
                  <a:pt x="3909139" y="1863098"/>
                </a:lnTo>
                <a:lnTo>
                  <a:pt x="3932049" y="1821785"/>
                </a:lnTo>
                <a:lnTo>
                  <a:pt x="3949057" y="1777166"/>
                </a:lnTo>
                <a:lnTo>
                  <a:pt x="3959644" y="1729759"/>
                </a:lnTo>
                <a:lnTo>
                  <a:pt x="3963288" y="1680082"/>
                </a:lnTo>
                <a:lnTo>
                  <a:pt x="3963288" y="336041"/>
                </a:lnTo>
                <a:lnTo>
                  <a:pt x="3959644" y="286365"/>
                </a:lnTo>
                <a:lnTo>
                  <a:pt x="3949057" y="238958"/>
                </a:lnTo>
                <a:lnTo>
                  <a:pt x="3932049" y="194339"/>
                </a:lnTo>
                <a:lnTo>
                  <a:pt x="3909139" y="153026"/>
                </a:lnTo>
                <a:lnTo>
                  <a:pt x="3880848" y="115540"/>
                </a:lnTo>
                <a:lnTo>
                  <a:pt x="3847697" y="82397"/>
                </a:lnTo>
                <a:lnTo>
                  <a:pt x="3810206" y="54117"/>
                </a:lnTo>
                <a:lnTo>
                  <a:pt x="3768894" y="31219"/>
                </a:lnTo>
                <a:lnTo>
                  <a:pt x="3724284" y="14220"/>
                </a:lnTo>
                <a:lnTo>
                  <a:pt x="3676894" y="3641"/>
                </a:lnTo>
                <a:lnTo>
                  <a:pt x="3627247" y="0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25997" y="2555748"/>
            <a:ext cx="3963670" cy="2016125"/>
          </a:xfrm>
          <a:custGeom>
            <a:avLst/>
            <a:gdLst/>
            <a:ahLst/>
            <a:cxnLst/>
            <a:rect l="l" t="t" r="r" b="b"/>
            <a:pathLst>
              <a:path w="3963670" h="2016125">
                <a:moveTo>
                  <a:pt x="3963288" y="336041"/>
                </a:moveTo>
                <a:lnTo>
                  <a:pt x="3963288" y="1680082"/>
                </a:lnTo>
                <a:lnTo>
                  <a:pt x="3959644" y="1729759"/>
                </a:lnTo>
                <a:lnTo>
                  <a:pt x="3949057" y="1777166"/>
                </a:lnTo>
                <a:lnTo>
                  <a:pt x="3932049" y="1821785"/>
                </a:lnTo>
                <a:lnTo>
                  <a:pt x="3909139" y="1863098"/>
                </a:lnTo>
                <a:lnTo>
                  <a:pt x="3880848" y="1900584"/>
                </a:lnTo>
                <a:lnTo>
                  <a:pt x="3847697" y="1933727"/>
                </a:lnTo>
                <a:lnTo>
                  <a:pt x="3810206" y="1962007"/>
                </a:lnTo>
                <a:lnTo>
                  <a:pt x="3768894" y="1984905"/>
                </a:lnTo>
                <a:lnTo>
                  <a:pt x="3724284" y="2001904"/>
                </a:lnTo>
                <a:lnTo>
                  <a:pt x="3676894" y="2012483"/>
                </a:lnTo>
                <a:lnTo>
                  <a:pt x="3627247" y="2016124"/>
                </a:lnTo>
                <a:lnTo>
                  <a:pt x="0" y="2016124"/>
                </a:lnTo>
                <a:lnTo>
                  <a:pt x="0" y="0"/>
                </a:lnTo>
                <a:lnTo>
                  <a:pt x="3627247" y="0"/>
                </a:lnTo>
                <a:lnTo>
                  <a:pt x="3676894" y="3641"/>
                </a:lnTo>
                <a:lnTo>
                  <a:pt x="3724284" y="14220"/>
                </a:lnTo>
                <a:lnTo>
                  <a:pt x="3768894" y="31219"/>
                </a:lnTo>
                <a:lnTo>
                  <a:pt x="3810206" y="54117"/>
                </a:lnTo>
                <a:lnTo>
                  <a:pt x="3847697" y="82397"/>
                </a:lnTo>
                <a:lnTo>
                  <a:pt x="3880848" y="115540"/>
                </a:lnTo>
                <a:lnTo>
                  <a:pt x="3909139" y="153026"/>
                </a:lnTo>
                <a:lnTo>
                  <a:pt x="3932049" y="194339"/>
                </a:lnTo>
                <a:lnTo>
                  <a:pt x="3949057" y="238958"/>
                </a:lnTo>
                <a:lnTo>
                  <a:pt x="3959644" y="286365"/>
                </a:lnTo>
                <a:lnTo>
                  <a:pt x="3963288" y="336041"/>
                </a:lnTo>
                <a:close/>
              </a:path>
            </a:pathLst>
          </a:custGeom>
          <a:ln w="25399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71464" y="2660015"/>
            <a:ext cx="3761104" cy="1783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indent="-114300">
              <a:lnSpc>
                <a:spcPct val="100000"/>
              </a:lnSpc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эликсиры;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500" spc="-15" dirty="0">
                <a:latin typeface="Arial"/>
                <a:cs typeface="Arial"/>
              </a:rPr>
              <a:t>ополаскиватели готовые </a:t>
            </a:r>
            <a:r>
              <a:rPr sz="1500" dirty="0">
                <a:latin typeface="Arial"/>
                <a:cs typeface="Arial"/>
              </a:rPr>
              <a:t>к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применению;</a:t>
            </a:r>
            <a:endParaRPr sz="1500">
              <a:latin typeface="Arial"/>
              <a:cs typeface="Arial"/>
            </a:endParaRPr>
          </a:p>
          <a:p>
            <a:pPr marL="127000" marR="895350" indent="-114300">
              <a:lnSpc>
                <a:spcPts val="1550"/>
              </a:lnSpc>
              <a:spcBef>
                <a:spcPts val="270"/>
              </a:spcBef>
              <a:buChar char="•"/>
              <a:tabLst>
                <a:tab pos="127000" algn="l"/>
              </a:tabLst>
            </a:pPr>
            <a:r>
              <a:rPr sz="1500" spc="-15" dirty="0">
                <a:latin typeface="Arial"/>
                <a:cs typeface="Arial"/>
              </a:rPr>
              <a:t>ополаскиватели </a:t>
            </a:r>
            <a:r>
              <a:rPr sz="1500" spc="-5" dirty="0">
                <a:latin typeface="Arial"/>
                <a:cs typeface="Arial"/>
              </a:rPr>
              <a:t>в виде </a:t>
            </a:r>
            <a:r>
              <a:rPr sz="1500" dirty="0">
                <a:latin typeface="Arial"/>
                <a:cs typeface="Arial"/>
              </a:rPr>
              <a:t>жидких  </a:t>
            </a:r>
            <a:r>
              <a:rPr sz="1500" spc="-5" dirty="0">
                <a:latin typeface="Arial"/>
                <a:cs typeface="Arial"/>
              </a:rPr>
              <a:t>концентратов;</a:t>
            </a:r>
            <a:endParaRPr sz="1500">
              <a:latin typeface="Arial"/>
              <a:cs typeface="Arial"/>
            </a:endParaRPr>
          </a:p>
          <a:p>
            <a:pPr marL="127000" marR="5080" indent="-114300">
              <a:lnSpc>
                <a:spcPts val="156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500" spc="-15" dirty="0">
                <a:latin typeface="Arial"/>
                <a:cs typeface="Arial"/>
              </a:rPr>
              <a:t>ополаскиватели </a:t>
            </a:r>
            <a:r>
              <a:rPr sz="1500" spc="-5" dirty="0">
                <a:latin typeface="Arial"/>
                <a:cs typeface="Arial"/>
              </a:rPr>
              <a:t>в виде </a:t>
            </a:r>
            <a:r>
              <a:rPr sz="1500" spc="-15" dirty="0">
                <a:latin typeface="Arial"/>
                <a:cs typeface="Arial"/>
              </a:rPr>
              <a:t>сухого </a:t>
            </a:r>
            <a:r>
              <a:rPr sz="1500" spc="-10" dirty="0">
                <a:latin typeface="Arial"/>
                <a:cs typeface="Arial"/>
              </a:rPr>
              <a:t>вещества,  требующего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разведения;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ts val="1789"/>
              </a:lnSpc>
              <a:buChar char="•"/>
              <a:tabLst>
                <a:tab pos="127000" algn="l"/>
              </a:tabLst>
            </a:pPr>
            <a:r>
              <a:rPr sz="1500" spc="-5" dirty="0">
                <a:latin typeface="Arial"/>
                <a:cs typeface="Arial"/>
              </a:rPr>
              <a:t>бальзамы </a:t>
            </a:r>
            <a:r>
              <a:rPr sz="1500" dirty="0">
                <a:latin typeface="Arial"/>
                <a:cs typeface="Arial"/>
              </a:rPr>
              <a:t>и </a:t>
            </a:r>
            <a:r>
              <a:rPr sz="1500" spc="-5" dirty="0">
                <a:latin typeface="Arial"/>
                <a:cs typeface="Arial"/>
              </a:rPr>
              <a:t>тоники </a:t>
            </a:r>
            <a:r>
              <a:rPr sz="1500" dirty="0">
                <a:latin typeface="Arial"/>
                <a:cs typeface="Arial"/>
              </a:rPr>
              <a:t>для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десен;</a:t>
            </a:r>
            <a:endParaRPr sz="15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0"/>
              </a:spcBef>
              <a:buChar char="•"/>
              <a:tabLst>
                <a:tab pos="127000" algn="l"/>
              </a:tabLst>
            </a:pPr>
            <a:r>
              <a:rPr sz="1500" dirty="0">
                <a:latin typeface="Arial"/>
                <a:cs typeface="Arial"/>
              </a:rPr>
              <a:t>спреи и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дезодоранты.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79315" y="2555748"/>
            <a:ext cx="1647189" cy="2016125"/>
          </a:xfrm>
          <a:custGeom>
            <a:avLst/>
            <a:gdLst/>
            <a:ahLst/>
            <a:cxnLst/>
            <a:rect l="l" t="t" r="r" b="b"/>
            <a:pathLst>
              <a:path w="1647189" h="2016125">
                <a:moveTo>
                  <a:pt x="1372235" y="0"/>
                </a:moveTo>
                <a:lnTo>
                  <a:pt x="274447" y="0"/>
                </a:lnTo>
                <a:lnTo>
                  <a:pt x="225097" y="4419"/>
                </a:lnTo>
                <a:lnTo>
                  <a:pt x="178657" y="17162"/>
                </a:lnTo>
                <a:lnTo>
                  <a:pt x="135899" y="37455"/>
                </a:lnTo>
                <a:lnTo>
                  <a:pt x="97597" y="64525"/>
                </a:lnTo>
                <a:lnTo>
                  <a:pt x="64525" y="97597"/>
                </a:lnTo>
                <a:lnTo>
                  <a:pt x="37455" y="135899"/>
                </a:lnTo>
                <a:lnTo>
                  <a:pt x="17162" y="178657"/>
                </a:lnTo>
                <a:lnTo>
                  <a:pt x="4419" y="225097"/>
                </a:lnTo>
                <a:lnTo>
                  <a:pt x="0" y="274446"/>
                </a:lnTo>
                <a:lnTo>
                  <a:pt x="0" y="1741677"/>
                </a:lnTo>
                <a:lnTo>
                  <a:pt x="4419" y="1791027"/>
                </a:lnTo>
                <a:lnTo>
                  <a:pt x="17162" y="1837467"/>
                </a:lnTo>
                <a:lnTo>
                  <a:pt x="37455" y="1880225"/>
                </a:lnTo>
                <a:lnTo>
                  <a:pt x="64525" y="1918527"/>
                </a:lnTo>
                <a:lnTo>
                  <a:pt x="97597" y="1951599"/>
                </a:lnTo>
                <a:lnTo>
                  <a:pt x="135899" y="1978669"/>
                </a:lnTo>
                <a:lnTo>
                  <a:pt x="178657" y="1998962"/>
                </a:lnTo>
                <a:lnTo>
                  <a:pt x="225097" y="2011705"/>
                </a:lnTo>
                <a:lnTo>
                  <a:pt x="274447" y="2016124"/>
                </a:lnTo>
                <a:lnTo>
                  <a:pt x="1372235" y="2016124"/>
                </a:lnTo>
                <a:lnTo>
                  <a:pt x="1421550" y="2011705"/>
                </a:lnTo>
                <a:lnTo>
                  <a:pt x="1467973" y="1998962"/>
                </a:lnTo>
                <a:lnTo>
                  <a:pt x="1510726" y="1978669"/>
                </a:lnTo>
                <a:lnTo>
                  <a:pt x="1549032" y="1951599"/>
                </a:lnTo>
                <a:lnTo>
                  <a:pt x="1582115" y="1918527"/>
                </a:lnTo>
                <a:lnTo>
                  <a:pt x="1609198" y="1880225"/>
                </a:lnTo>
                <a:lnTo>
                  <a:pt x="1629504" y="1837467"/>
                </a:lnTo>
                <a:lnTo>
                  <a:pt x="1642258" y="1791027"/>
                </a:lnTo>
                <a:lnTo>
                  <a:pt x="1646682" y="1741677"/>
                </a:lnTo>
                <a:lnTo>
                  <a:pt x="1646682" y="274446"/>
                </a:lnTo>
                <a:lnTo>
                  <a:pt x="1642258" y="225097"/>
                </a:lnTo>
                <a:lnTo>
                  <a:pt x="1629504" y="178657"/>
                </a:lnTo>
                <a:lnTo>
                  <a:pt x="1609198" y="135899"/>
                </a:lnTo>
                <a:lnTo>
                  <a:pt x="1582115" y="97597"/>
                </a:lnTo>
                <a:lnTo>
                  <a:pt x="1549032" y="64525"/>
                </a:lnTo>
                <a:lnTo>
                  <a:pt x="1510726" y="37455"/>
                </a:lnTo>
                <a:lnTo>
                  <a:pt x="1467973" y="17162"/>
                </a:lnTo>
                <a:lnTo>
                  <a:pt x="1421550" y="4419"/>
                </a:lnTo>
                <a:lnTo>
                  <a:pt x="1372235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79315" y="2555748"/>
            <a:ext cx="1647189" cy="2016125"/>
          </a:xfrm>
          <a:custGeom>
            <a:avLst/>
            <a:gdLst/>
            <a:ahLst/>
            <a:cxnLst/>
            <a:rect l="l" t="t" r="r" b="b"/>
            <a:pathLst>
              <a:path w="1647189" h="2016125">
                <a:moveTo>
                  <a:pt x="0" y="274446"/>
                </a:moveTo>
                <a:lnTo>
                  <a:pt x="4419" y="225097"/>
                </a:lnTo>
                <a:lnTo>
                  <a:pt x="17162" y="178657"/>
                </a:lnTo>
                <a:lnTo>
                  <a:pt x="37455" y="135899"/>
                </a:lnTo>
                <a:lnTo>
                  <a:pt x="64525" y="97597"/>
                </a:lnTo>
                <a:lnTo>
                  <a:pt x="97597" y="64525"/>
                </a:lnTo>
                <a:lnTo>
                  <a:pt x="135899" y="37455"/>
                </a:lnTo>
                <a:lnTo>
                  <a:pt x="178657" y="17162"/>
                </a:lnTo>
                <a:lnTo>
                  <a:pt x="225097" y="4419"/>
                </a:lnTo>
                <a:lnTo>
                  <a:pt x="274447" y="0"/>
                </a:lnTo>
                <a:lnTo>
                  <a:pt x="1372235" y="0"/>
                </a:lnTo>
                <a:lnTo>
                  <a:pt x="1421550" y="4419"/>
                </a:lnTo>
                <a:lnTo>
                  <a:pt x="1467973" y="17162"/>
                </a:lnTo>
                <a:lnTo>
                  <a:pt x="1510726" y="37455"/>
                </a:lnTo>
                <a:lnTo>
                  <a:pt x="1549032" y="64525"/>
                </a:lnTo>
                <a:lnTo>
                  <a:pt x="1582115" y="97597"/>
                </a:lnTo>
                <a:lnTo>
                  <a:pt x="1609198" y="135899"/>
                </a:lnTo>
                <a:lnTo>
                  <a:pt x="1629504" y="178657"/>
                </a:lnTo>
                <a:lnTo>
                  <a:pt x="1642258" y="225097"/>
                </a:lnTo>
                <a:lnTo>
                  <a:pt x="1646682" y="274446"/>
                </a:lnTo>
                <a:lnTo>
                  <a:pt x="1646682" y="1741677"/>
                </a:lnTo>
                <a:lnTo>
                  <a:pt x="1642258" y="1791027"/>
                </a:lnTo>
                <a:lnTo>
                  <a:pt x="1629504" y="1837467"/>
                </a:lnTo>
                <a:lnTo>
                  <a:pt x="1609198" y="1880225"/>
                </a:lnTo>
                <a:lnTo>
                  <a:pt x="1582115" y="1918527"/>
                </a:lnTo>
                <a:lnTo>
                  <a:pt x="1549032" y="1951599"/>
                </a:lnTo>
                <a:lnTo>
                  <a:pt x="1510726" y="1978669"/>
                </a:lnTo>
                <a:lnTo>
                  <a:pt x="1467973" y="1998962"/>
                </a:lnTo>
                <a:lnTo>
                  <a:pt x="1421550" y="2011705"/>
                </a:lnTo>
                <a:lnTo>
                  <a:pt x="1372235" y="2016124"/>
                </a:lnTo>
                <a:lnTo>
                  <a:pt x="274447" y="2016124"/>
                </a:lnTo>
                <a:lnTo>
                  <a:pt x="225097" y="2011705"/>
                </a:lnTo>
                <a:lnTo>
                  <a:pt x="178657" y="1998962"/>
                </a:lnTo>
                <a:lnTo>
                  <a:pt x="135899" y="1978669"/>
                </a:lnTo>
                <a:lnTo>
                  <a:pt x="97597" y="1951599"/>
                </a:lnTo>
                <a:lnTo>
                  <a:pt x="64525" y="1918527"/>
                </a:lnTo>
                <a:lnTo>
                  <a:pt x="37455" y="1880225"/>
                </a:lnTo>
                <a:lnTo>
                  <a:pt x="17162" y="1837467"/>
                </a:lnTo>
                <a:lnTo>
                  <a:pt x="4419" y="1791027"/>
                </a:lnTo>
                <a:lnTo>
                  <a:pt x="0" y="1741677"/>
                </a:lnTo>
                <a:lnTo>
                  <a:pt x="0" y="27444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310888" y="3278505"/>
            <a:ext cx="1383665" cy="55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455"/>
              </a:lnSpc>
            </a:pP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ЖСПР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промышленного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145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производства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6276" y="5022621"/>
            <a:ext cx="3888740" cy="403225"/>
          </a:xfrm>
          <a:custGeom>
            <a:avLst/>
            <a:gdLst/>
            <a:ahLst/>
            <a:cxnLst/>
            <a:rect l="l" t="t" r="r" b="b"/>
            <a:pathLst>
              <a:path w="3888740" h="403225">
                <a:moveTo>
                  <a:pt x="0" y="403199"/>
                </a:moveTo>
                <a:lnTo>
                  <a:pt x="3888485" y="403199"/>
                </a:lnTo>
                <a:lnTo>
                  <a:pt x="3888485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6276" y="5022621"/>
            <a:ext cx="3888740" cy="403225"/>
          </a:xfrm>
          <a:custGeom>
            <a:avLst/>
            <a:gdLst/>
            <a:ahLst/>
            <a:cxnLst/>
            <a:rect l="l" t="t" r="r" b="b"/>
            <a:pathLst>
              <a:path w="3888740" h="403225">
                <a:moveTo>
                  <a:pt x="0" y="403199"/>
                </a:moveTo>
                <a:lnTo>
                  <a:pt x="3888485" y="403199"/>
                </a:lnTo>
                <a:lnTo>
                  <a:pt x="3888485" y="0"/>
                </a:lnTo>
                <a:lnTo>
                  <a:pt x="0" y="0"/>
                </a:lnTo>
                <a:lnTo>
                  <a:pt x="0" y="403199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56276" y="5425808"/>
            <a:ext cx="3888740" cy="1576070"/>
          </a:xfrm>
          <a:custGeom>
            <a:avLst/>
            <a:gdLst/>
            <a:ahLst/>
            <a:cxnLst/>
            <a:rect l="l" t="t" r="r" b="b"/>
            <a:pathLst>
              <a:path w="3888740" h="1576070">
                <a:moveTo>
                  <a:pt x="0" y="1575689"/>
                </a:moveTo>
                <a:lnTo>
                  <a:pt x="3888485" y="1575689"/>
                </a:lnTo>
                <a:lnTo>
                  <a:pt x="3888485" y="0"/>
                </a:lnTo>
                <a:lnTo>
                  <a:pt x="0" y="0"/>
                </a:lnTo>
                <a:lnTo>
                  <a:pt x="0" y="1575689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56276" y="5425808"/>
            <a:ext cx="3888740" cy="1576070"/>
          </a:xfrm>
          <a:custGeom>
            <a:avLst/>
            <a:gdLst/>
            <a:ahLst/>
            <a:cxnLst/>
            <a:rect l="l" t="t" r="r" b="b"/>
            <a:pathLst>
              <a:path w="3888740" h="1576070">
                <a:moveTo>
                  <a:pt x="0" y="1575689"/>
                </a:moveTo>
                <a:lnTo>
                  <a:pt x="3888485" y="1575689"/>
                </a:lnTo>
                <a:lnTo>
                  <a:pt x="3888485" y="0"/>
                </a:lnTo>
                <a:lnTo>
                  <a:pt x="0" y="0"/>
                </a:lnTo>
                <a:lnTo>
                  <a:pt x="0" y="1575689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19140" y="5101590"/>
            <a:ext cx="3679190" cy="1790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2200">
              <a:lnSpc>
                <a:spcPct val="100000"/>
              </a:lnSpc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Группы 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ЖС</a:t>
            </a: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ИГПР: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220"/>
              </a:spcBef>
              <a:buChar char="•"/>
              <a:tabLst>
                <a:tab pos="127000" algn="l"/>
              </a:tabLst>
            </a:pPr>
            <a:r>
              <a:rPr sz="1400" spc="-10" dirty="0">
                <a:latin typeface="Arial"/>
                <a:cs typeface="Arial"/>
              </a:rPr>
              <a:t>дезодорирующие </a:t>
            </a:r>
            <a:r>
              <a:rPr sz="1400" spc="-15" dirty="0">
                <a:latin typeface="Arial"/>
                <a:cs typeface="Arial"/>
              </a:rPr>
              <a:t>ополаскиватели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спреи;</a:t>
            </a:r>
            <a:endParaRPr sz="1400">
              <a:latin typeface="Arial"/>
              <a:cs typeface="Arial"/>
            </a:endParaRPr>
          </a:p>
          <a:p>
            <a:pPr marL="127000" marR="284480" indent="-114300">
              <a:lnSpc>
                <a:spcPct val="861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снижающие </a:t>
            </a:r>
            <a:r>
              <a:rPr sz="1400" spc="-5" dirty="0">
                <a:latin typeface="Arial"/>
                <a:cs typeface="Arial"/>
              </a:rPr>
              <a:t>образование зубных  </a:t>
            </a:r>
            <a:r>
              <a:rPr sz="1400" spc="-10" dirty="0">
                <a:latin typeface="Arial"/>
                <a:cs typeface="Arial"/>
              </a:rPr>
              <a:t>отложений </a:t>
            </a:r>
            <a:r>
              <a:rPr sz="1400" dirty="0">
                <a:latin typeface="Arial"/>
                <a:cs typeface="Arial"/>
              </a:rPr>
              <a:t>за </a:t>
            </a:r>
            <a:r>
              <a:rPr sz="1400" spc="-15" dirty="0">
                <a:latin typeface="Arial"/>
                <a:cs typeface="Arial"/>
              </a:rPr>
              <a:t>счет </a:t>
            </a:r>
            <a:r>
              <a:rPr sz="1400" spc="-5" dirty="0">
                <a:latin typeface="Arial"/>
                <a:cs typeface="Arial"/>
              </a:rPr>
              <a:t>антибактериального  действия;</a:t>
            </a:r>
            <a:endParaRPr sz="1400">
              <a:latin typeface="Arial"/>
              <a:cs typeface="Arial"/>
            </a:endParaRPr>
          </a:p>
          <a:p>
            <a:pPr marL="127000" marR="399415" indent="-114300">
              <a:lnSpc>
                <a:spcPts val="1450"/>
              </a:lnSpc>
              <a:spcBef>
                <a:spcPts val="250"/>
              </a:spcBef>
              <a:buChar char="•"/>
              <a:tabLst>
                <a:tab pos="127000" algn="l"/>
              </a:tabLst>
            </a:pPr>
            <a:r>
              <a:rPr sz="1400" dirty="0">
                <a:latin typeface="Arial"/>
                <a:cs typeface="Arial"/>
              </a:rPr>
              <a:t>способные </a:t>
            </a:r>
            <a:r>
              <a:rPr sz="1400" spc="-10" dirty="0">
                <a:latin typeface="Arial"/>
                <a:cs typeface="Arial"/>
              </a:rPr>
              <a:t>влиять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минерализацию  </a:t>
            </a:r>
            <a:r>
              <a:rPr sz="1400" spc="-10" dirty="0">
                <a:latin typeface="Arial"/>
                <a:cs typeface="Arial"/>
              </a:rPr>
              <a:t>твердых </a:t>
            </a:r>
            <a:r>
              <a:rPr sz="1400" spc="5" dirty="0">
                <a:latin typeface="Arial"/>
                <a:cs typeface="Arial"/>
              </a:rPr>
              <a:t>тканей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зубов;</a:t>
            </a:r>
            <a:endParaRPr sz="14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"/>
              </a:spcBef>
              <a:buChar char="•"/>
              <a:tabLst>
                <a:tab pos="127000" algn="l"/>
              </a:tabLst>
            </a:pPr>
            <a:r>
              <a:rPr sz="1400" spc="-5" dirty="0">
                <a:latin typeface="Arial"/>
                <a:cs typeface="Arial"/>
              </a:rPr>
              <a:t>комбинированного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действия.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4940494"/>
            <a:ext cx="2597277" cy="25972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84169" y="4716005"/>
            <a:ext cx="1396238" cy="20918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237" y="301650"/>
            <a:ext cx="9069705" cy="814069"/>
          </a:xfrm>
          <a:prstGeom prst="rect">
            <a:avLst/>
          </a:prstGeom>
          <a:solidFill>
            <a:srgbClr val="F1F1F1"/>
          </a:solidFill>
          <a:ln w="9525">
            <a:solidFill>
              <a:srgbClr val="7E7E7E"/>
            </a:solidFill>
          </a:ln>
        </p:spPr>
        <p:txBody>
          <a:bodyPr vert="horz" wrap="square" lIns="0" tIns="173355" rIns="0" bIns="0" rtlCol="0">
            <a:spAutoFit/>
          </a:bodyPr>
          <a:lstStyle/>
          <a:p>
            <a:pPr marL="2769870" marR="458470" indent="-2306320">
              <a:lnSpc>
                <a:spcPts val="1789"/>
              </a:lnSpc>
              <a:spcBef>
                <a:spcPts val="1365"/>
              </a:spcBef>
            </a:pPr>
            <a:r>
              <a:rPr sz="1600" spc="-5" dirty="0">
                <a:solidFill>
                  <a:srgbClr val="000080"/>
                </a:solidFill>
                <a:latin typeface="Arial"/>
                <a:cs typeface="Arial"/>
              </a:rPr>
              <a:t>В настоящее время в состав противобляшковых ополаскивателей чаще всего входят  листерин, триклозан и</a:t>
            </a:r>
            <a:r>
              <a:rPr sz="16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80"/>
                </a:solidFill>
                <a:latin typeface="Arial"/>
                <a:cs typeface="Arial"/>
              </a:rPr>
              <a:t>хлоргексидин.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356" y="2882354"/>
            <a:ext cx="4457700" cy="346075"/>
          </a:xfrm>
          <a:custGeom>
            <a:avLst/>
            <a:gdLst/>
            <a:ahLst/>
            <a:cxnLst/>
            <a:rect l="l" t="t" r="r" b="b"/>
            <a:pathLst>
              <a:path w="4457700" h="346075">
                <a:moveTo>
                  <a:pt x="0" y="345605"/>
                </a:moveTo>
                <a:lnTo>
                  <a:pt x="4457700" y="345605"/>
                </a:lnTo>
                <a:lnTo>
                  <a:pt x="4457700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2356" y="2882354"/>
            <a:ext cx="4457700" cy="346075"/>
          </a:xfrm>
          <a:custGeom>
            <a:avLst/>
            <a:gdLst/>
            <a:ahLst/>
            <a:cxnLst/>
            <a:rect l="l" t="t" r="r" b="b"/>
            <a:pathLst>
              <a:path w="4457700" h="346075">
                <a:moveTo>
                  <a:pt x="0" y="345605"/>
                </a:moveTo>
                <a:lnTo>
                  <a:pt x="4457700" y="345605"/>
                </a:lnTo>
                <a:lnTo>
                  <a:pt x="4457700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42769" y="2949575"/>
            <a:ext cx="69659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Лис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ин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2356" y="3227959"/>
            <a:ext cx="4457700" cy="1449705"/>
          </a:xfrm>
          <a:custGeom>
            <a:avLst/>
            <a:gdLst/>
            <a:ahLst/>
            <a:cxnLst/>
            <a:rect l="l" t="t" r="r" b="b"/>
            <a:pathLst>
              <a:path w="4457700" h="1449704">
                <a:moveTo>
                  <a:pt x="0" y="1449323"/>
                </a:moveTo>
                <a:lnTo>
                  <a:pt x="4457700" y="1449323"/>
                </a:lnTo>
                <a:lnTo>
                  <a:pt x="4457700" y="0"/>
                </a:lnTo>
                <a:lnTo>
                  <a:pt x="0" y="0"/>
                </a:lnTo>
                <a:lnTo>
                  <a:pt x="0" y="1449323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356" y="3227959"/>
            <a:ext cx="4457700" cy="1449705"/>
          </a:xfrm>
          <a:custGeom>
            <a:avLst/>
            <a:gdLst/>
            <a:ahLst/>
            <a:cxnLst/>
            <a:rect l="l" t="t" r="r" b="b"/>
            <a:pathLst>
              <a:path w="4457700" h="1449704">
                <a:moveTo>
                  <a:pt x="0" y="1449323"/>
                </a:moveTo>
                <a:lnTo>
                  <a:pt x="4457700" y="1449323"/>
                </a:lnTo>
                <a:lnTo>
                  <a:pt x="4457700" y="0"/>
                </a:lnTo>
                <a:lnTo>
                  <a:pt x="0" y="0"/>
                </a:lnTo>
                <a:lnTo>
                  <a:pt x="0" y="1449323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3689" y="3290098"/>
            <a:ext cx="4332605" cy="130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59055" indent="-114300">
              <a:lnSpc>
                <a:spcPct val="86300"/>
              </a:lnSpc>
              <a:buChar char="•"/>
              <a:tabLst>
                <a:tab pos="127000" algn="l"/>
              </a:tabLst>
            </a:pPr>
            <a:r>
              <a:rPr sz="1200" dirty="0">
                <a:latin typeface="Arial"/>
                <a:cs typeface="Arial"/>
              </a:rPr>
              <a:t>Смесь </a:t>
            </a:r>
            <a:r>
              <a:rPr sz="1200" spc="-5" dirty="0">
                <a:latin typeface="Arial"/>
                <a:cs typeface="Arial"/>
              </a:rPr>
              <a:t>феноловых </a:t>
            </a:r>
            <a:r>
              <a:rPr sz="1200" dirty="0">
                <a:latin typeface="Arial"/>
                <a:cs typeface="Arial"/>
              </a:rPr>
              <a:t>эфирных </a:t>
            </a:r>
            <a:r>
              <a:rPr sz="1200" spc="-10" dirty="0">
                <a:latin typeface="Arial"/>
                <a:cs typeface="Arial"/>
              </a:rPr>
              <a:t>масел, </a:t>
            </a:r>
            <a:r>
              <a:rPr sz="1200" spc="-5" dirty="0">
                <a:latin typeface="Arial"/>
                <a:cs typeface="Arial"/>
              </a:rPr>
              <a:t>тимола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эвкалиптола  в </a:t>
            </a:r>
            <a:r>
              <a:rPr sz="1200" spc="-10" dirty="0">
                <a:latin typeface="Arial"/>
                <a:cs typeface="Arial"/>
              </a:rPr>
              <a:t>сочетании </a:t>
            </a:r>
            <a:r>
              <a:rPr sz="1200" dirty="0">
                <a:latin typeface="Arial"/>
                <a:cs typeface="Arial"/>
              </a:rPr>
              <a:t>с </a:t>
            </a:r>
            <a:r>
              <a:rPr sz="1200" spc="-5" dirty="0">
                <a:latin typeface="Arial"/>
                <a:cs typeface="Arial"/>
              </a:rPr>
              <a:t>ментолом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салицилово-метиловым  </a:t>
            </a:r>
            <a:r>
              <a:rPr sz="1200" dirty="0">
                <a:latin typeface="Arial"/>
                <a:cs typeface="Arial"/>
              </a:rPr>
              <a:t>эфиром </a:t>
            </a:r>
            <a:r>
              <a:rPr sz="1200" spc="-5" dirty="0">
                <a:latin typeface="Arial"/>
                <a:cs typeface="Arial"/>
              </a:rPr>
              <a:t>в 22 % </a:t>
            </a:r>
            <a:r>
              <a:rPr sz="1200" spc="-10" dirty="0">
                <a:latin typeface="Arial"/>
                <a:cs typeface="Arial"/>
              </a:rPr>
              <a:t>водно-спиртовом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носителе.</a:t>
            </a:r>
            <a:endParaRPr sz="1200">
              <a:latin typeface="Arial"/>
              <a:cs typeface="Arial"/>
            </a:endParaRPr>
          </a:p>
          <a:p>
            <a:pPr marL="127000" marR="5080" indent="-114300">
              <a:lnSpc>
                <a:spcPct val="86300"/>
              </a:lnSpc>
              <a:spcBef>
                <a:spcPts val="209"/>
              </a:spcBef>
              <a:buChar char="•"/>
              <a:tabLst>
                <a:tab pos="127000" algn="l"/>
              </a:tabLst>
            </a:pPr>
            <a:r>
              <a:rPr sz="1200" dirty="0">
                <a:latin typeface="Arial"/>
                <a:cs typeface="Arial"/>
              </a:rPr>
              <a:t>Применение </a:t>
            </a:r>
            <a:r>
              <a:rPr sz="1200" spc="-5" dirty="0">
                <a:latin typeface="Arial"/>
                <a:cs typeface="Arial"/>
              </a:rPr>
              <a:t>листерина приводит </a:t>
            </a:r>
            <a:r>
              <a:rPr sz="1200" dirty="0">
                <a:latin typeface="Arial"/>
                <a:cs typeface="Arial"/>
              </a:rPr>
              <a:t>к снижению </a:t>
            </a:r>
            <a:r>
              <a:rPr sz="1200" spc="-10" dirty="0">
                <a:latin typeface="Arial"/>
                <a:cs typeface="Arial"/>
              </a:rPr>
              <a:t>образования  </a:t>
            </a:r>
            <a:r>
              <a:rPr sz="1200" spc="-5" dirty="0">
                <a:latin typeface="Arial"/>
                <a:cs typeface="Arial"/>
              </a:rPr>
              <a:t>зубной </a:t>
            </a:r>
            <a:r>
              <a:rPr sz="1200" spc="-10" dirty="0">
                <a:latin typeface="Arial"/>
                <a:cs typeface="Arial"/>
              </a:rPr>
              <a:t>бляшки. Фенолы разрушают клеточную </a:t>
            </a:r>
            <a:r>
              <a:rPr sz="1200" spc="-5" dirty="0">
                <a:latin typeface="Arial"/>
                <a:cs typeface="Arial"/>
              </a:rPr>
              <a:t>оболочку </a:t>
            </a:r>
            <a:r>
              <a:rPr sz="1200" dirty="0">
                <a:latin typeface="Arial"/>
                <a:cs typeface="Arial"/>
              </a:rPr>
              <a:t>и  </a:t>
            </a:r>
            <a:r>
              <a:rPr sz="1200" spc="-10" dirty="0">
                <a:latin typeface="Arial"/>
                <a:cs typeface="Arial"/>
              </a:rPr>
              <a:t>ингибируют </a:t>
            </a:r>
            <a:r>
              <a:rPr sz="1200" spc="-5" dirty="0">
                <a:latin typeface="Arial"/>
                <a:cs typeface="Arial"/>
              </a:rPr>
              <a:t>бактериальные </a:t>
            </a:r>
            <a:r>
              <a:rPr sz="1200" dirty="0">
                <a:latin typeface="Arial"/>
                <a:cs typeface="Arial"/>
              </a:rPr>
              <a:t>ферменты, </a:t>
            </a:r>
            <a:r>
              <a:rPr sz="1200" spc="-5" dirty="0">
                <a:latin typeface="Arial"/>
                <a:cs typeface="Arial"/>
              </a:rPr>
              <a:t>а также  экстрагируют </a:t>
            </a:r>
            <a:r>
              <a:rPr sz="1200" dirty="0">
                <a:latin typeface="Arial"/>
                <a:cs typeface="Arial"/>
              </a:rPr>
              <a:t>из </a:t>
            </a:r>
            <a:r>
              <a:rPr sz="1200" spc="-10" dirty="0">
                <a:latin typeface="Arial"/>
                <a:cs typeface="Arial"/>
              </a:rPr>
              <a:t>грамотрицательных </a:t>
            </a:r>
            <a:r>
              <a:rPr sz="1200" spc="-5" dirty="0">
                <a:latin typeface="Arial"/>
                <a:cs typeface="Arial"/>
              </a:rPr>
              <a:t>бактерий эндотоксин  (производное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липополисахарида).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2303" y="3580600"/>
            <a:ext cx="4459605" cy="346075"/>
          </a:xfrm>
          <a:custGeom>
            <a:avLst/>
            <a:gdLst/>
            <a:ahLst/>
            <a:cxnLst/>
            <a:rect l="l" t="t" r="r" b="b"/>
            <a:pathLst>
              <a:path w="4459605" h="346075">
                <a:moveTo>
                  <a:pt x="0" y="345605"/>
                </a:moveTo>
                <a:lnTo>
                  <a:pt x="4459224" y="345605"/>
                </a:lnTo>
                <a:lnTo>
                  <a:pt x="4459224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2303" y="3580600"/>
            <a:ext cx="4459605" cy="346075"/>
          </a:xfrm>
          <a:custGeom>
            <a:avLst/>
            <a:gdLst/>
            <a:ahLst/>
            <a:cxnLst/>
            <a:rect l="l" t="t" r="r" b="b"/>
            <a:pathLst>
              <a:path w="4459605" h="346075">
                <a:moveTo>
                  <a:pt x="0" y="345605"/>
                </a:moveTo>
                <a:lnTo>
                  <a:pt x="4459224" y="345605"/>
                </a:lnTo>
                <a:lnTo>
                  <a:pt x="4459224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ln w="25399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724015" y="3647821"/>
            <a:ext cx="1955164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Хлоргексидина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биглюконат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72303" y="3926243"/>
            <a:ext cx="4459605" cy="3294379"/>
          </a:xfrm>
          <a:custGeom>
            <a:avLst/>
            <a:gdLst/>
            <a:ahLst/>
            <a:cxnLst/>
            <a:rect l="l" t="t" r="r" b="b"/>
            <a:pathLst>
              <a:path w="4459605" h="3294379">
                <a:moveTo>
                  <a:pt x="0" y="3293999"/>
                </a:moveTo>
                <a:lnTo>
                  <a:pt x="4459224" y="3293999"/>
                </a:lnTo>
                <a:lnTo>
                  <a:pt x="4459224" y="0"/>
                </a:lnTo>
                <a:lnTo>
                  <a:pt x="0" y="0"/>
                </a:lnTo>
                <a:lnTo>
                  <a:pt x="0" y="3293999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2303" y="3926243"/>
            <a:ext cx="4459605" cy="3294379"/>
          </a:xfrm>
          <a:custGeom>
            <a:avLst/>
            <a:gdLst/>
            <a:ahLst/>
            <a:cxnLst/>
            <a:rect l="l" t="t" r="r" b="b"/>
            <a:pathLst>
              <a:path w="4459605" h="3294379">
                <a:moveTo>
                  <a:pt x="0" y="3293999"/>
                </a:moveTo>
                <a:lnTo>
                  <a:pt x="4459224" y="3293999"/>
                </a:lnTo>
                <a:lnTo>
                  <a:pt x="4459224" y="0"/>
                </a:lnTo>
                <a:lnTo>
                  <a:pt x="0" y="0"/>
                </a:lnTo>
                <a:lnTo>
                  <a:pt x="0" y="3293999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24627" y="3988541"/>
            <a:ext cx="4217035" cy="3089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0" marR="15875" indent="-114300">
              <a:lnSpc>
                <a:spcPct val="86300"/>
              </a:lnSpc>
              <a:buChar char="•"/>
              <a:tabLst>
                <a:tab pos="127000" algn="l"/>
              </a:tabLst>
            </a:pPr>
            <a:r>
              <a:rPr sz="1200" spc="-15" dirty="0">
                <a:latin typeface="Arial"/>
                <a:cs typeface="Arial"/>
              </a:rPr>
              <a:t>Условия </a:t>
            </a:r>
            <a:r>
              <a:rPr sz="1200" spc="-5" dirty="0">
                <a:latin typeface="Arial"/>
                <a:cs typeface="Arial"/>
              </a:rPr>
              <a:t>использования </a:t>
            </a:r>
            <a:r>
              <a:rPr sz="1200" spc="-10" dirty="0">
                <a:latin typeface="Arial"/>
                <a:cs typeface="Arial"/>
              </a:rPr>
              <a:t>ополаскивателей </a:t>
            </a:r>
            <a:r>
              <a:rPr sz="1200" dirty="0">
                <a:latin typeface="Arial"/>
                <a:cs typeface="Arial"/>
              </a:rPr>
              <a:t>с  </a:t>
            </a:r>
            <a:r>
              <a:rPr sz="1200" spc="-5" dirty="0">
                <a:latin typeface="Arial"/>
                <a:cs typeface="Arial"/>
              </a:rPr>
              <a:t>хлоргексидином – </a:t>
            </a:r>
            <a:r>
              <a:rPr sz="1200" spc="-10" dirty="0">
                <a:latin typeface="Arial"/>
                <a:cs typeface="Arial"/>
              </a:rPr>
              <a:t>соблюдение </a:t>
            </a:r>
            <a:r>
              <a:rPr sz="1200" spc="-5" dirty="0">
                <a:latin typeface="Arial"/>
                <a:cs typeface="Arial"/>
              </a:rPr>
              <a:t>интервала между </a:t>
            </a:r>
            <a:r>
              <a:rPr sz="1200" dirty="0">
                <a:latin typeface="Arial"/>
                <a:cs typeface="Arial"/>
              </a:rPr>
              <a:t>чисткой  </a:t>
            </a:r>
            <a:r>
              <a:rPr sz="1200" spc="-5" dirty="0">
                <a:latin typeface="Arial"/>
                <a:cs typeface="Arial"/>
              </a:rPr>
              <a:t>зубов </a:t>
            </a:r>
            <a:r>
              <a:rPr sz="1200" dirty="0">
                <a:latin typeface="Arial"/>
                <a:cs typeface="Arial"/>
              </a:rPr>
              <a:t>и полосканием </a:t>
            </a:r>
            <a:r>
              <a:rPr sz="1200" spc="-5" dirty="0">
                <a:latin typeface="Arial"/>
                <a:cs typeface="Arial"/>
              </a:rPr>
              <a:t>не </a:t>
            </a:r>
            <a:r>
              <a:rPr sz="1200" dirty="0">
                <a:latin typeface="Arial"/>
                <a:cs typeface="Arial"/>
              </a:rPr>
              <a:t>менее </a:t>
            </a:r>
            <a:r>
              <a:rPr sz="1200" spc="-5" dirty="0">
                <a:latin typeface="Arial"/>
                <a:cs typeface="Arial"/>
              </a:rPr>
              <a:t>30 </a:t>
            </a:r>
            <a:r>
              <a:rPr sz="1200" dirty="0">
                <a:latin typeface="Arial"/>
                <a:cs typeface="Arial"/>
              </a:rPr>
              <a:t>мин. </a:t>
            </a:r>
            <a:r>
              <a:rPr sz="1200" spc="-5" dirty="0">
                <a:latin typeface="Arial"/>
                <a:cs typeface="Arial"/>
              </a:rPr>
              <a:t>(причиной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этого</a:t>
            </a:r>
            <a:endParaRPr sz="1200">
              <a:latin typeface="Arial"/>
              <a:cs typeface="Arial"/>
            </a:endParaRPr>
          </a:p>
          <a:p>
            <a:pPr marL="127000" marR="15240">
              <a:lnSpc>
                <a:spcPct val="86400"/>
              </a:lnSpc>
            </a:pPr>
            <a:r>
              <a:rPr sz="1200" spc="-10" dirty="0">
                <a:latin typeface="Arial"/>
                <a:cs typeface="Arial"/>
              </a:rPr>
              <a:t>является </a:t>
            </a:r>
            <a:r>
              <a:rPr sz="1200" spc="-5" dirty="0">
                <a:latin typeface="Arial"/>
                <a:cs typeface="Arial"/>
              </a:rPr>
              <a:t>возможность взаимодействия между  </a:t>
            </a:r>
            <a:r>
              <a:rPr sz="1200" spc="-10" dirty="0">
                <a:latin typeface="Arial"/>
                <a:cs typeface="Arial"/>
              </a:rPr>
              <a:t>лаурилсульфатом </a:t>
            </a:r>
            <a:r>
              <a:rPr sz="1200" spc="-5" dirty="0">
                <a:latin typeface="Arial"/>
                <a:cs typeface="Arial"/>
              </a:rPr>
              <a:t>натрия </a:t>
            </a:r>
            <a:r>
              <a:rPr sz="1200" dirty="0">
                <a:latin typeface="Arial"/>
                <a:cs typeface="Arial"/>
              </a:rPr>
              <a:t>(ПАВ, </a:t>
            </a:r>
            <a:r>
              <a:rPr sz="1200" spc="-10" dirty="0">
                <a:latin typeface="Arial"/>
                <a:cs typeface="Arial"/>
              </a:rPr>
              <a:t>входящим </a:t>
            </a:r>
            <a:r>
              <a:rPr sz="1200" spc="-5" dirty="0">
                <a:latin typeface="Arial"/>
                <a:cs typeface="Arial"/>
              </a:rPr>
              <a:t>в состав  большинства зубных </a:t>
            </a:r>
            <a:r>
              <a:rPr sz="1200" dirty="0">
                <a:latin typeface="Arial"/>
                <a:cs typeface="Arial"/>
              </a:rPr>
              <a:t>паст) и катионным </a:t>
            </a:r>
            <a:r>
              <a:rPr sz="1200" spc="-5" dirty="0">
                <a:latin typeface="Arial"/>
                <a:cs typeface="Arial"/>
              </a:rPr>
              <a:t>хлоргексидином;  возможно также антагонистическое взаимодействие  хлоргексидина </a:t>
            </a:r>
            <a:r>
              <a:rPr sz="1200" dirty="0">
                <a:latin typeface="Arial"/>
                <a:cs typeface="Arial"/>
              </a:rPr>
              <a:t>с ионом </a:t>
            </a:r>
            <a:r>
              <a:rPr sz="1200" spc="-5" dirty="0">
                <a:latin typeface="Arial"/>
                <a:cs typeface="Arial"/>
              </a:rPr>
              <a:t>анионактивного </a:t>
            </a:r>
            <a:r>
              <a:rPr sz="1200" spc="-10" dirty="0">
                <a:latin typeface="Arial"/>
                <a:cs typeface="Arial"/>
              </a:rPr>
              <a:t>фтористого  </a:t>
            </a:r>
            <a:r>
              <a:rPr sz="1200" spc="-5" dirty="0">
                <a:latin typeface="Arial"/>
                <a:cs typeface="Arial"/>
              </a:rPr>
              <a:t>соединения.</a:t>
            </a:r>
            <a:endParaRPr sz="1200">
              <a:latin typeface="Arial"/>
              <a:cs typeface="Arial"/>
            </a:endParaRPr>
          </a:p>
          <a:p>
            <a:pPr marL="127000" marR="5080" indent="-114300" algn="just">
              <a:lnSpc>
                <a:spcPts val="1250"/>
              </a:lnSpc>
              <a:spcBef>
                <a:spcPts val="200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Хлоргексидин </a:t>
            </a:r>
            <a:r>
              <a:rPr sz="1200" spc="-10" dirty="0">
                <a:latin typeface="Arial"/>
                <a:cs typeface="Arial"/>
              </a:rPr>
              <a:t>вступает </a:t>
            </a:r>
            <a:r>
              <a:rPr sz="1200" spc="-5" dirty="0">
                <a:latin typeface="Arial"/>
                <a:cs typeface="Arial"/>
              </a:rPr>
              <a:t>в прочный химический </a:t>
            </a:r>
            <a:r>
              <a:rPr sz="1200" dirty="0">
                <a:latin typeface="Arial"/>
                <a:cs typeface="Arial"/>
              </a:rPr>
              <a:t>контакт </a:t>
            </a:r>
            <a:r>
              <a:rPr sz="1200" spc="-5" dirty="0">
                <a:latin typeface="Arial"/>
                <a:cs typeface="Arial"/>
              </a:rPr>
              <a:t>на  многих </a:t>
            </a:r>
            <a:r>
              <a:rPr sz="1200" dirty="0">
                <a:latin typeface="Arial"/>
                <a:cs typeface="Arial"/>
              </a:rPr>
              <a:t>участках </a:t>
            </a:r>
            <a:r>
              <a:rPr sz="1200" spc="-5" dirty="0">
                <a:latin typeface="Arial"/>
                <a:cs typeface="Arial"/>
              </a:rPr>
              <a:t>полости </a:t>
            </a:r>
            <a:r>
              <a:rPr sz="1200" spc="-15" dirty="0">
                <a:latin typeface="Arial"/>
                <a:cs typeface="Arial"/>
              </a:rPr>
              <a:t>рта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действует </a:t>
            </a:r>
            <a:r>
              <a:rPr sz="1200" spc="5" dirty="0">
                <a:latin typeface="Arial"/>
                <a:cs typeface="Arial"/>
              </a:rPr>
              <a:t>как </a:t>
            </a:r>
            <a:r>
              <a:rPr sz="1200" spc="-10" dirty="0">
                <a:latin typeface="Arial"/>
                <a:cs typeface="Arial"/>
              </a:rPr>
              <a:t>длительный  </a:t>
            </a:r>
            <a:r>
              <a:rPr sz="1200" dirty="0">
                <a:latin typeface="Arial"/>
                <a:cs typeface="Arial"/>
              </a:rPr>
              <a:t>по времени </a:t>
            </a:r>
            <a:r>
              <a:rPr sz="1200" spc="-5" dirty="0">
                <a:latin typeface="Arial"/>
                <a:cs typeface="Arial"/>
              </a:rPr>
              <a:t>источник антибактериальной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активности.</a:t>
            </a:r>
            <a:endParaRPr sz="1200">
              <a:latin typeface="Arial"/>
              <a:cs typeface="Arial"/>
            </a:endParaRPr>
          </a:p>
          <a:p>
            <a:pPr marL="127000" marR="479425" indent="-114300">
              <a:lnSpc>
                <a:spcPct val="86200"/>
              </a:lnSpc>
              <a:spcBef>
                <a:spcPts val="185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Сила бактерицидного действия </a:t>
            </a:r>
            <a:r>
              <a:rPr sz="1200" dirty="0">
                <a:latin typeface="Arial"/>
                <a:cs typeface="Arial"/>
              </a:rPr>
              <a:t>по </a:t>
            </a:r>
            <a:r>
              <a:rPr sz="1200" spc="-5" dirty="0">
                <a:latin typeface="Arial"/>
                <a:cs typeface="Arial"/>
              </a:rPr>
              <a:t>многим </a:t>
            </a:r>
            <a:r>
              <a:rPr sz="1200" dirty="0">
                <a:latin typeface="Arial"/>
                <a:cs typeface="Arial"/>
              </a:rPr>
              <a:t>данным  </a:t>
            </a:r>
            <a:r>
              <a:rPr sz="1200" spc="-10" dirty="0">
                <a:latin typeface="Arial"/>
                <a:cs typeface="Arial"/>
              </a:rPr>
              <a:t>превосходит таковую </a:t>
            </a:r>
            <a:r>
              <a:rPr sz="1200" dirty="0">
                <a:latin typeface="Arial"/>
                <a:cs typeface="Arial"/>
              </a:rPr>
              <a:t>при </a:t>
            </a:r>
            <a:r>
              <a:rPr sz="1200" spc="-5" dirty="0">
                <a:latin typeface="Arial"/>
                <a:cs typeface="Arial"/>
              </a:rPr>
              <a:t>использовании </a:t>
            </a:r>
            <a:r>
              <a:rPr sz="1200" spc="-10" dirty="0">
                <a:latin typeface="Arial"/>
                <a:cs typeface="Arial"/>
              </a:rPr>
              <a:t>других  </a:t>
            </a:r>
            <a:r>
              <a:rPr sz="1200" spc="-5" dirty="0">
                <a:latin typeface="Arial"/>
                <a:cs typeface="Arial"/>
              </a:rPr>
              <a:t>антибактериальных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агентов.</a:t>
            </a:r>
            <a:endParaRPr sz="1200">
              <a:latin typeface="Arial"/>
              <a:cs typeface="Arial"/>
            </a:endParaRPr>
          </a:p>
          <a:p>
            <a:pPr marL="127000" marR="109220" indent="-114300">
              <a:lnSpc>
                <a:spcPct val="86400"/>
              </a:lnSpc>
              <a:spcBef>
                <a:spcPts val="204"/>
              </a:spcBef>
              <a:buChar char="•"/>
              <a:tabLst>
                <a:tab pos="127000" algn="l"/>
              </a:tabLst>
            </a:pPr>
            <a:r>
              <a:rPr sz="1200" spc="-5" dirty="0">
                <a:latin typeface="Arial"/>
                <a:cs typeface="Arial"/>
              </a:rPr>
              <a:t>Однако </a:t>
            </a:r>
            <a:r>
              <a:rPr sz="1200" dirty="0">
                <a:latin typeface="Arial"/>
                <a:cs typeface="Arial"/>
              </a:rPr>
              <a:t>при </a:t>
            </a:r>
            <a:r>
              <a:rPr sz="1200" spc="-5" dirty="0">
                <a:latin typeface="Arial"/>
                <a:cs typeface="Arial"/>
              </a:rPr>
              <a:t>использовании хлоргексидиновых  </a:t>
            </a:r>
            <a:r>
              <a:rPr sz="1200" spc="-10" dirty="0">
                <a:latin typeface="Arial"/>
                <a:cs typeface="Arial"/>
              </a:rPr>
              <a:t>ополаскивателей остаются </a:t>
            </a:r>
            <a:r>
              <a:rPr sz="1200" dirty="0">
                <a:latin typeface="Arial"/>
                <a:cs typeface="Arial"/>
              </a:rPr>
              <a:t>уже </a:t>
            </a:r>
            <a:r>
              <a:rPr sz="1200" spc="-5" dirty="0">
                <a:latin typeface="Arial"/>
                <a:cs typeface="Arial"/>
              </a:rPr>
              <a:t>упомянутые </a:t>
            </a:r>
            <a:r>
              <a:rPr sz="1200" spc="-10" dirty="0">
                <a:latin typeface="Arial"/>
                <a:cs typeface="Arial"/>
              </a:rPr>
              <a:t>проблемы </a:t>
            </a:r>
            <a:r>
              <a:rPr sz="1200" dirty="0">
                <a:latin typeface="Arial"/>
                <a:cs typeface="Arial"/>
              </a:rPr>
              <a:t>-  окрашивание </a:t>
            </a:r>
            <a:r>
              <a:rPr sz="1200" spc="-5" dirty="0">
                <a:latin typeface="Arial"/>
                <a:cs typeface="Arial"/>
              </a:rPr>
              <a:t>поверхности зубов </a:t>
            </a:r>
            <a:r>
              <a:rPr sz="1200" dirty="0">
                <a:latin typeface="Arial"/>
                <a:cs typeface="Arial"/>
              </a:rPr>
              <a:t>и языка, неприятный  </a:t>
            </a:r>
            <a:r>
              <a:rPr sz="1200" spc="-5" dirty="0">
                <a:latin typeface="Arial"/>
                <a:cs typeface="Arial"/>
              </a:rPr>
              <a:t>вкус, повышенное </a:t>
            </a:r>
            <a:r>
              <a:rPr sz="1200" spc="-10" dirty="0">
                <a:latin typeface="Arial"/>
                <a:cs typeface="Arial"/>
              </a:rPr>
              <a:t>отложение зубного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камня.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1843" y="1547647"/>
            <a:ext cx="5038725" cy="1094740"/>
          </a:xfrm>
          <a:prstGeom prst="rect">
            <a:avLst/>
          </a:prstGeom>
          <a:solidFill>
            <a:srgbClr val="C2FFEF"/>
          </a:solidFill>
          <a:ln w="9525">
            <a:solidFill>
              <a:srgbClr val="00664D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13030" marR="102870" indent="-2540" algn="ctr">
              <a:lnSpc>
                <a:spcPct val="93100"/>
              </a:lnSpc>
              <a:spcBef>
                <a:spcPts val="285"/>
              </a:spcBef>
            </a:pPr>
            <a:r>
              <a:rPr sz="1400" dirty="0">
                <a:latin typeface="Arial"/>
                <a:cs typeface="Arial"/>
              </a:rPr>
              <a:t>Активные </a:t>
            </a:r>
            <a:r>
              <a:rPr sz="1400" spc="-5" dirty="0">
                <a:latin typeface="Arial"/>
                <a:cs typeface="Arial"/>
              </a:rPr>
              <a:t>соединения, </a:t>
            </a:r>
            <a:r>
              <a:rPr sz="1400" spc="-10" dirty="0">
                <a:latin typeface="Arial"/>
                <a:cs typeface="Arial"/>
              </a:rPr>
              <a:t>вводимые </a:t>
            </a:r>
            <a:r>
              <a:rPr sz="1400" dirty="0">
                <a:latin typeface="Arial"/>
                <a:cs typeface="Arial"/>
              </a:rPr>
              <a:t>в состав современных  </a:t>
            </a:r>
            <a:r>
              <a:rPr sz="1400" spc="-10" dirty="0">
                <a:latin typeface="Arial"/>
                <a:cs typeface="Arial"/>
              </a:rPr>
              <a:t>ополаскивателей </a:t>
            </a:r>
            <a:r>
              <a:rPr sz="1400" spc="-5" dirty="0">
                <a:latin typeface="Arial"/>
                <a:cs typeface="Arial"/>
              </a:rPr>
              <a:t>полости </a:t>
            </a:r>
            <a:r>
              <a:rPr sz="1400" spc="-15" dirty="0">
                <a:latin typeface="Arial"/>
                <a:cs typeface="Arial"/>
              </a:rPr>
              <a:t>рта, </a:t>
            </a:r>
            <a:r>
              <a:rPr sz="1400" spc="-5" dirty="0">
                <a:latin typeface="Arial"/>
                <a:cs typeface="Arial"/>
              </a:rPr>
              <a:t>по сути, </a:t>
            </a:r>
            <a:r>
              <a:rPr sz="1400" spc="-15" dirty="0">
                <a:latin typeface="Arial"/>
                <a:cs typeface="Arial"/>
              </a:rPr>
              <a:t>повторяют  </a:t>
            </a:r>
            <a:r>
              <a:rPr sz="1400" dirty="0">
                <a:latin typeface="Arial"/>
                <a:cs typeface="Arial"/>
              </a:rPr>
              <a:t>активные компоненты </a:t>
            </a:r>
            <a:r>
              <a:rPr sz="1400" spc="-5" dirty="0">
                <a:latin typeface="Arial"/>
                <a:cs typeface="Arial"/>
              </a:rPr>
              <a:t>лечебно-профилактических зубных  </a:t>
            </a:r>
            <a:r>
              <a:rPr sz="1400" spc="-35" dirty="0">
                <a:latin typeface="Arial"/>
                <a:cs typeface="Arial"/>
              </a:rPr>
              <a:t>паст, </a:t>
            </a:r>
            <a:r>
              <a:rPr sz="1400" spc="-10" dirty="0">
                <a:latin typeface="Arial"/>
                <a:cs typeface="Arial"/>
              </a:rPr>
              <a:t>поэтому </a:t>
            </a:r>
            <a:r>
              <a:rPr sz="1400" spc="-15" dirty="0">
                <a:latin typeface="Arial"/>
                <a:cs typeface="Arial"/>
              </a:rPr>
              <a:t>нет </a:t>
            </a:r>
            <a:r>
              <a:rPr sz="1400" spc="-10" dirty="0">
                <a:latin typeface="Arial"/>
                <a:cs typeface="Arial"/>
              </a:rPr>
              <a:t>необходимости останавливаться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их  подробной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характеристике.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96456" y="1166622"/>
            <a:ext cx="2619882" cy="231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904" y="5037340"/>
            <a:ext cx="3308604" cy="171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2188" y="56515"/>
            <a:ext cx="6906259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/>
              <a:t>Жидкие </a:t>
            </a:r>
            <a:r>
              <a:rPr sz="2800" spc="-10" dirty="0"/>
              <a:t>средства </a:t>
            </a:r>
            <a:r>
              <a:rPr sz="2800" spc="-5" dirty="0"/>
              <a:t>гигиены </a:t>
            </a:r>
            <a:r>
              <a:rPr sz="2800" spc="-10" dirty="0"/>
              <a:t>полости</a:t>
            </a:r>
            <a:r>
              <a:rPr sz="2800" spc="114" dirty="0"/>
              <a:t> </a:t>
            </a:r>
            <a:r>
              <a:rPr sz="2800" spc="-20" dirty="0"/>
              <a:t>рта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220467" y="957326"/>
            <a:ext cx="128016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0467" y="1149350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0467" y="134289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20467" y="1534922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0467" y="1728470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0467" y="1920494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2109" y="134289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0467" y="2114042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0467" y="2306142"/>
            <a:ext cx="128016" cy="172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20467" y="2499995"/>
            <a:ext cx="128016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20467" y="2692019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20467" y="2885567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2109" y="240334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20467" y="3174746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20467" y="3366770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20467" y="356031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20467" y="3752342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22109" y="3078226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22109" y="3270504"/>
            <a:ext cx="128016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22109" y="3464052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2109" y="3656076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0467" y="4138930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20467" y="4330954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22109" y="4042536"/>
            <a:ext cx="128016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22109" y="4428109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20467" y="4717415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0467" y="4909439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22109" y="462076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22109" y="5006594"/>
            <a:ext cx="128016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0467" y="5199253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22109" y="5199253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20467" y="5488559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20467" y="5680583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22109" y="5392166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22109" y="5777738"/>
            <a:ext cx="128016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20467" y="597077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2109" y="5970778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20467" y="6163361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2109" y="6163361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71395" y="6356299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2109" y="6356299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71395" y="6549237"/>
            <a:ext cx="128016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71395" y="6741261"/>
            <a:ext cx="128016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271395" y="6934810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22109" y="6741871"/>
            <a:ext cx="128016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1395" y="7234732"/>
            <a:ext cx="128016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2109" y="7138111"/>
            <a:ext cx="128016" cy="172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22109" y="7330135"/>
            <a:ext cx="128016" cy="17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209422" y="605155"/>
          <a:ext cx="9721087" cy="6917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9963"/>
                <a:gridCol w="4500625"/>
                <a:gridCol w="3230499"/>
              </a:tblGrid>
              <a:tr h="340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Название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Активные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компоненты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101536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Ведущее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действие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Biotene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31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лизоцим,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лактоферрин,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 marR="2934335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глюкозоксидаза,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то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еро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ид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алоэ,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мята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перечная.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351790" marR="1517650">
                        <a:lnSpc>
                          <a:spcPct val="1145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противомикробное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(про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вобляш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ово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9639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4450" marR="1325880">
                        <a:lnSpc>
                          <a:spcPct val="114500"/>
                        </a:lnSpc>
                        <a:spcBef>
                          <a:spcPts val="8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Lmi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  Listerine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31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эвкалиптол,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тимол,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 marR="292100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метилсалицилат, 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натрия цитрат,  лимонная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кислота.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1790" marR="1517015">
                        <a:lnSpc>
                          <a:spcPct val="114500"/>
                        </a:lnSpc>
                        <a:spcBef>
                          <a:spcPts val="8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противомикробное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(про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вобляш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ово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ELudril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 marR="1852295">
                        <a:lnSpc>
                          <a:spcPct val="114500"/>
                        </a:lnSpc>
                        <a:spcBef>
                          <a:spcPts val="5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хлоргексидина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диглюконат (0,1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хлорбутанол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(0,1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ПАВ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(0,1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хлороформ (0,5</a:t>
                      </a:r>
                      <a:r>
                        <a:rPr sz="11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противомикробное,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противогрибковое,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790" marR="1265555">
                        <a:lnSpc>
                          <a:spcPct val="114500"/>
                        </a:lnSpc>
                        <a:spcBef>
                          <a:spcPts val="10"/>
                        </a:spcBef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рот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ос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  болеутоляющее.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78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Lacalut</a:t>
                      </a:r>
                      <a:r>
                        <a:rPr sz="11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(sprey)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 marR="2337435">
                        <a:lnSpc>
                          <a:spcPct val="1145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хлоргексидина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биглюконат,  масло мяты</a:t>
                      </a:r>
                      <a:r>
                        <a:rPr sz="11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перечной.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противомикробное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790" marR="1485900" indent="-952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(про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вобляш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ово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дезодорирующее.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783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spc="-20" dirty="0">
                          <a:latin typeface="Arial"/>
                          <a:cs typeface="Arial"/>
                        </a:rPr>
                        <a:t>Oral-B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(advantage)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NaF,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1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цетилпиридина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хлорид.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противобляшковое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(противомикробное),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противокариозное.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44450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Oral В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(sensitive)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калия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нитрат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снижающее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чувствительность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зубов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Oral-B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(Tooth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Gum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Care)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 marR="2056130">
                        <a:lnSpc>
                          <a:spcPct val="114500"/>
                        </a:lnSpc>
                        <a:spcBef>
                          <a:spcPts val="565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цетилпиридина хлорид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(0,05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%),  NaF.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3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противобляшковое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790" marR="1503680" indent="-952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(про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во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бное),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противокариозное.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278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Parodontax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хлоргексидина диглюконат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(0,12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противобляшковое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(противомикробное)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2798">
                <a:tc>
                  <a:txBody>
                    <a:bodyPr/>
                    <a:lstStyle/>
                    <a:p>
                      <a:pPr marL="44450">
                        <a:lnSpc>
                          <a:spcPts val="13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Биодент-2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132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биотрит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экстракт проростков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пшеницы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ts val="132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противовоспалительное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9278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Фитодент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экстракт эхинацеи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пурпурной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противовоспалительное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4445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Пихтовый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экстракт пихты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сибирской,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019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витамины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Р и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С,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4019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100" spc="-25" dirty="0">
                          <a:latin typeface="Arial"/>
                          <a:cs typeface="Arial"/>
                        </a:rPr>
                        <a:t>эфирные</a:t>
                      </a:r>
                      <a:r>
                        <a:rPr sz="11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масла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мяты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перечной,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шалфея,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лаванды.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противовоспалительное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406866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Эффект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пелоидин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препарат</a:t>
                      </a:r>
                      <a:r>
                        <a:rPr sz="11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из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иловой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лечебной</a:t>
                      </a:r>
                      <a:r>
                        <a:rPr sz="11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грязи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противобляшковое,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15" dirty="0">
                          <a:latin typeface="Arial"/>
                          <a:cs typeface="Arial"/>
                        </a:rPr>
                        <a:t>противовоспалительное.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35090" y="2463673"/>
            <a:ext cx="128015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5090" y="2752674"/>
            <a:ext cx="128015" cy="1725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5090" y="2945003"/>
            <a:ext cx="128015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35090" y="3331210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5090" y="3909695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5090" y="4295267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35090" y="4487545"/>
            <a:ext cx="128015" cy="172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35090" y="4681093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35090" y="4873117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35090" y="5066665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35090" y="5258689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35090" y="5934455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35090" y="6273698"/>
            <a:ext cx="128015" cy="172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001509" y="2045335"/>
          <a:ext cx="8136900" cy="4844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5523"/>
                <a:gridCol w="3230244"/>
                <a:gridCol w="3231133"/>
              </a:tblGrid>
              <a:tr h="310388"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Название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83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Соединение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фтора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1661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Активные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компоненты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85571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Lacer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Mouthwash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 монофторфосфат (0,009 % — 12</a:t>
                      </a:r>
                      <a:r>
                        <a:rPr sz="11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ч/млн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формальдегид (37 % раствора - 0,285</a:t>
                      </a:r>
                      <a:r>
                        <a:rPr sz="1100" spc="-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Colgate</a:t>
                      </a:r>
                      <a:r>
                        <a:rPr sz="11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plax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(0,025 % —115 ч/млн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триклозан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(0,03</a:t>
                      </a:r>
                      <a:r>
                        <a:rPr sz="11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кополимер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RVM/MA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(0,25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78358">
                <a:tc>
                  <a:txBody>
                    <a:bodyPr/>
                    <a:lstStyle/>
                    <a:p>
                      <a:pPr marL="85725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Fluoxytil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(для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 marR="721995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ежедневного  пр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енен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(0,05 % — 230 ч/млн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ксилитол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(1,0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578357">
                <a:tc>
                  <a:txBody>
                    <a:bodyPr/>
                    <a:lstStyle/>
                    <a:p>
                      <a:pPr marL="85725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Fluoxytil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(для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 marR="563880">
                        <a:lnSpc>
                          <a:spcPts val="152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еженедельного  применения)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(0,2 % — 900 ч/млн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ксилитол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(1,0</a:t>
                      </a:r>
                      <a:r>
                        <a:rPr sz="11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1156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Lacer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Oros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(0,2 % — 900 ч/млн</a:t>
                      </a:r>
                      <a:r>
                        <a:rPr sz="11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F),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ts val="13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калия нитрат (1</a:t>
                      </a:r>
                      <a:r>
                        <a:rPr sz="11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триклозан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(0,15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цинка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хлорид</a:t>
                      </a:r>
                      <a:r>
                        <a:rPr sz="11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(0,1%),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75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пантенол (0,5 </a:t>
                      </a:r>
                      <a:r>
                        <a:rPr sz="11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/о),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7505" marR="981710">
                        <a:lnSpc>
                          <a:spcPct val="1145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токоферола ацетат (0,04</a:t>
                      </a:r>
                      <a:r>
                        <a:rPr sz="1100" spc="-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%), 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ксилитол</a:t>
                      </a:r>
                      <a:r>
                        <a:rPr sz="11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(1,0%)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ProFluorid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(0,2 % — 900 ч/млн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38557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Dentsiblen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3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 монофторфосфат (1,13 % —</a:t>
                      </a:r>
                      <a:r>
                        <a:rPr sz="11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1500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ч/млн</a:t>
                      </a:r>
                      <a:r>
                        <a:rPr sz="11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калия нитрат (1 %),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ксилитол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100" spc="-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  <a:tr h="678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Ксидент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натрия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фторид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357505" marR="306070">
                        <a:lnSpc>
                          <a:spcPct val="1151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препарат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ксидифон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-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регулятор уровня 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кальция в организме (препятствует  образованию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зубного</a:t>
                      </a:r>
                      <a:r>
                        <a:rPr sz="11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камня)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8252" rIns="0" bIns="0" rtlCol="0">
            <a:spAutoFit/>
          </a:bodyPr>
          <a:lstStyle/>
          <a:p>
            <a:pPr marL="120014">
              <a:lnSpc>
                <a:spcPct val="100000"/>
              </a:lnSpc>
            </a:pPr>
            <a:r>
              <a:rPr spc="-5" dirty="0"/>
              <a:t>Фторсодержащие </a:t>
            </a:r>
            <a:r>
              <a:rPr dirty="0"/>
              <a:t>ополаскиватели</a:t>
            </a:r>
            <a:r>
              <a:rPr spc="-35" dirty="0"/>
              <a:t> </a:t>
            </a:r>
            <a:r>
              <a:rPr dirty="0"/>
              <a:t>ПР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4165"/>
              </a:lnSpc>
            </a:pPr>
            <a:r>
              <a:rPr dirty="0"/>
              <a:t>Вопросы, задаваемые</a:t>
            </a:r>
            <a:r>
              <a:rPr spc="-65" dirty="0"/>
              <a:t> </a:t>
            </a:r>
            <a:r>
              <a:rPr dirty="0"/>
              <a:t>пациентами</a:t>
            </a:r>
          </a:p>
          <a:p>
            <a:pPr marL="3175" algn="ctr">
              <a:lnSpc>
                <a:spcPts val="4165"/>
              </a:lnSpc>
            </a:pPr>
            <a:r>
              <a:rPr dirty="0"/>
              <a:t>стоматологических</a:t>
            </a:r>
            <a:r>
              <a:rPr spc="-80" dirty="0"/>
              <a:t> </a:t>
            </a:r>
            <a:r>
              <a:rPr dirty="0"/>
              <a:t>кабинетов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8728" y="1757934"/>
            <a:ext cx="8867140" cy="48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915" indent="-323215">
              <a:lnSpc>
                <a:spcPct val="100000"/>
              </a:lnSpc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чем отличается Satinfloss от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Superfloss?</a:t>
            </a:r>
            <a:endParaRPr sz="2000">
              <a:latin typeface="Arial"/>
              <a:cs typeface="Arial"/>
            </a:endParaRPr>
          </a:p>
          <a:p>
            <a:pPr marL="335915" marR="1014730" indent="-323215">
              <a:lnSpc>
                <a:spcPts val="2240"/>
              </a:lnSpc>
              <a:spcBef>
                <a:spcPts val="1440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с какого возраста необходим регулярный </a:t>
            </a:r>
            <a:r>
              <a:rPr sz="2000" spc="-5" dirty="0">
                <a:latin typeface="Arial"/>
                <a:cs typeface="Arial"/>
              </a:rPr>
              <a:t>уход </a:t>
            </a:r>
            <a:r>
              <a:rPr sz="2000" dirty="0">
                <a:latin typeface="Arial"/>
                <a:cs typeface="Arial"/>
              </a:rPr>
              <a:t>за полостью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рта  ребенка?</a:t>
            </a:r>
            <a:endParaRPr sz="20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spc="-5" dirty="0">
                <a:latin typeface="Arial"/>
                <a:cs typeface="Arial"/>
              </a:rPr>
              <a:t>для </a:t>
            </a:r>
            <a:r>
              <a:rPr sz="2000" dirty="0">
                <a:latin typeface="Arial"/>
                <a:cs typeface="Arial"/>
              </a:rPr>
              <a:t>чего нужны межзубные ершики и монопучковые зубные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щетки?</a:t>
            </a:r>
            <a:endParaRPr sz="2000">
              <a:latin typeface="Arial"/>
              <a:cs typeface="Arial"/>
            </a:endParaRPr>
          </a:p>
          <a:p>
            <a:pPr marL="335915" marR="434340" indent="-323215">
              <a:lnSpc>
                <a:spcPts val="2230"/>
              </a:lnSpc>
              <a:spcBef>
                <a:spcPts val="1450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невозможно ношение нового зубного протеза из-за повышенного  слюноотделения, </a:t>
            </a:r>
            <a:r>
              <a:rPr sz="2000" spc="-5" dirty="0">
                <a:latin typeface="Arial"/>
                <a:cs typeface="Arial"/>
              </a:rPr>
              <a:t>посоветуйте </a:t>
            </a:r>
            <a:r>
              <a:rPr sz="2000" dirty="0">
                <a:latin typeface="Arial"/>
                <a:cs typeface="Arial"/>
              </a:rPr>
              <a:t>как справиться с данной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проблемой?</a:t>
            </a:r>
            <a:endParaRPr sz="20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spcBef>
                <a:spcPts val="1190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spc="-5" dirty="0">
                <a:latin typeface="Arial"/>
                <a:cs typeface="Arial"/>
              </a:rPr>
              <a:t>посоветуйте </a:t>
            </a:r>
            <a:r>
              <a:rPr sz="2000" dirty="0">
                <a:latin typeface="Arial"/>
                <a:cs typeface="Arial"/>
              </a:rPr>
              <a:t>средства гигиены </a:t>
            </a:r>
            <a:r>
              <a:rPr sz="2000" spc="-5" dirty="0">
                <a:latin typeface="Arial"/>
                <a:cs typeface="Arial"/>
              </a:rPr>
              <a:t>для ухода </a:t>
            </a:r>
            <a:r>
              <a:rPr sz="2000" dirty="0">
                <a:latin typeface="Arial"/>
                <a:cs typeface="Arial"/>
              </a:rPr>
              <a:t>за съемными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протезами?</a:t>
            </a:r>
            <a:endParaRPr sz="20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spcBef>
                <a:spcPts val="1225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как ухаживать за протезами с мягкой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прокладкой?</a:t>
            </a:r>
            <a:endParaRPr sz="20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spcBef>
                <a:spcPts val="1235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что эффективнее - мануальная </a:t>
            </a:r>
            <a:r>
              <a:rPr sz="2000" spc="-5" dirty="0">
                <a:latin typeface="Arial"/>
                <a:cs typeface="Arial"/>
              </a:rPr>
              <a:t>или </a:t>
            </a:r>
            <a:r>
              <a:rPr sz="2000" dirty="0">
                <a:latin typeface="Arial"/>
                <a:cs typeface="Arial"/>
              </a:rPr>
              <a:t>электрическая зубная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щетка?</a:t>
            </a:r>
            <a:endParaRPr sz="2000">
              <a:latin typeface="Arial"/>
              <a:cs typeface="Arial"/>
            </a:endParaRPr>
          </a:p>
          <a:p>
            <a:pPr marL="335915" marR="5080" indent="-323215">
              <a:lnSpc>
                <a:spcPts val="2230"/>
              </a:lnSpc>
              <a:spcBef>
                <a:spcPts val="1450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можно ли ухаживать за полостью рта в первую неделю после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операции  </a:t>
            </a:r>
            <a:r>
              <a:rPr sz="2000" spc="-5" dirty="0">
                <a:latin typeface="Arial"/>
                <a:cs typeface="Arial"/>
              </a:rPr>
              <a:t>по </a:t>
            </a:r>
            <a:r>
              <a:rPr sz="2000" dirty="0">
                <a:latin typeface="Arial"/>
                <a:cs typeface="Arial"/>
              </a:rPr>
              <a:t>углублению преддверия полости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рта?</a:t>
            </a:r>
            <a:endParaRPr sz="2000">
              <a:latin typeface="Arial"/>
              <a:cs typeface="Arial"/>
            </a:endParaRPr>
          </a:p>
          <a:p>
            <a:pPr marL="335915" indent="-323215">
              <a:lnSpc>
                <a:spcPct val="100000"/>
              </a:lnSpc>
              <a:spcBef>
                <a:spcPts val="1175"/>
              </a:spcBef>
              <a:buClr>
                <a:srgbClr val="800000"/>
              </a:buClr>
              <a:buSzPct val="45000"/>
              <a:buFont typeface="Wingdings"/>
              <a:buChar char=""/>
              <a:tabLst>
                <a:tab pos="335915" algn="l"/>
                <a:tab pos="336550" algn="l"/>
              </a:tabLst>
            </a:pPr>
            <a:r>
              <a:rPr sz="2000" dirty="0">
                <a:latin typeface="Arial"/>
                <a:cs typeface="Arial"/>
              </a:rPr>
              <a:t>и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т.д.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80625" cy="7559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7873" y="5249417"/>
            <a:ext cx="3162935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0" marR="5080" indent="-102235">
              <a:lnSpc>
                <a:spcPts val="4910"/>
              </a:lnSpc>
            </a:pPr>
            <a:r>
              <a:rPr sz="4400" b="1" dirty="0">
                <a:solidFill>
                  <a:srgbClr val="000080"/>
                </a:solidFill>
                <a:latin typeface="Arial"/>
                <a:cs typeface="Arial"/>
              </a:rPr>
              <a:t>Спасибо</a:t>
            </a:r>
            <a:r>
              <a:rPr sz="4400" b="1" spc="-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000080"/>
                </a:solidFill>
                <a:latin typeface="Arial"/>
                <a:cs typeface="Arial"/>
              </a:rPr>
              <a:t>за  внимание!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362" y="254000"/>
            <a:ext cx="5514975" cy="4425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0" y="1260348"/>
            <a:ext cx="7199249" cy="4500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342" y="751967"/>
            <a:ext cx="436753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/>
              <a:t>План</a:t>
            </a:r>
            <a:r>
              <a:rPr sz="5400" spc="-90" dirty="0"/>
              <a:t> </a:t>
            </a:r>
            <a:r>
              <a:rPr sz="5400" dirty="0"/>
              <a:t>лекции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671880" y="1944243"/>
            <a:ext cx="8657590" cy="462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0840" indent="-358140">
              <a:lnSpc>
                <a:spcPct val="100000"/>
              </a:lnSpc>
              <a:buClr>
                <a:srgbClr val="800000"/>
              </a:buClr>
              <a:buAutoNum type="arabicPeriod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Рекомендуемая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литература;</a:t>
            </a:r>
            <a:endParaRPr sz="2000">
              <a:latin typeface="Arial"/>
              <a:cs typeface="Arial"/>
            </a:endParaRPr>
          </a:p>
          <a:p>
            <a:pPr marL="370840" indent="-358140">
              <a:lnSpc>
                <a:spcPts val="2315"/>
              </a:lnSpc>
              <a:spcBef>
                <a:spcPts val="730"/>
              </a:spcBef>
              <a:buClr>
                <a:srgbClr val="800000"/>
              </a:buClr>
              <a:buAutoNum type="arabicPeriod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Определение и классификация средств и предметов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оральной</a:t>
            </a:r>
            <a:endParaRPr sz="2000">
              <a:latin typeface="Arial"/>
              <a:cs typeface="Arial"/>
            </a:endParaRPr>
          </a:p>
          <a:p>
            <a:pPr marL="37084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гигиены;</a:t>
            </a:r>
            <a:endParaRPr sz="20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730"/>
              </a:spcBef>
              <a:buClr>
                <a:srgbClr val="800000"/>
              </a:buClr>
              <a:buAutoNum type="arabicPeriod" startAt="3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Классификация зубных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паст;</a:t>
            </a:r>
            <a:endParaRPr sz="20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730"/>
              </a:spcBef>
              <a:buClr>
                <a:srgbClr val="800000"/>
              </a:buClr>
              <a:buAutoNum type="arabicPeriod" startAt="3"/>
              <a:tabLst>
                <a:tab pos="370840" algn="l"/>
                <a:tab pos="371475" algn="l"/>
              </a:tabLst>
            </a:pPr>
            <a:r>
              <a:rPr sz="2000" spc="-5" dirty="0">
                <a:latin typeface="Arial"/>
                <a:cs typeface="Arial"/>
              </a:rPr>
              <a:t>Структура </a:t>
            </a:r>
            <a:r>
              <a:rPr sz="2000" dirty="0">
                <a:latin typeface="Arial"/>
                <a:cs typeface="Arial"/>
              </a:rPr>
              <a:t>зубных паст и характеристика некоторых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составляющих;</a:t>
            </a:r>
            <a:endParaRPr sz="2000">
              <a:latin typeface="Arial"/>
              <a:cs typeface="Arial"/>
            </a:endParaRPr>
          </a:p>
          <a:p>
            <a:pPr marL="370840" indent="-358140">
              <a:lnSpc>
                <a:spcPts val="2315"/>
              </a:lnSpc>
              <a:spcBef>
                <a:spcPts val="730"/>
              </a:spcBef>
              <a:buClr>
                <a:srgbClr val="800000"/>
              </a:buClr>
              <a:buAutoNum type="arabicPeriod" startAt="3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Строение зубной щетки и характеристика </a:t>
            </a:r>
            <a:r>
              <a:rPr sz="2000" spc="-5" dirty="0">
                <a:latin typeface="Arial"/>
                <a:cs typeface="Arial"/>
              </a:rPr>
              <a:t>структурных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составляющих</a:t>
            </a:r>
            <a:endParaRPr sz="2000">
              <a:latin typeface="Arial"/>
              <a:cs typeface="Arial"/>
            </a:endParaRPr>
          </a:p>
          <a:p>
            <a:pPr marL="37084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зубной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щетки;</a:t>
            </a:r>
            <a:endParaRPr sz="20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730"/>
              </a:spcBef>
              <a:buClr>
                <a:srgbClr val="800000"/>
              </a:buClr>
              <a:buAutoNum type="arabicPeriod" startAt="6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Классификация зубных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щеток;</a:t>
            </a:r>
            <a:endParaRPr sz="2000">
              <a:latin typeface="Arial"/>
              <a:cs typeface="Arial"/>
            </a:endParaRPr>
          </a:p>
          <a:p>
            <a:pPr marL="370840" marR="384810" indent="-358140">
              <a:lnSpc>
                <a:spcPts val="2230"/>
              </a:lnSpc>
              <a:spcBef>
                <a:spcPts val="944"/>
              </a:spcBef>
              <a:buClr>
                <a:srgbClr val="800000"/>
              </a:buClr>
              <a:buAutoNum type="arabicPeriod" startAt="6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Интердентальные предметы гигиены (виды, свойства, показания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к  применению, методы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применения;</a:t>
            </a:r>
            <a:endParaRPr sz="2000">
              <a:latin typeface="Arial"/>
              <a:cs typeface="Arial"/>
            </a:endParaRPr>
          </a:p>
          <a:p>
            <a:pPr marL="370840" marR="1226820" indent="-358140">
              <a:lnSpc>
                <a:spcPts val="2230"/>
              </a:lnSpc>
              <a:spcBef>
                <a:spcPts val="900"/>
              </a:spcBef>
              <a:buClr>
                <a:srgbClr val="800000"/>
              </a:buClr>
              <a:buAutoNum type="arabicPeriod" startAt="6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Очистители языка (виды, показания к применению,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методы  </a:t>
            </a:r>
            <a:r>
              <a:rPr sz="2000" spc="-5" dirty="0">
                <a:latin typeface="Arial"/>
                <a:cs typeface="Arial"/>
              </a:rPr>
              <a:t>применения);</a:t>
            </a:r>
            <a:endParaRPr sz="2000">
              <a:latin typeface="Arial"/>
              <a:cs typeface="Arial"/>
            </a:endParaRPr>
          </a:p>
          <a:p>
            <a:pPr marL="370840" indent="-358140">
              <a:lnSpc>
                <a:spcPct val="100000"/>
              </a:lnSpc>
              <a:spcBef>
                <a:spcPts val="685"/>
              </a:spcBef>
              <a:buClr>
                <a:srgbClr val="800000"/>
              </a:buClr>
              <a:buAutoNum type="arabicPeriod" startAt="6"/>
              <a:tabLst>
                <a:tab pos="370840" algn="l"/>
                <a:tab pos="371475" algn="l"/>
              </a:tabLst>
            </a:pPr>
            <a:r>
              <a:rPr sz="2000" dirty="0">
                <a:latin typeface="Arial"/>
                <a:cs typeface="Arial"/>
              </a:rPr>
              <a:t>Жидкие средства гигиены полости рта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(ЖСГПР).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420" y="326516"/>
            <a:ext cx="4422140" cy="1241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3570" marR="5080" indent="-611505">
              <a:lnSpc>
                <a:spcPts val="4910"/>
              </a:lnSpc>
            </a:pPr>
            <a:r>
              <a:rPr sz="4400" dirty="0"/>
              <a:t>Рекомендуемая  литература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63981" y="2475865"/>
            <a:ext cx="8978900" cy="4385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indent="-322580">
              <a:lnSpc>
                <a:spcPts val="2810"/>
              </a:lnSpc>
              <a:buClr>
                <a:srgbClr val="800000"/>
              </a:buClr>
              <a:buAutoNum type="arabicPeriod"/>
              <a:tabLst>
                <a:tab pos="335915" algn="l"/>
              </a:tabLst>
            </a:pPr>
            <a:r>
              <a:rPr sz="2400" spc="-5" dirty="0">
                <a:latin typeface="Times New Roman"/>
                <a:cs typeface="Times New Roman"/>
              </a:rPr>
              <a:t>Л. А. </a:t>
            </a:r>
            <a:r>
              <a:rPr sz="2400" dirty="0">
                <a:latin typeface="Times New Roman"/>
                <a:cs typeface="Times New Roman"/>
              </a:rPr>
              <a:t>Хоменко, </a:t>
            </a:r>
            <a:r>
              <a:rPr sz="2400" spc="-5" dirty="0">
                <a:latin typeface="Times New Roman"/>
                <a:cs typeface="Times New Roman"/>
              </a:rPr>
              <a:t>Н. </a:t>
            </a:r>
            <a:r>
              <a:rPr sz="2400" dirty="0">
                <a:latin typeface="Times New Roman"/>
                <a:cs typeface="Times New Roman"/>
              </a:rPr>
              <a:t>В. Биденко, Е. </a:t>
            </a:r>
            <a:r>
              <a:rPr sz="2400" spc="-5" dirty="0">
                <a:latin typeface="Times New Roman"/>
                <a:cs typeface="Times New Roman"/>
              </a:rPr>
              <a:t>И. Остапко и </a:t>
            </a:r>
            <a:r>
              <a:rPr sz="2400" dirty="0">
                <a:latin typeface="Times New Roman"/>
                <a:cs typeface="Times New Roman"/>
              </a:rPr>
              <a:t>др.</a:t>
            </a:r>
            <a:endParaRPr sz="2400">
              <a:latin typeface="Times New Roman"/>
              <a:cs typeface="Times New Roman"/>
            </a:endParaRPr>
          </a:p>
          <a:p>
            <a:pPr marL="335280" marR="324485">
              <a:lnSpc>
                <a:spcPts val="2740"/>
              </a:lnSpc>
              <a:spcBef>
                <a:spcPts val="135"/>
              </a:spcBef>
            </a:pPr>
            <a:r>
              <a:rPr sz="2400" spc="-5" dirty="0">
                <a:latin typeface="Times New Roman"/>
                <a:cs typeface="Times New Roman"/>
              </a:rPr>
              <a:t>«Современные средства экзогенной профилактики </a:t>
            </a:r>
            <a:r>
              <a:rPr sz="2400" dirty="0">
                <a:latin typeface="Times New Roman"/>
                <a:cs typeface="Times New Roman"/>
              </a:rPr>
              <a:t>заболеваний  </a:t>
            </a:r>
            <a:r>
              <a:rPr sz="2400" spc="-5" dirty="0">
                <a:latin typeface="Times New Roman"/>
                <a:cs typeface="Times New Roman"/>
              </a:rPr>
              <a:t>полости </a:t>
            </a:r>
            <a:r>
              <a:rPr sz="2400" dirty="0">
                <a:latin typeface="Times New Roman"/>
                <a:cs typeface="Times New Roman"/>
              </a:rPr>
              <a:t>рта». </a:t>
            </a:r>
            <a:r>
              <a:rPr sz="2400" spc="-5" dirty="0">
                <a:latin typeface="Times New Roman"/>
                <a:cs typeface="Times New Roman"/>
              </a:rPr>
              <a:t>Киев, </a:t>
            </a:r>
            <a:r>
              <a:rPr sz="2400" dirty="0">
                <a:latin typeface="Times New Roman"/>
                <a:cs typeface="Times New Roman"/>
              </a:rPr>
              <a:t>2001. – 208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с.</a:t>
            </a:r>
            <a:endParaRPr sz="2400">
              <a:latin typeface="Times New Roman"/>
              <a:cs typeface="Times New Roman"/>
            </a:endParaRPr>
          </a:p>
          <a:p>
            <a:pPr marL="335280" marR="5080" indent="-322580">
              <a:lnSpc>
                <a:spcPts val="2740"/>
              </a:lnSpc>
              <a:spcBef>
                <a:spcPts val="1400"/>
              </a:spcBef>
              <a:buClr>
                <a:srgbClr val="800000"/>
              </a:buClr>
              <a:buAutoNum type="arabicPeriod" startAt="2"/>
              <a:tabLst>
                <a:tab pos="335915" algn="l"/>
              </a:tabLst>
            </a:pPr>
            <a:r>
              <a:rPr sz="2400" dirty="0">
                <a:latin typeface="Times New Roman"/>
                <a:cs typeface="Times New Roman"/>
              </a:rPr>
              <a:t>«Энциклопедия профилактической стоматологии» Под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редакцией  С. </a:t>
            </a:r>
            <a:r>
              <a:rPr sz="2400" spc="-5" dirty="0">
                <a:latin typeface="Times New Roman"/>
                <a:cs typeface="Times New Roman"/>
              </a:rPr>
              <a:t>Б. Улитовского. СПб., </a:t>
            </a:r>
            <a:r>
              <a:rPr sz="2400" dirty="0">
                <a:latin typeface="Times New Roman"/>
                <a:cs typeface="Times New Roman"/>
              </a:rPr>
              <a:t>2004. – 184 с.</a:t>
            </a:r>
            <a:endParaRPr sz="2400">
              <a:latin typeface="Times New Roman"/>
              <a:cs typeface="Times New Roman"/>
            </a:endParaRPr>
          </a:p>
          <a:p>
            <a:pPr marL="335280" marR="394335" indent="-322580">
              <a:lnSpc>
                <a:spcPct val="95000"/>
              </a:lnSpc>
              <a:spcBef>
                <a:spcPts val="1320"/>
              </a:spcBef>
              <a:buClr>
                <a:srgbClr val="800000"/>
              </a:buClr>
              <a:buAutoNum type="arabicPeriod" startAt="2"/>
              <a:tabLst>
                <a:tab pos="335915" algn="l"/>
                <a:tab pos="2665730" algn="l"/>
              </a:tabLst>
            </a:pPr>
            <a:r>
              <a:rPr sz="2400" spc="-5" dirty="0">
                <a:latin typeface="Times New Roman"/>
                <a:cs typeface="Times New Roman"/>
              </a:rPr>
              <a:t>С.Б.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Улитовский	</a:t>
            </a:r>
            <a:r>
              <a:rPr sz="2400" dirty="0">
                <a:latin typeface="Times New Roman"/>
                <a:cs typeface="Times New Roman"/>
              </a:rPr>
              <a:t>«Индивидуальная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гигиеническая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программа  </a:t>
            </a:r>
            <a:r>
              <a:rPr sz="2400" spc="-5" dirty="0">
                <a:latin typeface="Times New Roman"/>
                <a:cs typeface="Times New Roman"/>
              </a:rPr>
              <a:t>профилактики </a:t>
            </a:r>
            <a:r>
              <a:rPr sz="2400" dirty="0">
                <a:latin typeface="Times New Roman"/>
                <a:cs typeface="Times New Roman"/>
              </a:rPr>
              <a:t>стоматологических заболеваний». Москва:  Медицинская </a:t>
            </a:r>
            <a:r>
              <a:rPr sz="2400" spc="-5" dirty="0">
                <a:latin typeface="Times New Roman"/>
                <a:cs typeface="Times New Roman"/>
              </a:rPr>
              <a:t>книга, Н.Новгород: Издательство НГМА, </a:t>
            </a:r>
            <a:r>
              <a:rPr sz="2400" dirty="0">
                <a:latin typeface="Times New Roman"/>
                <a:cs typeface="Times New Roman"/>
              </a:rPr>
              <a:t>2003. –  292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с.</a:t>
            </a:r>
            <a:endParaRPr sz="2400">
              <a:latin typeface="Times New Roman"/>
              <a:cs typeface="Times New Roman"/>
            </a:endParaRPr>
          </a:p>
          <a:p>
            <a:pPr marL="335280" marR="58419" indent="-322580">
              <a:lnSpc>
                <a:spcPts val="2740"/>
              </a:lnSpc>
              <a:spcBef>
                <a:spcPts val="1465"/>
              </a:spcBef>
              <a:buClr>
                <a:srgbClr val="800000"/>
              </a:buClr>
              <a:buAutoNum type="arabicPeriod" startAt="2"/>
              <a:tabLst>
                <a:tab pos="335915" algn="l"/>
              </a:tabLst>
            </a:pPr>
            <a:r>
              <a:rPr sz="2400" spc="-5" dirty="0">
                <a:latin typeface="Times New Roman"/>
                <a:cs typeface="Times New Roman"/>
              </a:rPr>
              <a:t>С.Б. Улитовский «Гигиена при </a:t>
            </a:r>
            <a:r>
              <a:rPr sz="2400" dirty="0">
                <a:latin typeface="Times New Roman"/>
                <a:cs typeface="Times New Roman"/>
              </a:rPr>
              <a:t>зубном </a:t>
            </a:r>
            <a:r>
              <a:rPr sz="2400" spc="-5" dirty="0">
                <a:latin typeface="Times New Roman"/>
                <a:cs typeface="Times New Roman"/>
              </a:rPr>
              <a:t>протезировании». </a:t>
            </a:r>
            <a:r>
              <a:rPr sz="2400" dirty="0">
                <a:latin typeface="Times New Roman"/>
                <a:cs typeface="Times New Roman"/>
              </a:rPr>
              <a:t>Москва,  2007. – 96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40650" y="53975"/>
            <a:ext cx="2286000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362" y="1439926"/>
            <a:ext cx="9539605" cy="5021580"/>
          </a:xfrm>
          <a:custGeom>
            <a:avLst/>
            <a:gdLst/>
            <a:ahLst/>
            <a:cxnLst/>
            <a:rect l="l" t="t" r="r" b="b"/>
            <a:pathLst>
              <a:path w="9539605" h="5021580">
                <a:moveTo>
                  <a:pt x="0" y="5021199"/>
                </a:moveTo>
                <a:lnTo>
                  <a:pt x="9539224" y="5021199"/>
                </a:lnTo>
                <a:lnTo>
                  <a:pt x="9539224" y="0"/>
                </a:lnTo>
                <a:lnTo>
                  <a:pt x="0" y="0"/>
                </a:lnTo>
                <a:lnTo>
                  <a:pt x="0" y="5021199"/>
                </a:lnTo>
                <a:close/>
              </a:path>
            </a:pathLst>
          </a:custGeom>
          <a:solidFill>
            <a:srgbClr val="C2F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0362" y="1439926"/>
            <a:ext cx="9539605" cy="5021580"/>
          </a:xfrm>
          <a:custGeom>
            <a:avLst/>
            <a:gdLst/>
            <a:ahLst/>
            <a:cxnLst/>
            <a:rect l="l" t="t" r="r" b="b"/>
            <a:pathLst>
              <a:path w="9539605" h="5021580">
                <a:moveTo>
                  <a:pt x="0" y="5021199"/>
                </a:moveTo>
                <a:lnTo>
                  <a:pt x="9539224" y="5021199"/>
                </a:lnTo>
                <a:lnTo>
                  <a:pt x="9539224" y="0"/>
                </a:lnTo>
                <a:lnTo>
                  <a:pt x="0" y="0"/>
                </a:lnTo>
                <a:lnTo>
                  <a:pt x="0" y="5021199"/>
                </a:lnTo>
                <a:close/>
              </a:path>
            </a:pathLst>
          </a:custGeom>
          <a:ln w="35999">
            <a:solidFill>
              <a:srgbClr val="0099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6808" y="1976028"/>
            <a:ext cx="9301480" cy="2044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" algn="ctr">
              <a:lnSpc>
                <a:spcPts val="3470"/>
              </a:lnSpc>
            </a:pP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sz="2800" spc="-15" dirty="0">
                <a:solidFill>
                  <a:srgbClr val="000000"/>
                </a:solidFill>
              </a:rPr>
              <a:t>Средства </a:t>
            </a:r>
            <a:r>
              <a:rPr sz="2800" spc="-5" dirty="0">
                <a:solidFill>
                  <a:srgbClr val="000000"/>
                </a:solidFill>
              </a:rPr>
              <a:t>индивидуальной гигиены </a:t>
            </a:r>
            <a:r>
              <a:rPr sz="2800" spc="-30" dirty="0">
                <a:solidFill>
                  <a:srgbClr val="000000"/>
                </a:solidFill>
              </a:rPr>
              <a:t>полости </a:t>
            </a:r>
            <a:r>
              <a:rPr sz="2800" spc="-35" dirty="0">
                <a:solidFill>
                  <a:srgbClr val="000000"/>
                </a:solidFill>
              </a:rPr>
              <a:t>рта</a:t>
            </a:r>
            <a:r>
              <a:rPr sz="2800" spc="375" dirty="0">
                <a:solidFill>
                  <a:srgbClr val="000000"/>
                </a:solidFill>
              </a:rPr>
              <a:t> </a:t>
            </a:r>
            <a:r>
              <a:rPr sz="3200" b="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12065" marR="5080" indent="1270" algn="ctr">
              <a:lnSpc>
                <a:spcPct val="93000"/>
              </a:lnSpc>
              <a:spcBef>
                <a:spcPts val="120"/>
              </a:spcBef>
            </a:pP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это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любые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вещества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или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средства, предназначенные 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для контакта с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зубами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и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слизистой оболочкой полости  </a:t>
            </a:r>
            <a:r>
              <a:rPr sz="2800" b="0" spc="-35" dirty="0">
                <a:solidFill>
                  <a:srgbClr val="000000"/>
                </a:solidFill>
                <a:latin typeface="Arial"/>
                <a:cs typeface="Arial"/>
              </a:rPr>
              <a:t>рта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с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исключительной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или преимущественной </a:t>
            </a:r>
            <a:r>
              <a:rPr sz="2800" b="0" spc="-30" dirty="0">
                <a:solidFill>
                  <a:srgbClr val="000000"/>
                </a:solidFill>
                <a:latin typeface="Arial"/>
                <a:cs typeface="Arial"/>
              </a:rPr>
              <a:t>целью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их 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очищения, </a:t>
            </a:r>
            <a:r>
              <a:rPr sz="2800" b="0" spc="-20" dirty="0">
                <a:solidFill>
                  <a:srgbClr val="000000"/>
                </a:solidFill>
                <a:latin typeface="Arial"/>
                <a:cs typeface="Arial"/>
              </a:rPr>
              <a:t>лечения </a:t>
            </a:r>
            <a:r>
              <a:rPr sz="2800" b="0" spc="-5" dirty="0">
                <a:solidFill>
                  <a:srgbClr val="000000"/>
                </a:solidFill>
                <a:latin typeface="Arial"/>
                <a:cs typeface="Arial"/>
              </a:rPr>
              <a:t>и</a:t>
            </a:r>
            <a:r>
              <a:rPr sz="2800" b="0" spc="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дезодорирования.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264" y="4029455"/>
            <a:ext cx="8865235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ts val="3120"/>
              </a:lnSpc>
            </a:pPr>
            <a:r>
              <a:rPr sz="2800" spc="-5" dirty="0">
                <a:latin typeface="Arial"/>
                <a:cs typeface="Arial"/>
              </a:rPr>
              <a:t>Но не </a:t>
            </a:r>
            <a:r>
              <a:rPr sz="2800" spc="-10" dirty="0">
                <a:latin typeface="Arial"/>
                <a:cs typeface="Arial"/>
              </a:rPr>
              <a:t>отнесенные </a:t>
            </a:r>
            <a:r>
              <a:rPr sz="2800" spc="-5" dirty="0">
                <a:latin typeface="Arial"/>
                <a:cs typeface="Arial"/>
              </a:rPr>
              <a:t>к </a:t>
            </a:r>
            <a:r>
              <a:rPr sz="2800" spc="-15" dirty="0">
                <a:latin typeface="Arial"/>
                <a:cs typeface="Arial"/>
              </a:rPr>
              <a:t>разряду </a:t>
            </a:r>
            <a:r>
              <a:rPr sz="2800" dirty="0">
                <a:latin typeface="Arial"/>
                <a:cs typeface="Arial"/>
              </a:rPr>
              <a:t>лекарственных  </a:t>
            </a:r>
            <a:r>
              <a:rPr sz="2800" spc="-10" dirty="0">
                <a:latin typeface="Arial"/>
                <a:cs typeface="Arial"/>
              </a:rPr>
              <a:t>препаратов </a:t>
            </a:r>
            <a:r>
              <a:rPr sz="2800" spc="-5" dirty="0">
                <a:latin typeface="Arial"/>
                <a:cs typeface="Arial"/>
              </a:rPr>
              <a:t>в </a:t>
            </a:r>
            <a:r>
              <a:rPr sz="2800" dirty="0">
                <a:latin typeface="Arial"/>
                <a:cs typeface="Arial"/>
              </a:rPr>
              <a:t>силу основных </a:t>
            </a:r>
            <a:r>
              <a:rPr sz="2800" spc="-10" dirty="0">
                <a:latin typeface="Arial"/>
                <a:cs typeface="Arial"/>
              </a:rPr>
              <a:t>свойств </a:t>
            </a:r>
            <a:r>
              <a:rPr sz="2800" dirty="0">
                <a:latin typeface="Arial"/>
                <a:cs typeface="Arial"/>
              </a:rPr>
              <a:t>и </a:t>
            </a:r>
            <a:r>
              <a:rPr sz="2800" spc="-5" dirty="0">
                <a:latin typeface="Arial"/>
                <a:cs typeface="Arial"/>
              </a:rPr>
              <a:t>концентрации  </a:t>
            </a:r>
            <a:r>
              <a:rPr sz="2800" spc="-10" dirty="0">
                <a:latin typeface="Arial"/>
                <a:cs typeface="Arial"/>
              </a:rPr>
              <a:t>составляющих </a:t>
            </a:r>
            <a:r>
              <a:rPr sz="2800" spc="-5" dirty="0">
                <a:latin typeface="Arial"/>
                <a:cs typeface="Arial"/>
              </a:rPr>
              <a:t>их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компонентов.»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2505" y="5601461"/>
            <a:ext cx="42164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Arial"/>
                <a:cs typeface="Arial"/>
              </a:rPr>
              <a:t>СанПиН </a:t>
            </a:r>
            <a:r>
              <a:rPr sz="2000" dirty="0">
                <a:latin typeface="Arial"/>
                <a:cs typeface="Arial"/>
              </a:rPr>
              <a:t>1.2.676-97 с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изменениями.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0088" rIns="0" bIns="0" rtlCol="0">
            <a:spAutoFit/>
          </a:bodyPr>
          <a:lstStyle/>
          <a:p>
            <a:pPr marL="1125855">
              <a:lnSpc>
                <a:spcPct val="100000"/>
              </a:lnSpc>
            </a:pPr>
            <a:r>
              <a:rPr dirty="0"/>
              <a:t>По </a:t>
            </a:r>
            <a:r>
              <a:rPr spc="-5" dirty="0"/>
              <a:t>Э.М. Мельниченко, 1990 г.</a:t>
            </a:r>
          </a:p>
        </p:txBody>
      </p:sp>
      <p:sp>
        <p:nvSpPr>
          <p:cNvPr id="3" name="object 3"/>
          <p:cNvSpPr/>
          <p:nvPr/>
        </p:nvSpPr>
        <p:spPr>
          <a:xfrm>
            <a:off x="498259" y="2112988"/>
            <a:ext cx="4425950" cy="932815"/>
          </a:xfrm>
          <a:custGeom>
            <a:avLst/>
            <a:gdLst/>
            <a:ahLst/>
            <a:cxnLst/>
            <a:rect l="l" t="t" r="r" b="b"/>
            <a:pathLst>
              <a:path w="4425950" h="932814">
                <a:moveTo>
                  <a:pt x="0" y="932726"/>
                </a:moveTo>
                <a:lnTo>
                  <a:pt x="4425950" y="932726"/>
                </a:lnTo>
                <a:lnTo>
                  <a:pt x="4425950" y="0"/>
                </a:lnTo>
                <a:lnTo>
                  <a:pt x="0" y="0"/>
                </a:lnTo>
                <a:lnTo>
                  <a:pt x="0" y="93272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259" y="2112988"/>
            <a:ext cx="4425950" cy="932815"/>
          </a:xfrm>
          <a:custGeom>
            <a:avLst/>
            <a:gdLst/>
            <a:ahLst/>
            <a:cxnLst/>
            <a:rect l="l" t="t" r="r" b="b"/>
            <a:pathLst>
              <a:path w="4425950" h="932814">
                <a:moveTo>
                  <a:pt x="0" y="932726"/>
                </a:moveTo>
                <a:lnTo>
                  <a:pt x="4425950" y="932726"/>
                </a:lnTo>
                <a:lnTo>
                  <a:pt x="4425950" y="0"/>
                </a:lnTo>
                <a:lnTo>
                  <a:pt x="0" y="0"/>
                </a:lnTo>
                <a:lnTo>
                  <a:pt x="0" y="932726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259" y="3045714"/>
            <a:ext cx="4425950" cy="1964055"/>
          </a:xfrm>
          <a:custGeom>
            <a:avLst/>
            <a:gdLst/>
            <a:ahLst/>
            <a:cxnLst/>
            <a:rect l="l" t="t" r="r" b="b"/>
            <a:pathLst>
              <a:path w="4425950" h="1964054">
                <a:moveTo>
                  <a:pt x="0" y="1964055"/>
                </a:moveTo>
                <a:lnTo>
                  <a:pt x="4425950" y="1964055"/>
                </a:lnTo>
                <a:lnTo>
                  <a:pt x="4425950" y="0"/>
                </a:lnTo>
                <a:lnTo>
                  <a:pt x="0" y="0"/>
                </a:lnTo>
                <a:lnTo>
                  <a:pt x="0" y="1964055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259" y="3045714"/>
            <a:ext cx="4425950" cy="1964055"/>
          </a:xfrm>
          <a:custGeom>
            <a:avLst/>
            <a:gdLst/>
            <a:ahLst/>
            <a:cxnLst/>
            <a:rect l="l" t="t" r="r" b="b"/>
            <a:pathLst>
              <a:path w="4425950" h="1964054">
                <a:moveTo>
                  <a:pt x="0" y="1964055"/>
                </a:moveTo>
                <a:lnTo>
                  <a:pt x="4425950" y="1964055"/>
                </a:lnTo>
                <a:lnTo>
                  <a:pt x="4425950" y="0"/>
                </a:lnTo>
                <a:lnTo>
                  <a:pt x="0" y="0"/>
                </a:lnTo>
                <a:lnTo>
                  <a:pt x="0" y="1964055"/>
                </a:lnTo>
                <a:close/>
              </a:path>
            </a:pathLst>
          </a:custGeom>
          <a:ln w="25400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9818" y="2222500"/>
            <a:ext cx="3688079" cy="257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135" marR="100965" indent="-497205">
              <a:lnSpc>
                <a:spcPts val="2800"/>
              </a:lnSpc>
            </a:pPr>
            <a:r>
              <a:rPr sz="2700" spc="-20" dirty="0">
                <a:solidFill>
                  <a:srgbClr val="FFFFFF"/>
                </a:solidFill>
                <a:latin typeface="Arial"/>
                <a:cs typeface="Arial"/>
              </a:rPr>
              <a:t>Предметы</a:t>
            </a:r>
            <a:r>
              <a:rPr sz="27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dirty="0">
                <a:solidFill>
                  <a:srgbClr val="FFFFFF"/>
                </a:solidFill>
                <a:latin typeface="Arial"/>
                <a:cs typeface="Arial"/>
              </a:rPr>
              <a:t>гигиены  </a:t>
            </a:r>
            <a:r>
              <a:rPr sz="2700" spc="-5" dirty="0">
                <a:solidFill>
                  <a:srgbClr val="FFFFFF"/>
                </a:solidFill>
                <a:latin typeface="Arial"/>
                <a:cs typeface="Arial"/>
              </a:rPr>
              <a:t>полости</a:t>
            </a:r>
            <a:r>
              <a:rPr sz="2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Arial"/>
                <a:cs typeface="Arial"/>
              </a:rPr>
              <a:t>рта:</a:t>
            </a:r>
            <a:endParaRPr sz="2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45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Arial"/>
                <a:cs typeface="Arial"/>
              </a:rPr>
              <a:t>зубные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щетки;</a:t>
            </a:r>
            <a:endParaRPr sz="2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2700" spc="-10" dirty="0">
                <a:latin typeface="Arial"/>
                <a:cs typeface="Arial"/>
              </a:rPr>
              <a:t>зубочистки;</a:t>
            </a:r>
            <a:endParaRPr sz="2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sz="2700" dirty="0">
                <a:latin typeface="Arial"/>
                <a:cs typeface="Arial"/>
              </a:rPr>
              <a:t>зубные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нити;</a:t>
            </a:r>
            <a:endParaRPr sz="27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Arial"/>
                <a:cs typeface="Arial"/>
              </a:rPr>
              <a:t>зубные</a:t>
            </a:r>
            <a:r>
              <a:rPr sz="2700" spc="-70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стимуляторы.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84266" y="2098903"/>
            <a:ext cx="4200525" cy="923925"/>
          </a:xfrm>
          <a:custGeom>
            <a:avLst/>
            <a:gdLst/>
            <a:ahLst/>
            <a:cxnLst/>
            <a:rect l="l" t="t" r="r" b="b"/>
            <a:pathLst>
              <a:path w="4200525" h="923925">
                <a:moveTo>
                  <a:pt x="0" y="923442"/>
                </a:moveTo>
                <a:lnTo>
                  <a:pt x="4200525" y="923442"/>
                </a:lnTo>
                <a:lnTo>
                  <a:pt x="4200525" y="0"/>
                </a:lnTo>
                <a:lnTo>
                  <a:pt x="0" y="0"/>
                </a:lnTo>
                <a:lnTo>
                  <a:pt x="0" y="92344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84266" y="2098903"/>
            <a:ext cx="4200525" cy="923925"/>
          </a:xfrm>
          <a:custGeom>
            <a:avLst/>
            <a:gdLst/>
            <a:ahLst/>
            <a:cxnLst/>
            <a:rect l="l" t="t" r="r" b="b"/>
            <a:pathLst>
              <a:path w="4200525" h="923925">
                <a:moveTo>
                  <a:pt x="0" y="923442"/>
                </a:moveTo>
                <a:lnTo>
                  <a:pt x="4200525" y="923442"/>
                </a:lnTo>
                <a:lnTo>
                  <a:pt x="4200525" y="0"/>
                </a:lnTo>
                <a:lnTo>
                  <a:pt x="0" y="0"/>
                </a:lnTo>
                <a:lnTo>
                  <a:pt x="0" y="923442"/>
                </a:lnTo>
                <a:close/>
              </a:path>
            </a:pathLst>
          </a:custGeom>
          <a:ln w="254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4266" y="3022473"/>
            <a:ext cx="4200525" cy="1891664"/>
          </a:xfrm>
          <a:custGeom>
            <a:avLst/>
            <a:gdLst/>
            <a:ahLst/>
            <a:cxnLst/>
            <a:rect l="l" t="t" r="r" b="b"/>
            <a:pathLst>
              <a:path w="4200525" h="1891664">
                <a:moveTo>
                  <a:pt x="0" y="1891283"/>
                </a:moveTo>
                <a:lnTo>
                  <a:pt x="4200525" y="1891283"/>
                </a:lnTo>
                <a:lnTo>
                  <a:pt x="4200525" y="0"/>
                </a:lnTo>
                <a:lnTo>
                  <a:pt x="0" y="0"/>
                </a:lnTo>
                <a:lnTo>
                  <a:pt x="0" y="1891283"/>
                </a:lnTo>
                <a:close/>
              </a:path>
            </a:pathLst>
          </a:custGeom>
          <a:solidFill>
            <a:srgbClr val="CAEBD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4266" y="3022473"/>
            <a:ext cx="4200525" cy="1891664"/>
          </a:xfrm>
          <a:custGeom>
            <a:avLst/>
            <a:gdLst/>
            <a:ahLst/>
            <a:cxnLst/>
            <a:rect l="l" t="t" r="r" b="b"/>
            <a:pathLst>
              <a:path w="4200525" h="1891664">
                <a:moveTo>
                  <a:pt x="0" y="1891283"/>
                </a:moveTo>
                <a:lnTo>
                  <a:pt x="4200525" y="1891283"/>
                </a:lnTo>
                <a:lnTo>
                  <a:pt x="4200525" y="0"/>
                </a:lnTo>
                <a:lnTo>
                  <a:pt x="0" y="0"/>
                </a:lnTo>
                <a:lnTo>
                  <a:pt x="0" y="1891283"/>
                </a:lnTo>
                <a:close/>
              </a:path>
            </a:pathLst>
          </a:custGeom>
          <a:ln w="25399">
            <a:solidFill>
              <a:srgbClr val="CAEB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11266" y="2160651"/>
            <a:ext cx="3371215" cy="2544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945" algn="ctr">
              <a:lnSpc>
                <a:spcPts val="2910"/>
              </a:lnSpc>
            </a:pP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Средства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гигиены</a:t>
            </a:r>
            <a:endParaRPr sz="2600">
              <a:latin typeface="Arial"/>
              <a:cs typeface="Arial"/>
            </a:endParaRPr>
          </a:p>
          <a:p>
            <a:pPr marL="575945" algn="ctr">
              <a:lnSpc>
                <a:spcPts val="2910"/>
              </a:lnSpc>
            </a:pP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полости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рта: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9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зубные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порошки;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2600" dirty="0">
                <a:latin typeface="Arial"/>
                <a:cs typeface="Arial"/>
              </a:rPr>
              <a:t>зубные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пасты;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241300" algn="l"/>
              </a:tabLst>
            </a:pPr>
            <a:r>
              <a:rPr sz="2600" spc="-30" dirty="0">
                <a:latin typeface="Arial"/>
                <a:cs typeface="Arial"/>
              </a:rPr>
              <a:t>гели;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241300" algn="l"/>
              </a:tabLst>
            </a:pPr>
            <a:r>
              <a:rPr sz="2600" spc="-5" dirty="0">
                <a:latin typeface="Arial"/>
                <a:cs typeface="Arial"/>
              </a:rPr>
              <a:t>эликсиры.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5432</Words>
  <Application>Microsoft Office PowerPoint</Application>
  <PresentationFormat>Произвольный</PresentationFormat>
  <Paragraphs>963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Слайд 1</vt:lpstr>
      <vt:lpstr>Слайд 2</vt:lpstr>
      <vt:lpstr>Пример рекомендации стоматолога по приобретению средств гигиены</vt:lpstr>
      <vt:lpstr>Вопросы, задаваемые пациентами стоматологических кабинетов</vt:lpstr>
      <vt:lpstr>Слайд 5</vt:lpstr>
      <vt:lpstr>План лекции</vt:lpstr>
      <vt:lpstr>Рекомендуемая  литература</vt:lpstr>
      <vt:lpstr>«Средства индивидуальной гигиены полости рта – это любые вещества или средства, предназначенные  для контакта с зубами и слизистой оболочкой полости  рта с исключительной или преимущественной целью их  очищения, лечения и дезодорирования.</vt:lpstr>
      <vt:lpstr>По Э.М. Мельниченко, 1990 г.</vt:lpstr>
      <vt:lpstr>Модифицированная классификация зубных паст (Улитовский С.Б., 2002 г.)</vt:lpstr>
      <vt:lpstr>Модифицированная классификация  зубных паст (Улитовский С.Б., 2002 г.) Индивидуальные</vt:lpstr>
      <vt:lpstr>Классификация индивидуальныхзубных паст  С.Б. Улитовский (1999 г.)</vt:lpstr>
      <vt:lpstr>Паста зубная</vt:lpstr>
      <vt:lpstr>Структура зубной пасты</vt:lpstr>
      <vt:lpstr>Слайд 15</vt:lpstr>
      <vt:lpstr>Безабразивные средства – гелеобразные зубные пасты</vt:lpstr>
      <vt:lpstr>ПАВ (1-2 весовых %)</vt:lpstr>
      <vt:lpstr>Фториды</vt:lpstr>
      <vt:lpstr>Минерализующие агенты</vt:lpstr>
      <vt:lpstr>Слайд 20</vt:lpstr>
      <vt:lpstr>Спектр действия:</vt:lpstr>
      <vt:lpstr>Антибактериальные агенты</vt:lpstr>
      <vt:lpstr>Минеральные соли</vt:lpstr>
      <vt:lpstr>Агенты, препятствующие образованию зубного камня (вещества, препятствующие минерализации органической матрицы, – дефлокулянты,  ингибиторы кристаллизации, конкурентные ингибиторы катионов и анионов)</vt:lpstr>
      <vt:lpstr>Соединения, снижающие чувствительность</vt:lpstr>
      <vt:lpstr>Основные структуры  мануальной зубной щетки</vt:lpstr>
      <vt:lpstr>Виды щетины</vt:lpstr>
      <vt:lpstr>Кустопосадка щетинок и форма подстрижки щеточного поля на головке ЗЩ</vt:lpstr>
      <vt:lpstr>Головка зубной щетки</vt:lpstr>
      <vt:lpstr>Слайд 30</vt:lpstr>
      <vt:lpstr>Классификация зубных щеток</vt:lpstr>
      <vt:lpstr>Межзубные ершики, щеточки</vt:lpstr>
      <vt:lpstr>Зубные нити</vt:lpstr>
      <vt:lpstr>Зубные нити (флоссы)</vt:lpstr>
      <vt:lpstr>Очистители языка</vt:lpstr>
      <vt:lpstr>Жидкие средства гигиены полости рта</vt:lpstr>
      <vt:lpstr>Слайд 37</vt:lpstr>
      <vt:lpstr>Жидкие средства гигиены полости рта</vt:lpstr>
      <vt:lpstr>Фторсодержащие ополаскиватели ПР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Елена</cp:lastModifiedBy>
  <cp:revision>1</cp:revision>
  <dcterms:created xsi:type="dcterms:W3CDTF">2016-12-05T14:28:11Z</dcterms:created>
  <dcterms:modified xsi:type="dcterms:W3CDTF">2020-05-04T14:25:21Z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2013-06-27T00:00:00Z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2016-12-05T00:00:00Z</vt:filetime>
  </property>
</Properties>
</file>