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9" r:id="rId14"/>
    <p:sldId id="268" r:id="rId15"/>
    <p:sldId id="269" r:id="rId16"/>
    <p:sldId id="270" r:id="rId17"/>
    <p:sldId id="29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86" r:id="rId42"/>
    <p:sldId id="295" r:id="rId43"/>
    <p:sldId id="296" r:id="rId44"/>
    <p:sldId id="29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10"/>
    <p:restoredTop sz="94778"/>
  </p:normalViewPr>
  <p:slideViewPr>
    <p:cSldViewPr snapToGrid="0" snapToObjects="1">
      <p:cViewPr varScale="1">
        <p:scale>
          <a:sx n="39" d="100"/>
          <a:sy n="39" d="100"/>
        </p:scale>
        <p:origin x="168" y="1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3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4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5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2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4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2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7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5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5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3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3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9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4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D8744-7659-B340-BC4B-402124D49941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F55DA87-0B04-6D4F-BBE9-5235C9E1E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91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C317F-A086-C244-8C98-6B2288B6E2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Предопухолевые заболевания полости рта и губ.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4E45D2-B167-FC4B-8300-D2448A0A7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7242" y="5665573"/>
            <a:ext cx="3161461" cy="512805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Волгоград 2021г.</a:t>
            </a:r>
          </a:p>
        </p:txBody>
      </p:sp>
    </p:spTree>
    <p:extLst>
      <p:ext uri="{BB962C8B-B14F-4D97-AF65-F5344CB8AC3E}">
        <p14:creationId xmlns:p14="http://schemas.microsoft.com/office/powerpoint/2010/main" val="159194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5BCF2-61DE-134E-8752-CF0B7B79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78822-489A-3A47-8A15-F24A614FE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Паракератоз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– нарушение ороговения клеток с появлением пятна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лихенизации</a:t>
            </a:r>
            <a:r>
              <a:rPr lang="ru-RU" b="1" dirty="0">
                <a:solidFill>
                  <a:srgbClr val="FFC000"/>
                </a:solidFill>
                <a:effectLst/>
              </a:rPr>
              <a:t>, вегетации, узлов и узелков. Микроскопически отмечается частичное или полное исчезновение зернистого слоя эпидермиса за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счёт</a:t>
            </a:r>
            <a:r>
              <a:rPr lang="ru-RU" b="1" dirty="0">
                <a:solidFill>
                  <a:srgbClr val="FFC000"/>
                </a:solidFill>
                <a:effectLst/>
              </a:rPr>
              <a:t> нарушения образования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кератогиалина</a:t>
            </a:r>
            <a:r>
              <a:rPr lang="ru-RU" b="1" dirty="0">
                <a:solidFill>
                  <a:srgbClr val="FFC000"/>
                </a:solidFill>
                <a:effectLst/>
              </a:rPr>
              <a:t>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элеидина</a:t>
            </a:r>
            <a:r>
              <a:rPr lang="ru-RU" b="1" dirty="0">
                <a:solidFill>
                  <a:srgbClr val="FFC000"/>
                </a:solidFill>
                <a:effectLst/>
              </a:rPr>
              <a:t>. Из клеток рогового слоя исчезает клейкое вещество кератин, следствием чего является выраженное шелушение эпидермиса. Образующиеся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чешуйки</a:t>
            </a:r>
            <a:r>
              <a:rPr lang="ru-RU" b="1" dirty="0">
                <a:solidFill>
                  <a:srgbClr val="FFC000"/>
                </a:solidFill>
                <a:effectLst/>
              </a:rPr>
              <a:t> легко отторгаются.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82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F5FFB-AACC-4341-80AA-7C8D6ED5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5C585-B32D-714F-954E-E3DFA706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Дискератоз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– нарушение процесса ороговения отдельных эпителиальных клеток. Они становятся более крупными, округлыми, с зернистостью в цитоплазме – «тельца Дарье», затем превращаются в гомогенные ацидофильные образования с мелкими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пикнотическими</a:t>
            </a:r>
            <a:r>
              <a:rPr lang="ru-RU" b="1" dirty="0">
                <a:solidFill>
                  <a:srgbClr val="FFC000"/>
                </a:solidFill>
                <a:effectLst/>
              </a:rPr>
              <a:t> ядрами.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Дискератоз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сопровождает старение. Злокачественный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дискератоз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характерен для болезни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Боуэна</a:t>
            </a:r>
            <a:r>
              <a:rPr lang="ru-RU" b="1" dirty="0">
                <a:solidFill>
                  <a:srgbClr val="FFC000"/>
                </a:solidFill>
                <a:effectLst/>
              </a:rPr>
              <a:t>, плоскоклеточного рака.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0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1D562-589A-E040-8301-D800EFF8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3460C5-6E22-AF4A-BE15-3C326B573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Гиперкератоз – чрезмерное утолщение рогового слоя эпителия в результате избыточного образования кератина или вследствие задержки слущивания эпителия. В основе гиперкератоза лежит интенсивный синтез кератина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88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FC9C5-ACCA-6642-8F08-81F0B63E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Ограниченный предраковый гиперкератоз</a:t>
            </a:r>
          </a:p>
        </p:txBody>
      </p:sp>
      <p:pic>
        <p:nvPicPr>
          <p:cNvPr id="3076" name="Picture 4" descr="page3image2093635840">
            <a:extLst>
              <a:ext uri="{FF2B5EF4-FFF2-40B4-BE49-F238E27FC236}">
                <a16:creationId xmlns:a16="http://schemas.microsoft.com/office/drawing/2014/main" id="{0E0B8E1D-9A01-F541-8696-741ECF43B9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9" y="3352801"/>
            <a:ext cx="3790136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ge3image2093636048">
            <a:extLst>
              <a:ext uri="{FF2B5EF4-FFF2-40B4-BE49-F238E27FC236}">
                <a16:creationId xmlns:a16="http://schemas.microsoft.com/office/drawing/2014/main" id="{D7A4A856-503C-1446-A6BB-20BFECD1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88" y="2882235"/>
            <a:ext cx="3547339" cy="29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age3image2093642064">
            <a:extLst>
              <a:ext uri="{FF2B5EF4-FFF2-40B4-BE49-F238E27FC236}">
                <a16:creationId xmlns:a16="http://schemas.microsoft.com/office/drawing/2014/main" id="{49597684-531C-B44A-8168-7F524728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40" y="3124200"/>
            <a:ext cx="2870200" cy="288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3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5C2E2-89F8-E04E-98A0-556743BE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CBFC1-8126-9844-87BF-917616987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Папилломатоз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– разрастание сосочкового слоя собственной пластинки слизистой оболочки и врастание его в эпителий. Наблюдается при хронической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травматизации</a:t>
            </a:r>
            <a:r>
              <a:rPr lang="ru-RU" b="1" dirty="0">
                <a:solidFill>
                  <a:srgbClr val="FFC000"/>
                </a:solidFill>
                <a:effectLst/>
              </a:rPr>
              <a:t> слизистой.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25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5412F-4EFA-8449-8846-6C35BE0A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1BC9F-5BF4-A449-9B27-60A47723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Следует различать морфологические и нозологические понятия «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папилломатоз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» и «гиперкератоз».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При выраженном гиперпластическом процессе слизистой оболочки и красной каймы губ, не поддающемся консервативной терапии длительностью более 2-3 недель, необходимо морфологическое исследование. Для этого выполняется глубокий соскоб с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изменённого</a:t>
            </a:r>
            <a:r>
              <a:rPr lang="ru-RU" b="1" dirty="0">
                <a:solidFill>
                  <a:srgbClr val="FFC000"/>
                </a:solidFill>
                <a:effectLst/>
              </a:rPr>
              <a:t> участка слизистой или биопсия.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1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B0B15-9E27-7E41-A1D0-133331A8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EA9E0-3A28-3048-8C15-44143379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Болезнь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Боуэна</a:t>
            </a:r>
            <a:r>
              <a:rPr lang="ru-RU" b="1" dirty="0">
                <a:solidFill>
                  <a:srgbClr val="FFC000"/>
                </a:solidFill>
                <a:effectLst/>
              </a:rPr>
              <a:t> – медленно увеличивающиеся пятнисто- узелковые поражения, схожие с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лейкоплакией</a:t>
            </a:r>
            <a:r>
              <a:rPr lang="ru-RU" b="1" dirty="0">
                <a:solidFill>
                  <a:srgbClr val="FFC000"/>
                </a:solidFill>
                <a:effectLst/>
              </a:rPr>
              <a:t> с мелкобугристой поверхностью и сосочковыми разрастаниями или красным плоским лишаем. Очаги могут сливаться, образуя полициклические бляшки с гиперемированной, гладкой или бархатистой поверхностью. При длительном существовании появляются признаки атрофии,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эрозирование</a:t>
            </a:r>
            <a:r>
              <a:rPr lang="ru-RU" b="1" dirty="0">
                <a:solidFill>
                  <a:srgbClr val="FFC000"/>
                </a:solidFill>
                <a:effectLst/>
              </a:rPr>
              <a:t> поверхности. По современным представлениям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дискератоз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Боуэна</a:t>
            </a:r>
            <a:r>
              <a:rPr lang="ru-RU" b="1" dirty="0">
                <a:solidFill>
                  <a:srgbClr val="FFC000"/>
                </a:solidFill>
                <a:effectLst/>
              </a:rPr>
              <a:t> является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интраэпителиальным</a:t>
            </a:r>
            <a:r>
              <a:rPr lang="ru-RU" b="1" dirty="0">
                <a:solidFill>
                  <a:srgbClr val="FFC000"/>
                </a:solidFill>
                <a:effectLst/>
              </a:rPr>
              <a:t> раком (</a:t>
            </a:r>
            <a:r>
              <a:rPr lang="en" b="1" dirty="0">
                <a:solidFill>
                  <a:srgbClr val="FFC000"/>
                </a:solidFill>
                <a:effectLst/>
              </a:rPr>
              <a:t>cancer in situ) </a:t>
            </a:r>
            <a:endParaRPr lang="en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79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78A5E-0AF0-4049-959F-4FEE4B8F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Болезнь </a:t>
            </a:r>
            <a:r>
              <a:rPr lang="ru-RU" b="1" dirty="0" err="1">
                <a:solidFill>
                  <a:srgbClr val="C00000"/>
                </a:solidFill>
              </a:rPr>
              <a:t>Боуэна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49" name="Picture 1" descr="page3image2093745744">
            <a:extLst>
              <a:ext uri="{FF2B5EF4-FFF2-40B4-BE49-F238E27FC236}">
                <a16:creationId xmlns:a16="http://schemas.microsoft.com/office/drawing/2014/main" id="{C2FF37A0-6B31-BB46-9F58-A1BBDE660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5" y="2415885"/>
            <a:ext cx="4406153" cy="43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5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85459-0A7E-6C4E-B749-1C5FE602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1D9F6-F2E8-6448-8307-24F08D9A7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 хирургическое, при невозможности – близко- фокусная рентгенотерапия. </a:t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Профилактика: отказ от курения, устранение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травматизации</a:t>
            </a:r>
            <a:r>
              <a:rPr lang="ru-RU" b="1" dirty="0">
                <a:solidFill>
                  <a:srgbClr val="FFC000"/>
                </a:solidFill>
                <a:effectLst/>
              </a:rPr>
              <a:t> слизистой полости рта, исключение раздражающей пищи и алкоголя, протезирование однородным металлом.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9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5F44A-1387-7D40-8D50-93DE28F9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F9509-36D6-5E4E-A8D7-543B75C4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50077"/>
            <a:ext cx="9905998" cy="364112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Лейкоплакия представляет собой ороговение слизистой оболочки полости рта или красной каймы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нижнеи</a:t>
            </a:r>
            <a:r>
              <a:rPr lang="ru-RU" b="1" dirty="0">
                <a:solidFill>
                  <a:srgbClr val="FFC000"/>
                </a:solidFill>
                <a:effectLst/>
              </a:rPr>
              <a:t> губы. Различают лейкоплакию плоскую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веррукозную</a:t>
            </a:r>
            <a:r>
              <a:rPr lang="ru-RU" b="1" dirty="0">
                <a:solidFill>
                  <a:srgbClr val="FFC000"/>
                </a:solidFill>
                <a:effectLst/>
              </a:rPr>
              <a:t>, выделяется также эрозивная форма лейкоплакии.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Лейкоплакия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веррукозная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внутри группы подразделяется на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бляшечную</a:t>
            </a:r>
            <a:r>
              <a:rPr lang="ru-RU" b="1" dirty="0">
                <a:solidFill>
                  <a:srgbClr val="FFC000"/>
                </a:solidFill>
                <a:effectLst/>
              </a:rPr>
              <a:t> и бородавчатую.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Бородавчатая форма – бугристые, серовато-белые или молочного цвета, плотноватые образования с бородавчатыми разрастаниями на поверхности.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Бляшковидная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форма – резко очерченные, возвышающиеся, молочно-белые бляшки с гладкой или шероховатой поверхностью. В 20-25% случаев бородавчатой и эрозивной лейкоплакии происходит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озлокачествление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7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FF6DB3-DF91-D746-87CD-6C642889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48281"/>
            <a:ext cx="11627708" cy="635137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 зависимости от степени вероятности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озлокачествления</a:t>
            </a:r>
            <a:r>
              <a:rPr lang="ru-RU" b="1" dirty="0">
                <a:solidFill>
                  <a:srgbClr val="FFC000"/>
                </a:solidFill>
                <a:effectLst/>
              </a:rPr>
              <a:t> различают процессы, требующие различных подходов в лечении и динамическом наблюдении. Облигатные процессы без лечения обязательно рано или поздно приводят к развитию рака. Факультативные предопухолевые заболевания приводят к раку далеко не всегда. К фоновым процессам относятся такие редко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озлокачествляющиеся</a:t>
            </a:r>
            <a:r>
              <a:rPr lang="ru-RU" b="1" dirty="0">
                <a:solidFill>
                  <a:srgbClr val="FFC000"/>
                </a:solidFill>
                <a:effectLst/>
              </a:rPr>
              <a:t> заболевания, как плоская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лейкоплакия</a:t>
            </a:r>
            <a:r>
              <a:rPr lang="ru-RU" b="1" dirty="0">
                <a:solidFill>
                  <a:srgbClr val="FFC000"/>
                </a:solidFill>
                <a:effectLst/>
              </a:rPr>
              <a:t>, хроническая трещина губ, а также актинический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метеорологическиий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, рубцы.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В полости рта и на красной кайме губ есть много аналогичных по клиническим проявлениям заболеваний. Лечебная тактика также во многом сходная.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44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1D323-9ACA-E540-B3BF-DCB4164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F4A5F-DFD8-1C4C-9FB2-9A6D93C9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При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веррукозной</a:t>
            </a:r>
            <a:r>
              <a:rPr lang="ru-RU" b="1" dirty="0">
                <a:solidFill>
                  <a:srgbClr val="FFC000"/>
                </a:solidFill>
                <a:effectLst/>
              </a:rPr>
              <a:t> лейкоплакии всегда необходимо гистологическое исследование. Морфологически при этой форме лейкоплакии имеются расширение и пролиферация базального слоя, беспорядочность расположения эпителиальных клеток с явлениями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атипии</a:t>
            </a:r>
            <a:r>
              <a:rPr lang="ru-RU" b="1" dirty="0">
                <a:solidFill>
                  <a:srgbClr val="FFC000"/>
                </a:solidFill>
                <a:effectLst/>
              </a:rPr>
              <a:t>. В дерме и слизистой оболочке наблюдается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лимфоцитарная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и реже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плазмоцитарная</a:t>
            </a:r>
            <a:r>
              <a:rPr lang="ru-RU" b="1" dirty="0">
                <a:solidFill>
                  <a:srgbClr val="FFC000"/>
                </a:solidFill>
                <a:effectLst/>
              </a:rPr>
              <a:t> инфильтрация.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58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292C0-3EA2-F849-A4C4-9CC4D888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3AC3B-469F-A14F-A353-37EDACC5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Выделяют плоскую лейкоплакию курильщиков с локализацией на твердом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нёбе</a:t>
            </a:r>
            <a:r>
              <a:rPr lang="ru-RU" b="1" dirty="0">
                <a:solidFill>
                  <a:srgbClr val="FFC000"/>
                </a:solidFill>
                <a:effectLst/>
              </a:rPr>
              <a:t> –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лейкоплакия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Таппейнера</a:t>
            </a:r>
            <a:r>
              <a:rPr lang="ru-RU" b="1" dirty="0">
                <a:solidFill>
                  <a:srgbClr val="FFC000"/>
                </a:solidFill>
                <a:effectLst/>
              </a:rPr>
              <a:t>. При этом на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слизистои</a:t>
            </a:r>
            <a:r>
              <a:rPr lang="ru-RU" b="1" dirty="0">
                <a:solidFill>
                  <a:srgbClr val="FFC000"/>
                </a:solidFill>
                <a:effectLst/>
              </a:rPr>
              <a:t>̆ оболочке твердого, а иногда мягкого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нёба</a:t>
            </a:r>
            <a:r>
              <a:rPr lang="ru-RU" b="1" dirty="0">
                <a:solidFill>
                  <a:srgbClr val="FFC000"/>
                </a:solidFill>
                <a:effectLst/>
              </a:rPr>
              <a:t> имеются явления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нерезко</a:t>
            </a:r>
            <a:r>
              <a:rPr lang="ru-RU" b="1" dirty="0">
                <a:solidFill>
                  <a:srgbClr val="FFC000"/>
                </a:solidFill>
                <a:effectLst/>
              </a:rPr>
              <a:t> выраженного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паракератоза</a:t>
            </a:r>
            <a:r>
              <a:rPr lang="ru-RU" b="1" dirty="0">
                <a:solidFill>
                  <a:srgbClr val="FFC000"/>
                </a:solidFill>
                <a:effectLst/>
              </a:rPr>
              <a:t>. Слизистая серовато-белого цвета, несколько уплотнена, с красными точками зияющих устьев выводных протоков слюнных желез. Диагноз устанавливается на основании клинической картины.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126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ED579-D7BF-EB42-8EF7-138F2606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69591-B621-084E-9196-58B064D9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8227"/>
            <a:ext cx="9905998" cy="39129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 лейкоплакии, как и большинства факультативных предраков губ и слизистой оболочки полости рта, сводится в неспецифическим мероприятиям: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1. Санация полости рта.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2. Отказ от курения.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3. Лечение желудочно-кишечной патологии.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4. Витамины группы В.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5. Курс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аевита</a:t>
            </a:r>
            <a:r>
              <a:rPr lang="ru-RU" b="1" dirty="0">
                <a:solidFill>
                  <a:srgbClr val="FFC000"/>
                </a:solidFill>
                <a:effectLst/>
              </a:rPr>
              <a:t> (внутримышечно по 1 мл через день). Для лучшей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эпителизации</a:t>
            </a:r>
            <a:r>
              <a:rPr lang="ru-RU" b="1" dirty="0">
                <a:solidFill>
                  <a:srgbClr val="FFC000"/>
                </a:solidFill>
                <a:effectLst/>
              </a:rPr>
              <a:t> при эрозивной форме лейкоплакии эрозий аппликации витамина А и кортикостероидные мази.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Очаги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веррукозной</a:t>
            </a:r>
            <a:r>
              <a:rPr lang="ru-RU" b="1" dirty="0">
                <a:solidFill>
                  <a:srgbClr val="FFC000"/>
                </a:solidFill>
                <a:effectLst/>
              </a:rPr>
              <a:t> и эрозивной лейкоплакии иссекают с обязательным гистологическим исследованием. Возможна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криодеструкция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1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1FD15-9D20-D844-A2AB-3D11D106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05881-2727-7142-BF30-27CB476AB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Папиллома – образование на ножке или на широком основании, располагающееся на красной кайме или слизистой оболочке, часто – твердое и мягкое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нёбо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Папилломатоз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– множественные сливающиеся узелки.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Ороговевающие</a:t>
            </a:r>
            <a:r>
              <a:rPr lang="ru-RU" b="1" dirty="0">
                <a:solidFill>
                  <a:srgbClr val="FFC000"/>
                </a:solidFill>
                <a:effectLst/>
              </a:rPr>
              <a:t> папилломы серовато-белого цвета,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неороговевающие</a:t>
            </a:r>
            <a:r>
              <a:rPr lang="ru-RU" b="1" dirty="0">
                <a:solidFill>
                  <a:srgbClr val="FFC000"/>
                </a:solidFill>
                <a:effectLst/>
              </a:rPr>
              <a:t> по цвету не отличаются от красной каймы.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хирургическое.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1E3DA-20DD-3E41-B47B-0037CEA3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B911E-EDA8-844E-A7FB-2B00A2F43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Эрозивно-язвенная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гиперкерато</a:t>
            </a:r>
            <a:r>
              <a:rPr lang="ru-RU" b="1" dirty="0">
                <a:solidFill>
                  <a:srgbClr val="FFC000"/>
                </a:solidFill>
                <a:effectLst/>
              </a:rPr>
              <a:t>-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тическая</a:t>
            </a:r>
            <a:r>
              <a:rPr lang="ru-RU" b="1" dirty="0">
                <a:solidFill>
                  <a:srgbClr val="FFC000"/>
                </a:solidFill>
                <a:effectLst/>
              </a:rPr>
              <a:t> формы красной волчанки и красного плоского лишая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При эрозивно-язвенной форме красной волчанки возникают язвы и эрозии, не склонные к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эпителизации</a:t>
            </a:r>
            <a:r>
              <a:rPr lang="ru-RU" b="1" dirty="0">
                <a:solidFill>
                  <a:srgbClr val="FFC0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нерезко</a:t>
            </a:r>
            <a:r>
              <a:rPr lang="ru-RU" b="1" dirty="0">
                <a:solidFill>
                  <a:srgbClr val="FFC000"/>
                </a:solidFill>
                <a:effectLst/>
              </a:rPr>
              <a:t> выражен гиперкератоз. При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гиперкератотическй</a:t>
            </a:r>
            <a:r>
              <a:rPr lang="ru-RU" b="1" dirty="0">
                <a:solidFill>
                  <a:srgbClr val="FFC000"/>
                </a:solidFill>
                <a:effectLst/>
              </a:rPr>
              <a:t> форме красной волчанки типичен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располагающийся</a:t>
            </a:r>
            <a:r>
              <a:rPr lang="ru-RU" b="1" dirty="0">
                <a:solidFill>
                  <a:srgbClr val="FFC000"/>
                </a:solidFill>
                <a:effectLst/>
              </a:rPr>
              <a:t> на фоне четко ограниченного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эритематоз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-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ного</a:t>
            </a:r>
            <a:r>
              <a:rPr lang="ru-RU" b="1" dirty="0">
                <a:solidFill>
                  <a:srgbClr val="FFC000"/>
                </a:solidFill>
                <a:effectLst/>
              </a:rPr>
              <a:t> пятна, значительно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возвышающийся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над уровнем красной каймы гиперкератоз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85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09437-E935-EE44-A915-24AA4C0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28A49-8752-6B4F-9509-2D84D9673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синтетические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антималярийные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препараты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хлорохин-дифосфат</a:t>
            </a:r>
            <a:r>
              <a:rPr lang="ru-RU" b="1" dirty="0">
                <a:solidFill>
                  <a:srgbClr val="FFC0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делагил</a:t>
            </a:r>
            <a:r>
              <a:rPr lang="ru-RU" b="1" dirty="0">
                <a:solidFill>
                  <a:srgbClr val="FFC0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хингамин</a:t>
            </a:r>
            <a:r>
              <a:rPr lang="ru-RU" b="1" dirty="0">
                <a:solidFill>
                  <a:srgbClr val="FFC000"/>
                </a:solidFill>
                <a:effectLst/>
              </a:rPr>
              <a:t>) в комбинации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снебольшими</a:t>
            </a:r>
            <a:r>
              <a:rPr lang="ru-RU" b="1" dirty="0">
                <a:solidFill>
                  <a:srgbClr val="FFC000"/>
                </a:solidFill>
                <a:effectLst/>
              </a:rPr>
              <a:t> дозами кортикостероидов и витаминами группы В, никотиновой кислотой.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60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92253-9DF6-5642-AE51-6ABA0C99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98BFE-1CE6-AC4F-A0CD-C260FB50B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Хроническая трещина и язва губы часто встречается во всех возрастных группах у лиц обоего пола. В возникновении трещины значительная роль принадлежит различным метеорологическим факторам и гиповитаминозам. Предрасположены люди, имеющие глубокую складку по центру губы. При длительном существовании края трещины уплотняются и могут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ороговевать</a:t>
            </a:r>
            <a:r>
              <a:rPr lang="ru-RU" b="1" dirty="0">
                <a:solidFill>
                  <a:srgbClr val="FFC000"/>
                </a:solidFill>
                <a:effectLst/>
              </a:rPr>
              <a:t>, приобретая серовато-белый цвет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66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A6954-3039-5142-BC13-678A2EC6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3A1F8-B6CF-9D42-8686-1EAA72DBB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аппликации мазей, новокаиновые блокады (теплым раствором), при необходимости – иссечение в пределах здоровых тканей.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93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7A74F-74A4-F444-86FA-0AB7167D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AEEA5-ED0F-B848-B69E-15E9BB220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Кератоакантома</a:t>
            </a:r>
            <a:r>
              <a:rPr lang="ru-RU" b="1" dirty="0">
                <a:solidFill>
                  <a:srgbClr val="FFC000"/>
                </a:solidFill>
                <a:effectLst/>
              </a:rPr>
              <a:t> – плотный узелок серовато-красного цвета до 1,0-1,5 см в диаметре, с уплотненным краем и с характерным воронкообразным углублением в центре. Центральная часть заполняется свободно удаляющимися роговыми массами.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Лечение хирургическое.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547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B8487-2A8A-3948-8F4E-4F0AD76D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81DDD-E3EE-B547-9AA1-6C848F82F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Кожный рог – серовато-грязный конусообразный отросток до 1.0 см, плотно спаянный с четко ограниченным основанием, диаметром 0.3-0.5 см.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Лечение хирургическое.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65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CB9D8-0D7A-3246-9B3D-4D33CD35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Предраковые заболевания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слизистои</a:t>
            </a:r>
            <a:r>
              <a:rPr lang="ru-RU" b="1" dirty="0">
                <a:solidFill>
                  <a:srgbClr val="C00000"/>
                </a:solidFill>
                <a:effectLst/>
              </a:rPr>
              <a:t>̆ оболочки полости рта.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0C4B2-7A18-BA47-A5E0-E140C232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 </a:t>
            </a:r>
            <a:r>
              <a:rPr lang="ru-RU" b="1" dirty="0">
                <a:solidFill>
                  <a:srgbClr val="FFC000"/>
                </a:solidFill>
                <a:effectLst/>
              </a:rPr>
              <a:t>А. С высокой частотой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озлокачествления</a:t>
            </a:r>
            <a:r>
              <a:rPr lang="ru-RU" b="1" dirty="0">
                <a:solidFill>
                  <a:srgbClr val="FFC000"/>
                </a:solidFill>
                <a:effectLst/>
              </a:rPr>
              <a:t> (облигатные).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• Болезнь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Боуэна</a:t>
            </a:r>
            <a:r>
              <a:rPr lang="ru-RU" b="1" dirty="0">
                <a:solidFill>
                  <a:srgbClr val="FFC000"/>
                </a:solidFill>
                <a:effectLst/>
              </a:rPr>
              <a:t>.</a:t>
            </a:r>
            <a:endParaRPr lang="ru-RU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  <a:effectLst/>
              </a:rPr>
              <a:t> Б. С малой частотой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озлокачествления</a:t>
            </a:r>
            <a:r>
              <a:rPr lang="ru-RU" b="1" dirty="0">
                <a:solidFill>
                  <a:srgbClr val="FFC000"/>
                </a:solidFill>
                <a:effectLst/>
              </a:rPr>
              <a:t> (факультативные).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• Лейкоплакия абразивная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веррукозная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•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Папилломатоз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• Эрозивная и гиперкератотическая формы красной волчанки, красного плоского лишая.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Постлучевой стоматит.</a:t>
            </a:r>
          </a:p>
        </p:txBody>
      </p:sp>
    </p:spTree>
    <p:extLst>
      <p:ext uri="{BB962C8B-B14F-4D97-AF65-F5344CB8AC3E}">
        <p14:creationId xmlns:p14="http://schemas.microsoft.com/office/powerpoint/2010/main" val="377038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D005F-FE4D-384F-AC73-F4C7CBAC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BFEF2-3C62-BF41-A91E-5F135BA78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Воспалительные заболевания губ –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, также относятся к предраковым процессам. Нозологический список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хейлитов</a:t>
            </a:r>
            <a:r>
              <a:rPr lang="ru-RU" b="1" dirty="0">
                <a:solidFill>
                  <a:srgbClr val="FFC000"/>
                </a:solidFill>
                <a:effectLst/>
              </a:rPr>
              <a:t>, склонных к опухолевому пере- рождению, шире, чем внесено в вышеуказанную классификацию. Поэтому в клинике используется классификация А.Л.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Машкиллейсона</a:t>
            </a:r>
            <a:r>
              <a:rPr lang="ru-RU" b="1" dirty="0">
                <a:solidFill>
                  <a:srgbClr val="FFC000"/>
                </a:solidFill>
                <a:effectLst/>
              </a:rPr>
              <a:t> и С.А. Кутина.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61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AE99F-4BA7-0C41-AD97-EF08CB71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453A4-6977-6845-8CA4-5A6F9798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Все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 разделяются на две группы: собственно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 и симптоматические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, являющиеся симптомом заболевания, и не рассматриваются в качестве предопухолевой патологии.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Собственно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: актинический,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гландулярный</a:t>
            </a:r>
            <a:r>
              <a:rPr lang="ru-RU" b="1" dirty="0">
                <a:solidFill>
                  <a:srgbClr val="FFC000"/>
                </a:solidFill>
                <a:effectLst/>
              </a:rPr>
              <a:t>, контактный (простой и аллергический), метеорологический, плазмоклеточный,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эксфолиативный</a:t>
            </a:r>
            <a:r>
              <a:rPr lang="ru-RU" b="1" dirty="0">
                <a:solidFill>
                  <a:srgbClr val="FFC000"/>
                </a:solidFill>
                <a:effectLst/>
              </a:rPr>
              <a:t>. Контактный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гландулярный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, лишь при возникновении на их фоне эрозии, переходят в разряд предопухолевой патологии.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Симптоматические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хейлиты</a:t>
            </a:r>
            <a:r>
              <a:rPr lang="ru-RU" b="1" dirty="0">
                <a:solidFill>
                  <a:srgbClr val="FFC000"/>
                </a:solidFill>
                <a:effectLst/>
              </a:rPr>
              <a:t>: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атопический</a:t>
            </a:r>
            <a:r>
              <a:rPr lang="ru-RU" b="1" dirty="0">
                <a:solidFill>
                  <a:srgbClr val="FFC000"/>
                </a:solidFill>
                <a:effectLst/>
              </a:rPr>
              <a:t>, гиповитаминозный, экзематозный,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макрохейлит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при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саркоидозе</a:t>
            </a:r>
            <a:r>
              <a:rPr lang="ru-RU" b="1" dirty="0">
                <a:solidFill>
                  <a:srgbClr val="FFC000"/>
                </a:solidFill>
                <a:effectLst/>
              </a:rPr>
              <a:t> или рожистом воспалении;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при ихтиозе, при синдроме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Мелькерсона</a:t>
            </a:r>
            <a:r>
              <a:rPr lang="ru-RU" b="1" dirty="0">
                <a:solidFill>
                  <a:srgbClr val="FFC000"/>
                </a:solidFill>
                <a:effectLst/>
              </a:rPr>
              <a:t>-Розенталя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макрохейлит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, складчатый язык, односторонний  паралич лицевого нерва).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97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71229-ABE2-574E-8115-AAFED56A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20B3C-898D-4C49-B972-8F2705F2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хейлита</a:t>
            </a:r>
            <a:r>
              <a:rPr lang="ru-RU" b="1" dirty="0">
                <a:solidFill>
                  <a:srgbClr val="FFC000"/>
                </a:solidFill>
                <a:effectLst/>
              </a:rPr>
              <a:t> зависит от тяжести проявления и включает различные сочетание ниже перечисленных местных манипуляций и общих процедур.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97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803A4-3F00-D240-B7BA-00D2CE94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3F70E-A76F-E148-848E-9FD1D431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832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Местные: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1. Санация и гигиена полости рта.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2. Рациональное протезирование.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3.Аппликация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кератопластических</a:t>
            </a:r>
            <a:r>
              <a:rPr lang="ru-RU" b="1" dirty="0">
                <a:solidFill>
                  <a:srgbClr val="FFC000"/>
                </a:solidFill>
                <a:effectLst/>
              </a:rPr>
              <a:t> средств: масляные формы витаминов А и Е,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каратолин</a:t>
            </a:r>
            <a:r>
              <a:rPr lang="ru-RU" b="1" dirty="0">
                <a:solidFill>
                  <a:srgbClr val="FFC000"/>
                </a:solidFill>
                <a:effectLst/>
              </a:rPr>
              <a:t>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аекол</a:t>
            </a:r>
            <a:r>
              <a:rPr lang="ru-RU" b="1" dirty="0">
                <a:solidFill>
                  <a:srgbClr val="FFC000"/>
                </a:solidFill>
                <a:effectLst/>
              </a:rPr>
              <a:t>, облепиховое масло, масло шиповника – 3 раза в день по 20 мин.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4. Защита от неблагоприятных факторов внешней среды: индифферентные кремы и мази,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фотозащитные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кремы.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5. Блокады 2% раствором новокаина – 2 мл с экстрактом алоэ 8-16 доз по переходной складке.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6.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Ультрафонофорез</a:t>
            </a:r>
            <a:r>
              <a:rPr lang="ru-RU" b="1" dirty="0">
                <a:solidFill>
                  <a:srgbClr val="FFC000"/>
                </a:solidFill>
                <a:effectLst/>
              </a:rPr>
              <a:t> с мазями, содержащими кортикостероиды.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7.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Букки</a:t>
            </a:r>
            <a:r>
              <a:rPr lang="ru-RU" b="1" dirty="0">
                <a:solidFill>
                  <a:srgbClr val="FFC000"/>
                </a:solidFill>
                <a:effectLst/>
              </a:rPr>
              <a:t>-терапия.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037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818E8-4A42-814B-A9DF-B5065D3E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8E080-A21A-4A43-ABEE-920F6085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Системное воздействие: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1. Курс седативных средств и транквилизаторов (3-4 недели). Антидепрессанты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мелипрамин</a:t>
            </a:r>
            <a:r>
              <a:rPr lang="ru-RU" b="1" dirty="0">
                <a:solidFill>
                  <a:srgbClr val="FFC000"/>
                </a:solidFill>
                <a:effectLst/>
              </a:rPr>
              <a:t>).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2. Поливитамины с микроэлементами внутрь.</a:t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3. Курс лечения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Пирогеналом</a:t>
            </a:r>
            <a:r>
              <a:rPr lang="ru-RU" b="1" dirty="0">
                <a:solidFill>
                  <a:srgbClr val="FFC000"/>
                </a:solidFill>
                <a:effectLst/>
              </a:rPr>
              <a:t> от 50 до 100-150 минимальных пирогенных доз 7-10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днеи</a:t>
            </a:r>
            <a:r>
              <a:rPr lang="ru-RU" b="1" dirty="0">
                <a:solidFill>
                  <a:srgbClr val="FFC000"/>
                </a:solidFill>
                <a:effectLst/>
              </a:rPr>
              <a:t>̆. 4. Гамма-глобулин или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гистаглобулин</a:t>
            </a:r>
            <a:r>
              <a:rPr lang="ru-RU" b="1" dirty="0">
                <a:solidFill>
                  <a:srgbClr val="FFC000"/>
                </a:solidFill>
                <a:effectLst/>
              </a:rPr>
              <a:t> по 2 мл 2 раза в неделю, 5-7 доз.</a:t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5. Противомалярийные препараты.</a:t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6. Кортикостероиды.</a:t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7. Иглорефлексотерапия.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13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D2688-93FD-C44E-A6E4-9E16649C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8305-4C6E-5D4F-99A6-3B3FC1771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Актинический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возникает при повышенной чувствительности красной каймы к солнечному свету. В патогенезе существенную роль играет аллергическая реакция замедленного типа на ультрафиолетовые лучи.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в первую очередь, устранение внешних неблагоприятных воздействий и местно-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фотозащитные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кремы,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гормоносодержащие</a:t>
            </a:r>
            <a:r>
              <a:rPr lang="ru-RU" b="1" dirty="0">
                <a:solidFill>
                  <a:srgbClr val="FFC000"/>
                </a:solidFill>
                <a:effectLst/>
              </a:rPr>
              <a:t> мази.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761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C07E-4635-9146-9EA0-3CD1C431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F0ECF-6AC6-604B-92E6-9B8D0FF81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Гландулярный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развивается вследствие гиперплазии, гиперфункции и, нередко, гетеротопии слюнных желез.  Клинические проявления: в области перехода слизистой оболочки в красную кайму губы видны расширенные устья слюнных желез в виде красных точек, с выделяющимися капельками слюны.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противовоспалительные мази (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преднизолоновая</a:t>
            </a:r>
            <a:r>
              <a:rPr lang="ru-RU" b="1" dirty="0">
                <a:solidFill>
                  <a:srgbClr val="FFC000"/>
                </a:solidFill>
                <a:effectLst/>
              </a:rPr>
              <a:t>, нафталанная и др.), электрокоагуляция гипертрофированных слюнных желез или вылущивание их хирургическим путем.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58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2ED08-9FB9-FA4D-9755-690F58CD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D01B2-FE1A-B245-A497-892EB8B2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Причина метеорологического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хейлита</a:t>
            </a:r>
            <a:r>
              <a:rPr lang="ru-RU" b="1" dirty="0">
                <a:solidFill>
                  <a:srgbClr val="FFC000"/>
                </a:solidFill>
                <a:effectLst/>
              </a:rPr>
              <a:t> – неблагоприятные метеорологические факторы: высокая влажность, пыль, ветер, солнечная инсоляция, кислотные дожди, высокая и низкая температура и др. Клинически отмечаются гиперемия, сухость, мелкие чешуйки. На его фоне могут возникать облигатные формы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предрака</a:t>
            </a:r>
            <a:r>
              <a:rPr lang="ru-RU" b="1" dirty="0">
                <a:solidFill>
                  <a:srgbClr val="FFC000"/>
                </a:solidFill>
                <a:effectLst/>
              </a:rPr>
              <a:t> (бородавчатый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предрак</a:t>
            </a:r>
            <a:r>
              <a:rPr lang="ru-RU" b="1" dirty="0">
                <a:solidFill>
                  <a:srgbClr val="FFC000"/>
                </a:solidFill>
                <a:effectLst/>
              </a:rPr>
              <a:t>, ограниченный гиперкератоз), значительно отягощающие прогноз.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устранение внешних неблагоприятных воздействий, аппликации витаминов А и Е  в масле.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933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20BAC-8C9C-9845-815B-A9FA23CD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8DE48-6367-B94A-8299-6FBC347B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Плазмоклеточный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– темно-красная эритема с «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лакированнои</a:t>
            </a:r>
            <a:r>
              <a:rPr lang="ru-RU" b="1" dirty="0">
                <a:solidFill>
                  <a:srgbClr val="FFC000"/>
                </a:solidFill>
                <a:effectLst/>
              </a:rPr>
              <a:t>̆» поверхностью, на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которои</a:t>
            </a:r>
            <a:r>
              <a:rPr lang="ru-RU" b="1" dirty="0">
                <a:solidFill>
                  <a:srgbClr val="FFC000"/>
                </a:solidFill>
                <a:effectLst/>
              </a:rPr>
              <a:t>̆ возможно образование петехий и эрозий. Локализуется на нижней губе. Иногда часть красной каймы покрыта коркой до 10 мм толщиной, как фартук, свисающей с губы. Под коркой обнаруживается болезненная эрозия или опухолевидное образование мягкой консистенции. Плазмоклеточный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протекает хронически, без ремиссий. Возможно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озлокачествление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Гистологически</a:t>
            </a:r>
            <a:r>
              <a:rPr lang="ru-RU" b="1" dirty="0">
                <a:solidFill>
                  <a:srgbClr val="FFC000"/>
                </a:solidFill>
                <a:effectLst/>
              </a:rPr>
              <a:t>: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акантоз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с удлиненными отростками, умеренным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спонгиозом</a:t>
            </a:r>
            <a:r>
              <a:rPr lang="ru-RU" b="1" dirty="0">
                <a:solidFill>
                  <a:srgbClr val="FFC000"/>
                </a:solidFill>
                <a:effectLst/>
              </a:rPr>
              <a:t>, пара- и гиперкератозом,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экзоцитозом</a:t>
            </a:r>
            <a:r>
              <a:rPr lang="ru-RU" b="1" dirty="0">
                <a:solidFill>
                  <a:srgbClr val="FFC000"/>
                </a:solidFill>
                <a:effectLst/>
              </a:rPr>
              <a:t>, лимфоцитами и полиморфно-ядерными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лейкоцитами</a:t>
            </a:r>
            <a:r>
              <a:rPr lang="ru-RU" b="1" dirty="0">
                <a:solidFill>
                  <a:srgbClr val="FFC000"/>
                </a:solidFill>
                <a:effectLst/>
              </a:rPr>
              <a:t>. Дерма отечна и густо гомогенно инфильтрирована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плазмоцитами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70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CC2A1-B58C-9B44-A6B4-6E375D61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38A5CC-97CF-F646-B152-598474AC3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Эксфолиативный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– нейрогенное заболевание, сопровождает депрессивные реакции, невротические состояния с тенденцией к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психопатизации</a:t>
            </a:r>
            <a:r>
              <a:rPr lang="ru-RU" b="1" dirty="0">
                <a:solidFill>
                  <a:srgbClr val="FFC000"/>
                </a:solidFill>
                <a:effectLst/>
              </a:rPr>
              <a:t> личности. Нередко сочетается с легким тиреотоксикозом. Грязно-желтые чешуйки и корки покрывают пластом красную кайму губы от угла до угла рта от переходной зоны до середины красной каймы нижней губы. Часть красной каймы, прилежащая к коже, и комиссуры рта остаются непораженными. Болеют чаще женщины.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8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45A98-83F0-3644-9A2E-26BDC906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Предраковые заболевания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краснои</a:t>
            </a:r>
            <a:r>
              <a:rPr lang="ru-RU" b="1" dirty="0">
                <a:solidFill>
                  <a:srgbClr val="C00000"/>
                </a:solidFill>
                <a:effectLst/>
              </a:rPr>
              <a:t>̆ </a:t>
            </a:r>
            <a:r>
              <a:rPr lang="ru-RU" b="1" dirty="0" err="1">
                <a:solidFill>
                  <a:srgbClr val="C00000"/>
                </a:solidFill>
                <a:effectLst/>
              </a:rPr>
              <a:t>каймы</a:t>
            </a:r>
            <a:r>
              <a:rPr lang="ru-RU" b="1" dirty="0">
                <a:solidFill>
                  <a:srgbClr val="C00000"/>
                </a:solidFill>
                <a:effectLst/>
              </a:rPr>
              <a:t> губ.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C52EE-91A5-EE44-BEE8-7E8B85980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935626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rgbClr val="FFC000"/>
                </a:solidFill>
                <a:effectLst/>
              </a:rPr>
              <a:t>А. С высокой частотой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озлокачествления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 (облигатные). </a:t>
            </a:r>
            <a:endParaRPr lang="ru-RU" sz="2300" b="1" dirty="0">
              <a:solidFill>
                <a:srgbClr val="FFC000"/>
              </a:solidFill>
            </a:endParaRP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Болезнь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Боуэна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. </a:t>
            </a:r>
            <a:endParaRPr lang="ru-RU" sz="2300" b="1" dirty="0">
              <a:solidFill>
                <a:srgbClr val="FFC000"/>
              </a:solidFill>
            </a:endParaRP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Бородавчатый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предрак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 красной каймы. </a:t>
            </a:r>
            <a:endParaRPr lang="ru-RU" sz="2300" b="1" dirty="0">
              <a:solidFill>
                <a:srgbClr val="FFC000"/>
              </a:solidFill>
            </a:endParaRP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Абразивный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Манганотти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. </a:t>
            </a:r>
            <a:endParaRPr lang="ru-RU" sz="2300" b="1" dirty="0">
              <a:solidFill>
                <a:srgbClr val="FFC000"/>
              </a:solidFill>
            </a:endParaRP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Предраковый гиперкератоз. </a:t>
            </a:r>
            <a:endParaRPr lang="ru-RU" sz="2300" b="1" dirty="0">
              <a:solidFill>
                <a:srgbClr val="FFC000"/>
              </a:solidFill>
            </a:endParaRP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Б. С малой частотой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озлокачествления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 (факультативные). </a:t>
            </a:r>
            <a:endParaRPr lang="ru-RU" sz="2300" b="1" dirty="0">
              <a:solidFill>
                <a:srgbClr val="FFC000"/>
              </a:solidFill>
            </a:endParaRP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Лейкоплакия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веррукозная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. </a:t>
            </a: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Кератоакантома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.</a:t>
            </a:r>
            <a:br>
              <a:rPr lang="ru-RU" sz="2300" b="1" dirty="0">
                <a:solidFill>
                  <a:srgbClr val="FFC000"/>
                </a:solidFill>
                <a:effectLst/>
              </a:rPr>
            </a:br>
            <a:r>
              <a:rPr lang="ru-RU" sz="2300" b="1" dirty="0">
                <a:solidFill>
                  <a:srgbClr val="FFC000"/>
                </a:solidFill>
                <a:effectLst/>
              </a:rPr>
              <a:t>•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Кожныи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̆ рог.</a:t>
            </a:r>
            <a:br>
              <a:rPr lang="ru-RU" sz="2300" b="1" dirty="0">
                <a:solidFill>
                  <a:srgbClr val="FFC000"/>
                </a:solidFill>
                <a:effectLst/>
              </a:rPr>
            </a:br>
            <a:r>
              <a:rPr lang="ru-RU" sz="2300" b="1" dirty="0">
                <a:solidFill>
                  <a:srgbClr val="FFC000"/>
                </a:solidFill>
                <a:effectLst/>
              </a:rPr>
              <a:t>• Папиллома с ороговением. </a:t>
            </a: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Эрозивная и гиперкератотическая формы красной волчанки, красного плоского лишая. </a:t>
            </a:r>
            <a:endParaRPr lang="ru-RU" sz="2300" b="1" dirty="0">
              <a:solidFill>
                <a:srgbClr val="FFC000"/>
              </a:solidFill>
            </a:endParaRPr>
          </a:p>
          <a:p>
            <a:r>
              <a:rPr lang="ru-RU" sz="2300" b="1" dirty="0">
                <a:solidFill>
                  <a:srgbClr val="FFC000"/>
                </a:solidFill>
                <a:effectLst/>
              </a:rPr>
              <a:t>• Постлучевой </a:t>
            </a:r>
            <a:r>
              <a:rPr lang="ru-RU" sz="2300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sz="2300" b="1" dirty="0">
                <a:solidFill>
                  <a:srgbClr val="FFC000"/>
                </a:solidFill>
                <a:effectLst/>
              </a:rPr>
              <a:t>. </a:t>
            </a:r>
            <a:endParaRPr lang="ru-RU" sz="2300" b="1" dirty="0">
              <a:solidFill>
                <a:srgbClr val="FFC000"/>
              </a:solidFill>
            </a:endParaRPr>
          </a:p>
          <a:p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792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54C42-A2FF-4044-A32A-1BAE98BA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E5294-7BC0-1341-AA2E-7F76F9FEC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dirty="0"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Лечение хирургическое и терапия преднизолоном 15-20 мг в сутки, поливитамины с микроэлементами,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гистаглобулин</a:t>
            </a:r>
            <a:r>
              <a:rPr lang="ru-RU" b="1" dirty="0">
                <a:solidFill>
                  <a:srgbClr val="FFC000"/>
                </a:solidFill>
                <a:effectLst/>
              </a:rPr>
              <a:t> по 2 мл 2 раза в неделю </a:t>
            </a:r>
            <a:br>
              <a:rPr lang="ru-RU" b="1" dirty="0">
                <a:solidFill>
                  <a:srgbClr val="FFC000"/>
                </a:solidFill>
                <a:effectLst/>
              </a:rPr>
            </a:br>
            <a:r>
              <a:rPr lang="ru-RU" b="1" dirty="0">
                <a:solidFill>
                  <a:srgbClr val="FFC000"/>
                </a:solidFill>
                <a:effectLst/>
              </a:rPr>
              <a:t>подкожно, седативные средства и транквилизаторы,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десенсибилизирующя</a:t>
            </a:r>
            <a:r>
              <a:rPr lang="ru-RU" b="1" dirty="0">
                <a:solidFill>
                  <a:srgbClr val="FFC000"/>
                </a:solidFill>
                <a:effectLst/>
              </a:rPr>
              <a:t> терапия.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217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AC15B-D039-A74A-857F-013C06F2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3049F-932B-BF4E-BAC2-0B67F012A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Хейлит</a:t>
            </a:r>
            <a:r>
              <a:rPr lang="ru-RU" b="1" dirty="0">
                <a:solidFill>
                  <a:srgbClr val="FFC000"/>
                </a:solidFill>
                <a:effectLst/>
              </a:rPr>
              <a:t>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Манганотти</a:t>
            </a:r>
            <a:r>
              <a:rPr lang="ru-RU" b="1" dirty="0">
                <a:solidFill>
                  <a:srgbClr val="FFC000"/>
                </a:solidFill>
                <a:effectLst/>
              </a:rPr>
              <a:t>. Эрозия неправильной или овальной формы с гладкой «полированной» поверхностью, без уплотнения в основании, иногда покрыта серозными и кровяными корками. Вокруг эрозии нередко небольшая воспалительная инфильтрация.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аппликации витаминов А и </a:t>
            </a:r>
            <a:r>
              <a:rPr lang="en" b="1" dirty="0">
                <a:solidFill>
                  <a:srgbClr val="FFC000"/>
                </a:solidFill>
                <a:effectLst/>
              </a:rPr>
              <a:t>D2 (</a:t>
            </a:r>
            <a:r>
              <a:rPr lang="ru-RU" b="1" dirty="0">
                <a:solidFill>
                  <a:srgbClr val="FFC000"/>
                </a:solidFill>
                <a:effectLst/>
              </a:rPr>
              <a:t>масляная форма), мази с кортикостероидами, витаминные мази. При неэффективности консервативного лечения следует выполнить операцию.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055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E745-D831-034B-BAA6-89E1242E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E9029-1369-9F48-A12E-5FCAD7898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При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всём</a:t>
            </a:r>
            <a:r>
              <a:rPr lang="ru-RU" b="1" dirty="0">
                <a:solidFill>
                  <a:srgbClr val="FFC000"/>
                </a:solidFill>
                <a:effectLst/>
              </a:rPr>
              <a:t> разнообразии глосситов, с онкологической точки зрения представляет интерес десквамативный глоссит (географический язык,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эксфолиативный</a:t>
            </a:r>
            <a:r>
              <a:rPr lang="ru-RU" b="1" dirty="0">
                <a:solidFill>
                  <a:srgbClr val="FFC000"/>
                </a:solidFill>
                <a:effectLst/>
              </a:rPr>
              <a:t> глоссит, доброкачественный мигрирующий глоссит) – воспалительно-дистрофическое заболевание собственно слизистой оболочки языка.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913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A946F-1C35-6A43-AF54-C3ACE5E5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14CBDD-62A5-554E-AC9F-AEE7B7A28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Этиология и патогенез неясны. Происходит отторжение поверхностных слоев эпителия, обнажая подлежащие ткани. Нитевидные сосочки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слущиваются</a:t>
            </a:r>
            <a:r>
              <a:rPr lang="ru-RU" b="1" dirty="0">
                <a:solidFill>
                  <a:srgbClr val="FFC000"/>
                </a:solidFill>
                <a:effectLst/>
              </a:rPr>
              <a:t>, грибовидные сосочки сохраняются. Участок десквамации окружен серым ободком из нитевидных сосочков, покрытых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неотторгнувшимися</a:t>
            </a:r>
            <a:r>
              <a:rPr lang="ru-RU" b="1" dirty="0">
                <a:solidFill>
                  <a:srgbClr val="FFC000"/>
                </a:solidFill>
                <a:effectLst/>
              </a:rPr>
              <a:t> слоями эпителия. Постепенно на периферии участка происходит дальнейшее отслоение, а в центральной зоне эпителий регенерирует. Зона десквамации может быть разной формы и величины и представляет собой пятна красного цвета, иногда в форме колец или полуколец.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  <a:effectLst/>
              </a:rPr>
              <a:t>Субъективные ощущения минимальны – легкое жжение при приеме раздражающей пищи.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283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F60D7-D0C1-F44C-8D09-1E5A1CD7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Клиническая картина и лечение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8627B-1EB8-4645-BA56-B2E7F564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Лечение: нормализация деятельности желудочно-кишечного тракта. При болях, ощущении жжения рекомендуются санация полости рта, антисептические полоскания,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кератопластические</a:t>
            </a:r>
            <a:r>
              <a:rPr lang="ru-RU" b="1" dirty="0">
                <a:solidFill>
                  <a:srgbClr val="FFC000"/>
                </a:solidFill>
                <a:effectLst/>
              </a:rPr>
              <a:t> средства (концентрат витамина А, облепиховое масло, 1%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цитраль</a:t>
            </a:r>
            <a:r>
              <a:rPr lang="ru-RU" b="1" dirty="0">
                <a:solidFill>
                  <a:srgbClr val="FFC000"/>
                </a:solidFill>
                <a:effectLst/>
              </a:rPr>
              <a:t>).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37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CBCE4-D5CD-6E49-9851-EE228CAB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B82FA-0923-9B4C-B21A-BD1C83E9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581401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Все многочисленные факторы, являющиеся пусковым механизмом для развития патологических состояний слизистой оболочки полости рта, можно разделить на две основные группы: употребление раздражающих продуктов (алкоголь, табак, грубая пища, пряности) и долго существующие стоматологические проблемы (плохо припасованные съемные протезы, недоброкачественные пломбы, разрушенные коронки зубов, аномалии положения отдельных зубов).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11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EA7BD-B4E6-CA45-BDAC-D29A74E8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041DC-4C32-6B4F-A6C2-A43303668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Слизистая оболочка рта состоит из трёх слоев: эпителиального, собственной пластинки слизистой оболочки и подслизистой основы. Эпителиальный слой представлен многослойным плоским эпителием. На губах, щеках, мягком небе, дне полости рта эпителий не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ороговевает</a:t>
            </a:r>
            <a:r>
              <a:rPr lang="ru-RU" b="1" dirty="0">
                <a:solidFill>
                  <a:srgbClr val="FFC000"/>
                </a:solidFill>
                <a:effectLst/>
              </a:rPr>
              <a:t> и состоит из базального и шиповатого слоев. На твердом небе и десне эпителий подвергается ороговению, поэтому в нем дополнительно имеются зернистый и роговой слои.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7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2B520-E875-6F47-B124-F338B3BB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6C5B0-6B23-2A4F-90A0-7267600E3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Базальная мембрана, состоящая ни волокнистых структур, разграничивает эпителиальный слой и собственную пластинку слизистой оболочки. На границе с эпителием собственная пластинка слизистой оболочки образует многочисленные сосочки, вдающиеся в эпителиальный слой. Собственная пластинка слизистой оболочки без резкой границы переходит в подслизистую основу, образованную более рыхлой соединительной тканью. В ней располагаются мелкие сосуды, залегают малые слюнные железы. Выраженность подслизистой основы определяет степень подвижности слизистой оболочки рта.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38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2F7C6-9681-6C45-9631-6C362AE6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89412-53CE-CB43-AAB2-EE225F59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C000"/>
                </a:solidFill>
                <a:effectLst/>
              </a:rPr>
              <a:t>Красная кайма губ покрыта многослойным плоским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ороговевающим</a:t>
            </a:r>
            <a:r>
              <a:rPr lang="ru-RU" b="1" dirty="0">
                <a:solidFill>
                  <a:srgbClr val="FFC000"/>
                </a:solidFill>
                <a:effectLst/>
              </a:rPr>
              <a:t> эпителием, а со стороны преддверия полости рта –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многослойным</a:t>
            </a:r>
            <a:r>
              <a:rPr lang="ru-RU" b="1" dirty="0">
                <a:solidFill>
                  <a:srgbClr val="FFC000"/>
                </a:solidFill>
                <a:effectLst/>
              </a:rPr>
              <a:t> плоским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неороговевающим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 err="1">
                <a:solidFill>
                  <a:srgbClr val="FFC000"/>
                </a:solidFill>
                <a:effectLst/>
              </a:rPr>
              <a:t>Альтеративные</a:t>
            </a:r>
            <a:r>
              <a:rPr lang="ru-RU" b="1" dirty="0">
                <a:solidFill>
                  <a:srgbClr val="FFC000"/>
                </a:solidFill>
                <a:effectLst/>
              </a:rPr>
              <a:t> и экссудативные изменения преобладают при остром течении воспалительного процесса, при хронических – пролиферативные. Означенные нарушения приводят к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расстройству</a:t>
            </a:r>
            <a:r>
              <a:rPr lang="ru-RU" b="1" dirty="0">
                <a:solidFill>
                  <a:srgbClr val="FFC000"/>
                </a:solidFill>
                <a:effectLst/>
              </a:rPr>
              <a:t> ороговения, что создает возможность опухолевого перерождения.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99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03954-2C35-514F-B30C-DAAA5ABD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Морфологические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2435D-058E-904A-964A-DE57534DA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C000"/>
                </a:solidFill>
                <a:effectLst/>
              </a:rPr>
              <a:t>Акантоз</a:t>
            </a:r>
            <a:r>
              <a:rPr lang="ru-RU" b="1" dirty="0">
                <a:solidFill>
                  <a:srgbClr val="FFC000"/>
                </a:solidFill>
                <a:effectLst/>
              </a:rPr>
              <a:t> – пролиферации базальных и шиповатых клеток, приводит к утолщению эпителиального слоя, что выражается в появлении узелков и </a:t>
            </a:r>
            <a:r>
              <a:rPr lang="ru-RU" b="1" dirty="0" err="1">
                <a:solidFill>
                  <a:srgbClr val="FFC000"/>
                </a:solidFill>
                <a:effectLst/>
              </a:rPr>
              <a:t>лихенизации</a:t>
            </a:r>
            <a:r>
              <a:rPr lang="ru-RU" b="1" dirty="0">
                <a:solidFill>
                  <a:srgbClr val="FFC000"/>
                </a:solidFill>
                <a:effectLst/>
              </a:rPr>
              <a:t>. 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83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{29A6B592-0C32-C24B-A8FC-1FD9B151A8A1}tf10001063</Template>
  <TotalTime>2177</TotalTime>
  <Words>2418</Words>
  <Application>Microsoft Macintosh PowerPoint</Application>
  <PresentationFormat>Широкоэкранный</PresentationFormat>
  <Paragraphs>135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Arial</vt:lpstr>
      <vt:lpstr>Century Gothic</vt:lpstr>
      <vt:lpstr>Сетка</vt:lpstr>
      <vt:lpstr>Предопухолевые заболевания полости рта и губ.</vt:lpstr>
      <vt:lpstr>Презентация PowerPoint</vt:lpstr>
      <vt:lpstr>Предраковые заболевания слизистой оболочки полости рта.  </vt:lpstr>
      <vt:lpstr>Предраковые заболевания красной каймы губ.  </vt:lpstr>
      <vt:lpstr>Этиология</vt:lpstr>
      <vt:lpstr>Морфологические проявления</vt:lpstr>
      <vt:lpstr>Морфологические проявления</vt:lpstr>
      <vt:lpstr>Морфологические проявления</vt:lpstr>
      <vt:lpstr>Морфологические проявления</vt:lpstr>
      <vt:lpstr>Морфологические проявления</vt:lpstr>
      <vt:lpstr>Морфологические проявления</vt:lpstr>
      <vt:lpstr>Морфологические проявления</vt:lpstr>
      <vt:lpstr>Ограниченный предраковый гиперкератоз</vt:lpstr>
      <vt:lpstr>Морфологические проявления</vt:lpstr>
      <vt:lpstr>Морфологические проявления</vt:lpstr>
      <vt:lpstr>Клиническая картина и лечение  </vt:lpstr>
      <vt:lpstr>Болезнь Боуэна.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  </vt:lpstr>
      <vt:lpstr>Клиническая картина и лечение</vt:lpstr>
      <vt:lpstr>Клиническая картина и лечение</vt:lpstr>
      <vt:lpstr>Клиническая картина и лечение</vt:lpstr>
      <vt:lpstr>Клиническая картина и лечение</vt:lpstr>
      <vt:lpstr>Клиническая картина и лечение</vt:lpstr>
      <vt:lpstr>Клиническая картина и лечение</vt:lpstr>
      <vt:lpstr>Клиническая картина и лечение</vt:lpstr>
      <vt:lpstr>Клиническая картина и лечение</vt:lpstr>
      <vt:lpstr>Клиническая картина и лечение  </vt:lpstr>
      <vt:lpstr>Клиническая картина и лечение</vt:lpstr>
      <vt:lpstr>Клиническая картина и лечение</vt:lpstr>
      <vt:lpstr>Клиническая картина и лечение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Предопухолевые заболевания полости рта и губ.</dc:title>
  <dc:creator>Leonid Speransky</dc:creator>
  <cp:lastModifiedBy>Leonid Speransky</cp:lastModifiedBy>
  <cp:revision>10</cp:revision>
  <dcterms:created xsi:type="dcterms:W3CDTF">2021-02-14T17:56:45Z</dcterms:created>
  <dcterms:modified xsi:type="dcterms:W3CDTF">2021-02-16T06:14:42Z</dcterms:modified>
</cp:coreProperties>
</file>