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3D859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2" d="100"/>
          <a:sy n="122" d="100"/>
        </p:scale>
        <p:origin x="-102" y="-13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313259" y="975589"/>
            <a:ext cx="6517482" cy="1881910"/>
          </a:xfrm>
        </p:spPr>
        <p:txBody>
          <a:bodyPr anchor="b">
            <a:normAutofit/>
          </a:bodyPr>
          <a:lstStyle>
            <a:lvl1pPr algn="ct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1313259" y="2914651"/>
            <a:ext cx="6517482" cy="1028699"/>
          </a:xfrm>
        </p:spPr>
        <p:txBody>
          <a:bodyPr>
            <a:normAutofit/>
          </a:bodyPr>
          <a:lstStyle>
            <a:lvl1pPr marL="0" indent="0" algn="ctr">
              <a:buNone/>
              <a:defRPr sz="1700">
                <a:solidFill>
                  <a:schemeClr val="bg1">
                    <a:lumMod val="50000"/>
                  </a:schemeClr>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F4F3F1D3-D8CD-490C-B6CA-7A82DCE2B4F5}" type="datetimeFigureOut">
              <a:rPr lang="ru-RU" smtClean="0"/>
              <a:t>07.09.2024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46" y="3217030"/>
            <a:ext cx="7773324" cy="608708"/>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88558" y="523696"/>
            <a:ext cx="7366899" cy="2410602"/>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685331" y="3831546"/>
            <a:ext cx="7773339" cy="511854"/>
          </a:xfrm>
        </p:spPr>
        <p:txBody>
          <a:bodyPr/>
          <a:lstStyle>
            <a:lvl1pPr marL="0" indent="0" algn="ctr">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ru-RU" smtClean="0"/>
              <a:t>Образец текста</a:t>
            </a:r>
          </a:p>
        </p:txBody>
      </p:sp>
      <p:sp>
        <p:nvSpPr>
          <p:cNvPr id="5" name="Date Placeholder 4"/>
          <p:cNvSpPr>
            <a:spLocks noGrp="1"/>
          </p:cNvSpPr>
          <p:nvPr>
            <p:ph type="dt" sz="half" idx="10"/>
          </p:nvPr>
        </p:nvSpPr>
        <p:spPr/>
        <p:txBody>
          <a:bodyPr/>
          <a:lstStyle/>
          <a:p>
            <a:fld id="{F4F3F1D3-D8CD-490C-B6CA-7A82DCE2B4F5}" type="datetimeFigureOut">
              <a:rPr lang="ru-RU" smtClean="0"/>
              <a:t>07.09.2024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7773339" cy="2570434"/>
          </a:xfrm>
        </p:spPr>
        <p:txBody>
          <a:bodyPr anchor="ctr"/>
          <a:lstStyle>
            <a:lvl1pPr algn="ctr">
              <a:defRPr sz="24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3153616"/>
            <a:ext cx="7773339" cy="1189785"/>
          </a:xfrm>
        </p:spPr>
        <p:txBody>
          <a:bodyPr anchor="ctr"/>
          <a:lstStyle>
            <a:lvl1pPr marL="0" indent="0" algn="ctr">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ru-RU" smtClean="0"/>
              <a:t>Образец текста</a:t>
            </a:r>
          </a:p>
        </p:txBody>
      </p:sp>
      <p:sp>
        <p:nvSpPr>
          <p:cNvPr id="5" name="Date Placeholder 4"/>
          <p:cNvSpPr>
            <a:spLocks noGrp="1"/>
          </p:cNvSpPr>
          <p:nvPr>
            <p:ph type="dt" sz="half" idx="10"/>
          </p:nvPr>
        </p:nvSpPr>
        <p:spPr/>
        <p:txBody>
          <a:bodyPr/>
          <a:lstStyle/>
          <a:p>
            <a:fld id="{F4F3F1D3-D8CD-490C-B6CA-7A82DCE2B4F5}" type="datetimeFigureOut">
              <a:rPr lang="ru-RU" smtClean="0"/>
              <a:t>07.09.2024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084659" y="457200"/>
            <a:ext cx="6977064" cy="2244678"/>
          </a:xfrm>
        </p:spPr>
        <p:txBody>
          <a:bodyPr anchor="ctr"/>
          <a:lstStyle>
            <a:lvl1pPr>
              <a:defRPr sz="24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2707524"/>
            <a:ext cx="6564224" cy="446091"/>
          </a:xfrm>
        </p:spPr>
        <p:txBody>
          <a:bodyPr anchor="t">
            <a:normAutofit/>
          </a:bodyPr>
          <a:lstStyle>
            <a:lvl1pPr marL="0" indent="0">
              <a:buNone/>
              <a:defRPr sz="11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ru-RU" smtClean="0"/>
              <a:t>Образец текста</a:t>
            </a:r>
          </a:p>
        </p:txBody>
      </p:sp>
      <p:sp>
        <p:nvSpPr>
          <p:cNvPr id="4" name="Text Placeholder 3"/>
          <p:cNvSpPr>
            <a:spLocks noGrp="1"/>
          </p:cNvSpPr>
          <p:nvPr>
            <p:ph type="body" sz="half" idx="2"/>
          </p:nvPr>
        </p:nvSpPr>
        <p:spPr>
          <a:xfrm>
            <a:off x="685331" y="3279597"/>
            <a:ext cx="7773339" cy="1065790"/>
          </a:xfrm>
        </p:spPr>
        <p:txBody>
          <a:bodyPr anchor="ctr">
            <a:normAutofit/>
          </a:bodyPr>
          <a:lstStyle>
            <a:lvl1pPr marL="0" indent="0" algn="ctr">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ru-RU" smtClean="0"/>
              <a:t>Образец текста</a:t>
            </a:r>
          </a:p>
        </p:txBody>
      </p:sp>
      <p:sp>
        <p:nvSpPr>
          <p:cNvPr id="5" name="Date Placeholder 4"/>
          <p:cNvSpPr>
            <a:spLocks noGrp="1"/>
          </p:cNvSpPr>
          <p:nvPr>
            <p:ph type="dt" sz="half" idx="10"/>
          </p:nvPr>
        </p:nvSpPr>
        <p:spPr/>
        <p:txBody>
          <a:bodyPr/>
          <a:lstStyle/>
          <a:p>
            <a:fld id="{F4F3F1D3-D8CD-490C-B6CA-7A82DCE2B4F5}" type="datetimeFigureOut">
              <a:rPr lang="ru-RU" smtClean="0"/>
              <a:t>07.09.2024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C738030-EC37-4135-A277-EB3145796DE0}" type="slidenum">
              <a:rPr lang="ru-RU" smtClean="0"/>
              <a:t>‹#›</a:t>
            </a:fld>
            <a:endParaRPr lang="ru-RU"/>
          </a:p>
        </p:txBody>
      </p:sp>
      <p:sp>
        <p:nvSpPr>
          <p:cNvPr id="13" name="TextBox 12"/>
          <p:cNvSpPr txBox="1"/>
          <p:nvPr/>
        </p:nvSpPr>
        <p:spPr>
          <a:xfrm>
            <a:off x="751116" y="565625"/>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24518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1604041"/>
            <a:ext cx="7773339" cy="1883876"/>
          </a:xfrm>
        </p:spPr>
        <p:txBody>
          <a:bodyPr anchor="b"/>
          <a:lstStyle>
            <a:lvl1pPr algn="ctr">
              <a:defRPr sz="24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3496751"/>
            <a:ext cx="7773339" cy="855483"/>
          </a:xfrm>
        </p:spPr>
        <p:txBody>
          <a:bodyPr anchor="t"/>
          <a:lstStyle>
            <a:lvl1pPr marL="0" indent="0" algn="ctr">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ru-RU" smtClean="0"/>
              <a:t>Образец текста</a:t>
            </a:r>
          </a:p>
        </p:txBody>
      </p:sp>
      <p:sp>
        <p:nvSpPr>
          <p:cNvPr id="5" name="Date Placeholder 4"/>
          <p:cNvSpPr>
            <a:spLocks noGrp="1"/>
          </p:cNvSpPr>
          <p:nvPr>
            <p:ph type="dt" sz="half" idx="10"/>
          </p:nvPr>
        </p:nvSpPr>
        <p:spPr/>
        <p:txBody>
          <a:bodyPr/>
          <a:lstStyle/>
          <a:p>
            <a:fld id="{F4F3F1D3-D8CD-490C-B6CA-7A82DCE2B4F5}" type="datetimeFigureOut">
              <a:rPr lang="ru-RU" smtClean="0"/>
              <a:t>07.09.2024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itle 1"/>
          <p:cNvSpPr>
            <a:spLocks noGrp="1"/>
          </p:cNvSpPr>
          <p:nvPr>
            <p:ph type="title"/>
          </p:nvPr>
        </p:nvSpPr>
        <p:spPr>
          <a:xfrm>
            <a:off x="685331" y="457200"/>
            <a:ext cx="7773339" cy="1203821"/>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31" y="1775320"/>
            <a:ext cx="2474232"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8" name="Text Placeholder 3"/>
          <p:cNvSpPr>
            <a:spLocks noGrp="1"/>
          </p:cNvSpPr>
          <p:nvPr>
            <p:ph type="body" sz="half" idx="15"/>
          </p:nvPr>
        </p:nvSpPr>
        <p:spPr>
          <a:xfrm>
            <a:off x="685331" y="2207517"/>
            <a:ext cx="2474232" cy="2135884"/>
          </a:xfrm>
        </p:spPr>
        <p:txBody>
          <a:bodyPr anchor="t">
            <a:normAutofit/>
          </a:bodyPr>
          <a:lstStyle>
            <a:lvl1pPr marL="0" indent="0" algn="ctr">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ru-RU" smtClean="0"/>
              <a:t>Образец текста</a:t>
            </a:r>
          </a:p>
        </p:txBody>
      </p:sp>
      <p:sp>
        <p:nvSpPr>
          <p:cNvPr id="9" name="Text Placeholder 4"/>
          <p:cNvSpPr>
            <a:spLocks noGrp="1"/>
          </p:cNvSpPr>
          <p:nvPr>
            <p:ph type="body" sz="quarter" idx="3"/>
          </p:nvPr>
        </p:nvSpPr>
        <p:spPr>
          <a:xfrm>
            <a:off x="3339292" y="1775320"/>
            <a:ext cx="2468641"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10" name="Text Placeholder 3"/>
          <p:cNvSpPr>
            <a:spLocks noGrp="1"/>
          </p:cNvSpPr>
          <p:nvPr>
            <p:ph type="body" sz="half" idx="16"/>
          </p:nvPr>
        </p:nvSpPr>
        <p:spPr>
          <a:xfrm>
            <a:off x="3331012" y="2207517"/>
            <a:ext cx="2477513" cy="2135884"/>
          </a:xfrm>
        </p:spPr>
        <p:txBody>
          <a:bodyPr anchor="t">
            <a:normAutofit/>
          </a:bodyPr>
          <a:lstStyle>
            <a:lvl1pPr marL="0" indent="0" algn="ctr">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ru-RU" smtClean="0"/>
              <a:t>Образец текста</a:t>
            </a:r>
          </a:p>
        </p:txBody>
      </p:sp>
      <p:sp>
        <p:nvSpPr>
          <p:cNvPr id="11" name="Text Placeholder 4"/>
          <p:cNvSpPr>
            <a:spLocks noGrp="1"/>
          </p:cNvSpPr>
          <p:nvPr>
            <p:ph type="body" sz="quarter" idx="13"/>
          </p:nvPr>
        </p:nvSpPr>
        <p:spPr>
          <a:xfrm>
            <a:off x="5979974" y="1775320"/>
            <a:ext cx="2478696" cy="432197"/>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12" name="Text Placeholder 3"/>
          <p:cNvSpPr>
            <a:spLocks noGrp="1"/>
          </p:cNvSpPr>
          <p:nvPr>
            <p:ph type="body" sz="half" idx="17"/>
          </p:nvPr>
        </p:nvSpPr>
        <p:spPr>
          <a:xfrm>
            <a:off x="5979974" y="2207517"/>
            <a:ext cx="2478696" cy="2135884"/>
          </a:xfrm>
        </p:spPr>
        <p:txBody>
          <a:bodyPr anchor="t">
            <a:normAutofit/>
          </a:bodyPr>
          <a:lstStyle>
            <a:lvl1pPr marL="0" indent="0" algn="ctr">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ru-RU" smtClean="0"/>
              <a:t>Образец текста</a:t>
            </a:r>
          </a:p>
        </p:txBody>
      </p:sp>
      <p:sp>
        <p:nvSpPr>
          <p:cNvPr id="3" name="Date Placeholder 2"/>
          <p:cNvSpPr>
            <a:spLocks noGrp="1"/>
          </p:cNvSpPr>
          <p:nvPr>
            <p:ph type="dt" sz="half" idx="10"/>
          </p:nvPr>
        </p:nvSpPr>
        <p:spPr/>
        <p:txBody>
          <a:bodyPr/>
          <a:lstStyle/>
          <a:p>
            <a:fld id="{F4F3F1D3-D8CD-490C-B6CA-7A82DCE2B4F5}" type="datetimeFigureOut">
              <a:rPr lang="ru-RU" smtClean="0"/>
              <a:t>07.09.2024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Title 1"/>
          <p:cNvSpPr>
            <a:spLocks noGrp="1"/>
          </p:cNvSpPr>
          <p:nvPr>
            <p:ph type="title"/>
          </p:nvPr>
        </p:nvSpPr>
        <p:spPr>
          <a:xfrm>
            <a:off x="685331" y="458079"/>
            <a:ext cx="7773339" cy="120294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31" y="3153615"/>
            <a:ext cx="2472307" cy="432197"/>
          </a:xfrm>
        </p:spPr>
        <p:txBody>
          <a:bodyPr anchor="b">
            <a:noAutofit/>
          </a:bodyPr>
          <a:lstStyle>
            <a:lvl1pPr marL="0" indent="0" algn="ctr">
              <a:lnSpc>
                <a:spcPct val="85000"/>
              </a:lnSpc>
              <a:buNone/>
              <a:defRPr sz="17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0" name="Picture Placeholder 2"/>
          <p:cNvSpPr>
            <a:spLocks noGrp="1" noChangeAspect="1"/>
          </p:cNvSpPr>
          <p:nvPr>
            <p:ph type="pic" idx="15"/>
          </p:nvPr>
        </p:nvSpPr>
        <p:spPr>
          <a:xfrm>
            <a:off x="685331" y="1775320"/>
            <a:ext cx="2472307" cy="1143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dirty="0"/>
          </a:p>
        </p:txBody>
      </p:sp>
      <p:sp>
        <p:nvSpPr>
          <p:cNvPr id="21" name="Text Placeholder 3"/>
          <p:cNvSpPr>
            <a:spLocks noGrp="1"/>
          </p:cNvSpPr>
          <p:nvPr>
            <p:ph type="body" sz="half" idx="18"/>
          </p:nvPr>
        </p:nvSpPr>
        <p:spPr>
          <a:xfrm>
            <a:off x="685331" y="3585811"/>
            <a:ext cx="2472307" cy="757589"/>
          </a:xfrm>
        </p:spPr>
        <p:txBody>
          <a:bodyPr anchor="t">
            <a:normAutofit/>
          </a:bodyPr>
          <a:lstStyle>
            <a:lvl1pPr marL="0" indent="0" algn="ctr">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ru-RU" smtClean="0"/>
              <a:t>Образец текста</a:t>
            </a:r>
          </a:p>
        </p:txBody>
      </p:sp>
      <p:sp>
        <p:nvSpPr>
          <p:cNvPr id="22" name="Text Placeholder 4"/>
          <p:cNvSpPr>
            <a:spLocks noGrp="1"/>
          </p:cNvSpPr>
          <p:nvPr>
            <p:ph type="body" sz="quarter" idx="3"/>
          </p:nvPr>
        </p:nvSpPr>
        <p:spPr>
          <a:xfrm>
            <a:off x="3332069" y="3153615"/>
            <a:ext cx="2476371" cy="432197"/>
          </a:xfrm>
        </p:spPr>
        <p:txBody>
          <a:bodyPr anchor="b">
            <a:noAutofit/>
          </a:bodyPr>
          <a:lstStyle>
            <a:lvl1pPr marL="0" indent="0" algn="ctr">
              <a:lnSpc>
                <a:spcPct val="85000"/>
              </a:lnSpc>
              <a:buNone/>
              <a:defRPr sz="17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3" name="Picture Placeholder 2"/>
          <p:cNvSpPr>
            <a:spLocks noGrp="1" noChangeAspect="1"/>
          </p:cNvSpPr>
          <p:nvPr>
            <p:ph type="pic" idx="21"/>
          </p:nvPr>
        </p:nvSpPr>
        <p:spPr>
          <a:xfrm>
            <a:off x="3331011" y="1775320"/>
            <a:ext cx="2477514"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dirty="0"/>
          </a:p>
        </p:txBody>
      </p:sp>
      <p:sp>
        <p:nvSpPr>
          <p:cNvPr id="24" name="Text Placeholder 3"/>
          <p:cNvSpPr>
            <a:spLocks noGrp="1"/>
          </p:cNvSpPr>
          <p:nvPr>
            <p:ph type="body" sz="half" idx="19"/>
          </p:nvPr>
        </p:nvSpPr>
        <p:spPr>
          <a:xfrm>
            <a:off x="3331011" y="3585811"/>
            <a:ext cx="2477514" cy="757589"/>
          </a:xfrm>
        </p:spPr>
        <p:txBody>
          <a:bodyPr anchor="t">
            <a:normAutofit/>
          </a:bodyPr>
          <a:lstStyle>
            <a:lvl1pPr marL="0" indent="0" algn="ctr">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ru-RU" smtClean="0"/>
              <a:t>Образец текста</a:t>
            </a:r>
          </a:p>
        </p:txBody>
      </p:sp>
      <p:sp>
        <p:nvSpPr>
          <p:cNvPr id="25" name="Text Placeholder 4"/>
          <p:cNvSpPr>
            <a:spLocks noGrp="1"/>
          </p:cNvSpPr>
          <p:nvPr>
            <p:ph type="body" sz="quarter" idx="13"/>
          </p:nvPr>
        </p:nvSpPr>
        <p:spPr>
          <a:xfrm>
            <a:off x="5979974" y="3153615"/>
            <a:ext cx="2475511" cy="432197"/>
          </a:xfrm>
        </p:spPr>
        <p:txBody>
          <a:bodyPr anchor="b">
            <a:noAutofit/>
          </a:bodyPr>
          <a:lstStyle>
            <a:lvl1pPr marL="0" indent="0" algn="ctr">
              <a:lnSpc>
                <a:spcPct val="85000"/>
              </a:lnSpc>
              <a:buNone/>
              <a:defRPr sz="17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6" name="Picture Placeholder 2"/>
          <p:cNvSpPr>
            <a:spLocks noGrp="1" noChangeAspect="1"/>
          </p:cNvSpPr>
          <p:nvPr>
            <p:ph type="pic" idx="22"/>
          </p:nvPr>
        </p:nvSpPr>
        <p:spPr>
          <a:xfrm>
            <a:off x="5979974" y="1775320"/>
            <a:ext cx="2478696" cy="1143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dirty="0"/>
          </a:p>
        </p:txBody>
      </p:sp>
      <p:sp>
        <p:nvSpPr>
          <p:cNvPr id="27" name="Text Placeholder 3"/>
          <p:cNvSpPr>
            <a:spLocks noGrp="1"/>
          </p:cNvSpPr>
          <p:nvPr>
            <p:ph type="body" sz="half" idx="20"/>
          </p:nvPr>
        </p:nvSpPr>
        <p:spPr>
          <a:xfrm>
            <a:off x="5979880" y="3585809"/>
            <a:ext cx="2478790" cy="757591"/>
          </a:xfrm>
        </p:spPr>
        <p:txBody>
          <a:bodyPr anchor="t">
            <a:normAutofit/>
          </a:bodyPr>
          <a:lstStyle>
            <a:lvl1pPr marL="0" indent="0" algn="ctr">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ru-RU" smtClean="0"/>
              <a:t>Образец текста</a:t>
            </a:r>
          </a:p>
        </p:txBody>
      </p:sp>
      <p:sp>
        <p:nvSpPr>
          <p:cNvPr id="3" name="Date Placeholder 2"/>
          <p:cNvSpPr>
            <a:spLocks noGrp="1"/>
          </p:cNvSpPr>
          <p:nvPr>
            <p:ph type="dt" sz="half" idx="10"/>
          </p:nvPr>
        </p:nvSpPr>
        <p:spPr/>
        <p:txBody>
          <a:bodyPr/>
          <a:lstStyle/>
          <a:p>
            <a:fld id="{F4F3F1D3-D8CD-490C-B6CA-7A82DCE2B4F5}" type="datetimeFigureOut">
              <a:rPr lang="ru-RU" smtClean="0"/>
              <a:t>07.09.2024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331" y="1775320"/>
            <a:ext cx="7773339" cy="256808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4F3F1D3-D8CD-490C-B6CA-7A82DCE2B4F5}" type="datetimeFigureOut">
              <a:rPr lang="ru-RU" smtClean="0"/>
              <a:t>07.09.2024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Vertical Title 1"/>
          <p:cNvSpPr>
            <a:spLocks noGrp="1"/>
          </p:cNvSpPr>
          <p:nvPr>
            <p:ph type="title" orient="vert"/>
          </p:nvPr>
        </p:nvSpPr>
        <p:spPr>
          <a:xfrm>
            <a:off x="6543675" y="457201"/>
            <a:ext cx="1914995" cy="38861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331" y="457201"/>
            <a:ext cx="5744043" cy="38861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4F3F1D3-D8CD-490C-B6CA-7A82DCE2B4F5}" type="datetimeFigureOut">
              <a:rPr lang="ru-RU" smtClean="0"/>
              <a:t>07.09.2024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4F3F1D3-D8CD-490C-B6CA-7A82DCE2B4F5}" type="datetimeFigureOut">
              <a:rPr lang="ru-RU" smtClean="0"/>
              <a:t>07.09.2024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621423"/>
            <a:ext cx="7763814" cy="2052614"/>
          </a:xfrm>
        </p:spPr>
        <p:txBody>
          <a:bodyPr anchor="b">
            <a:normAutofit/>
          </a:bodyPr>
          <a:lstStyle>
            <a:lvl1pPr>
              <a:defRPr sz="3000"/>
            </a:lvl1pPr>
          </a:lstStyle>
          <a:p>
            <a:r>
              <a:rPr lang="ru-RU" smtClean="0"/>
              <a:t>Образец заголовка</a:t>
            </a:r>
            <a:endParaRPr lang="en-US" dirty="0"/>
          </a:p>
        </p:txBody>
      </p:sp>
      <p:sp>
        <p:nvSpPr>
          <p:cNvPr id="3" name="Text Placeholder 2"/>
          <p:cNvSpPr>
            <a:spLocks noGrp="1"/>
          </p:cNvSpPr>
          <p:nvPr>
            <p:ph type="body" idx="1"/>
          </p:nvPr>
        </p:nvSpPr>
        <p:spPr>
          <a:xfrm>
            <a:off x="685331" y="2743093"/>
            <a:ext cx="7763814" cy="1026137"/>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4F3F1D3-D8CD-490C-B6CA-7A82DCE2B4F5}" type="datetimeFigureOut">
              <a:rPr lang="ru-RU" smtClean="0"/>
              <a:t>07.09.2024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1775320"/>
            <a:ext cx="3829520" cy="25680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629150" y="1775320"/>
            <a:ext cx="3829050" cy="25680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4F3F1D3-D8CD-490C-B6CA-7A82DCE2B4F5}" type="datetimeFigureOut">
              <a:rPr lang="ru-RU" smtClean="0"/>
              <a:t>07.09.2024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itle 1"/>
          <p:cNvSpPr>
            <a:spLocks noGrp="1"/>
          </p:cNvSpPr>
          <p:nvPr>
            <p:ph type="title"/>
          </p:nvPr>
        </p:nvSpPr>
        <p:spPr>
          <a:xfrm>
            <a:off x="685332" y="463888"/>
            <a:ext cx="7773338" cy="119713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9746" y="1778263"/>
            <a:ext cx="3655106" cy="509996"/>
          </a:xfrm>
        </p:spPr>
        <p:txBody>
          <a:bodyPr anchor="b">
            <a:noAutofit/>
          </a:bodyPr>
          <a:lstStyle>
            <a:lvl1pPr marL="0" indent="0">
              <a:lnSpc>
                <a:spcPct val="85000"/>
              </a:lnSpc>
              <a:buNone/>
              <a:defRPr sz="20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12" name="Content Placeholder 3"/>
          <p:cNvSpPr>
            <a:spLocks noGrp="1"/>
          </p:cNvSpPr>
          <p:nvPr>
            <p:ph sz="quarter" idx="13"/>
          </p:nvPr>
        </p:nvSpPr>
        <p:spPr>
          <a:xfrm>
            <a:off x="685331" y="2288260"/>
            <a:ext cx="3829520" cy="20551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97317" y="1778263"/>
            <a:ext cx="3661353" cy="509996"/>
          </a:xfrm>
        </p:spPr>
        <p:txBody>
          <a:bodyPr anchor="b">
            <a:noAutofit/>
          </a:bodyPr>
          <a:lstStyle>
            <a:lvl1pPr marL="0" indent="0">
              <a:lnSpc>
                <a:spcPct val="85000"/>
              </a:lnSpc>
              <a:buNone/>
              <a:defRPr sz="2000" b="0">
                <a:solidFill>
                  <a:schemeClr val="tx1"/>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13" name="Content Placeholder 5"/>
          <p:cNvSpPr>
            <a:spLocks noGrp="1"/>
          </p:cNvSpPr>
          <p:nvPr>
            <p:ph sz="quarter" idx="14"/>
          </p:nvPr>
        </p:nvSpPr>
        <p:spPr>
          <a:xfrm>
            <a:off x="4629150" y="2288260"/>
            <a:ext cx="3829051" cy="20551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4F3F1D3-D8CD-490C-B6CA-7A82DCE2B4F5}" type="datetimeFigureOut">
              <a:rPr lang="ru-RU" smtClean="0"/>
              <a:t>07.09.2024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4F3F1D3-D8CD-490C-B6CA-7A82DCE2B4F5}" type="datetimeFigureOut">
              <a:rPr lang="ru-RU" smtClean="0"/>
              <a:t>07.09.2024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F4F3F1D3-D8CD-490C-B6CA-7A82DCE2B4F5}" type="datetimeFigureOut">
              <a:rPr lang="ru-RU" smtClean="0"/>
              <a:t>07.09.2024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2951766" cy="1517439"/>
          </a:xfrm>
        </p:spPr>
        <p:txBody>
          <a:bodyPr anchor="b"/>
          <a:lstStyle>
            <a:lvl1pPr algn="ctr">
              <a:defRPr sz="2400"/>
            </a:lvl1pPr>
          </a:lstStyle>
          <a:p>
            <a:r>
              <a:rPr lang="ru-RU" smtClean="0"/>
              <a:t>Образец заголовка</a:t>
            </a:r>
            <a:endParaRPr lang="en-US" dirty="0"/>
          </a:p>
        </p:txBody>
      </p:sp>
      <p:sp>
        <p:nvSpPr>
          <p:cNvPr id="10" name="Content Placeholder 2"/>
          <p:cNvSpPr>
            <a:spLocks noGrp="1"/>
          </p:cNvSpPr>
          <p:nvPr>
            <p:ph sz="quarter" idx="13"/>
          </p:nvPr>
        </p:nvSpPr>
        <p:spPr>
          <a:xfrm>
            <a:off x="3808547" y="457201"/>
            <a:ext cx="4650122" cy="38861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31" y="1974639"/>
            <a:ext cx="2951767" cy="2368761"/>
          </a:xfrm>
        </p:spPr>
        <p:txBody>
          <a:bodyPr/>
          <a:lstStyle>
            <a:lvl1pPr marL="0" indent="0" algn="ctr">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ru-RU" smtClean="0"/>
              <a:t>Образец текста</a:t>
            </a:r>
          </a:p>
        </p:txBody>
      </p:sp>
      <p:sp>
        <p:nvSpPr>
          <p:cNvPr id="5" name="Date Placeholder 4"/>
          <p:cNvSpPr>
            <a:spLocks noGrp="1"/>
          </p:cNvSpPr>
          <p:nvPr>
            <p:ph type="dt" sz="half" idx="10"/>
          </p:nvPr>
        </p:nvSpPr>
        <p:spPr/>
        <p:txBody>
          <a:bodyPr/>
          <a:lstStyle/>
          <a:p>
            <a:fld id="{F4F3F1D3-D8CD-490C-B6CA-7A82DCE2B4F5}" type="datetimeFigureOut">
              <a:rPr lang="ru-RU" smtClean="0"/>
              <a:t>07.09.2024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85331" y="457200"/>
            <a:ext cx="4451227" cy="1517441"/>
          </a:xfrm>
        </p:spPr>
        <p:txBody>
          <a:bodyPr anchor="b"/>
          <a:lstStyle>
            <a:lvl1pPr algn="ct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68602" y="457201"/>
            <a:ext cx="2441519" cy="38862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685346" y="1974639"/>
            <a:ext cx="4451212" cy="2368760"/>
          </a:xfrm>
        </p:spPr>
        <p:txBody>
          <a:bodyPr/>
          <a:lstStyle>
            <a:lvl1pPr marL="0" indent="0" algn="ctr">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ru-RU" smtClean="0"/>
              <a:t>Образец текста</a:t>
            </a:r>
          </a:p>
        </p:txBody>
      </p:sp>
      <p:sp>
        <p:nvSpPr>
          <p:cNvPr id="5" name="Date Placeholder 4"/>
          <p:cNvSpPr>
            <a:spLocks noGrp="1"/>
          </p:cNvSpPr>
          <p:nvPr>
            <p:ph type="dt" sz="half" idx="10"/>
          </p:nvPr>
        </p:nvSpPr>
        <p:spPr/>
        <p:txBody>
          <a:bodyPr/>
          <a:lstStyle/>
          <a:p>
            <a:fld id="{F4F3F1D3-D8CD-490C-B6CA-7A82DCE2B4F5}" type="datetimeFigureOut">
              <a:rPr lang="ru-RU" smtClean="0"/>
              <a:t>07.09.2024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C738030-EC37-4135-A277-EB3145796DE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463888"/>
            <a:ext cx="7773338" cy="1197133"/>
          </a:xfrm>
          <a:prstGeom prst="rect">
            <a:avLst/>
          </a:prstGeom>
        </p:spPr>
        <p:txBody>
          <a:bodyPr vert="horz" lIns="68580" tIns="34290" rIns="68580" bIns="3429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331" y="1775320"/>
            <a:ext cx="7773339" cy="2568080"/>
          </a:xfrm>
          <a:prstGeom prst="rect">
            <a:avLst/>
          </a:prstGeom>
        </p:spPr>
        <p:txBody>
          <a:bodyPr vert="horz" lIns="68580" tIns="34290" rIns="68580" bIns="3429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759053" y="4412457"/>
            <a:ext cx="2057400" cy="273844"/>
          </a:xfrm>
          <a:prstGeom prst="rect">
            <a:avLst/>
          </a:prstGeom>
        </p:spPr>
        <p:txBody>
          <a:bodyPr vert="horz" lIns="68580" tIns="34290" rIns="68580" bIns="34290" rtlCol="0" anchor="ctr"/>
          <a:lstStyle>
            <a:lvl1pPr algn="r">
              <a:defRPr sz="800">
                <a:solidFill>
                  <a:schemeClr val="tx1"/>
                </a:solidFill>
              </a:defRPr>
            </a:lvl1pPr>
          </a:lstStyle>
          <a:p>
            <a:fld id="{F4F3F1D3-D8CD-490C-B6CA-7A82DCE2B4F5}" type="datetimeFigureOut">
              <a:rPr lang="ru-RU" smtClean="0"/>
              <a:t>07.09.2024</a:t>
            </a:fld>
            <a:endParaRPr lang="ru-RU"/>
          </a:p>
        </p:txBody>
      </p:sp>
      <p:sp>
        <p:nvSpPr>
          <p:cNvPr id="5" name="Footer Placeholder 4"/>
          <p:cNvSpPr>
            <a:spLocks noGrp="1"/>
          </p:cNvSpPr>
          <p:nvPr>
            <p:ph type="ftr" sz="quarter" idx="3"/>
          </p:nvPr>
        </p:nvSpPr>
        <p:spPr>
          <a:xfrm>
            <a:off x="685331" y="4412457"/>
            <a:ext cx="5004665" cy="273844"/>
          </a:xfrm>
          <a:prstGeom prst="rect">
            <a:avLst/>
          </a:prstGeom>
        </p:spPr>
        <p:txBody>
          <a:bodyPr vert="horz" lIns="68580" tIns="34290" rIns="68580" bIns="34290" rtlCol="0" anchor="ctr"/>
          <a:lstStyle>
            <a:lvl1pPr algn="l">
              <a:defRPr sz="800">
                <a:solidFill>
                  <a:schemeClr val="tx1"/>
                </a:solidFill>
              </a:defRPr>
            </a:lvl1pPr>
          </a:lstStyle>
          <a:p>
            <a:endParaRPr lang="ru-RU"/>
          </a:p>
        </p:txBody>
      </p:sp>
      <p:sp>
        <p:nvSpPr>
          <p:cNvPr id="6" name="Slide Number Placeholder 5"/>
          <p:cNvSpPr>
            <a:spLocks noGrp="1"/>
          </p:cNvSpPr>
          <p:nvPr>
            <p:ph type="sldNum" sz="quarter" idx="4"/>
          </p:nvPr>
        </p:nvSpPr>
        <p:spPr>
          <a:xfrm>
            <a:off x="7885509" y="4412457"/>
            <a:ext cx="573161" cy="273844"/>
          </a:xfrm>
          <a:prstGeom prst="rect">
            <a:avLst/>
          </a:prstGeom>
        </p:spPr>
        <p:txBody>
          <a:bodyPr vert="horz" lIns="68580" tIns="34290" rIns="68580" bIns="34290" rtlCol="0" anchor="ctr"/>
          <a:lstStyle>
            <a:lvl1pPr algn="r">
              <a:defRPr sz="800">
                <a:solidFill>
                  <a:schemeClr val="tx1"/>
                </a:solidFill>
              </a:defRPr>
            </a:lvl1pPr>
          </a:lstStyle>
          <a:p>
            <a:fld id="{EC738030-EC37-4135-A277-EB3145796DE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10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10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10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10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10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10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5.png"/><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375"/>
                    </a14:imgEffect>
                  </a14:imgLayer>
                </a14:imgProps>
              </a:ext>
              <a:ext uri="{28A0092B-C50C-407E-A947-70E740481C1C}">
                <a14:useLocalDpi xmlns:a14="http://schemas.microsoft.com/office/drawing/2010/main" val="0"/>
              </a:ext>
            </a:extLst>
          </a:blip>
          <a:srcRect/>
          <a:stretch>
            <a:fillRect/>
          </a:stretch>
        </p:blipFill>
        <p:spPr bwMode="auto">
          <a:xfrm>
            <a:off x="0" y="0"/>
            <a:ext cx="9144000" cy="5145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1"/>
          <p:cNvSpPr>
            <a:spLocks noGrp="1"/>
          </p:cNvSpPr>
          <p:nvPr>
            <p:ph type="ctrTitle"/>
          </p:nvPr>
        </p:nvSpPr>
        <p:spPr>
          <a:xfrm>
            <a:off x="1313259" y="548680"/>
            <a:ext cx="6517482" cy="720080"/>
          </a:xfrm>
        </p:spPr>
        <p:txBody>
          <a:bodyPr>
            <a:normAutofit/>
          </a:bodyPr>
          <a:lstStyle/>
          <a:p>
            <a:r>
              <a:rPr lang="ru-RU" sz="2800" b="1" cap="none" dirty="0" smtClean="0">
                <a:solidFill>
                  <a:srgbClr val="1D52A7"/>
                </a:solidFill>
                <a:latin typeface="Arial" panose="020B0604020202020204" pitchFamily="34" charset="0"/>
                <a:cs typeface="Arial" panose="020B0604020202020204" pitchFamily="34" charset="0"/>
              </a:rPr>
              <a:t>«</a:t>
            </a:r>
            <a:r>
              <a:rPr lang="en-US" sz="2800" b="1" cap="none" dirty="0">
                <a:solidFill>
                  <a:srgbClr val="1D52A7"/>
                </a:solidFill>
                <a:latin typeface="Arial" panose="020B0604020202020204" pitchFamily="34" charset="0"/>
                <a:cs typeface="Arial" panose="020B0604020202020204" pitchFamily="34" charset="0"/>
              </a:rPr>
              <a:t>Special pharmaceutical </a:t>
            </a:r>
            <a:r>
              <a:rPr lang="en-US" sz="2800" b="1" cap="none" dirty="0" smtClean="0">
                <a:solidFill>
                  <a:srgbClr val="1D52A7"/>
                </a:solidFill>
                <a:latin typeface="Arial" panose="020B0604020202020204" pitchFamily="34" charset="0"/>
                <a:cs typeface="Arial" panose="020B0604020202020204" pitchFamily="34" charset="0"/>
              </a:rPr>
              <a:t>chemistry</a:t>
            </a:r>
            <a:r>
              <a:rPr lang="ru-RU" sz="2800" b="1" cap="none" dirty="0" smtClean="0">
                <a:solidFill>
                  <a:srgbClr val="1D52A7"/>
                </a:solidFill>
                <a:latin typeface="Arial" panose="020B0604020202020204" pitchFamily="34" charset="0"/>
                <a:cs typeface="Arial" panose="020B0604020202020204" pitchFamily="34" charset="0"/>
              </a:rPr>
              <a:t>»</a:t>
            </a:r>
            <a:endParaRPr lang="ru-RU" sz="2800" dirty="0"/>
          </a:p>
        </p:txBody>
      </p:sp>
      <p:sp>
        <p:nvSpPr>
          <p:cNvPr id="5" name="Подзаголовок 2"/>
          <p:cNvSpPr>
            <a:spLocks noGrp="1"/>
          </p:cNvSpPr>
          <p:nvPr>
            <p:ph type="subTitle" idx="1"/>
          </p:nvPr>
        </p:nvSpPr>
        <p:spPr>
          <a:xfrm>
            <a:off x="827584" y="1556792"/>
            <a:ext cx="7416824" cy="3024336"/>
          </a:xfrm>
        </p:spPr>
        <p:txBody>
          <a:bodyPr>
            <a:normAutofit/>
          </a:bodyPr>
          <a:lstStyle/>
          <a:p>
            <a:r>
              <a:rPr lang="en-US" sz="2800" b="1" dirty="0">
                <a:solidFill>
                  <a:srgbClr val="C00000"/>
                </a:solidFill>
                <a:latin typeface="Arial" panose="020B0604020202020204" pitchFamily="34" charset="0"/>
                <a:cs typeface="Arial" panose="020B0604020202020204" pitchFamily="34" charset="0"/>
              </a:rPr>
              <a:t>Steroids. </a:t>
            </a:r>
            <a:r>
              <a:rPr lang="en-US" sz="2800" b="1" dirty="0" smtClean="0">
                <a:solidFill>
                  <a:srgbClr val="C00000"/>
                </a:solidFill>
                <a:latin typeface="Arial" panose="020B0604020202020204" pitchFamily="34" charset="0"/>
                <a:cs typeface="Arial" panose="020B0604020202020204" pitchFamily="34" charset="0"/>
              </a:rPr>
              <a:t>Classification. </a:t>
            </a:r>
            <a:endParaRPr lang="ru-RU" sz="2800" b="1" dirty="0" smtClean="0">
              <a:solidFill>
                <a:srgbClr val="C00000"/>
              </a:solidFill>
              <a:latin typeface="Arial" panose="020B0604020202020204" pitchFamily="34" charset="0"/>
              <a:cs typeface="Arial" panose="020B0604020202020204" pitchFamily="34" charset="0"/>
            </a:endParaRPr>
          </a:p>
          <a:p>
            <a:r>
              <a:rPr lang="en-US" sz="2800" b="1" dirty="0" smtClean="0">
                <a:solidFill>
                  <a:srgbClr val="C00000"/>
                </a:solidFill>
                <a:latin typeface="Arial" panose="020B0604020202020204" pitchFamily="34" charset="0"/>
                <a:cs typeface="Arial" panose="020B0604020202020204" pitchFamily="34" charset="0"/>
              </a:rPr>
              <a:t>Cardiac </a:t>
            </a:r>
            <a:r>
              <a:rPr lang="en-US" sz="2800" b="1" dirty="0">
                <a:solidFill>
                  <a:srgbClr val="C00000"/>
                </a:solidFill>
                <a:latin typeface="Arial" panose="020B0604020202020204" pitchFamily="34" charset="0"/>
                <a:cs typeface="Arial" panose="020B0604020202020204" pitchFamily="34" charset="0"/>
              </a:rPr>
              <a:t>glycosides</a:t>
            </a:r>
            <a:endParaRPr lang="en-US" sz="2800" b="1" dirty="0">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1691680" y="4506674"/>
            <a:ext cx="5760640" cy="369332"/>
          </a:xfrm>
          <a:prstGeom prst="rect">
            <a:avLst/>
          </a:prstGeom>
          <a:noFill/>
        </p:spPr>
        <p:txBody>
          <a:bodyPr wrap="square" rtlCol="0">
            <a:spAutoFit/>
          </a:bodyPr>
          <a:lstStyle/>
          <a:p>
            <a:pPr algn="ctr"/>
            <a:r>
              <a:rPr lang="en-US" dirty="0" smtClean="0">
                <a:solidFill>
                  <a:srgbClr val="1D52A7"/>
                </a:solidFill>
              </a:rPr>
              <a:t>Associate Professor </a:t>
            </a:r>
            <a:r>
              <a:rPr lang="en-US" dirty="0" err="1" smtClean="0">
                <a:solidFill>
                  <a:srgbClr val="1D52A7"/>
                </a:solidFill>
              </a:rPr>
              <a:t>Gureeva</a:t>
            </a:r>
            <a:r>
              <a:rPr lang="en-US" dirty="0" smtClean="0">
                <a:solidFill>
                  <a:srgbClr val="1D52A7"/>
                </a:solidFill>
              </a:rPr>
              <a:t> E.S.</a:t>
            </a:r>
            <a:endParaRPr lang="ru-RU" dirty="0">
              <a:solidFill>
                <a:srgbClr val="1D52A7"/>
              </a:solidFill>
            </a:endParaRPr>
          </a:p>
        </p:txBody>
      </p:sp>
    </p:spTree>
    <p:extLst>
      <p:ext uri="{BB962C8B-B14F-4D97-AF65-F5344CB8AC3E}">
        <p14:creationId xmlns:p14="http://schemas.microsoft.com/office/powerpoint/2010/main" val="3611163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Steroids</a:t>
            </a:r>
            <a:r>
              <a:rPr lang="ru-RU" sz="3200" b="1" dirty="0" smtClean="0">
                <a:solidFill>
                  <a:srgbClr val="0070C0"/>
                </a:solidFill>
              </a:rPr>
              <a:t>. </a:t>
            </a:r>
            <a:r>
              <a:rPr lang="en-US" sz="3200" b="1" dirty="0" smtClean="0">
                <a:solidFill>
                  <a:srgbClr val="0070C0"/>
                </a:solidFill>
              </a:rPr>
              <a:t>Classification of steroids</a:t>
            </a:r>
            <a:r>
              <a:rPr lang="ru-RU" sz="3200" b="1" dirty="0" smtClean="0">
                <a:solidFill>
                  <a:srgbClr val="0070C0"/>
                </a:solidFill>
              </a:rPr>
              <a:t>.</a:t>
            </a:r>
            <a:endParaRPr lang="ru-RU" sz="3200" b="1" dirty="0">
              <a:solidFill>
                <a:srgbClr val="0070C0"/>
              </a:solidFill>
            </a:endParaRPr>
          </a:p>
        </p:txBody>
      </p:sp>
      <p:sp>
        <p:nvSpPr>
          <p:cNvPr id="6" name="Прямоугольник 5"/>
          <p:cNvSpPr/>
          <p:nvPr/>
        </p:nvSpPr>
        <p:spPr>
          <a:xfrm>
            <a:off x="251520" y="699542"/>
            <a:ext cx="8640960" cy="646331"/>
          </a:xfrm>
          <a:prstGeom prst="rect">
            <a:avLst/>
          </a:prstGeom>
        </p:spPr>
        <p:txBody>
          <a:bodyPr wrap="square">
            <a:spAutoFit/>
          </a:bodyPr>
          <a:lstStyle/>
          <a:p>
            <a:pPr algn="just"/>
            <a:r>
              <a:rPr lang="en-US" b="1" i="1" dirty="0">
                <a:solidFill>
                  <a:srgbClr val="C00000"/>
                </a:solidFill>
              </a:rPr>
              <a:t>Steroidal </a:t>
            </a:r>
            <a:r>
              <a:rPr lang="en-US" b="1" i="1" dirty="0" err="1">
                <a:solidFill>
                  <a:srgbClr val="C00000"/>
                </a:solidFill>
              </a:rPr>
              <a:t>saponins</a:t>
            </a:r>
            <a:r>
              <a:rPr lang="en-US" b="1" i="1" dirty="0"/>
              <a:t>.</a:t>
            </a:r>
            <a:r>
              <a:rPr lang="en-US" dirty="0"/>
              <a:t> </a:t>
            </a:r>
            <a:r>
              <a:rPr lang="en-US" dirty="0" err="1"/>
              <a:t>Saponins</a:t>
            </a:r>
            <a:r>
              <a:rPr lang="en-US" dirty="0"/>
              <a:t> are a group of natural compounds of plant or animal origin that have surface activity and can cause </a:t>
            </a:r>
            <a:r>
              <a:rPr lang="en-US" dirty="0" err="1"/>
              <a:t>haemolysis</a:t>
            </a:r>
            <a:r>
              <a:rPr lang="en-US" dirty="0"/>
              <a:t> of erythrocytes. </a:t>
            </a:r>
            <a:endParaRPr lang="ru-RU" dirty="0"/>
          </a:p>
        </p:txBody>
      </p:sp>
      <p:pic>
        <p:nvPicPr>
          <p:cNvPr id="7" name="Рисунок 6"/>
          <p:cNvPicPr/>
          <p:nvPr/>
        </p:nvPicPr>
        <p:blipFill>
          <a:blip r:embed="rId3"/>
          <a:stretch>
            <a:fillRect/>
          </a:stretch>
        </p:blipFill>
        <p:spPr>
          <a:xfrm>
            <a:off x="3563888" y="1427322"/>
            <a:ext cx="1967284" cy="1072420"/>
          </a:xfrm>
          <a:prstGeom prst="rect">
            <a:avLst/>
          </a:prstGeom>
          <a:noFill/>
          <a:ln>
            <a:noFill/>
          </a:ln>
          <a:effectLst>
            <a:outerShdw blurRad="152400" dist="190500" dir="2700000" algn="ctr" rotWithShape="0">
              <a:schemeClr val="tx1">
                <a:alpha val="40000"/>
              </a:schemeClr>
            </a:outerShdw>
          </a:effectLst>
        </p:spPr>
      </p:pic>
      <p:sp>
        <p:nvSpPr>
          <p:cNvPr id="8" name="Прямоугольник 7"/>
          <p:cNvSpPr/>
          <p:nvPr/>
        </p:nvSpPr>
        <p:spPr>
          <a:xfrm>
            <a:off x="251520" y="2584524"/>
            <a:ext cx="8640960" cy="923330"/>
          </a:xfrm>
          <a:prstGeom prst="rect">
            <a:avLst/>
          </a:prstGeom>
        </p:spPr>
        <p:txBody>
          <a:bodyPr wrap="square">
            <a:spAutoFit/>
          </a:bodyPr>
          <a:lstStyle/>
          <a:p>
            <a:pPr algn="just"/>
            <a:r>
              <a:rPr lang="en-US" dirty="0" smtClean="0"/>
              <a:t>Steroidal </a:t>
            </a:r>
            <a:r>
              <a:rPr lang="en-US" dirty="0" err="1"/>
              <a:t>saponins</a:t>
            </a:r>
            <a:r>
              <a:rPr lang="en-US" dirty="0"/>
              <a:t> are subdivided into </a:t>
            </a:r>
            <a:r>
              <a:rPr lang="en-US" dirty="0" err="1"/>
              <a:t>spirostenol</a:t>
            </a:r>
            <a:r>
              <a:rPr lang="en-US" dirty="0"/>
              <a:t> glycosides with 6 cycles in the steroid part of the molecule (I) and </a:t>
            </a:r>
            <a:r>
              <a:rPr lang="en-US" dirty="0" err="1"/>
              <a:t>furostenol</a:t>
            </a:r>
            <a:r>
              <a:rPr lang="en-US" dirty="0"/>
              <a:t> glycosides in which one of their rings is opened and the side chain contains glucose (II):</a:t>
            </a:r>
            <a:endParaRPr lang="ru-RU" dirty="0"/>
          </a:p>
        </p:txBody>
      </p:sp>
      <p:pic>
        <p:nvPicPr>
          <p:cNvPr id="9" name="Рисунок 8"/>
          <p:cNvPicPr/>
          <p:nvPr/>
        </p:nvPicPr>
        <p:blipFill>
          <a:blip r:embed="rId4"/>
          <a:stretch>
            <a:fillRect/>
          </a:stretch>
        </p:blipFill>
        <p:spPr>
          <a:xfrm>
            <a:off x="643905" y="3487533"/>
            <a:ext cx="2847975" cy="1504315"/>
          </a:xfrm>
          <a:prstGeom prst="rect">
            <a:avLst/>
          </a:prstGeom>
          <a:noFill/>
          <a:ln>
            <a:noFill/>
          </a:ln>
          <a:effectLst>
            <a:outerShdw blurRad="152400" dist="190500" dir="2700000" algn="ctr" rotWithShape="0">
              <a:schemeClr val="tx1">
                <a:alpha val="40000"/>
              </a:schemeClr>
            </a:outerShdw>
          </a:effectLst>
        </p:spPr>
      </p:pic>
      <p:pic>
        <p:nvPicPr>
          <p:cNvPr id="10" name="Рисунок 9"/>
          <p:cNvPicPr/>
          <p:nvPr/>
        </p:nvPicPr>
        <p:blipFill>
          <a:blip r:embed="rId5"/>
          <a:stretch>
            <a:fillRect/>
          </a:stretch>
        </p:blipFill>
        <p:spPr>
          <a:xfrm>
            <a:off x="5773609" y="3467214"/>
            <a:ext cx="2762250" cy="1544955"/>
          </a:xfrm>
          <a:prstGeom prst="rect">
            <a:avLst/>
          </a:prstGeom>
          <a:noFill/>
          <a:ln>
            <a:noFill/>
          </a:ln>
          <a:effectLst>
            <a:outerShdw blurRad="152400" dist="190500" dir="2700000" algn="ctr" rotWithShape="0">
              <a:schemeClr val="tx1">
                <a:alpha val="40000"/>
              </a:schemeClr>
            </a:outerShdw>
          </a:effectLst>
        </p:spPr>
      </p:pic>
    </p:spTree>
    <p:extLst>
      <p:ext uri="{BB962C8B-B14F-4D97-AF65-F5344CB8AC3E}">
        <p14:creationId xmlns:p14="http://schemas.microsoft.com/office/powerpoint/2010/main" val="1754671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Steroids</a:t>
            </a:r>
            <a:r>
              <a:rPr lang="ru-RU" sz="3200" b="1" dirty="0" smtClean="0">
                <a:solidFill>
                  <a:srgbClr val="0070C0"/>
                </a:solidFill>
              </a:rPr>
              <a:t>. </a:t>
            </a:r>
            <a:r>
              <a:rPr lang="en-US" sz="3200" b="1" dirty="0" smtClean="0">
                <a:solidFill>
                  <a:srgbClr val="0070C0"/>
                </a:solidFill>
              </a:rPr>
              <a:t>Classification of steroids</a:t>
            </a:r>
            <a:r>
              <a:rPr lang="ru-RU" sz="3200" b="1" dirty="0" smtClean="0">
                <a:solidFill>
                  <a:srgbClr val="0070C0"/>
                </a:solidFill>
              </a:rPr>
              <a:t>.</a:t>
            </a:r>
            <a:endParaRPr lang="ru-RU" sz="3200" b="1" dirty="0">
              <a:solidFill>
                <a:srgbClr val="0070C0"/>
              </a:solidFill>
            </a:endParaRPr>
          </a:p>
        </p:txBody>
      </p:sp>
      <p:sp>
        <p:nvSpPr>
          <p:cNvPr id="6" name="Прямоугольник 5"/>
          <p:cNvSpPr/>
          <p:nvPr/>
        </p:nvSpPr>
        <p:spPr>
          <a:xfrm>
            <a:off x="251520" y="734382"/>
            <a:ext cx="8640960" cy="1477328"/>
          </a:xfrm>
          <a:prstGeom prst="rect">
            <a:avLst/>
          </a:prstGeom>
        </p:spPr>
        <p:txBody>
          <a:bodyPr wrap="square">
            <a:spAutoFit/>
          </a:bodyPr>
          <a:lstStyle/>
          <a:p>
            <a:pPr algn="just"/>
            <a:r>
              <a:rPr lang="en-US" b="1" i="1" dirty="0">
                <a:solidFill>
                  <a:srgbClr val="C00000"/>
                </a:solidFill>
              </a:rPr>
              <a:t>Steroidal </a:t>
            </a:r>
            <a:r>
              <a:rPr lang="en-US" b="1" i="1" dirty="0" err="1">
                <a:solidFill>
                  <a:srgbClr val="C00000"/>
                </a:solidFill>
              </a:rPr>
              <a:t>glycoalkaloids</a:t>
            </a:r>
            <a:r>
              <a:rPr lang="en-US" b="1" i="1" dirty="0">
                <a:solidFill>
                  <a:srgbClr val="C00000"/>
                </a:solidFill>
              </a:rPr>
              <a:t>.</a:t>
            </a:r>
            <a:r>
              <a:rPr lang="en-US" b="1" dirty="0">
                <a:solidFill>
                  <a:srgbClr val="C00000"/>
                </a:solidFill>
              </a:rPr>
              <a:t> </a:t>
            </a:r>
            <a:r>
              <a:rPr lang="en-US" dirty="0"/>
              <a:t>A relatively large group of alkaloids belonging to the pseudoalkaloids. Includes about 350 representatives found in only 5 families: nightshade, lily, boxwood, </a:t>
            </a:r>
            <a:r>
              <a:rPr lang="en-US" dirty="0" err="1"/>
              <a:t>coutre</a:t>
            </a:r>
            <a:r>
              <a:rPr lang="en-US" dirty="0"/>
              <a:t>, </a:t>
            </a:r>
            <a:r>
              <a:rPr lang="en-US" dirty="0" err="1"/>
              <a:t>simarubic</a:t>
            </a:r>
            <a:r>
              <a:rPr lang="en-US" dirty="0"/>
              <a:t>. They combine the properties of steroidal </a:t>
            </a:r>
            <a:r>
              <a:rPr lang="en-US" dirty="0" err="1"/>
              <a:t>saponins</a:t>
            </a:r>
            <a:r>
              <a:rPr lang="en-US" dirty="0"/>
              <a:t> and alkaloids. The structure of the steroidal alkaloids is based on a </a:t>
            </a:r>
            <a:r>
              <a:rPr lang="en-US" dirty="0" err="1"/>
              <a:t>cyclopentano-perhydrophenanthrene</a:t>
            </a:r>
            <a:r>
              <a:rPr lang="en-US" dirty="0"/>
              <a:t> skeleton linked to a heterocyclic system.</a:t>
            </a:r>
            <a:endParaRPr lang="ru-RU"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585143"/>
            <a:ext cx="2752152" cy="141577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727" y="2585143"/>
            <a:ext cx="2806457" cy="145752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2566589"/>
            <a:ext cx="2021095" cy="14343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1174303" y="4011910"/>
            <a:ext cx="1021433" cy="338554"/>
          </a:xfrm>
          <a:prstGeom prst="rect">
            <a:avLst/>
          </a:prstGeom>
        </p:spPr>
        <p:txBody>
          <a:bodyPr wrap="none">
            <a:spAutoFit/>
          </a:bodyPr>
          <a:lstStyle/>
          <a:p>
            <a:r>
              <a:rPr lang="en-US" sz="1600" b="1" dirty="0" err="1" smtClean="0">
                <a:solidFill>
                  <a:srgbClr val="0070C0"/>
                </a:solidFill>
              </a:rPr>
              <a:t>Solasodin</a:t>
            </a:r>
            <a:endParaRPr lang="ru-RU" sz="1600" b="1" dirty="0">
              <a:solidFill>
                <a:srgbClr val="0070C0"/>
              </a:solidFill>
            </a:endParaRPr>
          </a:p>
        </p:txBody>
      </p:sp>
      <p:sp>
        <p:nvSpPr>
          <p:cNvPr id="8" name="Прямоугольник 7"/>
          <p:cNvSpPr/>
          <p:nvPr/>
        </p:nvSpPr>
        <p:spPr>
          <a:xfrm>
            <a:off x="3441337" y="4074626"/>
            <a:ext cx="2714839" cy="338554"/>
          </a:xfrm>
          <a:prstGeom prst="rect">
            <a:avLst/>
          </a:prstGeom>
        </p:spPr>
        <p:txBody>
          <a:bodyPr wrap="square">
            <a:spAutoFit/>
          </a:bodyPr>
          <a:lstStyle/>
          <a:p>
            <a:pPr algn="ctr"/>
            <a:r>
              <a:rPr lang="en-US" sz="1600" b="1" dirty="0" err="1" smtClean="0">
                <a:solidFill>
                  <a:srgbClr val="0070C0"/>
                </a:solidFill>
              </a:rPr>
              <a:t>Tomatidine</a:t>
            </a:r>
            <a:r>
              <a:rPr lang="en-US" sz="1600" b="1" dirty="0" smtClean="0">
                <a:solidFill>
                  <a:srgbClr val="0070C0"/>
                </a:solidFill>
              </a:rPr>
              <a:t> (</a:t>
            </a:r>
            <a:r>
              <a:rPr lang="en-US" sz="1600" b="1" dirty="0" err="1" smtClean="0">
                <a:solidFill>
                  <a:srgbClr val="0070C0"/>
                </a:solidFill>
              </a:rPr>
              <a:t>tomatanin</a:t>
            </a:r>
            <a:r>
              <a:rPr lang="en-US" sz="1600" b="1" dirty="0" smtClean="0">
                <a:solidFill>
                  <a:srgbClr val="0070C0"/>
                </a:solidFill>
              </a:rPr>
              <a:t>)</a:t>
            </a:r>
            <a:endParaRPr lang="ru-RU" sz="1600" b="1" dirty="0">
              <a:solidFill>
                <a:srgbClr val="0070C0"/>
              </a:solidFill>
            </a:endParaRPr>
          </a:p>
        </p:txBody>
      </p:sp>
      <p:sp>
        <p:nvSpPr>
          <p:cNvPr id="9" name="Прямоугольник 8"/>
          <p:cNvSpPr/>
          <p:nvPr/>
        </p:nvSpPr>
        <p:spPr>
          <a:xfrm>
            <a:off x="6672303" y="4002618"/>
            <a:ext cx="2009023" cy="338554"/>
          </a:xfrm>
          <a:prstGeom prst="rect">
            <a:avLst/>
          </a:prstGeom>
        </p:spPr>
        <p:txBody>
          <a:bodyPr wrap="square">
            <a:spAutoFit/>
          </a:bodyPr>
          <a:lstStyle/>
          <a:p>
            <a:pPr algn="ctr"/>
            <a:r>
              <a:rPr lang="en-US" sz="1600" b="1" dirty="0" err="1" smtClean="0">
                <a:solidFill>
                  <a:srgbClr val="0070C0"/>
                </a:solidFill>
              </a:rPr>
              <a:t>Solanidine</a:t>
            </a:r>
            <a:endParaRPr lang="ru-RU" sz="1600" b="1" dirty="0">
              <a:solidFill>
                <a:srgbClr val="0070C0"/>
              </a:solidFill>
            </a:endParaRPr>
          </a:p>
        </p:txBody>
      </p:sp>
    </p:spTree>
    <p:extLst>
      <p:ext uri="{BB962C8B-B14F-4D97-AF65-F5344CB8AC3E}">
        <p14:creationId xmlns:p14="http://schemas.microsoft.com/office/powerpoint/2010/main" val="2165556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Steroids</a:t>
            </a:r>
            <a:r>
              <a:rPr lang="ru-RU" sz="3200" b="1" dirty="0" smtClean="0">
                <a:solidFill>
                  <a:srgbClr val="0070C0"/>
                </a:solidFill>
              </a:rPr>
              <a:t>. </a:t>
            </a:r>
            <a:r>
              <a:rPr lang="en-US" sz="3200" b="1" dirty="0" smtClean="0">
                <a:solidFill>
                  <a:srgbClr val="0070C0"/>
                </a:solidFill>
              </a:rPr>
              <a:t>Classification of steroids</a:t>
            </a:r>
            <a:r>
              <a:rPr lang="ru-RU" sz="3200" b="1" dirty="0" smtClean="0">
                <a:solidFill>
                  <a:srgbClr val="0070C0"/>
                </a:solidFill>
              </a:rPr>
              <a:t>.</a:t>
            </a:r>
            <a:endParaRPr lang="ru-RU" sz="3200" b="1" dirty="0">
              <a:solidFill>
                <a:srgbClr val="0070C0"/>
              </a:solidFill>
            </a:endParaRPr>
          </a:p>
        </p:txBody>
      </p:sp>
      <p:sp>
        <p:nvSpPr>
          <p:cNvPr id="6" name="Прямоугольник 5"/>
          <p:cNvSpPr/>
          <p:nvPr/>
        </p:nvSpPr>
        <p:spPr>
          <a:xfrm>
            <a:off x="251521" y="734382"/>
            <a:ext cx="8640960" cy="1477328"/>
          </a:xfrm>
          <a:prstGeom prst="rect">
            <a:avLst/>
          </a:prstGeom>
        </p:spPr>
        <p:txBody>
          <a:bodyPr wrap="square">
            <a:spAutoFit/>
          </a:bodyPr>
          <a:lstStyle/>
          <a:p>
            <a:pPr algn="just"/>
            <a:r>
              <a:rPr lang="en-US" b="1" i="1" dirty="0" smtClean="0">
                <a:solidFill>
                  <a:srgbClr val="C00000"/>
                </a:solidFill>
              </a:rPr>
              <a:t>Steroid alkaloids. </a:t>
            </a:r>
            <a:r>
              <a:rPr lang="en-US" dirty="0" smtClean="0"/>
              <a:t>They include the following groups of compounds: C27-alkaloids with modified steroid skeleton, stimulating contraction of transverse striated muscles; plant C21-alkaloids with bactericidal and </a:t>
            </a:r>
            <a:r>
              <a:rPr lang="en-US" dirty="0" err="1" smtClean="0"/>
              <a:t>amoebocidal</a:t>
            </a:r>
            <a:r>
              <a:rPr lang="en-US" dirty="0" smtClean="0"/>
              <a:t> action, and modified C21-alkaloids from amphibian glands (</a:t>
            </a:r>
            <a:r>
              <a:rPr lang="en-US" dirty="0" err="1" smtClean="0"/>
              <a:t>samandarone</a:t>
            </a:r>
            <a:r>
              <a:rPr lang="en-US" dirty="0" smtClean="0"/>
              <a:t>, </a:t>
            </a:r>
            <a:r>
              <a:rPr lang="en-US" dirty="0" err="1" smtClean="0"/>
              <a:t>batrachotoxin</a:t>
            </a:r>
            <a:r>
              <a:rPr lang="en-US" dirty="0" smtClean="0"/>
              <a:t>, etc.), which are strong poisons of the central nervous system and </a:t>
            </a:r>
            <a:r>
              <a:rPr lang="en-US" dirty="0" err="1" smtClean="0"/>
              <a:t>cardiotoxins</a:t>
            </a:r>
            <a:r>
              <a:rPr lang="en-US" dirty="0" smtClean="0"/>
              <a:t>.</a:t>
            </a:r>
            <a:endParaRPr lang="ru-RU" dirty="0"/>
          </a:p>
        </p:txBody>
      </p:sp>
      <p:sp>
        <p:nvSpPr>
          <p:cNvPr id="7" name="Прямоугольник 6"/>
          <p:cNvSpPr/>
          <p:nvPr/>
        </p:nvSpPr>
        <p:spPr>
          <a:xfrm>
            <a:off x="1243980" y="4083918"/>
            <a:ext cx="2247900" cy="338554"/>
          </a:xfrm>
          <a:prstGeom prst="rect">
            <a:avLst/>
          </a:prstGeom>
        </p:spPr>
        <p:txBody>
          <a:bodyPr wrap="square">
            <a:spAutoFit/>
          </a:bodyPr>
          <a:lstStyle/>
          <a:p>
            <a:pPr algn="ctr"/>
            <a:r>
              <a:rPr lang="en-US" sz="1600" b="1" dirty="0" err="1" smtClean="0">
                <a:solidFill>
                  <a:srgbClr val="0070C0"/>
                </a:solidFill>
              </a:rPr>
              <a:t>Batrachotoxin</a:t>
            </a:r>
            <a:endParaRPr lang="ru-RU" sz="1600" b="1" dirty="0">
              <a:solidFill>
                <a:srgbClr val="0070C0"/>
              </a:solidFill>
            </a:endParaRPr>
          </a:p>
        </p:txBody>
      </p:sp>
      <p:sp>
        <p:nvSpPr>
          <p:cNvPr id="8" name="Прямоугольник 7"/>
          <p:cNvSpPr/>
          <p:nvPr/>
        </p:nvSpPr>
        <p:spPr>
          <a:xfrm>
            <a:off x="5580111" y="4083918"/>
            <a:ext cx="2310755" cy="338554"/>
          </a:xfrm>
          <a:prstGeom prst="rect">
            <a:avLst/>
          </a:prstGeom>
        </p:spPr>
        <p:txBody>
          <a:bodyPr wrap="square">
            <a:spAutoFit/>
          </a:bodyPr>
          <a:lstStyle/>
          <a:p>
            <a:pPr algn="ctr"/>
            <a:r>
              <a:rPr lang="en-US" sz="1600" b="1" dirty="0" err="1" smtClean="0">
                <a:solidFill>
                  <a:srgbClr val="0070C0"/>
                </a:solidFill>
              </a:rPr>
              <a:t>Samandaron</a:t>
            </a:r>
            <a:r>
              <a:rPr lang="en-US" sz="1600" b="1" dirty="0" smtClean="0">
                <a:solidFill>
                  <a:srgbClr val="0070C0"/>
                </a:solidFill>
              </a:rPr>
              <a:t> </a:t>
            </a:r>
            <a:endParaRPr lang="ru-RU" sz="1600" b="1" dirty="0">
              <a:solidFill>
                <a:srgbClr val="0070C0"/>
              </a:solidFill>
            </a:endParaRPr>
          </a:p>
        </p:txBody>
      </p:sp>
      <p:pic>
        <p:nvPicPr>
          <p:cNvPr id="9" name="Рисунок 8" descr="https://free-images.com/or/41ef/batrachotoxin2_svg.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3980" y="2571750"/>
            <a:ext cx="2247900" cy="1485900"/>
          </a:xfrm>
          <a:prstGeom prst="rect">
            <a:avLst/>
          </a:prstGeom>
          <a:noFill/>
          <a:ln>
            <a:noFill/>
          </a:ln>
          <a:effectLst>
            <a:outerShdw blurRad="152400" dist="190500" dir="2700000" algn="ctr" rotWithShape="0">
              <a:schemeClr val="tx1">
                <a:alpha val="40000"/>
              </a:schemeClr>
            </a:outerShdw>
          </a:effectLst>
        </p:spPr>
      </p:pic>
      <p:pic>
        <p:nvPicPr>
          <p:cNvPr id="10" name="Рисунок 9"/>
          <p:cNvPicPr/>
          <p:nvPr/>
        </p:nvPicPr>
        <p:blipFill>
          <a:blip r:embed="rId4"/>
          <a:stretch>
            <a:fillRect/>
          </a:stretch>
        </p:blipFill>
        <p:spPr>
          <a:xfrm>
            <a:off x="5580112" y="2571750"/>
            <a:ext cx="2310755" cy="1485900"/>
          </a:xfrm>
          <a:prstGeom prst="rect">
            <a:avLst/>
          </a:prstGeom>
          <a:noFill/>
          <a:ln>
            <a:noFill/>
          </a:ln>
          <a:effectLst>
            <a:outerShdw blurRad="152400" dist="190500" dir="2700000" algn="ctr" rotWithShape="0">
              <a:schemeClr val="tx1">
                <a:alpha val="40000"/>
              </a:schemeClr>
            </a:outerShdw>
          </a:effectLst>
        </p:spPr>
      </p:pic>
    </p:spTree>
    <p:extLst>
      <p:ext uri="{BB962C8B-B14F-4D97-AF65-F5344CB8AC3E}">
        <p14:creationId xmlns:p14="http://schemas.microsoft.com/office/powerpoint/2010/main" val="2508119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Steroids</a:t>
            </a:r>
            <a:r>
              <a:rPr lang="ru-RU" sz="3200" b="1" dirty="0" smtClean="0">
                <a:solidFill>
                  <a:srgbClr val="0070C0"/>
                </a:solidFill>
              </a:rPr>
              <a:t>. </a:t>
            </a:r>
            <a:r>
              <a:rPr lang="en-US" sz="3200" b="1" dirty="0" smtClean="0">
                <a:solidFill>
                  <a:srgbClr val="0070C0"/>
                </a:solidFill>
              </a:rPr>
              <a:t>Classification of steroids</a:t>
            </a:r>
            <a:r>
              <a:rPr lang="ru-RU" sz="3200" b="1" dirty="0" smtClean="0">
                <a:solidFill>
                  <a:srgbClr val="0070C0"/>
                </a:solidFill>
              </a:rPr>
              <a:t>.</a:t>
            </a:r>
            <a:endParaRPr lang="ru-RU" sz="3200" b="1" dirty="0">
              <a:solidFill>
                <a:srgbClr val="0070C0"/>
              </a:solidFill>
            </a:endParaRPr>
          </a:p>
        </p:txBody>
      </p:sp>
      <p:sp>
        <p:nvSpPr>
          <p:cNvPr id="6" name="Прямоугольник 5"/>
          <p:cNvSpPr/>
          <p:nvPr/>
        </p:nvSpPr>
        <p:spPr>
          <a:xfrm>
            <a:off x="251520" y="699542"/>
            <a:ext cx="8640960" cy="2031325"/>
          </a:xfrm>
          <a:prstGeom prst="rect">
            <a:avLst/>
          </a:prstGeom>
        </p:spPr>
        <p:txBody>
          <a:bodyPr wrap="square">
            <a:spAutoFit/>
          </a:bodyPr>
          <a:lstStyle/>
          <a:p>
            <a:pPr algn="just"/>
            <a:r>
              <a:rPr lang="en-US" b="1" i="1" dirty="0" smtClean="0">
                <a:solidFill>
                  <a:srgbClr val="C00000"/>
                </a:solidFill>
              </a:rPr>
              <a:t>Cardiac glycosides. </a:t>
            </a:r>
            <a:r>
              <a:rPr lang="en-US" dirty="0" smtClean="0"/>
              <a:t>A group of natural biologically active substances with selective </a:t>
            </a:r>
            <a:r>
              <a:rPr lang="en-US" dirty="0" err="1" smtClean="0"/>
              <a:t>cardiotonic</a:t>
            </a:r>
            <a:r>
              <a:rPr lang="en-US" dirty="0" smtClean="0"/>
              <a:t> action on the heart muscle. The </a:t>
            </a:r>
            <a:r>
              <a:rPr lang="en-US" dirty="0" err="1" smtClean="0"/>
              <a:t>aglycon</a:t>
            </a:r>
            <a:r>
              <a:rPr lang="en-US" dirty="0" smtClean="0"/>
              <a:t> of these compounds is a derivative of </a:t>
            </a:r>
            <a:r>
              <a:rPr lang="en-US" dirty="0" err="1" smtClean="0"/>
              <a:t>cyclopentaneperhydrophenanthrene</a:t>
            </a:r>
            <a:r>
              <a:rPr lang="en-US" dirty="0" smtClean="0"/>
              <a:t> containing an unsaturated five- or six-membered lactone ring at the 17th position. Depending on the structure of the unsaturated lactone ring, all cardiac glycosides are divided into two groups with a five-membered - </a:t>
            </a:r>
            <a:r>
              <a:rPr lang="en-US" dirty="0" err="1" smtClean="0"/>
              <a:t>cardenolides</a:t>
            </a:r>
            <a:r>
              <a:rPr lang="en-US" dirty="0" smtClean="0"/>
              <a:t> (glycosides from foxglove, </a:t>
            </a:r>
            <a:r>
              <a:rPr lang="en-US" dirty="0" err="1" smtClean="0"/>
              <a:t>strophanthus</a:t>
            </a:r>
            <a:r>
              <a:rPr lang="en-US" dirty="0" smtClean="0"/>
              <a:t>, lily of the valley, </a:t>
            </a:r>
            <a:r>
              <a:rPr lang="en-US" dirty="0" err="1" smtClean="0"/>
              <a:t>hollyflower</a:t>
            </a:r>
            <a:r>
              <a:rPr lang="en-US" dirty="0" smtClean="0"/>
              <a:t>) and six-membered - </a:t>
            </a:r>
            <a:r>
              <a:rPr lang="en-US" dirty="0" err="1" smtClean="0"/>
              <a:t>bufadienolides</a:t>
            </a:r>
            <a:r>
              <a:rPr lang="en-US" dirty="0" smtClean="0"/>
              <a:t> (frost glycosides) lactone ring.</a:t>
            </a:r>
            <a:endParaRPr lang="ru-RU" dirty="0"/>
          </a:p>
        </p:txBody>
      </p:sp>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412" y="2787774"/>
            <a:ext cx="5591175" cy="14478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2483768" y="4290650"/>
            <a:ext cx="1266693" cy="338554"/>
          </a:xfrm>
          <a:prstGeom prst="rect">
            <a:avLst/>
          </a:prstGeom>
        </p:spPr>
        <p:txBody>
          <a:bodyPr wrap="none">
            <a:spAutoFit/>
          </a:bodyPr>
          <a:lstStyle/>
          <a:p>
            <a:r>
              <a:rPr lang="en-US" sz="1600" b="1" dirty="0" err="1" smtClean="0">
                <a:solidFill>
                  <a:srgbClr val="0070C0"/>
                </a:solidFill>
              </a:rPr>
              <a:t>cardenolides</a:t>
            </a:r>
            <a:endParaRPr lang="ru-RU" sz="1600" b="1" dirty="0">
              <a:solidFill>
                <a:srgbClr val="0070C0"/>
              </a:solidFill>
            </a:endParaRPr>
          </a:p>
        </p:txBody>
      </p:sp>
      <p:sp>
        <p:nvSpPr>
          <p:cNvPr id="12" name="Прямоугольник 11"/>
          <p:cNvSpPr/>
          <p:nvPr/>
        </p:nvSpPr>
        <p:spPr>
          <a:xfrm>
            <a:off x="5220072" y="4290650"/>
            <a:ext cx="1452129" cy="338554"/>
          </a:xfrm>
          <a:prstGeom prst="rect">
            <a:avLst/>
          </a:prstGeom>
        </p:spPr>
        <p:txBody>
          <a:bodyPr wrap="none">
            <a:spAutoFit/>
          </a:bodyPr>
          <a:lstStyle/>
          <a:p>
            <a:r>
              <a:rPr lang="en-US" sz="1600" b="1" dirty="0" err="1" smtClean="0">
                <a:solidFill>
                  <a:srgbClr val="0070C0"/>
                </a:solidFill>
              </a:rPr>
              <a:t>bufadienolides</a:t>
            </a:r>
            <a:endParaRPr lang="ru-RU" sz="1600" b="1" dirty="0">
              <a:solidFill>
                <a:srgbClr val="0070C0"/>
              </a:solidFill>
            </a:endParaRPr>
          </a:p>
        </p:txBody>
      </p:sp>
    </p:spTree>
    <p:extLst>
      <p:ext uri="{BB962C8B-B14F-4D97-AF65-F5344CB8AC3E}">
        <p14:creationId xmlns:p14="http://schemas.microsoft.com/office/powerpoint/2010/main" val="2884640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1077218"/>
          </a:xfrm>
          <a:prstGeom prst="rect">
            <a:avLst/>
          </a:prstGeom>
        </p:spPr>
        <p:txBody>
          <a:bodyPr wrap="square">
            <a:spAutoFit/>
          </a:bodyPr>
          <a:lstStyle/>
          <a:p>
            <a:pPr algn="ctr"/>
            <a:r>
              <a:rPr lang="en-US" sz="3200" b="1" dirty="0" smtClean="0">
                <a:solidFill>
                  <a:srgbClr val="0070C0"/>
                </a:solidFill>
              </a:rPr>
              <a:t>Methods for the analysis of steroid structure compounds</a:t>
            </a:r>
            <a:endParaRPr lang="ru-RU" sz="3200" b="1" dirty="0">
              <a:solidFill>
                <a:srgbClr val="0070C0"/>
              </a:solidFill>
            </a:endParaRPr>
          </a:p>
        </p:txBody>
      </p:sp>
      <p:sp>
        <p:nvSpPr>
          <p:cNvPr id="6" name="Прямоугольник 5"/>
          <p:cNvSpPr/>
          <p:nvPr/>
        </p:nvSpPr>
        <p:spPr>
          <a:xfrm>
            <a:off x="251520" y="1203598"/>
            <a:ext cx="8640960" cy="3539430"/>
          </a:xfrm>
          <a:prstGeom prst="rect">
            <a:avLst/>
          </a:prstGeom>
        </p:spPr>
        <p:txBody>
          <a:bodyPr wrap="square">
            <a:spAutoFit/>
          </a:bodyPr>
          <a:lstStyle/>
          <a:p>
            <a:pPr marL="179388" indent="-179388" algn="just">
              <a:spcAft>
                <a:spcPts val="600"/>
              </a:spcAft>
            </a:pPr>
            <a:r>
              <a:rPr lang="en-US" dirty="0" smtClean="0"/>
              <a:t>1.	</a:t>
            </a:r>
            <a:r>
              <a:rPr lang="en-US" sz="1600" dirty="0" smtClean="0"/>
              <a:t>In identification tests, the reaction of the formation of </a:t>
            </a:r>
            <a:r>
              <a:rPr lang="en-US" sz="1600" dirty="0" err="1" smtClean="0"/>
              <a:t>coloured</a:t>
            </a:r>
            <a:r>
              <a:rPr lang="en-US" sz="1600" dirty="0" smtClean="0"/>
              <a:t> and fluorescent substances by the action of concentrated </a:t>
            </a:r>
            <a:r>
              <a:rPr lang="en-US" sz="1600" b="1" dirty="0" err="1" smtClean="0"/>
              <a:t>sulphuric</a:t>
            </a:r>
            <a:r>
              <a:rPr lang="en-US" sz="1600" b="1" dirty="0" smtClean="0"/>
              <a:t> acid </a:t>
            </a:r>
            <a:r>
              <a:rPr lang="en-US" sz="1600" dirty="0" smtClean="0"/>
              <a:t>is widely used to confirm the steroid cycle in molecules. </a:t>
            </a:r>
          </a:p>
          <a:p>
            <a:pPr marL="179388" indent="-179388" algn="just">
              <a:spcAft>
                <a:spcPts val="600"/>
              </a:spcAft>
            </a:pPr>
            <a:r>
              <a:rPr lang="en-US" sz="1600" dirty="0" smtClean="0"/>
              <a:t>2.	The </a:t>
            </a:r>
            <a:r>
              <a:rPr lang="en-US" sz="1600" b="1" dirty="0" smtClean="0"/>
              <a:t>α-</a:t>
            </a:r>
            <a:r>
              <a:rPr lang="en-US" sz="1600" b="1" dirty="0" err="1" smtClean="0"/>
              <a:t>ketol</a:t>
            </a:r>
            <a:r>
              <a:rPr lang="en-US" sz="1600" b="1" dirty="0" smtClean="0"/>
              <a:t> group </a:t>
            </a:r>
            <a:r>
              <a:rPr lang="en-US" sz="1600" dirty="0" smtClean="0"/>
              <a:t>is discovered by showing reducing properties. </a:t>
            </a:r>
          </a:p>
          <a:p>
            <a:pPr marL="179388" indent="-179388" algn="just">
              <a:spcAft>
                <a:spcPts val="600"/>
              </a:spcAft>
            </a:pPr>
            <a:r>
              <a:rPr lang="en-US" sz="1600" dirty="0" smtClean="0"/>
              <a:t>3.	The </a:t>
            </a:r>
            <a:r>
              <a:rPr lang="en-US" sz="1600" b="1" dirty="0" smtClean="0"/>
              <a:t>keto group </a:t>
            </a:r>
            <a:r>
              <a:rPr lang="en-US" sz="1600" dirty="0" smtClean="0"/>
              <a:t>is discovered by the reaction of the formation of </a:t>
            </a:r>
            <a:r>
              <a:rPr lang="en-US" sz="1600" dirty="0" err="1" smtClean="0"/>
              <a:t>ketoximes</a:t>
            </a:r>
            <a:r>
              <a:rPr lang="en-US" sz="1600" dirty="0" smtClean="0"/>
              <a:t> by interaction with hydroxylamine, and of </a:t>
            </a:r>
            <a:r>
              <a:rPr lang="en-US" sz="1600" dirty="0" err="1" smtClean="0"/>
              <a:t>hydrazones</a:t>
            </a:r>
            <a:r>
              <a:rPr lang="en-US" sz="1600" dirty="0" smtClean="0"/>
              <a:t> with </a:t>
            </a:r>
            <a:r>
              <a:rPr lang="en-US" sz="1600" dirty="0" err="1" smtClean="0"/>
              <a:t>phenylhydrazine</a:t>
            </a:r>
            <a:r>
              <a:rPr lang="en-US" sz="1600" dirty="0" smtClean="0"/>
              <a:t> and other </a:t>
            </a:r>
            <a:r>
              <a:rPr lang="en-US" sz="1600" dirty="0" err="1" smtClean="0"/>
              <a:t>hydrazines</a:t>
            </a:r>
            <a:r>
              <a:rPr lang="en-US" sz="1600" dirty="0" smtClean="0"/>
              <a:t> and hydrazides. </a:t>
            </a:r>
          </a:p>
          <a:p>
            <a:pPr marL="179388" indent="-179388" algn="just">
              <a:spcAft>
                <a:spcPts val="600"/>
              </a:spcAft>
            </a:pPr>
            <a:r>
              <a:rPr lang="en-US" sz="1600" dirty="0" smtClean="0"/>
              <a:t>4.	The presence of </a:t>
            </a:r>
            <a:r>
              <a:rPr lang="en-US" sz="1600" b="1" dirty="0" smtClean="0"/>
              <a:t>alcohol and phenolic hydroxyls </a:t>
            </a:r>
            <a:r>
              <a:rPr lang="en-US" sz="1600" dirty="0" smtClean="0"/>
              <a:t>in the molecules is confirmed by the esterification reaction followed by the determination of the melting point of the esters formed.</a:t>
            </a:r>
          </a:p>
          <a:p>
            <a:pPr marL="179388" indent="-179388" algn="just">
              <a:spcAft>
                <a:spcPts val="600"/>
              </a:spcAft>
            </a:pPr>
            <a:r>
              <a:rPr lang="en-US" sz="1600" dirty="0" smtClean="0"/>
              <a:t>5.	The presence of </a:t>
            </a:r>
            <a:r>
              <a:rPr lang="en-US" sz="1600" b="1" dirty="0" smtClean="0"/>
              <a:t>ester groups </a:t>
            </a:r>
            <a:r>
              <a:rPr lang="en-US" sz="1600" dirty="0" smtClean="0"/>
              <a:t>(in acetates, propionates, </a:t>
            </a:r>
            <a:r>
              <a:rPr lang="en-US" sz="1600" dirty="0" err="1" smtClean="0"/>
              <a:t>enanthates</a:t>
            </a:r>
            <a:r>
              <a:rPr lang="en-US" sz="1600" dirty="0" smtClean="0"/>
              <a:t>, etc.) is confirmed either by the formation of </a:t>
            </a:r>
            <a:r>
              <a:rPr lang="en-US" sz="1600" dirty="0" err="1" smtClean="0"/>
              <a:t>coloured</a:t>
            </a:r>
            <a:r>
              <a:rPr lang="en-US" sz="1600" dirty="0" smtClean="0"/>
              <a:t> salts of </a:t>
            </a:r>
            <a:r>
              <a:rPr lang="en-US" sz="1600" dirty="0" err="1" smtClean="0"/>
              <a:t>hydroxamic</a:t>
            </a:r>
            <a:r>
              <a:rPr lang="en-US" sz="1600" dirty="0" smtClean="0"/>
              <a:t> acids or by hydrolysis reactions in alkaline or acid medium. </a:t>
            </a:r>
          </a:p>
          <a:p>
            <a:pPr marL="179388" indent="-179388" algn="just">
              <a:spcAft>
                <a:spcPts val="600"/>
              </a:spcAft>
            </a:pPr>
            <a:r>
              <a:rPr lang="en-US" sz="1600" dirty="0" smtClean="0"/>
              <a:t>6.	In the presence of </a:t>
            </a:r>
            <a:r>
              <a:rPr lang="en-US" sz="1600" b="1" dirty="0" smtClean="0"/>
              <a:t>phenolic hydroxyl </a:t>
            </a:r>
            <a:r>
              <a:rPr lang="en-US" sz="1600" dirty="0" smtClean="0"/>
              <a:t>in the molecule (natural and synthetic </a:t>
            </a:r>
            <a:r>
              <a:rPr lang="en-US" sz="1600" dirty="0" err="1" smtClean="0"/>
              <a:t>oestrogens</a:t>
            </a:r>
            <a:r>
              <a:rPr lang="en-US" sz="1600" dirty="0" smtClean="0"/>
              <a:t>), halogenation reactions and formation of azo compounds are also used. </a:t>
            </a:r>
          </a:p>
          <a:p>
            <a:pPr marL="179388" indent="-179388" algn="just">
              <a:spcAft>
                <a:spcPts val="600"/>
              </a:spcAft>
            </a:pPr>
            <a:r>
              <a:rPr lang="en-US" sz="1600" dirty="0" smtClean="0"/>
              <a:t>7.	Identity tests are also carried out using </a:t>
            </a:r>
            <a:r>
              <a:rPr lang="en-US" sz="1600" b="1" dirty="0" smtClean="0"/>
              <a:t>UV and IR spectrophotometry</a:t>
            </a:r>
            <a:r>
              <a:rPr lang="en-US" sz="1600" dirty="0" smtClean="0"/>
              <a:t>.</a:t>
            </a:r>
            <a:endParaRPr lang="en-US" sz="1600" dirty="0"/>
          </a:p>
        </p:txBody>
      </p:sp>
    </p:spTree>
    <p:extLst>
      <p:ext uri="{BB962C8B-B14F-4D97-AF65-F5344CB8AC3E}">
        <p14:creationId xmlns:p14="http://schemas.microsoft.com/office/powerpoint/2010/main" val="1667393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Cardiac glycosides</a:t>
            </a:r>
            <a:endParaRPr lang="ru-RU" sz="3200" b="1" dirty="0">
              <a:solidFill>
                <a:srgbClr val="0070C0"/>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63638"/>
            <a:ext cx="8123463" cy="324036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51520" y="701283"/>
            <a:ext cx="8640960" cy="646331"/>
          </a:xfrm>
          <a:prstGeom prst="rect">
            <a:avLst/>
          </a:prstGeom>
        </p:spPr>
        <p:txBody>
          <a:bodyPr wrap="square">
            <a:spAutoFit/>
          </a:bodyPr>
          <a:lstStyle/>
          <a:p>
            <a:pPr algn="just"/>
            <a:r>
              <a:rPr lang="en-US" b="1" dirty="0" smtClean="0">
                <a:solidFill>
                  <a:srgbClr val="C00000"/>
                </a:solidFill>
              </a:rPr>
              <a:t>Cardiac glycosides </a:t>
            </a:r>
            <a:r>
              <a:rPr lang="en-US" dirty="0" smtClean="0"/>
              <a:t>are biologically active substances contained in some plant species and have the ability in very small doses to have a specific effect on the heart muscle.</a:t>
            </a:r>
            <a:endParaRPr lang="ru-RU" dirty="0"/>
          </a:p>
        </p:txBody>
      </p:sp>
    </p:spTree>
    <p:extLst>
      <p:ext uri="{BB962C8B-B14F-4D97-AF65-F5344CB8AC3E}">
        <p14:creationId xmlns:p14="http://schemas.microsoft.com/office/powerpoint/2010/main" val="1087575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Sources of cardiac glycosides </a:t>
            </a:r>
            <a:endParaRPr lang="ru-RU" sz="3200" b="1" dirty="0">
              <a:solidFill>
                <a:srgbClr val="0070C0"/>
              </a:solidFill>
            </a:endParaRPr>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699542"/>
            <a:ext cx="2622078" cy="196373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3561" y="699542"/>
            <a:ext cx="2618919" cy="196373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003798"/>
            <a:ext cx="2750074" cy="18288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864" y="3003798"/>
            <a:ext cx="2438400" cy="18288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176" y="3003798"/>
            <a:ext cx="2731912" cy="18288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696"/>
          <a:stretch/>
        </p:blipFill>
        <p:spPr bwMode="auto">
          <a:xfrm>
            <a:off x="251519" y="699542"/>
            <a:ext cx="2750075" cy="196373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51520" y="2643758"/>
            <a:ext cx="2750074" cy="338554"/>
          </a:xfrm>
          <a:prstGeom prst="rect">
            <a:avLst/>
          </a:prstGeom>
        </p:spPr>
        <p:txBody>
          <a:bodyPr wrap="square">
            <a:spAutoFit/>
          </a:bodyPr>
          <a:lstStyle/>
          <a:p>
            <a:pPr algn="ctr"/>
            <a:r>
              <a:rPr lang="en-US" sz="1600" b="1" dirty="0" smtClean="0">
                <a:solidFill>
                  <a:srgbClr val="0070C0"/>
                </a:solidFill>
              </a:rPr>
              <a:t>foxglove large-flowered</a:t>
            </a:r>
            <a:endParaRPr lang="ru-RU" sz="1600" b="1" dirty="0">
              <a:solidFill>
                <a:srgbClr val="0070C0"/>
              </a:solidFill>
            </a:endParaRPr>
          </a:p>
        </p:txBody>
      </p:sp>
      <p:sp>
        <p:nvSpPr>
          <p:cNvPr id="8" name="Прямоугольник 7"/>
          <p:cNvSpPr/>
          <p:nvPr/>
        </p:nvSpPr>
        <p:spPr>
          <a:xfrm>
            <a:off x="3275856" y="2643758"/>
            <a:ext cx="2622078" cy="338554"/>
          </a:xfrm>
          <a:prstGeom prst="rect">
            <a:avLst/>
          </a:prstGeom>
        </p:spPr>
        <p:txBody>
          <a:bodyPr wrap="square">
            <a:spAutoFit/>
          </a:bodyPr>
          <a:lstStyle/>
          <a:p>
            <a:pPr algn="ctr"/>
            <a:r>
              <a:rPr lang="en-US" sz="1600" b="1" dirty="0" smtClean="0">
                <a:solidFill>
                  <a:srgbClr val="0070C0"/>
                </a:solidFill>
              </a:rPr>
              <a:t>spring gentian</a:t>
            </a:r>
            <a:endParaRPr lang="ru-RU" sz="1600" b="1" dirty="0">
              <a:solidFill>
                <a:srgbClr val="0070C0"/>
              </a:solidFill>
            </a:endParaRPr>
          </a:p>
        </p:txBody>
      </p:sp>
      <p:sp>
        <p:nvSpPr>
          <p:cNvPr id="9" name="Прямоугольник 8"/>
          <p:cNvSpPr/>
          <p:nvPr/>
        </p:nvSpPr>
        <p:spPr>
          <a:xfrm>
            <a:off x="6294885" y="2643758"/>
            <a:ext cx="2597595" cy="338554"/>
          </a:xfrm>
          <a:prstGeom prst="rect">
            <a:avLst/>
          </a:prstGeom>
        </p:spPr>
        <p:txBody>
          <a:bodyPr wrap="square">
            <a:spAutoFit/>
          </a:bodyPr>
          <a:lstStyle/>
          <a:p>
            <a:pPr algn="ctr"/>
            <a:r>
              <a:rPr lang="en-US" sz="1600" b="1" dirty="0">
                <a:solidFill>
                  <a:srgbClr val="0070C0"/>
                </a:solidFill>
              </a:rPr>
              <a:t>oleander</a:t>
            </a:r>
            <a:endParaRPr lang="ru-RU" sz="1600" b="1" dirty="0">
              <a:solidFill>
                <a:srgbClr val="0070C0"/>
              </a:solidFill>
            </a:endParaRPr>
          </a:p>
        </p:txBody>
      </p:sp>
      <p:sp>
        <p:nvSpPr>
          <p:cNvPr id="10" name="Прямоугольник 9"/>
          <p:cNvSpPr/>
          <p:nvPr/>
        </p:nvSpPr>
        <p:spPr>
          <a:xfrm>
            <a:off x="251520" y="4794706"/>
            <a:ext cx="2750074" cy="338554"/>
          </a:xfrm>
          <a:prstGeom prst="rect">
            <a:avLst/>
          </a:prstGeom>
        </p:spPr>
        <p:txBody>
          <a:bodyPr wrap="square">
            <a:spAutoFit/>
          </a:bodyPr>
          <a:lstStyle/>
          <a:p>
            <a:pPr algn="ctr"/>
            <a:r>
              <a:rPr lang="en-US" sz="1600" b="1" dirty="0" smtClean="0">
                <a:solidFill>
                  <a:srgbClr val="0070C0"/>
                </a:solidFill>
              </a:rPr>
              <a:t>lily of the valley</a:t>
            </a:r>
            <a:endParaRPr lang="ru-RU" sz="1600" b="1" dirty="0">
              <a:solidFill>
                <a:srgbClr val="0070C0"/>
              </a:solidFill>
            </a:endParaRPr>
          </a:p>
        </p:txBody>
      </p:sp>
      <p:sp>
        <p:nvSpPr>
          <p:cNvPr id="11" name="Прямоугольник 10"/>
          <p:cNvSpPr/>
          <p:nvPr/>
        </p:nvSpPr>
        <p:spPr>
          <a:xfrm>
            <a:off x="3917718" y="4794706"/>
            <a:ext cx="1293944" cy="338554"/>
          </a:xfrm>
          <a:prstGeom prst="rect">
            <a:avLst/>
          </a:prstGeom>
        </p:spPr>
        <p:txBody>
          <a:bodyPr wrap="none">
            <a:spAutoFit/>
          </a:bodyPr>
          <a:lstStyle/>
          <a:p>
            <a:pPr algn="ctr"/>
            <a:r>
              <a:rPr lang="en-US" sz="1600" b="1" dirty="0" err="1">
                <a:solidFill>
                  <a:srgbClr val="0070C0"/>
                </a:solidFill>
              </a:rPr>
              <a:t>strophanthus</a:t>
            </a:r>
            <a:endParaRPr lang="ru-RU" sz="1600" b="1" dirty="0">
              <a:solidFill>
                <a:srgbClr val="0070C0"/>
              </a:solidFill>
            </a:endParaRPr>
          </a:p>
        </p:txBody>
      </p:sp>
      <p:sp>
        <p:nvSpPr>
          <p:cNvPr id="12" name="Прямоугольник 11"/>
          <p:cNvSpPr/>
          <p:nvPr/>
        </p:nvSpPr>
        <p:spPr>
          <a:xfrm>
            <a:off x="6149204" y="4803998"/>
            <a:ext cx="2743276" cy="338554"/>
          </a:xfrm>
          <a:prstGeom prst="rect">
            <a:avLst/>
          </a:prstGeom>
        </p:spPr>
        <p:txBody>
          <a:bodyPr wrap="square">
            <a:spAutoFit/>
          </a:bodyPr>
          <a:lstStyle/>
          <a:p>
            <a:pPr algn="ctr"/>
            <a:r>
              <a:rPr lang="en-US" sz="1600" b="1" dirty="0" err="1" smtClean="0">
                <a:solidFill>
                  <a:srgbClr val="0070C0"/>
                </a:solidFill>
              </a:rPr>
              <a:t>helléborus</a:t>
            </a:r>
            <a:endParaRPr lang="ru-RU" sz="1600" b="1" dirty="0">
              <a:solidFill>
                <a:srgbClr val="0070C0"/>
              </a:solidFill>
            </a:endParaRPr>
          </a:p>
        </p:txBody>
      </p:sp>
    </p:spTree>
    <p:extLst>
      <p:ext uri="{BB962C8B-B14F-4D97-AF65-F5344CB8AC3E}">
        <p14:creationId xmlns:p14="http://schemas.microsoft.com/office/powerpoint/2010/main" val="2468192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Cardiac glycosides </a:t>
            </a:r>
            <a:endParaRPr lang="ru-RU" sz="3200" b="1" dirty="0">
              <a:solidFill>
                <a:srgbClr val="0070C0"/>
              </a:solidFill>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244068"/>
            <a:ext cx="3672407" cy="248644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36496" y="3786594"/>
            <a:ext cx="3271408" cy="369332"/>
          </a:xfrm>
          <a:prstGeom prst="rect">
            <a:avLst/>
          </a:prstGeom>
        </p:spPr>
        <p:txBody>
          <a:bodyPr wrap="none">
            <a:spAutoFit/>
          </a:bodyPr>
          <a:lstStyle/>
          <a:p>
            <a:r>
              <a:rPr lang="en-US" b="1" dirty="0" smtClean="0">
                <a:solidFill>
                  <a:srgbClr val="0070C0"/>
                </a:solidFill>
              </a:rPr>
              <a:t>The sugars in cardiac glycosides</a:t>
            </a:r>
            <a:endParaRPr lang="ru-RU" b="1" dirty="0">
              <a:solidFill>
                <a:srgbClr val="0070C0"/>
              </a:solidFill>
            </a:endParaRPr>
          </a:p>
        </p:txBody>
      </p:sp>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1935" y="1244068"/>
            <a:ext cx="4610545" cy="248644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5543792" y="3786594"/>
            <a:ext cx="2570704" cy="369332"/>
          </a:xfrm>
          <a:prstGeom prst="rect">
            <a:avLst/>
          </a:prstGeom>
        </p:spPr>
        <p:txBody>
          <a:bodyPr wrap="none">
            <a:spAutoFit/>
          </a:bodyPr>
          <a:lstStyle/>
          <a:p>
            <a:r>
              <a:rPr lang="en-US" b="1" dirty="0" smtClean="0">
                <a:solidFill>
                  <a:srgbClr val="0070C0"/>
                </a:solidFill>
              </a:rPr>
              <a:t>The </a:t>
            </a:r>
            <a:r>
              <a:rPr lang="en-US" b="1" dirty="0" err="1" smtClean="0">
                <a:solidFill>
                  <a:srgbClr val="0070C0"/>
                </a:solidFill>
              </a:rPr>
              <a:t>aglycones</a:t>
            </a:r>
            <a:r>
              <a:rPr lang="en-US" b="1" dirty="0" smtClean="0">
                <a:solidFill>
                  <a:srgbClr val="0070C0"/>
                </a:solidFill>
              </a:rPr>
              <a:t> (</a:t>
            </a:r>
            <a:r>
              <a:rPr lang="en-US" b="1" dirty="0" err="1" smtClean="0">
                <a:solidFill>
                  <a:srgbClr val="0070C0"/>
                </a:solidFill>
              </a:rPr>
              <a:t>genines</a:t>
            </a:r>
            <a:r>
              <a:rPr lang="en-US" b="1" dirty="0" smtClean="0">
                <a:solidFill>
                  <a:srgbClr val="0070C0"/>
                </a:solidFill>
              </a:rPr>
              <a:t>) </a:t>
            </a:r>
            <a:endParaRPr lang="ru-RU" b="1" dirty="0">
              <a:solidFill>
                <a:srgbClr val="0070C0"/>
              </a:solidFill>
            </a:endParaRPr>
          </a:p>
        </p:txBody>
      </p:sp>
    </p:spTree>
    <p:extLst>
      <p:ext uri="{BB962C8B-B14F-4D97-AF65-F5344CB8AC3E}">
        <p14:creationId xmlns:p14="http://schemas.microsoft.com/office/powerpoint/2010/main" val="2130293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1077218"/>
          </a:xfrm>
          <a:prstGeom prst="rect">
            <a:avLst/>
          </a:prstGeom>
        </p:spPr>
        <p:txBody>
          <a:bodyPr wrap="square">
            <a:spAutoFit/>
          </a:bodyPr>
          <a:lstStyle/>
          <a:p>
            <a:pPr algn="ctr"/>
            <a:r>
              <a:rPr lang="en-US" sz="3200" b="1" dirty="0" smtClean="0">
                <a:solidFill>
                  <a:srgbClr val="0070C0"/>
                </a:solidFill>
              </a:rPr>
              <a:t>Relationship between structure and pharmacological action</a:t>
            </a:r>
            <a:endParaRPr lang="ru-RU" sz="3200" b="1" dirty="0">
              <a:solidFill>
                <a:srgbClr val="0070C0"/>
              </a:solidFill>
            </a:endParaRPr>
          </a:p>
        </p:txBody>
      </p:sp>
      <p:sp>
        <p:nvSpPr>
          <p:cNvPr id="6" name="Прямоугольник 5"/>
          <p:cNvSpPr/>
          <p:nvPr/>
        </p:nvSpPr>
        <p:spPr>
          <a:xfrm>
            <a:off x="251520" y="1203598"/>
            <a:ext cx="8640960" cy="3724096"/>
          </a:xfrm>
          <a:prstGeom prst="rect">
            <a:avLst/>
          </a:prstGeom>
        </p:spPr>
        <p:txBody>
          <a:bodyPr wrap="square">
            <a:spAutoFit/>
          </a:bodyPr>
          <a:lstStyle/>
          <a:p>
            <a:pPr marL="285750" indent="-285750" algn="just">
              <a:spcAft>
                <a:spcPts val="600"/>
              </a:spcAft>
              <a:buFont typeface="Wingdings" panose="05000000000000000000" pitchFamily="2" charset="2"/>
              <a:buChar char="Ø"/>
            </a:pPr>
            <a:r>
              <a:rPr lang="en-US" dirty="0" smtClean="0"/>
              <a:t>The carrier of the biological activity is the </a:t>
            </a:r>
            <a:r>
              <a:rPr lang="en-US" b="1" i="1" dirty="0" err="1" smtClean="0">
                <a:solidFill>
                  <a:srgbClr val="7030A0"/>
                </a:solidFill>
              </a:rPr>
              <a:t>aglycone</a:t>
            </a:r>
            <a:r>
              <a:rPr lang="en-US" dirty="0" smtClean="0"/>
              <a:t>. </a:t>
            </a:r>
          </a:p>
          <a:p>
            <a:pPr marL="285750" indent="-285750" algn="just">
              <a:spcAft>
                <a:spcPts val="600"/>
              </a:spcAft>
              <a:buFont typeface="Wingdings" panose="05000000000000000000" pitchFamily="2" charset="2"/>
              <a:buChar char="Ø"/>
            </a:pPr>
            <a:r>
              <a:rPr lang="en-US" dirty="0" smtClean="0"/>
              <a:t>The </a:t>
            </a:r>
            <a:r>
              <a:rPr lang="en-US" b="1" i="1" dirty="0" smtClean="0">
                <a:solidFill>
                  <a:srgbClr val="7030A0"/>
                </a:solidFill>
              </a:rPr>
              <a:t>sugar moiety </a:t>
            </a:r>
            <a:r>
              <a:rPr lang="en-US" dirty="0" smtClean="0"/>
              <a:t>attached to the </a:t>
            </a:r>
            <a:r>
              <a:rPr lang="en-US" dirty="0" err="1" smtClean="0"/>
              <a:t>aglycone</a:t>
            </a:r>
            <a:r>
              <a:rPr lang="en-US" dirty="0" smtClean="0"/>
              <a:t> at position 3 influences the rate of absorption and therefore the duration of action. The more monosaccharide residues in the glycoside molecule, the more active it is. </a:t>
            </a:r>
          </a:p>
          <a:p>
            <a:pPr marL="285750" indent="-285750" algn="just">
              <a:spcAft>
                <a:spcPts val="600"/>
              </a:spcAft>
              <a:buFont typeface="Wingdings" panose="05000000000000000000" pitchFamily="2" charset="2"/>
              <a:buChar char="Ø"/>
            </a:pPr>
            <a:r>
              <a:rPr lang="en-US" dirty="0" smtClean="0"/>
              <a:t>The specific action of the glycoside on the heart is due to the presence in the </a:t>
            </a:r>
            <a:r>
              <a:rPr lang="en-US" dirty="0" err="1" smtClean="0"/>
              <a:t>aglycone</a:t>
            </a:r>
            <a:r>
              <a:rPr lang="en-US" dirty="0" smtClean="0"/>
              <a:t> molecule of a </a:t>
            </a:r>
            <a:r>
              <a:rPr lang="en-US" b="1" i="1" dirty="0" smtClean="0">
                <a:solidFill>
                  <a:srgbClr val="7030A0"/>
                </a:solidFill>
              </a:rPr>
              <a:t>five- or six-membered lactone cycle </a:t>
            </a:r>
            <a:r>
              <a:rPr lang="en-US" dirty="0" smtClean="0"/>
              <a:t>attached at </a:t>
            </a:r>
            <a:r>
              <a:rPr lang="en-US" b="1" i="1" dirty="0" smtClean="0">
                <a:solidFill>
                  <a:srgbClr val="7030A0"/>
                </a:solidFill>
              </a:rPr>
              <a:t>position</a:t>
            </a:r>
            <a:r>
              <a:rPr lang="en-US" dirty="0" smtClean="0"/>
              <a:t> </a:t>
            </a:r>
            <a:r>
              <a:rPr lang="en-US" b="1" i="1" dirty="0" smtClean="0">
                <a:solidFill>
                  <a:srgbClr val="7030A0"/>
                </a:solidFill>
              </a:rPr>
              <a:t>17</a:t>
            </a:r>
            <a:r>
              <a:rPr lang="en-US" dirty="0" smtClean="0"/>
              <a:t> and </a:t>
            </a:r>
            <a:r>
              <a:rPr lang="en-US" b="1" i="1" dirty="0" smtClean="0">
                <a:solidFill>
                  <a:srgbClr val="7030A0"/>
                </a:solidFill>
              </a:rPr>
              <a:t>hydroxyl at position 14</a:t>
            </a:r>
            <a:r>
              <a:rPr lang="en-US" dirty="0" smtClean="0"/>
              <a:t>. </a:t>
            </a:r>
          </a:p>
          <a:p>
            <a:pPr marL="285750" indent="-285750" algn="just">
              <a:spcAft>
                <a:spcPts val="600"/>
              </a:spcAft>
              <a:buFont typeface="Wingdings" panose="05000000000000000000" pitchFamily="2" charset="2"/>
              <a:buChar char="Ø"/>
            </a:pPr>
            <a:r>
              <a:rPr lang="en-US" dirty="0"/>
              <a:t>The </a:t>
            </a:r>
            <a:r>
              <a:rPr lang="en-US" dirty="0" err="1"/>
              <a:t>cardiotonic</a:t>
            </a:r>
            <a:r>
              <a:rPr lang="en-US" dirty="0"/>
              <a:t> effect is strongly influenced by the </a:t>
            </a:r>
            <a:r>
              <a:rPr lang="en-US" b="1" i="1" dirty="0">
                <a:solidFill>
                  <a:srgbClr val="7030A0"/>
                </a:solidFill>
              </a:rPr>
              <a:t>substituent</a:t>
            </a:r>
            <a:r>
              <a:rPr lang="en-US" dirty="0"/>
              <a:t> </a:t>
            </a:r>
            <a:r>
              <a:rPr lang="en-US" b="1" i="1" dirty="0">
                <a:solidFill>
                  <a:srgbClr val="7030A0"/>
                </a:solidFill>
              </a:rPr>
              <a:t>at position 10</a:t>
            </a:r>
            <a:r>
              <a:rPr lang="en-US" dirty="0"/>
              <a:t>. Most </a:t>
            </a:r>
            <a:r>
              <a:rPr lang="en-US" dirty="0" err="1"/>
              <a:t>aglycones</a:t>
            </a:r>
            <a:r>
              <a:rPr lang="en-US" dirty="0"/>
              <a:t> at this position have a methyl or aldehyde group. </a:t>
            </a:r>
          </a:p>
          <a:p>
            <a:pPr marL="285750" indent="-285750" algn="just">
              <a:spcAft>
                <a:spcPts val="600"/>
              </a:spcAft>
              <a:buFont typeface="Wingdings" panose="05000000000000000000" pitchFamily="2" charset="2"/>
              <a:buChar char="Ø"/>
            </a:pPr>
            <a:r>
              <a:rPr lang="en-US" b="1" i="1" dirty="0" smtClean="0">
                <a:solidFill>
                  <a:srgbClr val="7030A0"/>
                </a:solidFill>
              </a:rPr>
              <a:t>Replacement</a:t>
            </a:r>
            <a:r>
              <a:rPr lang="en-US" dirty="0" smtClean="0"/>
              <a:t> </a:t>
            </a:r>
            <a:r>
              <a:rPr lang="en-US" b="1" i="1" dirty="0" smtClean="0">
                <a:solidFill>
                  <a:srgbClr val="7030A0"/>
                </a:solidFill>
              </a:rPr>
              <a:t>of the steroid cycle </a:t>
            </a:r>
            <a:r>
              <a:rPr lang="en-US" dirty="0" smtClean="0"/>
              <a:t>of </a:t>
            </a:r>
            <a:r>
              <a:rPr lang="en-US" dirty="0" err="1" smtClean="0"/>
              <a:t>aglycones</a:t>
            </a:r>
            <a:r>
              <a:rPr lang="en-US" dirty="0" smtClean="0"/>
              <a:t>, as well as </a:t>
            </a:r>
            <a:r>
              <a:rPr lang="en-US" b="1" i="1" dirty="0" smtClean="0">
                <a:solidFill>
                  <a:srgbClr val="7030A0"/>
                </a:solidFill>
              </a:rPr>
              <a:t>replacement of the lactone cycle </a:t>
            </a:r>
            <a:r>
              <a:rPr lang="en-US" dirty="0" smtClean="0"/>
              <a:t>by other radicals, and even changing the </a:t>
            </a:r>
            <a:r>
              <a:rPr lang="en-US" b="1" i="1" dirty="0" smtClean="0">
                <a:solidFill>
                  <a:srgbClr val="7030A0"/>
                </a:solidFill>
              </a:rPr>
              <a:t>nature of the bond</a:t>
            </a:r>
            <a:r>
              <a:rPr lang="en-US" dirty="0" smtClean="0"/>
              <a:t> between the steroid nucleus and the lactone, leads to a loss of pharmacological activity. </a:t>
            </a:r>
            <a:endParaRPr lang="ru-RU" dirty="0"/>
          </a:p>
        </p:txBody>
      </p:sp>
    </p:spTree>
    <p:extLst>
      <p:ext uri="{BB962C8B-B14F-4D97-AF65-F5344CB8AC3E}">
        <p14:creationId xmlns:p14="http://schemas.microsoft.com/office/powerpoint/2010/main" val="2358178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1077218"/>
          </a:xfrm>
          <a:prstGeom prst="rect">
            <a:avLst/>
          </a:prstGeom>
        </p:spPr>
        <p:txBody>
          <a:bodyPr wrap="square">
            <a:spAutoFit/>
          </a:bodyPr>
          <a:lstStyle/>
          <a:p>
            <a:pPr algn="ctr"/>
            <a:r>
              <a:rPr lang="en-US" sz="3200" b="1" dirty="0" smtClean="0">
                <a:solidFill>
                  <a:srgbClr val="0070C0"/>
                </a:solidFill>
              </a:rPr>
              <a:t>Glycosides of the foxglove subgroup: </a:t>
            </a:r>
            <a:r>
              <a:rPr lang="en-US" sz="3200" b="1" dirty="0" err="1" smtClean="0">
                <a:solidFill>
                  <a:srgbClr val="0070C0"/>
                </a:solidFill>
              </a:rPr>
              <a:t>digitoxin</a:t>
            </a:r>
            <a:r>
              <a:rPr lang="en-US" sz="3200" b="1" dirty="0" smtClean="0">
                <a:solidFill>
                  <a:srgbClr val="0070C0"/>
                </a:solidFill>
              </a:rPr>
              <a:t>, acetyl </a:t>
            </a:r>
            <a:r>
              <a:rPr lang="en-US" sz="3200" b="1" dirty="0" err="1" smtClean="0">
                <a:solidFill>
                  <a:srgbClr val="0070C0"/>
                </a:solidFill>
              </a:rPr>
              <a:t>digitoxin</a:t>
            </a:r>
            <a:r>
              <a:rPr lang="en-US" sz="3200" b="1" dirty="0" smtClean="0">
                <a:solidFill>
                  <a:srgbClr val="0070C0"/>
                </a:solidFill>
              </a:rPr>
              <a:t>, digoxin</a:t>
            </a:r>
          </a:p>
        </p:txBody>
      </p:sp>
      <p:pic>
        <p:nvPicPr>
          <p:cNvPr id="1741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88000"/>
                    </a14:imgEffect>
                  </a14:imgLayer>
                </a14:imgProps>
              </a:ext>
              <a:ext uri="{28A0092B-C50C-407E-A947-70E740481C1C}">
                <a14:useLocalDpi xmlns:a14="http://schemas.microsoft.com/office/drawing/2010/main" val="0"/>
              </a:ext>
            </a:extLst>
          </a:blip>
          <a:srcRect/>
          <a:stretch>
            <a:fillRect/>
          </a:stretch>
        </p:blipFill>
        <p:spPr bwMode="auto">
          <a:xfrm>
            <a:off x="3258436" y="1191985"/>
            <a:ext cx="2609708" cy="173980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Таблица 5"/>
          <p:cNvGraphicFramePr>
            <a:graphicFrameLocks noGrp="1"/>
          </p:cNvGraphicFramePr>
          <p:nvPr>
            <p:extLst>
              <p:ext uri="{D42A27DB-BD31-4B8C-83A1-F6EECF244321}">
                <p14:modId xmlns:p14="http://schemas.microsoft.com/office/powerpoint/2010/main" val="2207682254"/>
              </p:ext>
            </p:extLst>
          </p:nvPr>
        </p:nvGraphicFramePr>
        <p:xfrm>
          <a:off x="1476375" y="3147814"/>
          <a:ext cx="6191249" cy="1597091"/>
        </p:xfrm>
        <a:graphic>
          <a:graphicData uri="http://schemas.openxmlformats.org/drawingml/2006/table">
            <a:tbl>
              <a:tblPr>
                <a:tableStyleId>{5C22544A-7EE6-4342-B048-85BDC9FD1C3A}</a:tableStyleId>
              </a:tblPr>
              <a:tblGrid>
                <a:gridCol w="2161197"/>
                <a:gridCol w="2015026"/>
                <a:gridCol w="2015026"/>
              </a:tblGrid>
              <a:tr h="71755">
                <a:tc rowSpan="2">
                  <a:txBody>
                    <a:bodyPr/>
                    <a:lstStyle/>
                    <a:p>
                      <a:pPr algn="ctr">
                        <a:lnSpc>
                          <a:spcPct val="150000"/>
                        </a:lnSpc>
                        <a:spcAft>
                          <a:spcPts val="0"/>
                        </a:spcAft>
                      </a:pPr>
                      <a:r>
                        <a:rPr lang="en-US" sz="1600" b="1" dirty="0" err="1" smtClean="0">
                          <a:effectLst/>
                        </a:rPr>
                        <a:t>Aglycones</a:t>
                      </a:r>
                      <a:endParaRPr lang="ru-RU" sz="1600" b="1" dirty="0">
                        <a:effectLst/>
                        <a:latin typeface="Calibri"/>
                        <a:ea typeface="Calibri"/>
                        <a:cs typeface="Times New Roman"/>
                      </a:endParaRPr>
                    </a:p>
                  </a:txBody>
                  <a:tcPr marL="68580" marR="68580" marT="0" marB="0" anchor="ctr"/>
                </a:tc>
                <a:tc gridSpan="2">
                  <a:txBody>
                    <a:bodyPr/>
                    <a:lstStyle/>
                    <a:p>
                      <a:pPr algn="ctr">
                        <a:lnSpc>
                          <a:spcPct val="150000"/>
                        </a:lnSpc>
                        <a:spcAft>
                          <a:spcPts val="0"/>
                        </a:spcAft>
                      </a:pPr>
                      <a:r>
                        <a:rPr lang="en-US" sz="1600" b="1" dirty="0" smtClean="0">
                          <a:effectLst/>
                        </a:rPr>
                        <a:t>Radicals</a:t>
                      </a:r>
                      <a:endParaRPr lang="ru-RU" sz="1600" b="1" dirty="0">
                        <a:effectLst/>
                        <a:latin typeface="Calibri"/>
                        <a:ea typeface="Calibri"/>
                        <a:cs typeface="Times New Roman"/>
                      </a:endParaRPr>
                    </a:p>
                  </a:txBody>
                  <a:tcPr marL="68580" marR="68580" marT="0" marB="0" anchor="ctr"/>
                </a:tc>
                <a:tc hMerge="1">
                  <a:txBody>
                    <a:bodyPr/>
                    <a:lstStyle/>
                    <a:p>
                      <a:endParaRPr lang="ru-RU"/>
                    </a:p>
                  </a:txBody>
                  <a:tcPr/>
                </a:tc>
              </a:tr>
              <a:tr h="71120">
                <a:tc vMerge="1">
                  <a:txBody>
                    <a:bodyPr/>
                    <a:lstStyle/>
                    <a:p>
                      <a:endParaRPr lang="ru-RU"/>
                    </a:p>
                  </a:txBody>
                  <a:tcPr/>
                </a:tc>
                <a:tc>
                  <a:txBody>
                    <a:bodyPr/>
                    <a:lstStyle/>
                    <a:p>
                      <a:pPr algn="ctr">
                        <a:lnSpc>
                          <a:spcPct val="150000"/>
                        </a:lnSpc>
                        <a:spcAft>
                          <a:spcPts val="0"/>
                        </a:spcAft>
                      </a:pPr>
                      <a:r>
                        <a:rPr lang="en-US" sz="1400" b="1" dirty="0">
                          <a:effectLst/>
                        </a:rPr>
                        <a:t>X</a:t>
                      </a:r>
                      <a:r>
                        <a:rPr lang="ru-RU" sz="1400" b="1" baseline="-25000" dirty="0">
                          <a:effectLst/>
                        </a:rPr>
                        <a:t>2</a:t>
                      </a:r>
                      <a:endParaRPr lang="ru-RU" sz="1400" b="1"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US" sz="1400" b="1" dirty="0">
                          <a:effectLst/>
                        </a:rPr>
                        <a:t>X</a:t>
                      </a:r>
                      <a:r>
                        <a:rPr lang="ru-RU" sz="1400" b="1" baseline="-25000" dirty="0">
                          <a:effectLst/>
                        </a:rPr>
                        <a:t>1</a:t>
                      </a:r>
                      <a:endParaRPr lang="ru-RU" sz="1400" b="1" dirty="0">
                        <a:effectLst/>
                        <a:latin typeface="Calibri"/>
                        <a:ea typeface="Calibri"/>
                        <a:cs typeface="Times New Roman"/>
                      </a:endParaRPr>
                    </a:p>
                  </a:txBody>
                  <a:tcPr marL="68580" marR="68580" marT="0" marB="0" anchor="ctr"/>
                </a:tc>
              </a:tr>
              <a:tr h="0">
                <a:tc>
                  <a:txBody>
                    <a:bodyPr/>
                    <a:lstStyle/>
                    <a:p>
                      <a:pPr algn="ctr">
                        <a:lnSpc>
                          <a:spcPct val="150000"/>
                        </a:lnSpc>
                        <a:spcAft>
                          <a:spcPts val="0"/>
                        </a:spcAft>
                      </a:pPr>
                      <a:r>
                        <a:rPr lang="en-US" sz="1600" dirty="0" err="1" smtClean="0">
                          <a:effectLst/>
                        </a:rPr>
                        <a:t>Digitoxigenin</a:t>
                      </a:r>
                      <a:endParaRPr lang="ru-RU" sz="16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a:effectLst/>
                        </a:rPr>
                        <a:t>–</a:t>
                      </a:r>
                      <a:endParaRPr lang="ru-RU" sz="11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a:effectLst/>
                        </a:rPr>
                        <a:t>–</a:t>
                      </a:r>
                      <a:endParaRPr lang="ru-RU" sz="1100">
                        <a:effectLst/>
                        <a:latin typeface="Calibri"/>
                        <a:ea typeface="Calibri"/>
                        <a:cs typeface="Times New Roman"/>
                      </a:endParaRPr>
                    </a:p>
                  </a:txBody>
                  <a:tcPr marL="68580" marR="68580" marT="0" marB="0" anchor="ctr"/>
                </a:tc>
              </a:tr>
              <a:tr h="0">
                <a:tc>
                  <a:txBody>
                    <a:bodyPr/>
                    <a:lstStyle/>
                    <a:p>
                      <a:pPr algn="ctr">
                        <a:lnSpc>
                          <a:spcPct val="150000"/>
                        </a:lnSpc>
                        <a:spcAft>
                          <a:spcPts val="0"/>
                        </a:spcAft>
                      </a:pPr>
                      <a:r>
                        <a:rPr lang="en-US" sz="1600" dirty="0" err="1" smtClean="0">
                          <a:effectLst/>
                        </a:rPr>
                        <a:t>Hytoxigenin</a:t>
                      </a:r>
                      <a:endParaRPr lang="ru-RU" sz="16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a:effectLst/>
                        </a:rPr>
                        <a:t>–</a:t>
                      </a:r>
                      <a:r>
                        <a:rPr lang="en-US" sz="1200">
                          <a:effectLst/>
                        </a:rPr>
                        <a:t>OH</a:t>
                      </a:r>
                      <a:r>
                        <a:rPr lang="ru-RU" sz="1200">
                          <a:effectLst/>
                        </a:rPr>
                        <a:t> –</a:t>
                      </a:r>
                      <a:endParaRPr lang="ru-RU" sz="11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a:effectLst/>
                        </a:rPr>
                        <a:t>–</a:t>
                      </a:r>
                      <a:endParaRPr lang="ru-RU" sz="1100">
                        <a:effectLst/>
                        <a:latin typeface="Calibri"/>
                        <a:ea typeface="Calibri"/>
                        <a:cs typeface="Times New Roman"/>
                      </a:endParaRPr>
                    </a:p>
                  </a:txBody>
                  <a:tcPr marL="68580" marR="68580" marT="0" marB="0" anchor="ctr"/>
                </a:tc>
              </a:tr>
              <a:tr h="0">
                <a:tc>
                  <a:txBody>
                    <a:bodyPr/>
                    <a:lstStyle/>
                    <a:p>
                      <a:pPr algn="ctr">
                        <a:lnSpc>
                          <a:spcPct val="150000"/>
                        </a:lnSpc>
                        <a:spcAft>
                          <a:spcPts val="0"/>
                        </a:spcAft>
                      </a:pPr>
                      <a:r>
                        <a:rPr lang="en-US" sz="1600" dirty="0" err="1" smtClean="0">
                          <a:effectLst/>
                        </a:rPr>
                        <a:t>Digoxigenin</a:t>
                      </a:r>
                      <a:endParaRPr lang="ru-RU" sz="16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a:effectLst/>
                        </a:rPr>
                        <a:t> </a:t>
                      </a:r>
                      <a:endParaRPr lang="ru-RU" sz="11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dirty="0">
                          <a:effectLst/>
                        </a:rPr>
                        <a:t>–</a:t>
                      </a:r>
                      <a:r>
                        <a:rPr lang="en-US" sz="1200" dirty="0">
                          <a:effectLst/>
                        </a:rPr>
                        <a:t>OH</a:t>
                      </a:r>
                      <a:r>
                        <a:rPr lang="ru-RU" sz="1200" dirty="0">
                          <a:effectLst/>
                        </a:rPr>
                        <a:t> –</a:t>
                      </a:r>
                      <a:endParaRPr lang="ru-RU" sz="1100" dirty="0">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457335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5147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Steroids</a:t>
            </a:r>
            <a:r>
              <a:rPr lang="ru-RU" sz="3200" b="1" dirty="0" smtClean="0">
                <a:solidFill>
                  <a:srgbClr val="0070C0"/>
                </a:solidFill>
              </a:rPr>
              <a:t>. </a:t>
            </a:r>
            <a:r>
              <a:rPr lang="en-US" sz="3200" b="1" dirty="0" smtClean="0">
                <a:solidFill>
                  <a:srgbClr val="0070C0"/>
                </a:solidFill>
              </a:rPr>
              <a:t>Features of structure</a:t>
            </a:r>
            <a:r>
              <a:rPr lang="ru-RU" sz="3200" b="1" dirty="0" smtClean="0">
                <a:solidFill>
                  <a:srgbClr val="0070C0"/>
                </a:solidFill>
              </a:rPr>
              <a:t>.</a:t>
            </a:r>
            <a:endParaRPr lang="ru-RU" sz="3200" b="1" dirty="0">
              <a:solidFill>
                <a:srgbClr val="0070C0"/>
              </a:solidFill>
            </a:endParaRPr>
          </a:p>
        </p:txBody>
      </p:sp>
      <p:pic>
        <p:nvPicPr>
          <p:cNvPr id="6" name="Рисунок 5"/>
          <p:cNvPicPr/>
          <p:nvPr/>
        </p:nvPicPr>
        <p:blipFill>
          <a:blip r:embed="rId3"/>
          <a:stretch>
            <a:fillRect/>
          </a:stretch>
        </p:blipFill>
        <p:spPr>
          <a:xfrm>
            <a:off x="450989" y="987574"/>
            <a:ext cx="3256915" cy="2019300"/>
          </a:xfrm>
          <a:prstGeom prst="rect">
            <a:avLst/>
          </a:prstGeom>
          <a:noFill/>
          <a:ln>
            <a:noFill/>
          </a:ln>
          <a:effectLst>
            <a:outerShdw blurRad="152400" dist="190500" dir="2700000" algn="ctr" rotWithShape="0">
              <a:schemeClr val="tx1">
                <a:alpha val="40000"/>
              </a:schemeClr>
            </a:outerShdw>
          </a:effectLst>
        </p:spPr>
      </p:pic>
      <p:pic>
        <p:nvPicPr>
          <p:cNvPr id="7" name="Рисунок 6"/>
          <p:cNvPicPr/>
          <p:nvPr/>
        </p:nvPicPr>
        <p:blipFill>
          <a:blip r:embed="rId4">
            <a:extLst>
              <a:ext uri="{BEBA8EAE-BF5A-486C-A8C5-ECC9F3942E4B}">
                <a14:imgProps xmlns:a14="http://schemas.microsoft.com/office/drawing/2010/main">
                  <a14:imgLayer r:embed="rId5">
                    <a14:imgEffect>
                      <a14:sharpenSoften amount="55000"/>
                    </a14:imgEffect>
                  </a14:imgLayer>
                </a14:imgProps>
              </a:ext>
              <a:ext uri="{28A0092B-C50C-407E-A947-70E740481C1C}">
                <a14:useLocalDpi xmlns:a14="http://schemas.microsoft.com/office/drawing/2010/main" val="0"/>
              </a:ext>
            </a:extLst>
          </a:blip>
          <a:stretch>
            <a:fillRect/>
          </a:stretch>
        </p:blipFill>
        <p:spPr>
          <a:xfrm>
            <a:off x="5220072" y="994208"/>
            <a:ext cx="3456384" cy="2012666"/>
          </a:xfrm>
          <a:prstGeom prst="rect">
            <a:avLst/>
          </a:prstGeom>
          <a:noFill/>
          <a:ln>
            <a:noFill/>
          </a:ln>
          <a:effectLst>
            <a:outerShdw blurRad="152400" dist="190500" dir="2700000" algn="ctr" rotWithShape="0">
              <a:schemeClr val="tx1">
                <a:alpha val="40000"/>
              </a:schemeClr>
            </a:outerShdw>
          </a:effectLst>
        </p:spPr>
      </p:pic>
      <p:sp>
        <p:nvSpPr>
          <p:cNvPr id="8" name="Прямоугольник 7"/>
          <p:cNvSpPr/>
          <p:nvPr/>
        </p:nvSpPr>
        <p:spPr>
          <a:xfrm>
            <a:off x="251520" y="3075806"/>
            <a:ext cx="4320480" cy="1754326"/>
          </a:xfrm>
          <a:prstGeom prst="rect">
            <a:avLst/>
          </a:prstGeom>
        </p:spPr>
        <p:txBody>
          <a:bodyPr wrap="square">
            <a:spAutoFit/>
          </a:bodyPr>
          <a:lstStyle/>
          <a:p>
            <a:pPr algn="just"/>
            <a:r>
              <a:rPr lang="en-US" b="1" dirty="0" smtClean="0">
                <a:solidFill>
                  <a:srgbClr val="C00000"/>
                </a:solidFill>
              </a:rPr>
              <a:t>Steroids</a:t>
            </a:r>
            <a:r>
              <a:rPr lang="en-US" dirty="0" smtClean="0"/>
              <a:t> are a group of natural and </a:t>
            </a:r>
            <a:r>
              <a:rPr lang="en-US" dirty="0" err="1" smtClean="0"/>
              <a:t>synthesised</a:t>
            </a:r>
            <a:r>
              <a:rPr lang="en-US" dirty="0" smtClean="0"/>
              <a:t> chemical compounds - derivatives of partially or fully hydrogenated 1,2-cyclopentenophenanthrene, in the molecular skeleton of which 17 carbon atoms form 4 articulated rings A, B, C, D.</a:t>
            </a:r>
            <a:endParaRPr lang="ru-RU" dirty="0"/>
          </a:p>
        </p:txBody>
      </p:sp>
      <p:sp>
        <p:nvSpPr>
          <p:cNvPr id="9" name="Прямоугольник 8"/>
          <p:cNvSpPr/>
          <p:nvPr/>
        </p:nvSpPr>
        <p:spPr>
          <a:xfrm>
            <a:off x="4860032" y="3182654"/>
            <a:ext cx="4032448" cy="1477328"/>
          </a:xfrm>
          <a:prstGeom prst="rect">
            <a:avLst/>
          </a:prstGeom>
        </p:spPr>
        <p:txBody>
          <a:bodyPr wrap="square">
            <a:spAutoFit/>
          </a:bodyPr>
          <a:lstStyle/>
          <a:p>
            <a:pPr algn="just"/>
            <a:r>
              <a:rPr lang="en-US" dirty="0" smtClean="0"/>
              <a:t>In natural steroids, including cholesterol, all rings are in the form of ‘</a:t>
            </a:r>
            <a:r>
              <a:rPr lang="en-US" b="1" dirty="0" smtClean="0">
                <a:solidFill>
                  <a:srgbClr val="0070C0"/>
                </a:solidFill>
              </a:rPr>
              <a:t>armchair</a:t>
            </a:r>
            <a:r>
              <a:rPr lang="en-US" dirty="0" smtClean="0"/>
              <a:t>’, which is a more stable conformation. In turn, in relation to each other, the rings can be in </a:t>
            </a:r>
            <a:r>
              <a:rPr lang="en-US" i="1" dirty="0" smtClean="0"/>
              <a:t>cis</a:t>
            </a:r>
            <a:r>
              <a:rPr lang="en-US" dirty="0" smtClean="0"/>
              <a:t>- or </a:t>
            </a:r>
            <a:r>
              <a:rPr lang="en-US" i="1" dirty="0" smtClean="0"/>
              <a:t>trans</a:t>
            </a:r>
            <a:r>
              <a:rPr lang="en-US" dirty="0" smtClean="0"/>
              <a:t>-positions.</a:t>
            </a:r>
            <a:endParaRPr lang="ru-RU" dirty="0"/>
          </a:p>
        </p:txBody>
      </p:sp>
    </p:spTree>
    <p:extLst>
      <p:ext uri="{BB962C8B-B14F-4D97-AF65-F5344CB8AC3E}">
        <p14:creationId xmlns:p14="http://schemas.microsoft.com/office/powerpoint/2010/main" val="1837316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1077218"/>
          </a:xfrm>
          <a:prstGeom prst="rect">
            <a:avLst/>
          </a:prstGeom>
        </p:spPr>
        <p:txBody>
          <a:bodyPr wrap="square">
            <a:spAutoFit/>
          </a:bodyPr>
          <a:lstStyle/>
          <a:p>
            <a:pPr algn="ctr"/>
            <a:r>
              <a:rPr lang="en-US" sz="3200" b="1" dirty="0" smtClean="0">
                <a:solidFill>
                  <a:srgbClr val="0070C0"/>
                </a:solidFill>
              </a:rPr>
              <a:t>Glycosides of the foxglove subgroup: </a:t>
            </a:r>
            <a:r>
              <a:rPr lang="en-US" sz="3200" b="1" dirty="0" err="1" smtClean="0">
                <a:solidFill>
                  <a:srgbClr val="0070C0"/>
                </a:solidFill>
              </a:rPr>
              <a:t>digitoxin</a:t>
            </a:r>
            <a:r>
              <a:rPr lang="en-US" sz="3200" b="1" dirty="0" smtClean="0">
                <a:solidFill>
                  <a:srgbClr val="0070C0"/>
                </a:solidFill>
              </a:rPr>
              <a:t>, acetyl </a:t>
            </a:r>
            <a:r>
              <a:rPr lang="en-US" sz="3200" b="1" dirty="0" err="1" smtClean="0">
                <a:solidFill>
                  <a:srgbClr val="0070C0"/>
                </a:solidFill>
              </a:rPr>
              <a:t>digitoxin</a:t>
            </a:r>
            <a:r>
              <a:rPr lang="en-US" sz="3200" b="1" dirty="0" smtClean="0">
                <a:solidFill>
                  <a:srgbClr val="0070C0"/>
                </a:solidFill>
              </a:rPr>
              <a:t>, digoxin</a:t>
            </a:r>
          </a:p>
        </p:txBody>
      </p:sp>
      <p:sp>
        <p:nvSpPr>
          <p:cNvPr id="7" name="Прямоугольник 6"/>
          <p:cNvSpPr/>
          <p:nvPr/>
        </p:nvSpPr>
        <p:spPr>
          <a:xfrm>
            <a:off x="251520" y="1360388"/>
            <a:ext cx="8640960" cy="923330"/>
          </a:xfrm>
          <a:prstGeom prst="rect">
            <a:avLst/>
          </a:prstGeom>
        </p:spPr>
        <p:txBody>
          <a:bodyPr wrap="square">
            <a:spAutoFit/>
          </a:bodyPr>
          <a:lstStyle/>
          <a:p>
            <a:pPr algn="just"/>
            <a:r>
              <a:rPr lang="en-US" b="1" i="1" dirty="0" err="1">
                <a:solidFill>
                  <a:srgbClr val="C00000"/>
                </a:solidFill>
              </a:rPr>
              <a:t>Digitoxin</a:t>
            </a:r>
            <a:r>
              <a:rPr lang="en-US" b="1" i="1" dirty="0"/>
              <a:t> </a:t>
            </a:r>
            <a:r>
              <a:rPr lang="en-US" dirty="0"/>
              <a:t>is a white crystalline powder. Practically insoluble in water, slightly soluble in ethanol, difficult in chloroform. </a:t>
            </a:r>
            <a:r>
              <a:rPr lang="ru-RU" dirty="0" err="1"/>
              <a:t>Specific</a:t>
            </a:r>
            <a:r>
              <a:rPr lang="ru-RU" dirty="0"/>
              <a:t> </a:t>
            </a:r>
            <a:r>
              <a:rPr lang="ru-RU" dirty="0" err="1"/>
              <a:t>rotation</a:t>
            </a:r>
            <a:r>
              <a:rPr lang="ru-RU" dirty="0"/>
              <a:t> </a:t>
            </a:r>
            <a:r>
              <a:rPr lang="ru-RU" dirty="0" err="1"/>
              <a:t>from</a:t>
            </a:r>
            <a:r>
              <a:rPr lang="ru-RU" dirty="0"/>
              <a:t> +16 </a:t>
            </a:r>
            <a:r>
              <a:rPr lang="ru-RU" dirty="0" err="1"/>
              <a:t>to</a:t>
            </a:r>
            <a:r>
              <a:rPr lang="ru-RU" dirty="0"/>
              <a:t> +19° (1% </a:t>
            </a:r>
            <a:r>
              <a:rPr lang="ru-RU" dirty="0" err="1"/>
              <a:t>solution</a:t>
            </a:r>
            <a:r>
              <a:rPr lang="ru-RU" dirty="0"/>
              <a:t> </a:t>
            </a:r>
            <a:r>
              <a:rPr lang="ru-RU" dirty="0" err="1"/>
              <a:t>in</a:t>
            </a:r>
            <a:r>
              <a:rPr lang="ru-RU" dirty="0"/>
              <a:t> </a:t>
            </a:r>
            <a:r>
              <a:rPr lang="ru-RU" dirty="0" err="1"/>
              <a:t>chloroform</a:t>
            </a:r>
            <a:r>
              <a:rPr lang="ru-RU" dirty="0"/>
              <a:t>).</a:t>
            </a:r>
          </a:p>
        </p:txBody>
      </p:sp>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2579412"/>
            <a:ext cx="5480360" cy="224352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359" y="2579411"/>
            <a:ext cx="2243521" cy="224352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6066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1077218"/>
          </a:xfrm>
          <a:prstGeom prst="rect">
            <a:avLst/>
          </a:prstGeom>
        </p:spPr>
        <p:txBody>
          <a:bodyPr wrap="square">
            <a:spAutoFit/>
          </a:bodyPr>
          <a:lstStyle/>
          <a:p>
            <a:pPr algn="ctr"/>
            <a:r>
              <a:rPr lang="en-US" sz="3200" b="1" dirty="0" smtClean="0">
                <a:solidFill>
                  <a:srgbClr val="0070C0"/>
                </a:solidFill>
              </a:rPr>
              <a:t>Glycosides of the foxglove subgroup: </a:t>
            </a:r>
            <a:r>
              <a:rPr lang="en-US" sz="3200" b="1" dirty="0" err="1" smtClean="0">
                <a:solidFill>
                  <a:srgbClr val="0070C0"/>
                </a:solidFill>
              </a:rPr>
              <a:t>digitoxin</a:t>
            </a:r>
            <a:r>
              <a:rPr lang="en-US" sz="3200" b="1" dirty="0" smtClean="0">
                <a:solidFill>
                  <a:srgbClr val="0070C0"/>
                </a:solidFill>
              </a:rPr>
              <a:t>, acetyl </a:t>
            </a:r>
            <a:r>
              <a:rPr lang="en-US" sz="3200" b="1" dirty="0" err="1" smtClean="0">
                <a:solidFill>
                  <a:srgbClr val="0070C0"/>
                </a:solidFill>
              </a:rPr>
              <a:t>digitoxin</a:t>
            </a:r>
            <a:r>
              <a:rPr lang="en-US" sz="3200" b="1" dirty="0" smtClean="0">
                <a:solidFill>
                  <a:srgbClr val="0070C0"/>
                </a:solidFill>
              </a:rPr>
              <a:t>, digoxin</a:t>
            </a:r>
          </a:p>
        </p:txBody>
      </p:sp>
      <p:sp>
        <p:nvSpPr>
          <p:cNvPr id="6" name="Прямоугольник 5"/>
          <p:cNvSpPr/>
          <p:nvPr/>
        </p:nvSpPr>
        <p:spPr>
          <a:xfrm>
            <a:off x="251520" y="1347614"/>
            <a:ext cx="8640960" cy="646331"/>
          </a:xfrm>
          <a:prstGeom prst="rect">
            <a:avLst/>
          </a:prstGeom>
        </p:spPr>
        <p:txBody>
          <a:bodyPr wrap="square">
            <a:spAutoFit/>
          </a:bodyPr>
          <a:lstStyle/>
          <a:p>
            <a:pPr algn="just"/>
            <a:r>
              <a:rPr lang="en-US" b="1" i="1" dirty="0">
                <a:solidFill>
                  <a:srgbClr val="C00000"/>
                </a:solidFill>
              </a:rPr>
              <a:t>Digoxin</a:t>
            </a:r>
            <a:r>
              <a:rPr lang="en-US" dirty="0"/>
              <a:t> is a white crystalline powder. It is practically insoluble in water, very insoluble in ethanol and chloroform, and soluble in methanol.</a:t>
            </a:r>
            <a:endParaRPr lang="ru-RU" dirty="0"/>
          </a:p>
        </p:txBody>
      </p:sp>
      <p:pic>
        <p:nvPicPr>
          <p:cNvPr id="2048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82000"/>
                    </a14:imgEffect>
                  </a14:imgLayer>
                </a14:imgProps>
              </a:ext>
              <a:ext uri="{28A0092B-C50C-407E-A947-70E740481C1C}">
                <a14:useLocalDpi xmlns:a14="http://schemas.microsoft.com/office/drawing/2010/main" val="0"/>
              </a:ext>
            </a:extLst>
          </a:blip>
          <a:srcRect/>
          <a:stretch>
            <a:fillRect/>
          </a:stretch>
        </p:blipFill>
        <p:spPr bwMode="auto">
          <a:xfrm>
            <a:off x="4388603" y="2427734"/>
            <a:ext cx="4528388" cy="200294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4911" b="10625"/>
          <a:stretch/>
        </p:blipFill>
        <p:spPr bwMode="auto">
          <a:xfrm>
            <a:off x="238164" y="2427734"/>
            <a:ext cx="3470736" cy="200294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597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1077218"/>
          </a:xfrm>
          <a:prstGeom prst="rect">
            <a:avLst/>
          </a:prstGeom>
        </p:spPr>
        <p:txBody>
          <a:bodyPr wrap="square">
            <a:spAutoFit/>
          </a:bodyPr>
          <a:lstStyle/>
          <a:p>
            <a:pPr algn="ctr"/>
            <a:r>
              <a:rPr lang="en-US" sz="3200" b="1" dirty="0" smtClean="0">
                <a:solidFill>
                  <a:srgbClr val="0070C0"/>
                </a:solidFill>
              </a:rPr>
              <a:t>Glycosides of the foxglove subgroup: </a:t>
            </a:r>
            <a:r>
              <a:rPr lang="en-US" sz="3200" b="1" dirty="0" err="1" smtClean="0">
                <a:solidFill>
                  <a:srgbClr val="0070C0"/>
                </a:solidFill>
              </a:rPr>
              <a:t>digitoxin</a:t>
            </a:r>
            <a:r>
              <a:rPr lang="en-US" sz="3200" b="1" dirty="0" smtClean="0">
                <a:solidFill>
                  <a:srgbClr val="0070C0"/>
                </a:solidFill>
              </a:rPr>
              <a:t>, acetyl </a:t>
            </a:r>
            <a:r>
              <a:rPr lang="en-US" sz="3200" b="1" dirty="0" err="1" smtClean="0">
                <a:solidFill>
                  <a:srgbClr val="0070C0"/>
                </a:solidFill>
              </a:rPr>
              <a:t>digitoxin</a:t>
            </a:r>
            <a:r>
              <a:rPr lang="en-US" sz="3200" b="1" dirty="0" smtClean="0">
                <a:solidFill>
                  <a:srgbClr val="0070C0"/>
                </a:solidFill>
              </a:rPr>
              <a:t>, digoxin</a:t>
            </a:r>
          </a:p>
        </p:txBody>
      </p:sp>
      <p:sp>
        <p:nvSpPr>
          <p:cNvPr id="6" name="Прямоугольник 5"/>
          <p:cNvSpPr/>
          <p:nvPr/>
        </p:nvSpPr>
        <p:spPr>
          <a:xfrm>
            <a:off x="251520" y="1347614"/>
            <a:ext cx="8640960" cy="646331"/>
          </a:xfrm>
          <a:prstGeom prst="rect">
            <a:avLst/>
          </a:prstGeom>
        </p:spPr>
        <p:txBody>
          <a:bodyPr wrap="square">
            <a:spAutoFit/>
          </a:bodyPr>
          <a:lstStyle/>
          <a:p>
            <a:pPr algn="just"/>
            <a:r>
              <a:rPr lang="en-US" b="1" i="1" dirty="0" err="1" smtClean="0">
                <a:solidFill>
                  <a:srgbClr val="C00000"/>
                </a:solidFill>
              </a:rPr>
              <a:t>Acetyldigitoxin</a:t>
            </a:r>
            <a:r>
              <a:rPr lang="en-US" dirty="0" smtClean="0"/>
              <a:t> - white lamellar crystals or white crystalline powder.  Melting point is 218-227°C.  Specific rotation from +24.6° (1% solution in methanol).</a:t>
            </a:r>
            <a:endParaRPr lang="ru-RU" dirty="0"/>
          </a:p>
        </p:txBody>
      </p:sp>
      <p:pic>
        <p:nvPicPr>
          <p:cNvPr id="21506"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259632" y="2105502"/>
            <a:ext cx="6552728" cy="269972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194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Glycosides of the subgroup </a:t>
            </a:r>
            <a:r>
              <a:rPr lang="en-US" sz="3200" b="1" dirty="0" err="1" smtClean="0">
                <a:solidFill>
                  <a:srgbClr val="0070C0"/>
                </a:solidFill>
              </a:rPr>
              <a:t>Strophanthus</a:t>
            </a:r>
            <a:endParaRPr lang="en-US" sz="3200" b="1" dirty="0" smtClean="0">
              <a:solidFill>
                <a:srgbClr val="0070C0"/>
              </a:solidFill>
            </a:endParaRPr>
          </a:p>
        </p:txBody>
      </p:sp>
      <p:sp>
        <p:nvSpPr>
          <p:cNvPr id="6" name="Прямоугольник 5"/>
          <p:cNvSpPr/>
          <p:nvPr/>
        </p:nvSpPr>
        <p:spPr>
          <a:xfrm>
            <a:off x="251520" y="1131590"/>
            <a:ext cx="8640960" cy="646331"/>
          </a:xfrm>
          <a:prstGeom prst="rect">
            <a:avLst/>
          </a:prstGeom>
        </p:spPr>
        <p:txBody>
          <a:bodyPr wrap="square">
            <a:spAutoFit/>
          </a:bodyPr>
          <a:lstStyle/>
          <a:p>
            <a:pPr algn="just"/>
            <a:r>
              <a:rPr lang="en-US" b="1" i="1" dirty="0" err="1" smtClean="0">
                <a:solidFill>
                  <a:srgbClr val="C00000"/>
                </a:solidFill>
              </a:rPr>
              <a:t>Strophanthin</a:t>
            </a:r>
            <a:r>
              <a:rPr lang="en-US" b="1" i="1" dirty="0" smtClean="0">
                <a:solidFill>
                  <a:srgbClr val="C00000"/>
                </a:solidFill>
              </a:rPr>
              <a:t> K (</a:t>
            </a:r>
            <a:r>
              <a:rPr lang="en-US" b="1" i="1" dirty="0" err="1" smtClean="0">
                <a:solidFill>
                  <a:srgbClr val="C00000"/>
                </a:solidFill>
              </a:rPr>
              <a:t>Strophanthinum</a:t>
            </a:r>
            <a:r>
              <a:rPr lang="en-US" b="1" i="1" dirty="0" smtClean="0">
                <a:solidFill>
                  <a:srgbClr val="C00000"/>
                </a:solidFill>
              </a:rPr>
              <a:t> K)</a:t>
            </a:r>
            <a:r>
              <a:rPr lang="en-US" dirty="0" smtClean="0"/>
              <a:t> is a white or white powder with slightly yellowish tinge. Hardly soluble in water and alcohol, practically insoluble in chloroform and ether.</a:t>
            </a:r>
            <a:endParaRPr lang="ru-RU" dirty="0"/>
          </a:p>
        </p:txBody>
      </p:sp>
      <p:pic>
        <p:nvPicPr>
          <p:cNvPr id="22530"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61465" y="2139702"/>
            <a:ext cx="3691411" cy="2177479"/>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1187624" y="4362658"/>
            <a:ext cx="1877437" cy="369332"/>
          </a:xfrm>
          <a:prstGeom prst="rect">
            <a:avLst/>
          </a:prstGeom>
        </p:spPr>
        <p:txBody>
          <a:bodyPr wrap="none">
            <a:spAutoFit/>
          </a:bodyPr>
          <a:lstStyle/>
          <a:p>
            <a:r>
              <a:rPr lang="en-US" b="1" dirty="0">
                <a:solidFill>
                  <a:srgbClr val="0070C0"/>
                </a:solidFill>
              </a:rPr>
              <a:t>K-</a:t>
            </a:r>
            <a:r>
              <a:rPr lang="en-US" b="1" dirty="0" err="1">
                <a:solidFill>
                  <a:srgbClr val="0070C0"/>
                </a:solidFill>
              </a:rPr>
              <a:t>strophanthin</a:t>
            </a:r>
            <a:r>
              <a:rPr lang="en-US" b="1" dirty="0">
                <a:solidFill>
                  <a:srgbClr val="0070C0"/>
                </a:solidFill>
              </a:rPr>
              <a:t>-</a:t>
            </a:r>
            <a:r>
              <a:rPr lang="ru-RU" b="1" dirty="0">
                <a:solidFill>
                  <a:srgbClr val="0070C0"/>
                </a:solidFill>
              </a:rPr>
              <a:t>β </a:t>
            </a:r>
          </a:p>
        </p:txBody>
      </p:sp>
      <p:pic>
        <p:nvPicPr>
          <p:cNvPr id="22531" name="Picture 3"/>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137502" y="2139127"/>
            <a:ext cx="3692387" cy="217805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6228184" y="4362658"/>
            <a:ext cx="1811714" cy="369332"/>
          </a:xfrm>
          <a:prstGeom prst="rect">
            <a:avLst/>
          </a:prstGeom>
        </p:spPr>
        <p:txBody>
          <a:bodyPr wrap="none">
            <a:spAutoFit/>
          </a:bodyPr>
          <a:lstStyle/>
          <a:p>
            <a:r>
              <a:rPr lang="en-US" b="1" dirty="0">
                <a:solidFill>
                  <a:srgbClr val="0070C0"/>
                </a:solidFill>
              </a:rPr>
              <a:t>K-</a:t>
            </a:r>
            <a:r>
              <a:rPr lang="en-US" b="1" dirty="0" err="1">
                <a:solidFill>
                  <a:srgbClr val="0070C0"/>
                </a:solidFill>
              </a:rPr>
              <a:t>strophantoside</a:t>
            </a:r>
            <a:endParaRPr lang="ru-RU" b="1" dirty="0">
              <a:solidFill>
                <a:srgbClr val="0070C0"/>
              </a:solidFill>
            </a:endParaRPr>
          </a:p>
        </p:txBody>
      </p:sp>
    </p:spTree>
    <p:extLst>
      <p:ext uri="{BB962C8B-B14F-4D97-AF65-F5344CB8AC3E}">
        <p14:creationId xmlns:p14="http://schemas.microsoft.com/office/powerpoint/2010/main" val="1135101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1520" y="1133331"/>
            <a:ext cx="8640960" cy="646331"/>
          </a:xfrm>
          <a:prstGeom prst="rect">
            <a:avLst/>
          </a:prstGeom>
        </p:spPr>
        <p:txBody>
          <a:bodyPr wrap="square">
            <a:spAutoFit/>
          </a:bodyPr>
          <a:lstStyle/>
          <a:p>
            <a:pPr algn="just"/>
            <a:r>
              <a:rPr lang="en-US" b="1" i="1" dirty="0" err="1">
                <a:solidFill>
                  <a:srgbClr val="C00000"/>
                </a:solidFill>
              </a:rPr>
              <a:t>Corglycon</a:t>
            </a:r>
            <a:r>
              <a:rPr lang="en-US" b="1" i="1" dirty="0">
                <a:solidFill>
                  <a:srgbClr val="C00000"/>
                </a:solidFill>
              </a:rPr>
              <a:t> (</a:t>
            </a:r>
            <a:r>
              <a:rPr lang="en-US" b="1" i="1" dirty="0" err="1">
                <a:solidFill>
                  <a:srgbClr val="C00000"/>
                </a:solidFill>
              </a:rPr>
              <a:t>Corglyconum</a:t>
            </a:r>
            <a:r>
              <a:rPr lang="en-US" b="1" i="1" dirty="0">
                <a:solidFill>
                  <a:srgbClr val="C00000"/>
                </a:solidFill>
              </a:rPr>
              <a:t>)</a:t>
            </a:r>
            <a:r>
              <a:rPr lang="en-US" b="1" dirty="0">
                <a:solidFill>
                  <a:srgbClr val="C00000"/>
                </a:solidFill>
              </a:rPr>
              <a:t> </a:t>
            </a:r>
            <a:r>
              <a:rPr lang="en-US" dirty="0"/>
              <a:t>is a slightly yellowish amorphous powder, </a:t>
            </a:r>
            <a:r>
              <a:rPr lang="en-US" dirty="0" err="1"/>
              <a:t>odourless</a:t>
            </a:r>
            <a:r>
              <a:rPr lang="en-US" dirty="0"/>
              <a:t>, bitter tasting, easily soluble in alcohol, difficult in water.</a:t>
            </a:r>
            <a:endParaRPr lang="ru-RU" dirty="0"/>
          </a:p>
        </p:txBody>
      </p:sp>
      <p:sp>
        <p:nvSpPr>
          <p:cNvPr id="6" name="Прямоугольник 5"/>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Glycosides of the subgroup </a:t>
            </a:r>
            <a:r>
              <a:rPr lang="en-US" sz="3200" b="1" dirty="0" err="1" smtClean="0">
                <a:solidFill>
                  <a:srgbClr val="0070C0"/>
                </a:solidFill>
              </a:rPr>
              <a:t>Strophanthus</a:t>
            </a:r>
            <a:endParaRPr lang="en-US" sz="3200" b="1" dirty="0" smtClean="0">
              <a:solidFill>
                <a:srgbClr val="0070C0"/>
              </a:solidFill>
            </a:endParaRPr>
          </a:p>
        </p:txBody>
      </p:sp>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9799" y="2067694"/>
            <a:ext cx="3304649" cy="252530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2067694"/>
            <a:ext cx="4141919" cy="252530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6091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Obtaining cardiac glycosides</a:t>
            </a:r>
          </a:p>
        </p:txBody>
      </p:sp>
      <p:sp>
        <p:nvSpPr>
          <p:cNvPr id="6" name="Прямоугольник 5"/>
          <p:cNvSpPr/>
          <p:nvPr/>
        </p:nvSpPr>
        <p:spPr>
          <a:xfrm>
            <a:off x="179512" y="847908"/>
            <a:ext cx="8712968" cy="3908762"/>
          </a:xfrm>
          <a:prstGeom prst="rect">
            <a:avLst/>
          </a:prstGeom>
        </p:spPr>
        <p:txBody>
          <a:bodyPr wrap="square">
            <a:spAutoFit/>
          </a:bodyPr>
          <a:lstStyle/>
          <a:p>
            <a:pPr algn="just">
              <a:spcAft>
                <a:spcPts val="1200"/>
              </a:spcAft>
            </a:pPr>
            <a:r>
              <a:rPr lang="en-US" dirty="0" smtClean="0"/>
              <a:t>The general scheme for obtaining cardiac glycosides consists of preliminary </a:t>
            </a:r>
            <a:r>
              <a:rPr lang="en-US" i="1" dirty="0" smtClean="0"/>
              <a:t>degreasing</a:t>
            </a:r>
            <a:r>
              <a:rPr lang="en-US" dirty="0" smtClean="0"/>
              <a:t> of the plant raw materials with ether or naphtha.</a:t>
            </a:r>
          </a:p>
          <a:p>
            <a:pPr algn="just">
              <a:spcAft>
                <a:spcPts val="1200"/>
              </a:spcAft>
            </a:pPr>
            <a:r>
              <a:rPr lang="en-US" dirty="0" smtClean="0"/>
              <a:t>Depending on their solubility, acetone, alcohols, ethyl acetate, often with the addition of water, are used to </a:t>
            </a:r>
            <a:r>
              <a:rPr lang="en-US" i="1" dirty="0" smtClean="0"/>
              <a:t>extract</a:t>
            </a:r>
            <a:r>
              <a:rPr lang="en-US" dirty="0" smtClean="0"/>
              <a:t> the glycosides from the plants. </a:t>
            </a:r>
          </a:p>
          <a:p>
            <a:pPr algn="just">
              <a:spcAft>
                <a:spcPts val="1200"/>
              </a:spcAft>
            </a:pPr>
            <a:r>
              <a:rPr lang="en-US" dirty="0" smtClean="0"/>
              <a:t>The raw material is then infused with 70% ethyl alcohol to remove chlorophyll. </a:t>
            </a:r>
          </a:p>
          <a:p>
            <a:pPr algn="just">
              <a:spcAft>
                <a:spcPts val="1200"/>
              </a:spcAft>
            </a:pPr>
            <a:r>
              <a:rPr lang="en-US" i="1" dirty="0" smtClean="0"/>
              <a:t>Adsorption of impurities </a:t>
            </a:r>
            <a:r>
              <a:rPr lang="en-US" dirty="0" smtClean="0"/>
              <a:t>on </a:t>
            </a:r>
            <a:r>
              <a:rPr lang="en-US" dirty="0" err="1" smtClean="0"/>
              <a:t>aluminium</a:t>
            </a:r>
            <a:r>
              <a:rPr lang="en-US" dirty="0" smtClean="0"/>
              <a:t> oxide is also used for this purpose. </a:t>
            </a:r>
          </a:p>
          <a:p>
            <a:pPr algn="just">
              <a:spcAft>
                <a:spcPts val="1200"/>
              </a:spcAft>
            </a:pPr>
            <a:r>
              <a:rPr lang="en-US" dirty="0" smtClean="0"/>
              <a:t>Glycosides are </a:t>
            </a:r>
            <a:r>
              <a:rPr lang="en-US" i="1" dirty="0" smtClean="0"/>
              <a:t>precipitated</a:t>
            </a:r>
            <a:r>
              <a:rPr lang="en-US" dirty="0" smtClean="0"/>
              <a:t> by saturating the mixture with an aqueous solution of ammonium </a:t>
            </a:r>
            <a:r>
              <a:rPr lang="en-US" dirty="0" err="1" smtClean="0"/>
              <a:t>sulphate</a:t>
            </a:r>
            <a:r>
              <a:rPr lang="en-US" dirty="0" smtClean="0"/>
              <a:t>. </a:t>
            </a:r>
          </a:p>
          <a:p>
            <a:pPr algn="just">
              <a:spcAft>
                <a:spcPts val="1200"/>
              </a:spcAft>
            </a:pPr>
            <a:r>
              <a:rPr lang="en-US" dirty="0" smtClean="0"/>
              <a:t>The </a:t>
            </a:r>
            <a:r>
              <a:rPr lang="en-US" i="1" dirty="0" smtClean="0"/>
              <a:t>separation </a:t>
            </a:r>
            <a:r>
              <a:rPr lang="en-US" dirty="0" smtClean="0"/>
              <a:t>of the mixture of glycosides is based on the difference in their solubility in organic solvents. Chromatographic methods or countercurrent distribution of substances in specially selected solvent systems are used for separation. </a:t>
            </a:r>
            <a:endParaRPr lang="ru-RU" dirty="0"/>
          </a:p>
        </p:txBody>
      </p:sp>
    </p:spTree>
    <p:extLst>
      <p:ext uri="{BB962C8B-B14F-4D97-AF65-F5344CB8AC3E}">
        <p14:creationId xmlns:p14="http://schemas.microsoft.com/office/powerpoint/2010/main" val="905518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Identification of cardiac glycosides</a:t>
            </a:r>
          </a:p>
        </p:txBody>
      </p:sp>
      <p:sp>
        <p:nvSpPr>
          <p:cNvPr id="6" name="Прямоугольник 5"/>
          <p:cNvSpPr/>
          <p:nvPr/>
        </p:nvSpPr>
        <p:spPr>
          <a:xfrm>
            <a:off x="251520" y="843558"/>
            <a:ext cx="8640960" cy="369332"/>
          </a:xfrm>
          <a:prstGeom prst="rect">
            <a:avLst/>
          </a:prstGeom>
        </p:spPr>
        <p:txBody>
          <a:bodyPr wrap="square">
            <a:spAutoFit/>
          </a:bodyPr>
          <a:lstStyle/>
          <a:p>
            <a:pPr marL="265113" indent="-265113"/>
            <a:r>
              <a:rPr lang="en-US" b="1" dirty="0" smtClean="0">
                <a:solidFill>
                  <a:srgbClr val="7030A0"/>
                </a:solidFill>
              </a:rPr>
              <a:t>1.	Reactions for the detection of the steroid cycle:</a:t>
            </a:r>
            <a:endParaRPr lang="ru-RU" b="1" dirty="0">
              <a:solidFill>
                <a:srgbClr val="7030A0"/>
              </a:solidFill>
            </a:endParaRPr>
          </a:p>
        </p:txBody>
      </p:sp>
      <p:sp>
        <p:nvSpPr>
          <p:cNvPr id="7" name="Прямоугольник 6"/>
          <p:cNvSpPr/>
          <p:nvPr/>
        </p:nvSpPr>
        <p:spPr>
          <a:xfrm>
            <a:off x="544616" y="1131590"/>
            <a:ext cx="5467544" cy="369332"/>
          </a:xfrm>
          <a:prstGeom prst="rect">
            <a:avLst/>
          </a:prstGeom>
        </p:spPr>
        <p:txBody>
          <a:bodyPr wrap="square">
            <a:spAutoFit/>
          </a:bodyPr>
          <a:lstStyle/>
          <a:p>
            <a:r>
              <a:rPr lang="en-US" b="1" dirty="0" smtClean="0">
                <a:solidFill>
                  <a:srgbClr val="C00000"/>
                </a:solidFill>
              </a:rPr>
              <a:t>Liebermann-</a:t>
            </a:r>
            <a:r>
              <a:rPr lang="en-US" b="1" dirty="0" err="1" smtClean="0">
                <a:solidFill>
                  <a:srgbClr val="C00000"/>
                </a:solidFill>
              </a:rPr>
              <a:t>Burchardt</a:t>
            </a:r>
            <a:r>
              <a:rPr lang="en-US" b="1" dirty="0" smtClean="0">
                <a:solidFill>
                  <a:srgbClr val="C00000"/>
                </a:solidFill>
              </a:rPr>
              <a:t> reaction </a:t>
            </a:r>
            <a:endParaRPr lang="ru-RU" b="1" dirty="0">
              <a:solidFill>
                <a:srgbClr val="C00000"/>
              </a:solidFill>
            </a:endParaRPr>
          </a:p>
        </p:txBody>
      </p:sp>
      <p:sp>
        <p:nvSpPr>
          <p:cNvPr id="8" name="Прямоугольник 7"/>
          <p:cNvSpPr/>
          <p:nvPr/>
        </p:nvSpPr>
        <p:spPr>
          <a:xfrm>
            <a:off x="544616" y="1556088"/>
            <a:ext cx="5467544" cy="1754326"/>
          </a:xfrm>
          <a:prstGeom prst="rect">
            <a:avLst/>
          </a:prstGeom>
        </p:spPr>
        <p:txBody>
          <a:bodyPr wrap="square">
            <a:spAutoFit/>
          </a:bodyPr>
          <a:lstStyle/>
          <a:p>
            <a:pPr algn="just"/>
            <a:r>
              <a:rPr lang="en-US" dirty="0" smtClean="0"/>
              <a:t>The process is dependent upon the ability of steroids to undergo dehydration when subjected to the action of acetic anhydride and concentrated sulfuric acid. The reaction results in the formation of a pink-</a:t>
            </a:r>
            <a:r>
              <a:rPr lang="en-US" dirty="0" err="1" smtClean="0"/>
              <a:t>coloured</a:t>
            </a:r>
            <a:r>
              <a:rPr lang="en-US" dirty="0" smtClean="0"/>
              <a:t> layer of acetic anhydride, which gradually undergoes a change in </a:t>
            </a:r>
            <a:r>
              <a:rPr lang="en-US" dirty="0" err="1" smtClean="0"/>
              <a:t>colouration</a:t>
            </a:r>
            <a:r>
              <a:rPr lang="en-US" dirty="0" smtClean="0"/>
              <a:t> to green or blue. </a:t>
            </a:r>
            <a:endParaRPr lang="ru-RU"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183" y="1500922"/>
            <a:ext cx="2431281" cy="276172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5726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Identification of cardiac glycosides</a:t>
            </a:r>
          </a:p>
        </p:txBody>
      </p:sp>
      <p:sp>
        <p:nvSpPr>
          <p:cNvPr id="6" name="Прямоугольник 5"/>
          <p:cNvSpPr/>
          <p:nvPr/>
        </p:nvSpPr>
        <p:spPr>
          <a:xfrm>
            <a:off x="251520" y="843558"/>
            <a:ext cx="8640960" cy="369332"/>
          </a:xfrm>
          <a:prstGeom prst="rect">
            <a:avLst/>
          </a:prstGeom>
        </p:spPr>
        <p:txBody>
          <a:bodyPr wrap="square">
            <a:spAutoFit/>
          </a:bodyPr>
          <a:lstStyle/>
          <a:p>
            <a:pPr marL="265113" indent="-265113"/>
            <a:r>
              <a:rPr lang="en-US" b="1" dirty="0" smtClean="0">
                <a:solidFill>
                  <a:srgbClr val="7030A0"/>
                </a:solidFill>
              </a:rPr>
              <a:t>1.	Reactions for the detection of the steroid cycle:</a:t>
            </a:r>
            <a:endParaRPr lang="ru-RU" b="1" dirty="0">
              <a:solidFill>
                <a:srgbClr val="7030A0"/>
              </a:solidFill>
            </a:endParaRPr>
          </a:p>
        </p:txBody>
      </p:sp>
      <p:sp>
        <p:nvSpPr>
          <p:cNvPr id="7" name="Прямоугольник 6"/>
          <p:cNvSpPr/>
          <p:nvPr/>
        </p:nvSpPr>
        <p:spPr>
          <a:xfrm>
            <a:off x="544616" y="1131590"/>
            <a:ext cx="5467544" cy="369332"/>
          </a:xfrm>
          <a:prstGeom prst="rect">
            <a:avLst/>
          </a:prstGeom>
        </p:spPr>
        <p:txBody>
          <a:bodyPr wrap="square">
            <a:spAutoFit/>
          </a:bodyPr>
          <a:lstStyle/>
          <a:p>
            <a:r>
              <a:rPr lang="en-US" b="1" dirty="0" err="1" smtClean="0">
                <a:solidFill>
                  <a:srgbClr val="C00000"/>
                </a:solidFill>
              </a:rPr>
              <a:t>Fluorimetry</a:t>
            </a:r>
            <a:endParaRPr lang="ru-RU" b="1" dirty="0">
              <a:solidFill>
                <a:srgbClr val="C00000"/>
              </a:solidFill>
            </a:endParaRPr>
          </a:p>
        </p:txBody>
      </p:sp>
      <p:sp>
        <p:nvSpPr>
          <p:cNvPr id="8" name="Прямоугольник 7"/>
          <p:cNvSpPr/>
          <p:nvPr/>
        </p:nvSpPr>
        <p:spPr>
          <a:xfrm>
            <a:off x="544616" y="1556088"/>
            <a:ext cx="8347864" cy="1200329"/>
          </a:xfrm>
          <a:prstGeom prst="rect">
            <a:avLst/>
          </a:prstGeom>
        </p:spPr>
        <p:txBody>
          <a:bodyPr wrap="square">
            <a:spAutoFit/>
          </a:bodyPr>
          <a:lstStyle/>
          <a:p>
            <a:pPr algn="just"/>
            <a:r>
              <a:rPr lang="en-US" dirty="0" smtClean="0"/>
              <a:t>A mixture of phosphoric and </a:t>
            </a:r>
            <a:r>
              <a:rPr lang="en-US" dirty="0" err="1" smtClean="0"/>
              <a:t>sulphuric</a:t>
            </a:r>
            <a:r>
              <a:rPr lang="en-US" dirty="0" smtClean="0"/>
              <a:t> acids with iron (III) chloride, a solution of iron perchlorate in </a:t>
            </a:r>
            <a:r>
              <a:rPr lang="en-US" dirty="0" err="1" smtClean="0"/>
              <a:t>sulphuric</a:t>
            </a:r>
            <a:r>
              <a:rPr lang="en-US" dirty="0" smtClean="0"/>
              <a:t> acid, and so forth, is employed as a reagent. Reactions are deemed acceptable when the glycoside to be </a:t>
            </a:r>
            <a:r>
              <a:rPr lang="en-US" dirty="0" err="1" smtClean="0"/>
              <a:t>analysed</a:t>
            </a:r>
            <a:r>
              <a:rPr lang="en-US" dirty="0" smtClean="0"/>
              <a:t> forms </a:t>
            </a:r>
            <a:r>
              <a:rPr lang="en-US" dirty="0" err="1" smtClean="0"/>
              <a:t>coloured</a:t>
            </a:r>
            <a:r>
              <a:rPr lang="en-US" dirty="0" smtClean="0"/>
              <a:t> mono- or </a:t>
            </a:r>
            <a:r>
              <a:rPr lang="en-US" dirty="0" err="1" smtClean="0"/>
              <a:t>dianhydride</a:t>
            </a:r>
            <a:r>
              <a:rPr lang="en-US" dirty="0" smtClean="0"/>
              <a:t> derivatives as a consequence of dehydrogenation.</a:t>
            </a:r>
            <a:endParaRPr lang="ru-RU" dirty="0"/>
          </a:p>
        </p:txBody>
      </p:sp>
      <p:sp>
        <p:nvSpPr>
          <p:cNvPr id="2" name="Прямоугольник 1"/>
          <p:cNvSpPr/>
          <p:nvPr/>
        </p:nvSpPr>
        <p:spPr>
          <a:xfrm>
            <a:off x="533202" y="2922498"/>
            <a:ext cx="4261103" cy="369332"/>
          </a:xfrm>
          <a:prstGeom prst="rect">
            <a:avLst/>
          </a:prstGeom>
        </p:spPr>
        <p:txBody>
          <a:bodyPr wrap="none">
            <a:spAutoFit/>
          </a:bodyPr>
          <a:lstStyle/>
          <a:p>
            <a:r>
              <a:rPr lang="en-US" b="1" dirty="0" smtClean="0">
                <a:solidFill>
                  <a:srgbClr val="C00000"/>
                </a:solidFill>
              </a:rPr>
              <a:t>Reaction with concentrated </a:t>
            </a:r>
            <a:r>
              <a:rPr lang="en-US" b="1" dirty="0" err="1" smtClean="0">
                <a:solidFill>
                  <a:srgbClr val="C00000"/>
                </a:solidFill>
              </a:rPr>
              <a:t>sulphuric</a:t>
            </a:r>
            <a:r>
              <a:rPr lang="en-US" b="1" dirty="0" smtClean="0">
                <a:solidFill>
                  <a:srgbClr val="C00000"/>
                </a:solidFill>
              </a:rPr>
              <a:t> acid</a:t>
            </a:r>
            <a:r>
              <a:rPr lang="en-US" dirty="0" smtClean="0"/>
              <a:t> </a:t>
            </a:r>
            <a:endParaRPr lang="ru-RU" dirty="0"/>
          </a:p>
        </p:txBody>
      </p:sp>
      <p:sp>
        <p:nvSpPr>
          <p:cNvPr id="3" name="Прямоугольник 2"/>
          <p:cNvSpPr/>
          <p:nvPr/>
        </p:nvSpPr>
        <p:spPr>
          <a:xfrm>
            <a:off x="539552" y="3210530"/>
            <a:ext cx="3157403" cy="369332"/>
          </a:xfrm>
          <a:prstGeom prst="rect">
            <a:avLst/>
          </a:prstGeom>
        </p:spPr>
        <p:txBody>
          <a:bodyPr wrap="none">
            <a:spAutoFit/>
          </a:bodyPr>
          <a:lstStyle/>
          <a:p>
            <a:r>
              <a:rPr lang="en-US" dirty="0" smtClean="0"/>
              <a:t>A green </a:t>
            </a:r>
            <a:r>
              <a:rPr lang="en-US" dirty="0" err="1" smtClean="0"/>
              <a:t>colouration</a:t>
            </a:r>
            <a:r>
              <a:rPr lang="en-US" dirty="0" smtClean="0"/>
              <a:t> is observed.</a:t>
            </a:r>
            <a:endParaRPr lang="ru-RU" dirty="0"/>
          </a:p>
        </p:txBody>
      </p:sp>
      <p:sp>
        <p:nvSpPr>
          <p:cNvPr id="9" name="Прямоугольник 8"/>
          <p:cNvSpPr/>
          <p:nvPr/>
        </p:nvSpPr>
        <p:spPr>
          <a:xfrm>
            <a:off x="539552" y="3725619"/>
            <a:ext cx="8352928" cy="646331"/>
          </a:xfrm>
          <a:prstGeom prst="rect">
            <a:avLst/>
          </a:prstGeom>
        </p:spPr>
        <p:txBody>
          <a:bodyPr wrap="square">
            <a:spAutoFit/>
          </a:bodyPr>
          <a:lstStyle/>
          <a:p>
            <a:pPr algn="just"/>
            <a:r>
              <a:rPr lang="en-US" b="1" dirty="0" smtClean="0">
                <a:solidFill>
                  <a:srgbClr val="C00000"/>
                </a:solidFill>
              </a:rPr>
              <a:t>Heating a solution of glycoside in acetic anhydride with a 20-25% solution of antimony (III) chloride </a:t>
            </a:r>
            <a:r>
              <a:rPr lang="en-US" dirty="0" smtClean="0"/>
              <a:t>to 100°C results in purple </a:t>
            </a:r>
            <a:r>
              <a:rPr lang="en-US" dirty="0" err="1" smtClean="0"/>
              <a:t>colouring</a:t>
            </a:r>
            <a:r>
              <a:rPr lang="en-US" dirty="0" smtClean="0"/>
              <a:t>.</a:t>
            </a:r>
            <a:endParaRPr lang="ru-RU" dirty="0"/>
          </a:p>
        </p:txBody>
      </p:sp>
    </p:spTree>
    <p:extLst>
      <p:ext uri="{BB962C8B-B14F-4D97-AF65-F5344CB8AC3E}">
        <p14:creationId xmlns:p14="http://schemas.microsoft.com/office/powerpoint/2010/main" val="2528646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Identification of cardiac glycosides</a:t>
            </a:r>
          </a:p>
        </p:txBody>
      </p:sp>
      <p:sp>
        <p:nvSpPr>
          <p:cNvPr id="6" name="Прямоугольник 5"/>
          <p:cNvSpPr/>
          <p:nvPr/>
        </p:nvSpPr>
        <p:spPr>
          <a:xfrm>
            <a:off x="251520" y="843558"/>
            <a:ext cx="8640960" cy="646331"/>
          </a:xfrm>
          <a:prstGeom prst="rect">
            <a:avLst/>
          </a:prstGeom>
        </p:spPr>
        <p:txBody>
          <a:bodyPr wrap="square">
            <a:spAutoFit/>
          </a:bodyPr>
          <a:lstStyle/>
          <a:p>
            <a:pPr marL="265113" indent="-265113"/>
            <a:r>
              <a:rPr lang="en-US" b="1" dirty="0">
                <a:solidFill>
                  <a:srgbClr val="7030A0"/>
                </a:solidFill>
              </a:rPr>
              <a:t>2</a:t>
            </a:r>
            <a:r>
              <a:rPr lang="en-US" b="1" dirty="0" smtClean="0">
                <a:solidFill>
                  <a:srgbClr val="7030A0"/>
                </a:solidFill>
              </a:rPr>
              <a:t>.	Reactions on the detection of a five-membered lactone cycle with a double bond at the α,β-position in the </a:t>
            </a:r>
            <a:r>
              <a:rPr lang="en-US" b="1" dirty="0" err="1" smtClean="0">
                <a:solidFill>
                  <a:srgbClr val="7030A0"/>
                </a:solidFill>
              </a:rPr>
              <a:t>cardenolide</a:t>
            </a:r>
            <a:r>
              <a:rPr lang="en-US" b="1" dirty="0" smtClean="0">
                <a:solidFill>
                  <a:srgbClr val="7030A0"/>
                </a:solidFill>
              </a:rPr>
              <a:t> molecule</a:t>
            </a:r>
            <a:r>
              <a:rPr lang="ru-RU" b="1" dirty="0" smtClean="0">
                <a:solidFill>
                  <a:srgbClr val="7030A0"/>
                </a:solidFill>
              </a:rPr>
              <a:t>:</a:t>
            </a:r>
            <a:endParaRPr lang="ru-RU" b="1" dirty="0">
              <a:solidFill>
                <a:srgbClr val="7030A0"/>
              </a:solidFill>
            </a:endParaRPr>
          </a:p>
        </p:txBody>
      </p:sp>
      <p:sp>
        <p:nvSpPr>
          <p:cNvPr id="7" name="Прямоугольник 6"/>
          <p:cNvSpPr/>
          <p:nvPr/>
        </p:nvSpPr>
        <p:spPr>
          <a:xfrm>
            <a:off x="544616" y="1410330"/>
            <a:ext cx="5467544" cy="369332"/>
          </a:xfrm>
          <a:prstGeom prst="rect">
            <a:avLst/>
          </a:prstGeom>
        </p:spPr>
        <p:txBody>
          <a:bodyPr wrap="square">
            <a:spAutoFit/>
          </a:bodyPr>
          <a:lstStyle/>
          <a:p>
            <a:r>
              <a:rPr lang="en-US" b="1" dirty="0" smtClean="0">
                <a:solidFill>
                  <a:srgbClr val="C00000"/>
                </a:solidFill>
              </a:rPr>
              <a:t>The </a:t>
            </a:r>
            <a:r>
              <a:rPr lang="en-US" b="1" dirty="0" err="1" smtClean="0">
                <a:solidFill>
                  <a:srgbClr val="C00000"/>
                </a:solidFill>
              </a:rPr>
              <a:t>Legall</a:t>
            </a:r>
            <a:r>
              <a:rPr lang="en-US" b="1" dirty="0" smtClean="0">
                <a:solidFill>
                  <a:srgbClr val="C00000"/>
                </a:solidFill>
              </a:rPr>
              <a:t> reaction</a:t>
            </a:r>
            <a:endParaRPr lang="ru-RU" b="1" dirty="0">
              <a:solidFill>
                <a:srgbClr val="C00000"/>
              </a:solidFill>
            </a:endParaRPr>
          </a:p>
        </p:txBody>
      </p:sp>
      <p:sp>
        <p:nvSpPr>
          <p:cNvPr id="8" name="Прямоугольник 7"/>
          <p:cNvSpPr/>
          <p:nvPr/>
        </p:nvSpPr>
        <p:spPr>
          <a:xfrm>
            <a:off x="544616" y="1707654"/>
            <a:ext cx="6187624" cy="923330"/>
          </a:xfrm>
          <a:prstGeom prst="rect">
            <a:avLst/>
          </a:prstGeom>
        </p:spPr>
        <p:txBody>
          <a:bodyPr wrap="square">
            <a:spAutoFit/>
          </a:bodyPr>
          <a:lstStyle/>
          <a:p>
            <a:pPr algn="just"/>
            <a:r>
              <a:rPr lang="en-US" dirty="0" smtClean="0"/>
              <a:t>The formation of a red-</a:t>
            </a:r>
            <a:r>
              <a:rPr lang="en-US" dirty="0" err="1" smtClean="0"/>
              <a:t>coloured</a:t>
            </a:r>
            <a:r>
              <a:rPr lang="en-US" dirty="0" smtClean="0"/>
              <a:t> product when a cardiac glycoside interacts with a solution of sodium nitroprusside in an alkaline medium.</a:t>
            </a:r>
            <a:endParaRPr lang="ru-RU" dirty="0"/>
          </a:p>
        </p:txBody>
      </p:sp>
      <p:sp>
        <p:nvSpPr>
          <p:cNvPr id="2" name="Прямоугольник 1"/>
          <p:cNvSpPr/>
          <p:nvPr/>
        </p:nvSpPr>
        <p:spPr>
          <a:xfrm>
            <a:off x="533202" y="2643758"/>
            <a:ext cx="2394566" cy="369332"/>
          </a:xfrm>
          <a:prstGeom prst="rect">
            <a:avLst/>
          </a:prstGeom>
        </p:spPr>
        <p:txBody>
          <a:bodyPr wrap="none">
            <a:spAutoFit/>
          </a:bodyPr>
          <a:lstStyle/>
          <a:p>
            <a:r>
              <a:rPr lang="en-US" b="1" dirty="0" smtClean="0">
                <a:solidFill>
                  <a:srgbClr val="C00000"/>
                </a:solidFill>
              </a:rPr>
              <a:t>The Raymond reaction </a:t>
            </a:r>
            <a:endParaRPr lang="ru-RU" dirty="0"/>
          </a:p>
        </p:txBody>
      </p:sp>
      <p:sp>
        <p:nvSpPr>
          <p:cNvPr id="3" name="Прямоугольник 2"/>
          <p:cNvSpPr/>
          <p:nvPr/>
        </p:nvSpPr>
        <p:spPr>
          <a:xfrm>
            <a:off x="539552" y="2931790"/>
            <a:ext cx="4123245" cy="369332"/>
          </a:xfrm>
          <a:prstGeom prst="rect">
            <a:avLst/>
          </a:prstGeom>
        </p:spPr>
        <p:txBody>
          <a:bodyPr wrap="none">
            <a:spAutoFit/>
          </a:bodyPr>
          <a:lstStyle/>
          <a:p>
            <a:r>
              <a:rPr lang="en-US" dirty="0" smtClean="0"/>
              <a:t>Formation of red-purple </a:t>
            </a:r>
            <a:r>
              <a:rPr lang="en-US" dirty="0" err="1" smtClean="0"/>
              <a:t>coloured</a:t>
            </a:r>
            <a:r>
              <a:rPr lang="en-US" dirty="0" smtClean="0"/>
              <a:t> products.</a:t>
            </a:r>
            <a:endParaRPr lang="ru-RU"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1489889"/>
            <a:ext cx="1139180" cy="14757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5083" y="3310161"/>
            <a:ext cx="3402013" cy="1493837"/>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87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Identification of cardiac glycosides</a:t>
            </a:r>
          </a:p>
        </p:txBody>
      </p:sp>
      <p:sp>
        <p:nvSpPr>
          <p:cNvPr id="6" name="Прямоугольник 5"/>
          <p:cNvSpPr/>
          <p:nvPr/>
        </p:nvSpPr>
        <p:spPr>
          <a:xfrm>
            <a:off x="251520" y="843558"/>
            <a:ext cx="8640960" cy="646331"/>
          </a:xfrm>
          <a:prstGeom prst="rect">
            <a:avLst/>
          </a:prstGeom>
        </p:spPr>
        <p:txBody>
          <a:bodyPr wrap="square">
            <a:spAutoFit/>
          </a:bodyPr>
          <a:lstStyle/>
          <a:p>
            <a:pPr marL="265113" indent="-265113"/>
            <a:r>
              <a:rPr lang="en-US" b="1" dirty="0">
                <a:solidFill>
                  <a:srgbClr val="7030A0"/>
                </a:solidFill>
              </a:rPr>
              <a:t>2</a:t>
            </a:r>
            <a:r>
              <a:rPr lang="en-US" b="1" dirty="0" smtClean="0">
                <a:solidFill>
                  <a:srgbClr val="7030A0"/>
                </a:solidFill>
              </a:rPr>
              <a:t>.	Reactions on the detection of a five-membered lactone cycle with a double bond at the α,β-position in the </a:t>
            </a:r>
            <a:r>
              <a:rPr lang="en-US" b="1" dirty="0" err="1" smtClean="0">
                <a:solidFill>
                  <a:srgbClr val="7030A0"/>
                </a:solidFill>
              </a:rPr>
              <a:t>cardenolide</a:t>
            </a:r>
            <a:r>
              <a:rPr lang="en-US" b="1" dirty="0" smtClean="0">
                <a:solidFill>
                  <a:srgbClr val="7030A0"/>
                </a:solidFill>
              </a:rPr>
              <a:t> molecule</a:t>
            </a:r>
            <a:r>
              <a:rPr lang="ru-RU" b="1" dirty="0" smtClean="0">
                <a:solidFill>
                  <a:srgbClr val="7030A0"/>
                </a:solidFill>
              </a:rPr>
              <a:t>:</a:t>
            </a:r>
            <a:endParaRPr lang="ru-RU" b="1" dirty="0">
              <a:solidFill>
                <a:srgbClr val="7030A0"/>
              </a:solidFill>
            </a:endParaRPr>
          </a:p>
        </p:txBody>
      </p:sp>
      <p:sp>
        <p:nvSpPr>
          <p:cNvPr id="7" name="Прямоугольник 6"/>
          <p:cNvSpPr/>
          <p:nvPr/>
        </p:nvSpPr>
        <p:spPr>
          <a:xfrm>
            <a:off x="544616" y="1410330"/>
            <a:ext cx="5467544" cy="369332"/>
          </a:xfrm>
          <a:prstGeom prst="rect">
            <a:avLst/>
          </a:prstGeom>
        </p:spPr>
        <p:txBody>
          <a:bodyPr wrap="square">
            <a:spAutoFit/>
          </a:bodyPr>
          <a:lstStyle/>
          <a:p>
            <a:r>
              <a:rPr lang="en-US" b="1" dirty="0" err="1" smtClean="0">
                <a:solidFill>
                  <a:srgbClr val="C00000"/>
                </a:solidFill>
              </a:rPr>
              <a:t>Balier</a:t>
            </a:r>
            <a:r>
              <a:rPr lang="en-US" b="1" dirty="0" smtClean="0">
                <a:solidFill>
                  <a:srgbClr val="C00000"/>
                </a:solidFill>
              </a:rPr>
              <a:t> reaction</a:t>
            </a:r>
            <a:endParaRPr lang="ru-RU" b="1" dirty="0">
              <a:solidFill>
                <a:srgbClr val="C00000"/>
              </a:solidFill>
            </a:endParaRPr>
          </a:p>
        </p:txBody>
      </p:sp>
      <p:sp>
        <p:nvSpPr>
          <p:cNvPr id="8" name="Прямоугольник 7"/>
          <p:cNvSpPr/>
          <p:nvPr/>
        </p:nvSpPr>
        <p:spPr>
          <a:xfrm>
            <a:off x="544616" y="1707654"/>
            <a:ext cx="8347864" cy="646331"/>
          </a:xfrm>
          <a:prstGeom prst="rect">
            <a:avLst/>
          </a:prstGeom>
        </p:spPr>
        <p:txBody>
          <a:bodyPr wrap="square">
            <a:spAutoFit/>
          </a:bodyPr>
          <a:lstStyle/>
          <a:p>
            <a:pPr algn="just"/>
            <a:r>
              <a:rPr lang="en-US" dirty="0" smtClean="0"/>
              <a:t>In the presence of alkali, cardiac glycosides produce an </a:t>
            </a:r>
            <a:r>
              <a:rPr lang="en-US" b="1" dirty="0" smtClean="0">
                <a:solidFill>
                  <a:srgbClr val="FF6600"/>
                </a:solidFill>
              </a:rPr>
              <a:t>orange </a:t>
            </a:r>
            <a:r>
              <a:rPr lang="en-US" b="1" dirty="0" err="1" smtClean="0">
                <a:solidFill>
                  <a:srgbClr val="FF6600"/>
                </a:solidFill>
              </a:rPr>
              <a:t>colour</a:t>
            </a:r>
            <a:r>
              <a:rPr lang="en-US" b="1" dirty="0" smtClean="0">
                <a:solidFill>
                  <a:srgbClr val="FF6600"/>
                </a:solidFill>
              </a:rPr>
              <a:t> </a:t>
            </a:r>
            <a:r>
              <a:rPr lang="en-US" dirty="0" smtClean="0"/>
              <a:t>reaction with picric acid.</a:t>
            </a:r>
            <a:endParaRPr lang="ru-RU"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427734"/>
            <a:ext cx="4444222" cy="246055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235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5147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Steroids</a:t>
            </a:r>
            <a:r>
              <a:rPr lang="ru-RU" sz="3200" b="1" dirty="0" smtClean="0">
                <a:solidFill>
                  <a:srgbClr val="0070C0"/>
                </a:solidFill>
              </a:rPr>
              <a:t>. </a:t>
            </a:r>
            <a:r>
              <a:rPr lang="en-US" sz="3200" b="1" dirty="0" smtClean="0">
                <a:solidFill>
                  <a:srgbClr val="0070C0"/>
                </a:solidFill>
              </a:rPr>
              <a:t>Biochemical role of steroids</a:t>
            </a:r>
            <a:r>
              <a:rPr lang="ru-RU" sz="3200" b="1" dirty="0" smtClean="0">
                <a:solidFill>
                  <a:srgbClr val="0070C0"/>
                </a:solidFill>
              </a:rPr>
              <a:t>.</a:t>
            </a:r>
            <a:endParaRPr lang="ru-RU" sz="3200" b="1" dirty="0">
              <a:solidFill>
                <a:srgbClr val="0070C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674570"/>
            <a:ext cx="5976664" cy="440225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606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Identification of cardiac glycosides</a:t>
            </a:r>
          </a:p>
        </p:txBody>
      </p:sp>
      <p:sp>
        <p:nvSpPr>
          <p:cNvPr id="6" name="Прямоугольник 5"/>
          <p:cNvSpPr/>
          <p:nvPr/>
        </p:nvSpPr>
        <p:spPr>
          <a:xfrm>
            <a:off x="251520" y="843558"/>
            <a:ext cx="8640960" cy="369332"/>
          </a:xfrm>
          <a:prstGeom prst="rect">
            <a:avLst/>
          </a:prstGeom>
        </p:spPr>
        <p:txBody>
          <a:bodyPr wrap="square">
            <a:spAutoFit/>
          </a:bodyPr>
          <a:lstStyle/>
          <a:p>
            <a:pPr marL="265113" indent="-265113"/>
            <a:r>
              <a:rPr lang="en-US" b="1" dirty="0" smtClean="0">
                <a:solidFill>
                  <a:srgbClr val="7030A0"/>
                </a:solidFill>
              </a:rPr>
              <a:t>3.	Reactions to detect the sugar component in cardiac glycosides</a:t>
            </a:r>
            <a:r>
              <a:rPr lang="ru-RU" b="1" dirty="0" smtClean="0">
                <a:solidFill>
                  <a:srgbClr val="7030A0"/>
                </a:solidFill>
              </a:rPr>
              <a:t>:</a:t>
            </a:r>
            <a:endParaRPr lang="ru-RU" b="1" dirty="0">
              <a:solidFill>
                <a:srgbClr val="7030A0"/>
              </a:solidFill>
            </a:endParaRPr>
          </a:p>
        </p:txBody>
      </p:sp>
      <p:sp>
        <p:nvSpPr>
          <p:cNvPr id="7" name="Прямоугольник 6"/>
          <p:cNvSpPr/>
          <p:nvPr/>
        </p:nvSpPr>
        <p:spPr>
          <a:xfrm>
            <a:off x="544616" y="1131590"/>
            <a:ext cx="5467544" cy="369332"/>
          </a:xfrm>
          <a:prstGeom prst="rect">
            <a:avLst/>
          </a:prstGeom>
        </p:spPr>
        <p:txBody>
          <a:bodyPr wrap="square">
            <a:spAutoFit/>
          </a:bodyPr>
          <a:lstStyle/>
          <a:p>
            <a:r>
              <a:rPr lang="en-US" b="1" dirty="0" smtClean="0">
                <a:solidFill>
                  <a:srgbClr val="C00000"/>
                </a:solidFill>
              </a:rPr>
              <a:t>Reaction with Fehling's reagent</a:t>
            </a:r>
            <a:endParaRPr lang="ru-RU" b="1" dirty="0">
              <a:solidFill>
                <a:srgbClr val="C00000"/>
              </a:solidFill>
            </a:endParaRPr>
          </a:p>
        </p:txBody>
      </p:sp>
      <p:sp>
        <p:nvSpPr>
          <p:cNvPr id="8" name="Прямоугольник 7"/>
          <p:cNvSpPr/>
          <p:nvPr/>
        </p:nvSpPr>
        <p:spPr>
          <a:xfrm>
            <a:off x="544616" y="1707654"/>
            <a:ext cx="8347864" cy="369332"/>
          </a:xfrm>
          <a:prstGeom prst="rect">
            <a:avLst/>
          </a:prstGeom>
        </p:spPr>
        <p:txBody>
          <a:bodyPr wrap="square">
            <a:spAutoFit/>
          </a:bodyPr>
          <a:lstStyle/>
          <a:p>
            <a:pPr algn="just"/>
            <a:r>
              <a:rPr lang="en-US" dirty="0" smtClean="0"/>
              <a:t>Recovery of Fehling's reagent and formation of brick-red precipitate Cu</a:t>
            </a:r>
            <a:r>
              <a:rPr lang="en-US" baseline="-25000" dirty="0" smtClean="0"/>
              <a:t>2</a:t>
            </a:r>
            <a:r>
              <a:rPr lang="en-US" dirty="0" smtClean="0"/>
              <a:t>O.</a:t>
            </a:r>
            <a:endParaRPr lang="ru-RU"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146" y="2499742"/>
            <a:ext cx="5937250" cy="205422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373" y="2783354"/>
            <a:ext cx="1904107" cy="148700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26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Identification of cardiac glycosides</a:t>
            </a:r>
          </a:p>
        </p:txBody>
      </p:sp>
      <p:sp>
        <p:nvSpPr>
          <p:cNvPr id="6" name="Прямоугольник 5"/>
          <p:cNvSpPr/>
          <p:nvPr/>
        </p:nvSpPr>
        <p:spPr>
          <a:xfrm>
            <a:off x="251520" y="843558"/>
            <a:ext cx="8640960" cy="369332"/>
          </a:xfrm>
          <a:prstGeom prst="rect">
            <a:avLst/>
          </a:prstGeom>
        </p:spPr>
        <p:txBody>
          <a:bodyPr wrap="square">
            <a:spAutoFit/>
          </a:bodyPr>
          <a:lstStyle/>
          <a:p>
            <a:pPr marL="265113" indent="-265113"/>
            <a:r>
              <a:rPr lang="en-US" b="1" dirty="0" smtClean="0">
                <a:solidFill>
                  <a:srgbClr val="7030A0"/>
                </a:solidFill>
              </a:rPr>
              <a:t>3.	Reactions to detect the sugar component in cardiac glycosides</a:t>
            </a:r>
            <a:r>
              <a:rPr lang="ru-RU" b="1" dirty="0" smtClean="0">
                <a:solidFill>
                  <a:srgbClr val="7030A0"/>
                </a:solidFill>
              </a:rPr>
              <a:t>:</a:t>
            </a:r>
            <a:endParaRPr lang="ru-RU" b="1" dirty="0">
              <a:solidFill>
                <a:srgbClr val="7030A0"/>
              </a:solidFill>
            </a:endParaRPr>
          </a:p>
        </p:txBody>
      </p:sp>
      <p:sp>
        <p:nvSpPr>
          <p:cNvPr id="7" name="Прямоугольник 6"/>
          <p:cNvSpPr/>
          <p:nvPr/>
        </p:nvSpPr>
        <p:spPr>
          <a:xfrm>
            <a:off x="544616" y="1131590"/>
            <a:ext cx="5467544" cy="369332"/>
          </a:xfrm>
          <a:prstGeom prst="rect">
            <a:avLst/>
          </a:prstGeom>
        </p:spPr>
        <p:txBody>
          <a:bodyPr wrap="square">
            <a:spAutoFit/>
          </a:bodyPr>
          <a:lstStyle/>
          <a:p>
            <a:r>
              <a:rPr lang="en-US" b="1" dirty="0" smtClean="0">
                <a:solidFill>
                  <a:srgbClr val="C00000"/>
                </a:solidFill>
              </a:rPr>
              <a:t>Silver mirror reaction</a:t>
            </a:r>
            <a:endParaRPr lang="ru-RU" b="1" dirty="0">
              <a:solidFill>
                <a:srgbClr val="C00000"/>
              </a:solidFill>
            </a:endParaRPr>
          </a:p>
        </p:txBody>
      </p:sp>
      <p:sp>
        <p:nvSpPr>
          <p:cNvPr id="8" name="Прямоугольник 7"/>
          <p:cNvSpPr/>
          <p:nvPr/>
        </p:nvSpPr>
        <p:spPr>
          <a:xfrm>
            <a:off x="544616" y="1563638"/>
            <a:ext cx="8347864" cy="369332"/>
          </a:xfrm>
          <a:prstGeom prst="rect">
            <a:avLst/>
          </a:prstGeom>
        </p:spPr>
        <p:txBody>
          <a:bodyPr wrap="square">
            <a:spAutoFit/>
          </a:bodyPr>
          <a:lstStyle/>
          <a:p>
            <a:pPr algn="just"/>
            <a:r>
              <a:rPr lang="en-US" dirty="0" smtClean="0"/>
              <a:t>When interacting with ammonia solution of silver nitrate, silver is reduced.</a:t>
            </a:r>
            <a:endParaRPr lang="ru-RU" dirty="0"/>
          </a:p>
        </p:txBody>
      </p:sp>
      <p:pic>
        <p:nvPicPr>
          <p:cNvPr id="9" name="Рисунок 8"/>
          <p:cNvPicPr/>
          <p:nvPr/>
        </p:nvPicPr>
        <p:blipFill>
          <a:blip r:embed="rId3">
            <a:extLst>
              <a:ext uri="{28A0092B-C50C-407E-A947-70E740481C1C}">
                <a14:useLocalDpi xmlns:a14="http://schemas.microsoft.com/office/drawing/2010/main" val="0"/>
              </a:ext>
            </a:extLst>
          </a:blip>
          <a:srcRect/>
          <a:stretch>
            <a:fillRect/>
          </a:stretch>
        </p:blipFill>
        <p:spPr bwMode="auto">
          <a:xfrm>
            <a:off x="1573730" y="2211710"/>
            <a:ext cx="3409315" cy="609600"/>
          </a:xfrm>
          <a:prstGeom prst="rect">
            <a:avLst/>
          </a:prstGeom>
          <a:noFill/>
          <a:ln>
            <a:noFill/>
          </a:ln>
          <a:effectLst>
            <a:outerShdw blurRad="152400" dist="190500" dir="2700000" algn="ctr" rotWithShape="0">
              <a:schemeClr val="tx1">
                <a:alpha val="40000"/>
              </a:schemeClr>
            </a:outerShdw>
          </a:effectLst>
        </p:spPr>
      </p:pic>
      <p:pic>
        <p:nvPicPr>
          <p:cNvPr id="10" name="Рисунок 9"/>
          <p:cNvPicPr/>
          <p:nvPr/>
        </p:nvPicPr>
        <p:blipFill>
          <a:blip r:embed="rId4">
            <a:extLst>
              <a:ext uri="{28A0092B-C50C-407E-A947-70E740481C1C}">
                <a14:useLocalDpi xmlns:a14="http://schemas.microsoft.com/office/drawing/2010/main" val="0"/>
              </a:ext>
            </a:extLst>
          </a:blip>
          <a:srcRect/>
          <a:stretch>
            <a:fillRect/>
          </a:stretch>
        </p:blipFill>
        <p:spPr bwMode="auto">
          <a:xfrm>
            <a:off x="251520" y="3104996"/>
            <a:ext cx="5657850" cy="1410970"/>
          </a:xfrm>
          <a:prstGeom prst="rect">
            <a:avLst/>
          </a:prstGeom>
          <a:noFill/>
          <a:ln>
            <a:noFill/>
          </a:ln>
          <a:effectLst>
            <a:outerShdw blurRad="152400" dist="190500" dir="2700000" algn="ctr" rotWithShape="0">
              <a:schemeClr val="tx1">
                <a:alpha val="40000"/>
              </a:schemeClr>
            </a:outerShdw>
          </a:effectLst>
        </p:spPr>
      </p:pic>
      <p:pic>
        <p:nvPicPr>
          <p:cNvPr id="11" name="Рисунок 10"/>
          <p:cNvPicPr/>
          <p:nvPr/>
        </p:nvPicPr>
        <p:blipFill rotWithShape="1">
          <a:blip r:embed="rId5"/>
          <a:srcRect l="74243"/>
          <a:stretch/>
        </p:blipFill>
        <p:spPr>
          <a:xfrm>
            <a:off x="6444208" y="2283718"/>
            <a:ext cx="2250132" cy="2232248"/>
          </a:xfrm>
          <a:prstGeom prst="rect">
            <a:avLst/>
          </a:prstGeom>
          <a:noFill/>
          <a:ln>
            <a:noFill/>
          </a:ln>
          <a:effectLst>
            <a:outerShdw blurRad="152400" dist="190500" dir="2700000" algn="ctr" rotWithShape="0">
              <a:schemeClr val="tx1">
                <a:alpha val="40000"/>
              </a:schemeClr>
            </a:outerShdw>
          </a:effectLst>
        </p:spPr>
      </p:pic>
    </p:spTree>
    <p:extLst>
      <p:ext uri="{BB962C8B-B14F-4D97-AF65-F5344CB8AC3E}">
        <p14:creationId xmlns:p14="http://schemas.microsoft.com/office/powerpoint/2010/main" val="2374657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Identification of cardiac glycosides</a:t>
            </a:r>
          </a:p>
        </p:txBody>
      </p:sp>
      <p:sp>
        <p:nvSpPr>
          <p:cNvPr id="6" name="Прямоугольник 5"/>
          <p:cNvSpPr/>
          <p:nvPr/>
        </p:nvSpPr>
        <p:spPr>
          <a:xfrm>
            <a:off x="251520" y="843558"/>
            <a:ext cx="8640960" cy="369332"/>
          </a:xfrm>
          <a:prstGeom prst="rect">
            <a:avLst/>
          </a:prstGeom>
        </p:spPr>
        <p:txBody>
          <a:bodyPr wrap="square">
            <a:spAutoFit/>
          </a:bodyPr>
          <a:lstStyle/>
          <a:p>
            <a:pPr marL="265113" indent="-265113"/>
            <a:r>
              <a:rPr lang="en-US" b="1" dirty="0" smtClean="0">
                <a:solidFill>
                  <a:srgbClr val="7030A0"/>
                </a:solidFill>
              </a:rPr>
              <a:t>3.	Reactions to detect the sugar component in cardiac glycosides</a:t>
            </a:r>
            <a:r>
              <a:rPr lang="ru-RU" b="1" dirty="0" smtClean="0">
                <a:solidFill>
                  <a:srgbClr val="7030A0"/>
                </a:solidFill>
              </a:rPr>
              <a:t>:</a:t>
            </a:r>
            <a:endParaRPr lang="ru-RU" b="1" dirty="0">
              <a:solidFill>
                <a:srgbClr val="7030A0"/>
              </a:solidFill>
            </a:endParaRPr>
          </a:p>
        </p:txBody>
      </p:sp>
      <p:sp>
        <p:nvSpPr>
          <p:cNvPr id="7" name="Прямоугольник 6"/>
          <p:cNvSpPr/>
          <p:nvPr/>
        </p:nvSpPr>
        <p:spPr>
          <a:xfrm>
            <a:off x="544616" y="1131590"/>
            <a:ext cx="5467544" cy="369332"/>
          </a:xfrm>
          <a:prstGeom prst="rect">
            <a:avLst/>
          </a:prstGeom>
        </p:spPr>
        <p:txBody>
          <a:bodyPr wrap="square">
            <a:spAutoFit/>
          </a:bodyPr>
          <a:lstStyle/>
          <a:p>
            <a:r>
              <a:rPr lang="en-US" b="1" dirty="0" smtClean="0">
                <a:solidFill>
                  <a:srgbClr val="C00000"/>
                </a:solidFill>
              </a:rPr>
              <a:t>Keller-</a:t>
            </a:r>
            <a:r>
              <a:rPr lang="en-US" b="1" dirty="0" err="1" smtClean="0">
                <a:solidFill>
                  <a:srgbClr val="C00000"/>
                </a:solidFill>
              </a:rPr>
              <a:t>Kiliani</a:t>
            </a:r>
            <a:r>
              <a:rPr lang="en-US" b="1" dirty="0" smtClean="0">
                <a:solidFill>
                  <a:srgbClr val="C00000"/>
                </a:solidFill>
              </a:rPr>
              <a:t> reaction</a:t>
            </a:r>
            <a:endParaRPr lang="ru-RU" b="1" dirty="0">
              <a:solidFill>
                <a:srgbClr val="C00000"/>
              </a:solidFill>
            </a:endParaRPr>
          </a:p>
        </p:txBody>
      </p:sp>
      <p:sp>
        <p:nvSpPr>
          <p:cNvPr id="8" name="Прямоугольник 7"/>
          <p:cNvSpPr/>
          <p:nvPr/>
        </p:nvSpPr>
        <p:spPr>
          <a:xfrm>
            <a:off x="544616" y="1563638"/>
            <a:ext cx="8347864" cy="2816156"/>
          </a:xfrm>
          <a:prstGeom prst="rect">
            <a:avLst/>
          </a:prstGeom>
        </p:spPr>
        <p:txBody>
          <a:bodyPr wrap="square">
            <a:spAutoFit/>
          </a:bodyPr>
          <a:lstStyle/>
          <a:p>
            <a:pPr algn="just">
              <a:spcAft>
                <a:spcPts val="600"/>
              </a:spcAft>
            </a:pPr>
            <a:r>
              <a:rPr lang="en-US" dirty="0" smtClean="0"/>
              <a:t>Pre-dissolving 1-2 mg of glycoside in </a:t>
            </a:r>
            <a:r>
              <a:rPr lang="en-US" b="1" i="1" dirty="0" smtClean="0"/>
              <a:t>glacial acetic acid containing 0.05% iron (III) chloride</a:t>
            </a:r>
            <a:r>
              <a:rPr lang="en-US" dirty="0" smtClean="0"/>
              <a:t>. </a:t>
            </a:r>
            <a:endParaRPr lang="ru-RU" dirty="0" smtClean="0"/>
          </a:p>
          <a:p>
            <a:pPr algn="just">
              <a:spcAft>
                <a:spcPts val="600"/>
              </a:spcAft>
            </a:pPr>
            <a:r>
              <a:rPr lang="en-US" dirty="0" smtClean="0"/>
              <a:t>The solution is then carefully poured into a test tube containing </a:t>
            </a:r>
            <a:r>
              <a:rPr lang="en-US" b="1" i="1" dirty="0" smtClean="0"/>
              <a:t>concentrated sulfuric acid</a:t>
            </a:r>
            <a:r>
              <a:rPr lang="en-US" dirty="0" smtClean="0"/>
              <a:t>, and the </a:t>
            </a:r>
            <a:r>
              <a:rPr lang="en-US" dirty="0" err="1" smtClean="0"/>
              <a:t>colouring</a:t>
            </a:r>
            <a:r>
              <a:rPr lang="en-US" dirty="0" smtClean="0"/>
              <a:t> of the upper layer is observed. </a:t>
            </a:r>
            <a:endParaRPr lang="ru-RU" dirty="0" smtClean="0"/>
          </a:p>
          <a:p>
            <a:pPr algn="just">
              <a:spcAft>
                <a:spcPts val="600"/>
              </a:spcAft>
            </a:pPr>
            <a:r>
              <a:rPr lang="en-US" dirty="0" smtClean="0"/>
              <a:t>This confirms the presence of sugar in the molecule, specifically </a:t>
            </a:r>
            <a:r>
              <a:rPr lang="en-US" dirty="0" err="1" smtClean="0"/>
              <a:t>digitoxose</a:t>
            </a:r>
            <a:r>
              <a:rPr lang="en-US" dirty="0" smtClean="0"/>
              <a:t>, which produces a </a:t>
            </a:r>
            <a:r>
              <a:rPr lang="en-US" b="1" dirty="0" smtClean="0">
                <a:solidFill>
                  <a:srgbClr val="3D8593"/>
                </a:solidFill>
              </a:rPr>
              <a:t>blue-green </a:t>
            </a:r>
            <a:r>
              <a:rPr lang="en-US" b="1" dirty="0" err="1" smtClean="0">
                <a:solidFill>
                  <a:srgbClr val="3D8593"/>
                </a:solidFill>
              </a:rPr>
              <a:t>colouration</a:t>
            </a:r>
            <a:r>
              <a:rPr lang="en-US" dirty="0" smtClean="0"/>
              <a:t>. </a:t>
            </a:r>
            <a:endParaRPr lang="ru-RU" dirty="0" smtClean="0"/>
          </a:p>
          <a:p>
            <a:pPr algn="just">
              <a:spcAft>
                <a:spcPts val="600"/>
              </a:spcAft>
            </a:pPr>
            <a:r>
              <a:rPr lang="en-US" dirty="0" smtClean="0"/>
              <a:t>Additionally, the presence of the </a:t>
            </a:r>
            <a:r>
              <a:rPr lang="en-US" dirty="0" err="1" smtClean="0"/>
              <a:t>aglycone</a:t>
            </a:r>
            <a:r>
              <a:rPr lang="en-US" dirty="0" smtClean="0"/>
              <a:t>, di-</a:t>
            </a:r>
            <a:r>
              <a:rPr lang="en-US" dirty="0" err="1" smtClean="0"/>
              <a:t>hitoxigenin</a:t>
            </a:r>
            <a:r>
              <a:rPr lang="en-US" dirty="0" smtClean="0"/>
              <a:t>, is indicated by the </a:t>
            </a:r>
            <a:r>
              <a:rPr lang="en-US" dirty="0" err="1" smtClean="0"/>
              <a:t>colouration</a:t>
            </a:r>
            <a:r>
              <a:rPr lang="en-US" dirty="0" smtClean="0"/>
              <a:t> observed at the border between the two layers, which may appear </a:t>
            </a:r>
            <a:r>
              <a:rPr lang="en-US" b="1" dirty="0" smtClean="0">
                <a:solidFill>
                  <a:srgbClr val="CC66FF"/>
                </a:solidFill>
              </a:rPr>
              <a:t>purple-red </a:t>
            </a:r>
            <a:r>
              <a:rPr lang="en-US" dirty="0" smtClean="0"/>
              <a:t>or</a:t>
            </a:r>
            <a:r>
              <a:rPr lang="en-US" b="1" dirty="0" smtClean="0">
                <a:solidFill>
                  <a:srgbClr val="CC66FF"/>
                </a:solidFill>
              </a:rPr>
              <a:t> </a:t>
            </a:r>
            <a:r>
              <a:rPr lang="en-US" b="1" dirty="0" smtClean="0">
                <a:solidFill>
                  <a:schemeClr val="accent5">
                    <a:lumMod val="75000"/>
                  </a:schemeClr>
                </a:solidFill>
              </a:rPr>
              <a:t>brown</a:t>
            </a:r>
            <a:r>
              <a:rPr lang="en-US" dirty="0" smtClean="0"/>
              <a:t>. This method serves to authenticate the presence of </a:t>
            </a:r>
            <a:r>
              <a:rPr lang="en-US" dirty="0" err="1" smtClean="0"/>
              <a:t>digitoxin</a:t>
            </a:r>
            <a:r>
              <a:rPr lang="en-US" dirty="0" smtClean="0"/>
              <a:t>.</a:t>
            </a:r>
            <a:endParaRPr lang="ru-RU" dirty="0"/>
          </a:p>
        </p:txBody>
      </p:sp>
    </p:spTree>
    <p:extLst>
      <p:ext uri="{BB962C8B-B14F-4D97-AF65-F5344CB8AC3E}">
        <p14:creationId xmlns:p14="http://schemas.microsoft.com/office/powerpoint/2010/main" val="1187328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Identification of cardiac glycosides</a:t>
            </a:r>
          </a:p>
        </p:txBody>
      </p:sp>
      <p:sp>
        <p:nvSpPr>
          <p:cNvPr id="6" name="Прямоугольник 5"/>
          <p:cNvSpPr/>
          <p:nvPr/>
        </p:nvSpPr>
        <p:spPr>
          <a:xfrm>
            <a:off x="251520" y="843558"/>
            <a:ext cx="8640960" cy="369332"/>
          </a:xfrm>
          <a:prstGeom prst="rect">
            <a:avLst/>
          </a:prstGeom>
        </p:spPr>
        <p:txBody>
          <a:bodyPr wrap="square">
            <a:spAutoFit/>
          </a:bodyPr>
          <a:lstStyle/>
          <a:p>
            <a:pPr marL="265113" indent="-265113"/>
            <a:r>
              <a:rPr lang="en-US" b="1" dirty="0" smtClean="0">
                <a:solidFill>
                  <a:srgbClr val="7030A0"/>
                </a:solidFill>
              </a:rPr>
              <a:t>3.	Reactions to detect the sugar component in cardiac glycosides</a:t>
            </a:r>
            <a:r>
              <a:rPr lang="ru-RU" b="1" dirty="0" smtClean="0">
                <a:solidFill>
                  <a:srgbClr val="7030A0"/>
                </a:solidFill>
              </a:rPr>
              <a:t>:</a:t>
            </a:r>
            <a:endParaRPr lang="ru-RU" b="1" dirty="0">
              <a:solidFill>
                <a:srgbClr val="7030A0"/>
              </a:solidFill>
            </a:endParaRPr>
          </a:p>
        </p:txBody>
      </p:sp>
      <p:sp>
        <p:nvSpPr>
          <p:cNvPr id="7" name="Прямоугольник 6"/>
          <p:cNvSpPr/>
          <p:nvPr/>
        </p:nvSpPr>
        <p:spPr>
          <a:xfrm>
            <a:off x="544616" y="1131590"/>
            <a:ext cx="5467544" cy="369332"/>
          </a:xfrm>
          <a:prstGeom prst="rect">
            <a:avLst/>
          </a:prstGeom>
        </p:spPr>
        <p:txBody>
          <a:bodyPr wrap="square">
            <a:spAutoFit/>
          </a:bodyPr>
          <a:lstStyle/>
          <a:p>
            <a:r>
              <a:rPr lang="en-US" b="1" dirty="0" err="1" smtClean="0">
                <a:solidFill>
                  <a:srgbClr val="C00000"/>
                </a:solidFill>
              </a:rPr>
              <a:t>Pezetz</a:t>
            </a:r>
            <a:r>
              <a:rPr lang="en-US" b="1" dirty="0" smtClean="0">
                <a:solidFill>
                  <a:srgbClr val="C00000"/>
                </a:solidFill>
              </a:rPr>
              <a:t> reaction</a:t>
            </a:r>
            <a:endParaRPr lang="ru-RU" b="1" dirty="0">
              <a:solidFill>
                <a:srgbClr val="C00000"/>
              </a:solidFill>
            </a:endParaRP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951" y="1635646"/>
            <a:ext cx="5945187" cy="131445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220" y="3291830"/>
            <a:ext cx="4438650" cy="146685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0217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Identification of cardiac glycosides</a:t>
            </a:r>
          </a:p>
        </p:txBody>
      </p:sp>
      <p:sp>
        <p:nvSpPr>
          <p:cNvPr id="6" name="Прямоугольник 5"/>
          <p:cNvSpPr/>
          <p:nvPr/>
        </p:nvSpPr>
        <p:spPr>
          <a:xfrm>
            <a:off x="251520" y="843558"/>
            <a:ext cx="8640960" cy="369332"/>
          </a:xfrm>
          <a:prstGeom prst="rect">
            <a:avLst/>
          </a:prstGeom>
        </p:spPr>
        <p:txBody>
          <a:bodyPr wrap="square">
            <a:spAutoFit/>
          </a:bodyPr>
          <a:lstStyle/>
          <a:p>
            <a:pPr marL="265113" indent="-265113"/>
            <a:r>
              <a:rPr lang="ru-RU" b="1" dirty="0" smtClean="0">
                <a:solidFill>
                  <a:srgbClr val="7030A0"/>
                </a:solidFill>
              </a:rPr>
              <a:t>4. </a:t>
            </a:r>
            <a:r>
              <a:rPr lang="en-US" b="1" dirty="0" smtClean="0">
                <a:solidFill>
                  <a:srgbClr val="7030A0"/>
                </a:solidFill>
              </a:rPr>
              <a:t>Infrared spectrometry</a:t>
            </a:r>
            <a:endParaRPr lang="ru-RU" b="1" dirty="0">
              <a:solidFill>
                <a:srgbClr val="7030A0"/>
              </a:solidFill>
            </a:endParaRPr>
          </a:p>
        </p:txBody>
      </p:sp>
      <p:sp>
        <p:nvSpPr>
          <p:cNvPr id="2" name="Прямоугольник 1"/>
          <p:cNvSpPr/>
          <p:nvPr/>
        </p:nvSpPr>
        <p:spPr>
          <a:xfrm>
            <a:off x="467544" y="1203598"/>
            <a:ext cx="8424936" cy="646331"/>
          </a:xfrm>
          <a:prstGeom prst="rect">
            <a:avLst/>
          </a:prstGeom>
        </p:spPr>
        <p:txBody>
          <a:bodyPr wrap="square">
            <a:spAutoFit/>
          </a:bodyPr>
          <a:lstStyle/>
          <a:p>
            <a:r>
              <a:rPr lang="en-US" dirty="0" smtClean="0"/>
              <a:t>The spectrum should be identical to that of a standard digoxin sample taken under the same conditions.</a:t>
            </a:r>
            <a:endParaRPr lang="ru-RU" dirty="0"/>
          </a:p>
        </p:txBody>
      </p:sp>
      <p:sp>
        <p:nvSpPr>
          <p:cNvPr id="3" name="Прямоугольник 2"/>
          <p:cNvSpPr/>
          <p:nvPr/>
        </p:nvSpPr>
        <p:spPr>
          <a:xfrm>
            <a:off x="251520" y="1971586"/>
            <a:ext cx="8640959" cy="923330"/>
          </a:xfrm>
          <a:prstGeom prst="rect">
            <a:avLst/>
          </a:prstGeom>
        </p:spPr>
        <p:txBody>
          <a:bodyPr wrap="square">
            <a:spAutoFit/>
          </a:bodyPr>
          <a:lstStyle/>
          <a:p>
            <a:pPr marL="265113" indent="-265113" algn="just"/>
            <a:r>
              <a:rPr lang="en-US" b="1" i="1" dirty="0" smtClean="0">
                <a:solidFill>
                  <a:srgbClr val="7030A0"/>
                </a:solidFill>
              </a:rPr>
              <a:t>5.	UV spectrometry </a:t>
            </a:r>
            <a:r>
              <a:rPr lang="en-US" dirty="0" smtClean="0"/>
              <a:t>is possible due to the selective absorption in the UV region of the spectrum (215-220 nm) due to the presence of α,β-unsaturated lactone cycle in the </a:t>
            </a:r>
            <a:r>
              <a:rPr lang="en-US" dirty="0" err="1" smtClean="0"/>
              <a:t>aglycones</a:t>
            </a:r>
            <a:r>
              <a:rPr lang="en-US" dirty="0" smtClean="0"/>
              <a:t>.</a:t>
            </a:r>
            <a:endParaRPr lang="ru-RU" dirty="0"/>
          </a:p>
        </p:txBody>
      </p:sp>
      <p:sp>
        <p:nvSpPr>
          <p:cNvPr id="8" name="Прямоугольник 7"/>
          <p:cNvSpPr/>
          <p:nvPr/>
        </p:nvSpPr>
        <p:spPr>
          <a:xfrm>
            <a:off x="251520" y="2931790"/>
            <a:ext cx="8640959" cy="1508105"/>
          </a:xfrm>
          <a:prstGeom prst="rect">
            <a:avLst/>
          </a:prstGeom>
        </p:spPr>
        <p:txBody>
          <a:bodyPr wrap="square">
            <a:spAutoFit/>
          </a:bodyPr>
          <a:lstStyle/>
          <a:p>
            <a:pPr marL="265113" indent="-265113">
              <a:spcAft>
                <a:spcPts val="1200"/>
              </a:spcAft>
            </a:pPr>
            <a:r>
              <a:rPr lang="en-US" dirty="0" smtClean="0"/>
              <a:t>6.	The identity of cardiac glycosides can be confirmed by </a:t>
            </a:r>
            <a:r>
              <a:rPr lang="en-US" b="1" i="1" dirty="0" smtClean="0">
                <a:solidFill>
                  <a:srgbClr val="7030A0"/>
                </a:solidFill>
              </a:rPr>
              <a:t>specific rotation</a:t>
            </a:r>
            <a:r>
              <a:rPr lang="en-US" dirty="0" smtClean="0"/>
              <a:t>.</a:t>
            </a:r>
          </a:p>
          <a:p>
            <a:pPr marL="265113" indent="-265113">
              <a:spcAft>
                <a:spcPts val="1200"/>
              </a:spcAft>
            </a:pPr>
            <a:r>
              <a:rPr lang="en-US" dirty="0" smtClean="0"/>
              <a:t>7.	The identity of the </a:t>
            </a:r>
            <a:r>
              <a:rPr lang="en-US" dirty="0" err="1" smtClean="0"/>
              <a:t>corglycone</a:t>
            </a:r>
            <a:r>
              <a:rPr lang="en-US" dirty="0" smtClean="0"/>
              <a:t> is established by </a:t>
            </a:r>
            <a:r>
              <a:rPr lang="en-US" b="1" i="1" dirty="0" smtClean="0">
                <a:solidFill>
                  <a:srgbClr val="7030A0"/>
                </a:solidFill>
              </a:rPr>
              <a:t>TLC</a:t>
            </a:r>
            <a:r>
              <a:rPr lang="en-US" dirty="0" smtClean="0"/>
              <a:t>.</a:t>
            </a:r>
          </a:p>
          <a:p>
            <a:pPr marL="265113" indent="-265113">
              <a:spcAft>
                <a:spcPts val="1200"/>
              </a:spcAft>
            </a:pPr>
            <a:r>
              <a:rPr lang="en-US" dirty="0" smtClean="0"/>
              <a:t>8.	</a:t>
            </a:r>
            <a:r>
              <a:rPr lang="en-US" b="1" i="1" dirty="0" smtClean="0">
                <a:solidFill>
                  <a:srgbClr val="7030A0"/>
                </a:solidFill>
              </a:rPr>
              <a:t>The HPLC method </a:t>
            </a:r>
            <a:r>
              <a:rPr lang="en-US" dirty="0" smtClean="0"/>
              <a:t>is highly sensitive and allows the determination of not only the major glycosides but also the associated glycosides.</a:t>
            </a:r>
            <a:endParaRPr lang="en-US" dirty="0"/>
          </a:p>
        </p:txBody>
      </p:sp>
    </p:spTree>
    <p:extLst>
      <p:ext uri="{BB962C8B-B14F-4D97-AF65-F5344CB8AC3E}">
        <p14:creationId xmlns:p14="http://schemas.microsoft.com/office/powerpoint/2010/main" val="2099098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Quantification of cardiac glycosides</a:t>
            </a:r>
          </a:p>
        </p:txBody>
      </p:sp>
      <p:sp>
        <p:nvSpPr>
          <p:cNvPr id="8" name="Прямоугольник 7"/>
          <p:cNvSpPr/>
          <p:nvPr/>
        </p:nvSpPr>
        <p:spPr>
          <a:xfrm>
            <a:off x="251520" y="699542"/>
            <a:ext cx="8640959" cy="4031873"/>
          </a:xfrm>
          <a:prstGeom prst="rect">
            <a:avLst/>
          </a:prstGeom>
        </p:spPr>
        <p:txBody>
          <a:bodyPr wrap="square">
            <a:spAutoFit/>
          </a:bodyPr>
          <a:lstStyle/>
          <a:p>
            <a:pPr marL="265113" indent="-265113" algn="just">
              <a:spcAft>
                <a:spcPts val="1200"/>
              </a:spcAft>
            </a:pPr>
            <a:r>
              <a:rPr lang="en-US" dirty="0" smtClean="0"/>
              <a:t>1.	</a:t>
            </a:r>
            <a:r>
              <a:rPr lang="en-US" b="1" i="1" dirty="0" smtClean="0">
                <a:solidFill>
                  <a:srgbClr val="7030A0"/>
                </a:solidFill>
              </a:rPr>
              <a:t>UV spectrophotometry.</a:t>
            </a:r>
            <a:r>
              <a:rPr lang="en-US" dirty="0" smtClean="0"/>
              <a:t> </a:t>
            </a:r>
            <a:r>
              <a:rPr lang="en-US" dirty="0" err="1" smtClean="0"/>
              <a:t>Digitoxin</a:t>
            </a:r>
            <a:r>
              <a:rPr lang="en-US" dirty="0" smtClean="0"/>
              <a:t> is quantified at wavelengths of 215 and 219 nm.</a:t>
            </a:r>
          </a:p>
          <a:p>
            <a:pPr marL="265113" indent="-265113" algn="just">
              <a:spcAft>
                <a:spcPts val="1200"/>
              </a:spcAft>
            </a:pPr>
            <a:r>
              <a:rPr lang="en-US" dirty="0" smtClean="0"/>
              <a:t>2.	</a:t>
            </a:r>
            <a:r>
              <a:rPr lang="en-US" b="1" i="1" dirty="0" smtClean="0">
                <a:solidFill>
                  <a:srgbClr val="7030A0"/>
                </a:solidFill>
              </a:rPr>
              <a:t>Photometry </a:t>
            </a:r>
            <a:r>
              <a:rPr lang="en-US" dirty="0" smtClean="0"/>
              <a:t>in alkaline medium of </a:t>
            </a:r>
            <a:r>
              <a:rPr lang="en-US" dirty="0" err="1" smtClean="0"/>
              <a:t>coloured</a:t>
            </a:r>
            <a:r>
              <a:rPr lang="en-US" dirty="0" smtClean="0"/>
              <a:t> products of interaction of cardiac glycosides with nitro derivatives of the aromatic series. The most widely used reagent is picric acid or sodium picrate (</a:t>
            </a:r>
            <a:r>
              <a:rPr lang="en-US" dirty="0" err="1" smtClean="0"/>
              <a:t>Balier</a:t>
            </a:r>
            <a:r>
              <a:rPr lang="en-US" dirty="0" smtClean="0"/>
              <a:t> reaction) for the determination of </a:t>
            </a:r>
            <a:r>
              <a:rPr lang="en-US" dirty="0" err="1" smtClean="0"/>
              <a:t>digitoxin</a:t>
            </a:r>
            <a:r>
              <a:rPr lang="en-US" dirty="0" smtClean="0"/>
              <a:t>, digoxin, </a:t>
            </a:r>
            <a:r>
              <a:rPr lang="en-US" dirty="0" err="1" smtClean="0"/>
              <a:t>strophanthin</a:t>
            </a:r>
            <a:r>
              <a:rPr lang="en-US" dirty="0" smtClean="0"/>
              <a:t> G, etc.</a:t>
            </a:r>
          </a:p>
          <a:p>
            <a:pPr marL="265113" indent="-265113" algn="just">
              <a:spcAft>
                <a:spcPts val="1200"/>
              </a:spcAft>
            </a:pPr>
            <a:r>
              <a:rPr lang="en-US" dirty="0" smtClean="0"/>
              <a:t>3. </a:t>
            </a:r>
            <a:r>
              <a:rPr lang="en-US" b="1" i="1" dirty="0" smtClean="0">
                <a:solidFill>
                  <a:srgbClr val="7030A0"/>
                </a:solidFill>
              </a:rPr>
              <a:t>HPLC method.</a:t>
            </a:r>
          </a:p>
          <a:p>
            <a:pPr marL="265113" indent="-265113" algn="just">
              <a:spcAft>
                <a:spcPts val="1200"/>
              </a:spcAft>
            </a:pPr>
            <a:r>
              <a:rPr lang="en-US" dirty="0" smtClean="0"/>
              <a:t>4.	By </a:t>
            </a:r>
            <a:r>
              <a:rPr lang="en-US" b="1" i="1" dirty="0" smtClean="0">
                <a:solidFill>
                  <a:srgbClr val="7030A0"/>
                </a:solidFill>
              </a:rPr>
              <a:t>biological method </a:t>
            </a:r>
            <a:r>
              <a:rPr lang="en-US" dirty="0" smtClean="0"/>
              <a:t>activity is established by comparison with standard drugs and expressed in FUA (frog), CUA (cat) or PUA (pigeon) units of action. The disadvantage of biological control is </a:t>
            </a:r>
            <a:r>
              <a:rPr lang="en-US" dirty="0" err="1" smtClean="0"/>
              <a:t>labour-intensive</a:t>
            </a:r>
            <a:r>
              <a:rPr lang="en-US" dirty="0" smtClean="0"/>
              <a:t>, time-consuming and low accuracy. It is often combined with the use of physicochemical methods.</a:t>
            </a:r>
          </a:p>
          <a:p>
            <a:pPr marL="265113" indent="-265113" algn="just">
              <a:spcAft>
                <a:spcPts val="1200"/>
              </a:spcAft>
            </a:pPr>
            <a:r>
              <a:rPr lang="en-US" dirty="0" smtClean="0"/>
              <a:t>5.	A number of cardiac glycosides and their dosage forms can be determined by </a:t>
            </a:r>
            <a:r>
              <a:rPr lang="en-US" b="1" i="1" dirty="0" err="1" smtClean="0">
                <a:solidFill>
                  <a:srgbClr val="7030A0"/>
                </a:solidFill>
              </a:rPr>
              <a:t>polarographic</a:t>
            </a:r>
            <a:r>
              <a:rPr lang="en-US" b="1" i="1" dirty="0" smtClean="0">
                <a:solidFill>
                  <a:srgbClr val="7030A0"/>
                </a:solidFill>
              </a:rPr>
              <a:t> method</a:t>
            </a:r>
            <a:r>
              <a:rPr lang="en-US" dirty="0" smtClean="0"/>
              <a:t>.</a:t>
            </a:r>
          </a:p>
        </p:txBody>
      </p:sp>
    </p:spTree>
    <p:extLst>
      <p:ext uri="{BB962C8B-B14F-4D97-AF65-F5344CB8AC3E}">
        <p14:creationId xmlns:p14="http://schemas.microsoft.com/office/powerpoint/2010/main" val="3374784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Storage of cardiac glycosides</a:t>
            </a:r>
          </a:p>
        </p:txBody>
      </p:sp>
      <p:sp>
        <p:nvSpPr>
          <p:cNvPr id="8" name="Прямоугольник 7"/>
          <p:cNvSpPr/>
          <p:nvPr/>
        </p:nvSpPr>
        <p:spPr>
          <a:xfrm>
            <a:off x="251520" y="699542"/>
            <a:ext cx="8640959" cy="923330"/>
          </a:xfrm>
          <a:prstGeom prst="rect">
            <a:avLst/>
          </a:prstGeom>
        </p:spPr>
        <p:txBody>
          <a:bodyPr wrap="square">
            <a:spAutoFit/>
          </a:bodyPr>
          <a:lstStyle/>
          <a:p>
            <a:pPr algn="just">
              <a:spcAft>
                <a:spcPts val="1200"/>
              </a:spcAft>
            </a:pPr>
            <a:r>
              <a:rPr lang="en-US" dirty="0" smtClean="0"/>
              <a:t>Medicinal preparations of cardiac glycosides are stored in well-sealed containers to protect them from light and moisture (</a:t>
            </a:r>
            <a:r>
              <a:rPr lang="en-US" dirty="0" err="1" smtClean="0"/>
              <a:t>corglycone</a:t>
            </a:r>
            <a:r>
              <a:rPr lang="en-US" dirty="0" smtClean="0"/>
              <a:t> at a temperature not exceeding +5°C). Such conditions permit the prevention of their hydrolytic cleavage.</a:t>
            </a:r>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51670"/>
            <a:ext cx="2377356" cy="237735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1852762"/>
            <a:ext cx="2376264" cy="2376264"/>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8163" y="1851670"/>
            <a:ext cx="2374317" cy="2377355"/>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4400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Medical use of cardiac glycosides</a:t>
            </a:r>
          </a:p>
        </p:txBody>
      </p:sp>
      <p:sp>
        <p:nvSpPr>
          <p:cNvPr id="8" name="Прямоугольник 7"/>
          <p:cNvSpPr/>
          <p:nvPr/>
        </p:nvSpPr>
        <p:spPr>
          <a:xfrm>
            <a:off x="251520" y="699542"/>
            <a:ext cx="8640959" cy="1200329"/>
          </a:xfrm>
          <a:prstGeom prst="rect">
            <a:avLst/>
          </a:prstGeom>
        </p:spPr>
        <p:txBody>
          <a:bodyPr wrap="square">
            <a:spAutoFit/>
          </a:bodyPr>
          <a:lstStyle/>
          <a:p>
            <a:pPr algn="just">
              <a:spcAft>
                <a:spcPts val="1200"/>
              </a:spcAft>
            </a:pPr>
            <a:r>
              <a:rPr lang="en-US" dirty="0" smtClean="0"/>
              <a:t>Cardiac glycosides are employed as </a:t>
            </a:r>
            <a:r>
              <a:rPr lang="en-US" b="1" dirty="0" err="1" smtClean="0">
                <a:solidFill>
                  <a:srgbClr val="7030A0"/>
                </a:solidFill>
              </a:rPr>
              <a:t>cardiotonic</a:t>
            </a:r>
            <a:r>
              <a:rPr lang="en-US" b="1" dirty="0" smtClean="0">
                <a:solidFill>
                  <a:srgbClr val="7030A0"/>
                </a:solidFill>
              </a:rPr>
              <a:t> agents </a:t>
            </a:r>
            <a:r>
              <a:rPr lang="en-US" dirty="0" smtClean="0"/>
              <a:t>in the treatment of acute and chronic circulatory or cardiovascular insufficiency. They differ in terms of their potency, duration of action, and the speed of their effect, as well as their impact on the central nervous system. </a:t>
            </a: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830" y="1779662"/>
            <a:ext cx="4293705" cy="3024336"/>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1520" y="2041560"/>
            <a:ext cx="4032448" cy="1754326"/>
          </a:xfrm>
          <a:prstGeom prst="rect">
            <a:avLst/>
          </a:prstGeom>
        </p:spPr>
        <p:txBody>
          <a:bodyPr wrap="square">
            <a:spAutoFit/>
          </a:bodyPr>
          <a:lstStyle/>
          <a:p>
            <a:pPr algn="just"/>
            <a:r>
              <a:rPr lang="en-US" dirty="0" smtClean="0"/>
              <a:t>An overdose results in a pronounced disruption to cardiac function. It is important to consider the capacity of cardiac glycosides to gradually accumulate in the body, a process known as degree of accumulation.</a:t>
            </a:r>
            <a:endParaRPr lang="ru-RU" dirty="0"/>
          </a:p>
        </p:txBody>
      </p:sp>
    </p:spTree>
    <p:extLst>
      <p:ext uri="{BB962C8B-B14F-4D97-AF65-F5344CB8AC3E}">
        <p14:creationId xmlns:p14="http://schemas.microsoft.com/office/powerpoint/2010/main" val="1575007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31567" y="411510"/>
            <a:ext cx="4269246" cy="584775"/>
          </a:xfrm>
          <a:prstGeom prst="rect">
            <a:avLst/>
          </a:prstGeom>
        </p:spPr>
        <p:txBody>
          <a:bodyPr wrap="none">
            <a:spAutoFit/>
          </a:bodyPr>
          <a:lstStyle/>
          <a:p>
            <a:pPr algn="ctr"/>
            <a:r>
              <a:rPr lang="en-US" sz="3200" b="1" dirty="0" smtClean="0">
                <a:solidFill>
                  <a:srgbClr val="0070C0"/>
                </a:solidFill>
              </a:rPr>
              <a:t>Thank you for attention!</a:t>
            </a:r>
            <a:endParaRPr lang="ru-RU" sz="3200" b="1" dirty="0">
              <a:solidFill>
                <a:srgbClr val="0070C0"/>
              </a:solidFill>
            </a:endParaRPr>
          </a:p>
        </p:txBody>
      </p:sp>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266" t="23470" r="12699" b="7514"/>
          <a:stretch/>
        </p:blipFill>
        <p:spPr bwMode="auto">
          <a:xfrm>
            <a:off x="2358598" y="987574"/>
            <a:ext cx="4415183" cy="368405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9538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51470"/>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Steroids</a:t>
            </a:r>
            <a:r>
              <a:rPr lang="ru-RU" sz="3200" b="1" dirty="0" smtClean="0">
                <a:solidFill>
                  <a:srgbClr val="0070C0"/>
                </a:solidFill>
              </a:rPr>
              <a:t>. </a:t>
            </a:r>
            <a:r>
              <a:rPr lang="en-US" sz="3200" b="1" dirty="0" smtClean="0">
                <a:solidFill>
                  <a:srgbClr val="0070C0"/>
                </a:solidFill>
              </a:rPr>
              <a:t>Classification of steroids</a:t>
            </a:r>
            <a:r>
              <a:rPr lang="ru-RU" sz="3200" b="1" dirty="0" smtClean="0">
                <a:solidFill>
                  <a:srgbClr val="0070C0"/>
                </a:solidFill>
              </a:rPr>
              <a:t>.</a:t>
            </a:r>
            <a:endParaRPr lang="ru-RU" sz="3200" b="1" dirty="0">
              <a:solidFill>
                <a:srgbClr val="0070C0"/>
              </a:solidFill>
            </a:endParaRPr>
          </a:p>
        </p:txBody>
      </p:sp>
      <p:sp>
        <p:nvSpPr>
          <p:cNvPr id="6" name="Прямоугольник 5"/>
          <p:cNvSpPr/>
          <p:nvPr/>
        </p:nvSpPr>
        <p:spPr>
          <a:xfrm>
            <a:off x="539552" y="1149588"/>
            <a:ext cx="8280920" cy="3708708"/>
          </a:xfrm>
          <a:prstGeom prst="rect">
            <a:avLst/>
          </a:prstGeom>
        </p:spPr>
        <p:txBody>
          <a:bodyPr wrap="square">
            <a:spAutoFit/>
          </a:bodyPr>
          <a:lstStyle/>
          <a:p>
            <a:pPr algn="just">
              <a:spcAft>
                <a:spcPts val="600"/>
              </a:spcAft>
            </a:pPr>
            <a:r>
              <a:rPr lang="en-US" sz="2000" dirty="0" smtClean="0"/>
              <a:t>Depending on the structure of the A and B cycles, the placement and nature of the substituents in the molecule and the nature of the side chain, as well as the properties and biological action, steroids are divided into</a:t>
            </a:r>
          </a:p>
          <a:p>
            <a:pPr marL="1076325" indent="-342900" algn="just">
              <a:spcAft>
                <a:spcPts val="600"/>
              </a:spcAft>
              <a:buFont typeface="Wingdings" panose="05000000000000000000" pitchFamily="2" charset="2"/>
              <a:buChar char="Ø"/>
            </a:pPr>
            <a:r>
              <a:rPr lang="en-US" sz="2000" dirty="0" smtClean="0"/>
              <a:t>Sterols, </a:t>
            </a:r>
          </a:p>
          <a:p>
            <a:pPr marL="1076325" indent="-342900" algn="just">
              <a:spcAft>
                <a:spcPts val="600"/>
              </a:spcAft>
              <a:buFont typeface="Wingdings" panose="05000000000000000000" pitchFamily="2" charset="2"/>
              <a:buChar char="Ø"/>
            </a:pPr>
            <a:r>
              <a:rPr lang="en-US" sz="2000" dirty="0" smtClean="0"/>
              <a:t>D-vitamins, </a:t>
            </a:r>
          </a:p>
          <a:p>
            <a:pPr marL="1076325" indent="-342900" algn="just">
              <a:spcAft>
                <a:spcPts val="600"/>
              </a:spcAft>
              <a:buFont typeface="Wingdings" panose="05000000000000000000" pitchFamily="2" charset="2"/>
              <a:buChar char="Ø"/>
            </a:pPr>
            <a:r>
              <a:rPr lang="en-US" sz="2000" dirty="0" smtClean="0"/>
              <a:t>Bile acids and alcohols, </a:t>
            </a:r>
          </a:p>
          <a:p>
            <a:pPr marL="1076325" indent="-342900" algn="just">
              <a:spcAft>
                <a:spcPts val="600"/>
              </a:spcAft>
              <a:buFont typeface="Wingdings" panose="05000000000000000000" pitchFamily="2" charset="2"/>
              <a:buChar char="Ø"/>
            </a:pPr>
            <a:r>
              <a:rPr lang="en-US" sz="2000" dirty="0" smtClean="0"/>
              <a:t>Hormones, </a:t>
            </a:r>
          </a:p>
          <a:p>
            <a:pPr marL="1076325" indent="-342900" algn="just">
              <a:spcAft>
                <a:spcPts val="600"/>
              </a:spcAft>
              <a:buFont typeface="Wingdings" panose="05000000000000000000" pitchFamily="2" charset="2"/>
              <a:buChar char="Ø"/>
            </a:pPr>
            <a:r>
              <a:rPr lang="en-US" sz="2000" dirty="0" smtClean="0"/>
              <a:t>Steroidal </a:t>
            </a:r>
            <a:r>
              <a:rPr lang="en-US" sz="2000" dirty="0" err="1" smtClean="0"/>
              <a:t>saponins</a:t>
            </a:r>
            <a:r>
              <a:rPr lang="en-US" sz="2000" dirty="0" smtClean="0"/>
              <a:t>, </a:t>
            </a:r>
          </a:p>
          <a:p>
            <a:pPr marL="1076325" indent="-342900" algn="just">
              <a:spcAft>
                <a:spcPts val="600"/>
              </a:spcAft>
              <a:buFont typeface="Wingdings" panose="05000000000000000000" pitchFamily="2" charset="2"/>
              <a:buChar char="Ø"/>
            </a:pPr>
            <a:r>
              <a:rPr lang="en-US" sz="2000" dirty="0" smtClean="0"/>
              <a:t>Steroidal </a:t>
            </a:r>
            <a:r>
              <a:rPr lang="en-US" sz="2000" dirty="0" err="1" smtClean="0"/>
              <a:t>glycoalkaloids</a:t>
            </a:r>
            <a:r>
              <a:rPr lang="en-US" sz="2000" dirty="0" smtClean="0"/>
              <a:t> and alkaloids, </a:t>
            </a:r>
          </a:p>
          <a:p>
            <a:pPr marL="1076325" indent="-342900" algn="just">
              <a:spcAft>
                <a:spcPts val="600"/>
              </a:spcAft>
              <a:buFont typeface="Wingdings" panose="05000000000000000000" pitchFamily="2" charset="2"/>
              <a:buChar char="Ø"/>
            </a:pPr>
            <a:r>
              <a:rPr lang="en-US" sz="2000" dirty="0" smtClean="0"/>
              <a:t>Cardiac glycosides.</a:t>
            </a:r>
            <a:endParaRPr lang="en-US" sz="2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427734"/>
            <a:ext cx="2371925" cy="2150938"/>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9674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Steroids</a:t>
            </a:r>
            <a:r>
              <a:rPr lang="ru-RU" sz="3200" b="1" dirty="0" smtClean="0">
                <a:solidFill>
                  <a:srgbClr val="0070C0"/>
                </a:solidFill>
              </a:rPr>
              <a:t>. </a:t>
            </a:r>
            <a:r>
              <a:rPr lang="en-US" sz="3200" b="1" dirty="0" smtClean="0">
                <a:solidFill>
                  <a:srgbClr val="0070C0"/>
                </a:solidFill>
              </a:rPr>
              <a:t>Classification of steroids</a:t>
            </a:r>
            <a:r>
              <a:rPr lang="ru-RU" sz="3200" b="1" dirty="0" smtClean="0">
                <a:solidFill>
                  <a:srgbClr val="0070C0"/>
                </a:solidFill>
              </a:rPr>
              <a:t>.</a:t>
            </a:r>
            <a:endParaRPr lang="ru-RU" sz="3200" b="1" dirty="0">
              <a:solidFill>
                <a:srgbClr val="0070C0"/>
              </a:solidFill>
            </a:endParaRPr>
          </a:p>
        </p:txBody>
      </p:sp>
      <p:sp>
        <p:nvSpPr>
          <p:cNvPr id="6" name="Прямоугольник 5"/>
          <p:cNvSpPr/>
          <p:nvPr/>
        </p:nvSpPr>
        <p:spPr>
          <a:xfrm>
            <a:off x="267151" y="699542"/>
            <a:ext cx="8640960" cy="923330"/>
          </a:xfrm>
          <a:prstGeom prst="rect">
            <a:avLst/>
          </a:prstGeom>
        </p:spPr>
        <p:txBody>
          <a:bodyPr wrap="square">
            <a:spAutoFit/>
          </a:bodyPr>
          <a:lstStyle/>
          <a:p>
            <a:r>
              <a:rPr lang="en-US" b="1" i="1" dirty="0" smtClean="0">
                <a:solidFill>
                  <a:srgbClr val="C00000"/>
                </a:solidFill>
              </a:rPr>
              <a:t>Sterols</a:t>
            </a:r>
            <a:r>
              <a:rPr lang="en-US" b="1" dirty="0" smtClean="0">
                <a:solidFill>
                  <a:srgbClr val="C00000"/>
                </a:solidFill>
              </a:rPr>
              <a:t> </a:t>
            </a:r>
            <a:r>
              <a:rPr lang="en-US" dirty="0" smtClean="0"/>
              <a:t>are steroidal alcohols. All sterols contain a β-hydroxyl group at C-3 and one or more double bonds in the B ring and side chain. Sterol molecules lack carboxyl and carbonyl groups.</a:t>
            </a:r>
            <a:endParaRPr lang="ru-RU" dirty="0"/>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89" y="1707654"/>
            <a:ext cx="2460651" cy="127748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468" y="3435846"/>
            <a:ext cx="2486372" cy="127748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1707654"/>
            <a:ext cx="2460651" cy="127748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3435846"/>
            <a:ext cx="2460651" cy="1277481"/>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671189" y="3025284"/>
            <a:ext cx="2460651" cy="338554"/>
          </a:xfrm>
          <a:prstGeom prst="rect">
            <a:avLst/>
          </a:prstGeom>
        </p:spPr>
        <p:txBody>
          <a:bodyPr wrap="square">
            <a:spAutoFit/>
          </a:bodyPr>
          <a:lstStyle/>
          <a:p>
            <a:pPr algn="ctr"/>
            <a:r>
              <a:rPr lang="en-US" sz="1600" b="1" dirty="0" smtClean="0">
                <a:solidFill>
                  <a:srgbClr val="0070C0"/>
                </a:solidFill>
              </a:rPr>
              <a:t>Cholesterol </a:t>
            </a:r>
            <a:endParaRPr lang="ru-RU" sz="1600" b="1" dirty="0">
              <a:solidFill>
                <a:srgbClr val="0070C0"/>
              </a:solidFill>
            </a:endParaRPr>
          </a:p>
        </p:txBody>
      </p:sp>
      <p:sp>
        <p:nvSpPr>
          <p:cNvPr id="12" name="Прямоугольник 11"/>
          <p:cNvSpPr/>
          <p:nvPr/>
        </p:nvSpPr>
        <p:spPr>
          <a:xfrm>
            <a:off x="683568" y="4731990"/>
            <a:ext cx="2448272" cy="338554"/>
          </a:xfrm>
          <a:prstGeom prst="rect">
            <a:avLst/>
          </a:prstGeom>
        </p:spPr>
        <p:txBody>
          <a:bodyPr wrap="square">
            <a:spAutoFit/>
          </a:bodyPr>
          <a:lstStyle/>
          <a:p>
            <a:pPr algn="ctr"/>
            <a:r>
              <a:rPr lang="en-US" sz="1600" b="1" dirty="0" err="1" smtClean="0">
                <a:solidFill>
                  <a:srgbClr val="0070C0"/>
                </a:solidFill>
              </a:rPr>
              <a:t>Stigmasterin</a:t>
            </a:r>
            <a:endParaRPr lang="ru-RU" sz="1600" b="1" dirty="0">
              <a:solidFill>
                <a:srgbClr val="0070C0"/>
              </a:solidFill>
            </a:endParaRPr>
          </a:p>
        </p:txBody>
      </p:sp>
      <p:sp>
        <p:nvSpPr>
          <p:cNvPr id="13" name="Прямоугольник 12"/>
          <p:cNvSpPr/>
          <p:nvPr/>
        </p:nvSpPr>
        <p:spPr>
          <a:xfrm>
            <a:off x="6012160" y="2994506"/>
            <a:ext cx="2460651" cy="369332"/>
          </a:xfrm>
          <a:prstGeom prst="rect">
            <a:avLst/>
          </a:prstGeom>
        </p:spPr>
        <p:txBody>
          <a:bodyPr wrap="square">
            <a:spAutoFit/>
          </a:bodyPr>
          <a:lstStyle/>
          <a:p>
            <a:pPr algn="ctr"/>
            <a:r>
              <a:rPr lang="en-US" dirty="0" smtClean="0"/>
              <a:t> </a:t>
            </a:r>
            <a:r>
              <a:rPr lang="en-US" sz="1600" b="1" dirty="0" err="1" smtClean="0">
                <a:solidFill>
                  <a:srgbClr val="0070C0"/>
                </a:solidFill>
              </a:rPr>
              <a:t>Ergosterol</a:t>
            </a:r>
            <a:endParaRPr lang="ru-RU" sz="1600" b="1" dirty="0">
              <a:solidFill>
                <a:srgbClr val="0070C0"/>
              </a:solidFill>
            </a:endParaRPr>
          </a:p>
        </p:txBody>
      </p:sp>
      <p:sp>
        <p:nvSpPr>
          <p:cNvPr id="14" name="Прямоугольник 13"/>
          <p:cNvSpPr/>
          <p:nvPr/>
        </p:nvSpPr>
        <p:spPr>
          <a:xfrm>
            <a:off x="6012160" y="4731990"/>
            <a:ext cx="2460651" cy="338554"/>
          </a:xfrm>
          <a:prstGeom prst="rect">
            <a:avLst/>
          </a:prstGeom>
        </p:spPr>
        <p:txBody>
          <a:bodyPr wrap="square">
            <a:spAutoFit/>
          </a:bodyPr>
          <a:lstStyle/>
          <a:p>
            <a:pPr algn="ctr"/>
            <a:r>
              <a:rPr lang="el-GR" sz="1600" b="1" dirty="0" smtClean="0">
                <a:solidFill>
                  <a:srgbClr val="0070C0"/>
                </a:solidFill>
              </a:rPr>
              <a:t>β-</a:t>
            </a:r>
            <a:r>
              <a:rPr lang="en-US" sz="1600" b="1" dirty="0" err="1" smtClean="0">
                <a:solidFill>
                  <a:srgbClr val="0070C0"/>
                </a:solidFill>
              </a:rPr>
              <a:t>Sitosterol</a:t>
            </a:r>
            <a:endParaRPr lang="ru-RU" sz="1600" b="1" dirty="0">
              <a:solidFill>
                <a:srgbClr val="0070C0"/>
              </a:solidFill>
            </a:endParaRPr>
          </a:p>
        </p:txBody>
      </p:sp>
      <p:sp>
        <p:nvSpPr>
          <p:cNvPr id="15" name="Прямоугольник 14"/>
          <p:cNvSpPr/>
          <p:nvPr/>
        </p:nvSpPr>
        <p:spPr>
          <a:xfrm>
            <a:off x="3794554" y="2891720"/>
            <a:ext cx="1497526" cy="400110"/>
          </a:xfrm>
          <a:prstGeom prst="rect">
            <a:avLst/>
          </a:prstGeom>
        </p:spPr>
        <p:txBody>
          <a:bodyPr wrap="none">
            <a:spAutoFit/>
          </a:bodyPr>
          <a:lstStyle/>
          <a:p>
            <a:r>
              <a:rPr lang="en-US" sz="2000" b="1" dirty="0" smtClean="0">
                <a:solidFill>
                  <a:srgbClr val="7030A0"/>
                </a:solidFill>
              </a:rPr>
              <a:t>Basic sterols</a:t>
            </a:r>
            <a:endParaRPr lang="ru-RU" sz="2000" b="1" dirty="0">
              <a:solidFill>
                <a:srgbClr val="7030A0"/>
              </a:solidFill>
            </a:endParaRPr>
          </a:p>
        </p:txBody>
      </p:sp>
    </p:spTree>
    <p:extLst>
      <p:ext uri="{BB962C8B-B14F-4D97-AF65-F5344CB8AC3E}">
        <p14:creationId xmlns:p14="http://schemas.microsoft.com/office/powerpoint/2010/main" val="278790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Steroids</a:t>
            </a:r>
            <a:r>
              <a:rPr lang="ru-RU" sz="3200" b="1" dirty="0" smtClean="0">
                <a:solidFill>
                  <a:srgbClr val="0070C0"/>
                </a:solidFill>
              </a:rPr>
              <a:t>. </a:t>
            </a:r>
            <a:r>
              <a:rPr lang="en-US" sz="3200" b="1" dirty="0" smtClean="0">
                <a:solidFill>
                  <a:srgbClr val="0070C0"/>
                </a:solidFill>
              </a:rPr>
              <a:t>Classification of steroids</a:t>
            </a:r>
            <a:r>
              <a:rPr lang="ru-RU" sz="3200" b="1" dirty="0" smtClean="0">
                <a:solidFill>
                  <a:srgbClr val="0070C0"/>
                </a:solidFill>
              </a:rPr>
              <a:t>.</a:t>
            </a:r>
            <a:endParaRPr lang="ru-RU" sz="3200" b="1" dirty="0">
              <a:solidFill>
                <a:srgbClr val="0070C0"/>
              </a:solidFill>
            </a:endParaRPr>
          </a:p>
        </p:txBody>
      </p:sp>
      <p:sp>
        <p:nvSpPr>
          <p:cNvPr id="6" name="Прямоугольник 5"/>
          <p:cNvSpPr/>
          <p:nvPr/>
        </p:nvSpPr>
        <p:spPr>
          <a:xfrm>
            <a:off x="251520" y="725091"/>
            <a:ext cx="8640960" cy="2031325"/>
          </a:xfrm>
          <a:prstGeom prst="rect">
            <a:avLst/>
          </a:prstGeom>
        </p:spPr>
        <p:txBody>
          <a:bodyPr wrap="square">
            <a:spAutoFit/>
          </a:bodyPr>
          <a:lstStyle/>
          <a:p>
            <a:pPr algn="just"/>
            <a:r>
              <a:rPr lang="en-US" b="1" i="1" dirty="0">
                <a:solidFill>
                  <a:srgbClr val="C00000"/>
                </a:solidFill>
              </a:rPr>
              <a:t>D vitamins.</a:t>
            </a:r>
            <a:r>
              <a:rPr lang="en-US" dirty="0"/>
              <a:t> Several D vitamins have been discovered to date: D2, D3, D4, D5, D6, D7. Natural vitamins D2 (</a:t>
            </a:r>
            <a:r>
              <a:rPr lang="en-US" dirty="0" err="1"/>
              <a:t>ergocalciferol</a:t>
            </a:r>
            <a:r>
              <a:rPr lang="en-US" dirty="0"/>
              <a:t>) and D3 (cholecalciferol) are found in small amounts in egg yolk, caviar, butter, and milk. Significant amounts of these vitamins accompany retinol in the liver and adipose tissue of fish (mainly cod) and marine animals. Under ultraviolet irradiation (in certain doses), the content of D vitamins in these products increases.</a:t>
            </a:r>
            <a:endParaRPr lang="ru-RU" dirty="0"/>
          </a:p>
          <a:p>
            <a:r>
              <a:rPr lang="en-US" dirty="0"/>
              <a:t>The structure of </a:t>
            </a:r>
            <a:r>
              <a:rPr lang="en-US" dirty="0" err="1"/>
              <a:t>calciferols</a:t>
            </a:r>
            <a:r>
              <a:rPr lang="en-US" dirty="0"/>
              <a:t> is genetically related to that of sterols. The two groups of compounds differ in that </a:t>
            </a:r>
            <a:r>
              <a:rPr lang="en-US" dirty="0" err="1"/>
              <a:t>calciferols</a:t>
            </a:r>
            <a:r>
              <a:rPr lang="en-US" dirty="0"/>
              <a:t> have an open B cycle:</a:t>
            </a:r>
            <a:endParaRPr lang="ru-RU"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858770"/>
            <a:ext cx="2172483" cy="142875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35496" y="4393436"/>
            <a:ext cx="2741007" cy="338554"/>
          </a:xfrm>
          <a:prstGeom prst="rect">
            <a:avLst/>
          </a:prstGeom>
        </p:spPr>
        <p:txBody>
          <a:bodyPr wrap="none">
            <a:spAutoFit/>
          </a:bodyPr>
          <a:lstStyle/>
          <a:p>
            <a:r>
              <a:rPr lang="en-US" sz="1600" b="1" dirty="0" smtClean="0">
                <a:solidFill>
                  <a:srgbClr val="0070C0"/>
                </a:solidFill>
              </a:rPr>
              <a:t>General formula of </a:t>
            </a:r>
            <a:r>
              <a:rPr lang="en-US" sz="1600" b="1" dirty="0" err="1" smtClean="0">
                <a:solidFill>
                  <a:srgbClr val="0070C0"/>
                </a:solidFill>
              </a:rPr>
              <a:t>calciferols</a:t>
            </a:r>
            <a:endParaRPr lang="ru-RU" sz="1600" b="1" dirty="0">
              <a:solidFill>
                <a:srgbClr val="0070C0"/>
              </a:solidFill>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2858770"/>
            <a:ext cx="2705100" cy="142875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7380" y="2860928"/>
            <a:ext cx="2705100" cy="142875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3819133" y="4393436"/>
            <a:ext cx="1394613" cy="338554"/>
          </a:xfrm>
          <a:prstGeom prst="rect">
            <a:avLst/>
          </a:prstGeom>
        </p:spPr>
        <p:txBody>
          <a:bodyPr wrap="none">
            <a:spAutoFit/>
          </a:bodyPr>
          <a:lstStyle/>
          <a:p>
            <a:r>
              <a:rPr lang="en-US" sz="1600" b="1" dirty="0" err="1" smtClean="0">
                <a:solidFill>
                  <a:srgbClr val="0070C0"/>
                </a:solidFill>
              </a:rPr>
              <a:t>Ergocalciferol</a:t>
            </a:r>
            <a:r>
              <a:rPr lang="en-US" sz="1600" b="1" dirty="0" smtClean="0">
                <a:solidFill>
                  <a:srgbClr val="0070C0"/>
                </a:solidFill>
              </a:rPr>
              <a:t> </a:t>
            </a:r>
            <a:endParaRPr lang="ru-RU" sz="1600" b="1" dirty="0">
              <a:solidFill>
                <a:srgbClr val="0070C0"/>
              </a:solidFill>
            </a:endParaRPr>
          </a:p>
        </p:txBody>
      </p:sp>
      <p:sp>
        <p:nvSpPr>
          <p:cNvPr id="9" name="Прямоугольник 8"/>
          <p:cNvSpPr/>
          <p:nvPr/>
        </p:nvSpPr>
        <p:spPr>
          <a:xfrm>
            <a:off x="6187380" y="4393436"/>
            <a:ext cx="2705099" cy="338554"/>
          </a:xfrm>
          <a:prstGeom prst="rect">
            <a:avLst/>
          </a:prstGeom>
        </p:spPr>
        <p:txBody>
          <a:bodyPr wrap="square">
            <a:spAutoFit/>
          </a:bodyPr>
          <a:lstStyle/>
          <a:p>
            <a:pPr algn="ctr"/>
            <a:r>
              <a:rPr lang="en-US" sz="1600" b="1" dirty="0" smtClean="0">
                <a:solidFill>
                  <a:srgbClr val="0070C0"/>
                </a:solidFill>
              </a:rPr>
              <a:t>Cholecalciferol</a:t>
            </a:r>
            <a:endParaRPr lang="ru-RU" sz="1600" b="1" dirty="0">
              <a:solidFill>
                <a:srgbClr val="0070C0"/>
              </a:solidFill>
            </a:endParaRPr>
          </a:p>
        </p:txBody>
      </p:sp>
    </p:spTree>
    <p:extLst>
      <p:ext uri="{BB962C8B-B14F-4D97-AF65-F5344CB8AC3E}">
        <p14:creationId xmlns:p14="http://schemas.microsoft.com/office/powerpoint/2010/main" val="3121853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Steroids</a:t>
            </a:r>
            <a:r>
              <a:rPr lang="ru-RU" sz="3200" b="1" dirty="0" smtClean="0">
                <a:solidFill>
                  <a:srgbClr val="0070C0"/>
                </a:solidFill>
              </a:rPr>
              <a:t>. </a:t>
            </a:r>
            <a:r>
              <a:rPr lang="en-US" sz="3200" b="1" dirty="0" smtClean="0">
                <a:solidFill>
                  <a:srgbClr val="0070C0"/>
                </a:solidFill>
              </a:rPr>
              <a:t>Classification of steroids</a:t>
            </a:r>
            <a:r>
              <a:rPr lang="ru-RU" sz="3200" b="1" dirty="0" smtClean="0">
                <a:solidFill>
                  <a:srgbClr val="0070C0"/>
                </a:solidFill>
              </a:rPr>
              <a:t>.</a:t>
            </a:r>
            <a:endParaRPr lang="ru-RU" sz="3200" b="1" dirty="0">
              <a:solidFill>
                <a:srgbClr val="0070C0"/>
              </a:solidFill>
            </a:endParaRPr>
          </a:p>
        </p:txBody>
      </p:sp>
      <p:sp>
        <p:nvSpPr>
          <p:cNvPr id="6" name="Прямоугольник 5"/>
          <p:cNvSpPr/>
          <p:nvPr/>
        </p:nvSpPr>
        <p:spPr>
          <a:xfrm>
            <a:off x="251520" y="699542"/>
            <a:ext cx="8640960" cy="1477328"/>
          </a:xfrm>
          <a:prstGeom prst="rect">
            <a:avLst/>
          </a:prstGeom>
        </p:spPr>
        <p:txBody>
          <a:bodyPr wrap="square">
            <a:spAutoFit/>
          </a:bodyPr>
          <a:lstStyle/>
          <a:p>
            <a:pPr algn="just"/>
            <a:r>
              <a:rPr lang="en-US" b="1" i="1" dirty="0">
                <a:solidFill>
                  <a:srgbClr val="C00000"/>
                </a:solidFill>
              </a:rPr>
              <a:t>Bile acids and alcohols</a:t>
            </a:r>
            <a:r>
              <a:rPr lang="en-US" dirty="0"/>
              <a:t>. Bile acids are made from cholesterol in the liver. They are chemically similar to cholesterol. Bile acids are </a:t>
            </a:r>
            <a:r>
              <a:rPr lang="en-US" dirty="0" err="1"/>
              <a:t>characterised</a:t>
            </a:r>
            <a:r>
              <a:rPr lang="en-US" dirty="0"/>
              <a:t> by the presence of a shortened, branched side chain with a carboxyl group at the end. There is no double bond in the B ring and the A and B rings are joined in the cis position. The steroid backbone contains one to three </a:t>
            </a:r>
            <a:r>
              <a:rPr lang="ru-RU" dirty="0"/>
              <a:t>β</a:t>
            </a:r>
            <a:r>
              <a:rPr lang="en-US" dirty="0"/>
              <a:t>-hydroxyl groups at positions 3, 7 and 12.</a:t>
            </a:r>
            <a:endParaRPr lang="ru-RU"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06" y="2427734"/>
            <a:ext cx="2064832" cy="107171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2437244"/>
            <a:ext cx="2064832" cy="107171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6936" y="2437244"/>
            <a:ext cx="2064832" cy="1071712"/>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7610" y="2416462"/>
            <a:ext cx="2104870" cy="1092493"/>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51520" y="3507854"/>
            <a:ext cx="2057718" cy="338554"/>
          </a:xfrm>
          <a:prstGeom prst="rect">
            <a:avLst/>
          </a:prstGeom>
        </p:spPr>
        <p:txBody>
          <a:bodyPr wrap="square">
            <a:spAutoFit/>
          </a:bodyPr>
          <a:lstStyle/>
          <a:p>
            <a:pPr algn="ctr"/>
            <a:r>
              <a:rPr lang="en-US" sz="1600" b="1" dirty="0" err="1" smtClean="0">
                <a:solidFill>
                  <a:srgbClr val="0070C0"/>
                </a:solidFill>
              </a:rPr>
              <a:t>Cholic</a:t>
            </a:r>
            <a:r>
              <a:rPr lang="en-US" sz="1600" b="1" dirty="0" smtClean="0">
                <a:solidFill>
                  <a:srgbClr val="0070C0"/>
                </a:solidFill>
              </a:rPr>
              <a:t> acid</a:t>
            </a:r>
            <a:endParaRPr lang="ru-RU" sz="1600" b="1" dirty="0">
              <a:solidFill>
                <a:srgbClr val="0070C0"/>
              </a:solidFill>
            </a:endParaRPr>
          </a:p>
        </p:txBody>
      </p:sp>
      <p:sp>
        <p:nvSpPr>
          <p:cNvPr id="8" name="Прямоугольник 7"/>
          <p:cNvSpPr/>
          <p:nvPr/>
        </p:nvSpPr>
        <p:spPr>
          <a:xfrm>
            <a:off x="2411760" y="3498562"/>
            <a:ext cx="2064832" cy="338554"/>
          </a:xfrm>
          <a:prstGeom prst="rect">
            <a:avLst/>
          </a:prstGeom>
        </p:spPr>
        <p:txBody>
          <a:bodyPr wrap="square">
            <a:spAutoFit/>
          </a:bodyPr>
          <a:lstStyle/>
          <a:p>
            <a:pPr algn="ctr"/>
            <a:r>
              <a:rPr lang="en-US" sz="1600" b="1" dirty="0" err="1" smtClean="0">
                <a:solidFill>
                  <a:srgbClr val="0070C0"/>
                </a:solidFill>
              </a:rPr>
              <a:t>Lithocholic</a:t>
            </a:r>
            <a:r>
              <a:rPr lang="en-US" sz="1600" b="1" dirty="0" smtClean="0">
                <a:solidFill>
                  <a:srgbClr val="0070C0"/>
                </a:solidFill>
              </a:rPr>
              <a:t> acid</a:t>
            </a:r>
            <a:endParaRPr lang="ru-RU" sz="1600" b="1" dirty="0">
              <a:solidFill>
                <a:srgbClr val="0070C0"/>
              </a:solidFill>
            </a:endParaRPr>
          </a:p>
        </p:txBody>
      </p:sp>
      <p:sp>
        <p:nvSpPr>
          <p:cNvPr id="9" name="Прямоугольник 8"/>
          <p:cNvSpPr/>
          <p:nvPr/>
        </p:nvSpPr>
        <p:spPr>
          <a:xfrm>
            <a:off x="4576936" y="3498562"/>
            <a:ext cx="2064832" cy="584775"/>
          </a:xfrm>
          <a:prstGeom prst="rect">
            <a:avLst/>
          </a:prstGeom>
        </p:spPr>
        <p:txBody>
          <a:bodyPr wrap="square">
            <a:spAutoFit/>
          </a:bodyPr>
          <a:lstStyle/>
          <a:p>
            <a:pPr algn="ctr"/>
            <a:r>
              <a:rPr lang="en-US" sz="1600" b="1" dirty="0" err="1" smtClean="0">
                <a:solidFill>
                  <a:srgbClr val="0070C0"/>
                </a:solidFill>
              </a:rPr>
              <a:t>Chenodeoxycholic</a:t>
            </a:r>
            <a:r>
              <a:rPr lang="en-US" sz="1600" b="1" dirty="0" smtClean="0">
                <a:solidFill>
                  <a:srgbClr val="0070C0"/>
                </a:solidFill>
              </a:rPr>
              <a:t> acid </a:t>
            </a:r>
            <a:endParaRPr lang="ru-RU" sz="1600" b="1" dirty="0">
              <a:solidFill>
                <a:srgbClr val="0070C0"/>
              </a:solidFill>
            </a:endParaRPr>
          </a:p>
        </p:txBody>
      </p:sp>
      <p:sp>
        <p:nvSpPr>
          <p:cNvPr id="10" name="Прямоугольник 9"/>
          <p:cNvSpPr/>
          <p:nvPr/>
        </p:nvSpPr>
        <p:spPr>
          <a:xfrm>
            <a:off x="6798952" y="3507854"/>
            <a:ext cx="2093528" cy="338554"/>
          </a:xfrm>
          <a:prstGeom prst="rect">
            <a:avLst/>
          </a:prstGeom>
        </p:spPr>
        <p:txBody>
          <a:bodyPr wrap="square">
            <a:spAutoFit/>
          </a:bodyPr>
          <a:lstStyle/>
          <a:p>
            <a:pPr algn="ctr"/>
            <a:r>
              <a:rPr lang="en-US" sz="1600" b="1" dirty="0" err="1" smtClean="0">
                <a:solidFill>
                  <a:srgbClr val="0070C0"/>
                </a:solidFill>
              </a:rPr>
              <a:t>Deoxycholic</a:t>
            </a:r>
            <a:r>
              <a:rPr lang="en-US" sz="1600" b="1" dirty="0" smtClean="0">
                <a:solidFill>
                  <a:srgbClr val="0070C0"/>
                </a:solidFill>
              </a:rPr>
              <a:t> acid</a:t>
            </a:r>
            <a:endParaRPr lang="ru-RU" sz="1600" b="1" dirty="0">
              <a:solidFill>
                <a:srgbClr val="0070C0"/>
              </a:solidFill>
            </a:endParaRPr>
          </a:p>
        </p:txBody>
      </p:sp>
      <p:sp>
        <p:nvSpPr>
          <p:cNvPr id="11" name="Прямоугольник 10"/>
          <p:cNvSpPr/>
          <p:nvPr/>
        </p:nvSpPr>
        <p:spPr>
          <a:xfrm>
            <a:off x="251520" y="4011910"/>
            <a:ext cx="8640960" cy="1077218"/>
          </a:xfrm>
          <a:prstGeom prst="rect">
            <a:avLst/>
          </a:prstGeom>
        </p:spPr>
        <p:txBody>
          <a:bodyPr wrap="square">
            <a:spAutoFit/>
          </a:bodyPr>
          <a:lstStyle/>
          <a:p>
            <a:pPr algn="just"/>
            <a:r>
              <a:rPr lang="en-US" sz="1600" dirty="0" smtClean="0"/>
              <a:t>Bile acids ensure solubility of cholesterol in bile and contribute to lipid digestion. In the liver, primary bile acids - </a:t>
            </a:r>
            <a:r>
              <a:rPr lang="en-US" sz="1600" dirty="0" err="1" smtClean="0"/>
              <a:t>cholic</a:t>
            </a:r>
            <a:r>
              <a:rPr lang="en-US" sz="1600" dirty="0" smtClean="0"/>
              <a:t> and </a:t>
            </a:r>
            <a:r>
              <a:rPr lang="en-US" sz="1600" dirty="0" err="1" smtClean="0"/>
              <a:t>chenodeoxycholic</a:t>
            </a:r>
            <a:r>
              <a:rPr lang="en-US" sz="1600" dirty="0" smtClean="0"/>
              <a:t> (</a:t>
            </a:r>
            <a:r>
              <a:rPr lang="en-US" sz="1600" dirty="0" err="1" smtClean="0"/>
              <a:t>anthropodeoxycholic</a:t>
            </a:r>
            <a:r>
              <a:rPr lang="en-US" sz="1600" dirty="0" smtClean="0"/>
              <a:t>) - are formed first. </a:t>
            </a:r>
            <a:r>
              <a:rPr lang="en-US" sz="1600" dirty="0" err="1" smtClean="0"/>
              <a:t>Dehydroxylation</a:t>
            </a:r>
            <a:r>
              <a:rPr lang="en-US" sz="1600" dirty="0" smtClean="0"/>
              <a:t> of these compounds by C-7 by intestinal microflora leads to the formation of secondary bile acids - </a:t>
            </a:r>
            <a:r>
              <a:rPr lang="en-US" sz="1600" dirty="0" err="1" smtClean="0"/>
              <a:t>lithocholic</a:t>
            </a:r>
            <a:r>
              <a:rPr lang="en-US" sz="1600" dirty="0" smtClean="0"/>
              <a:t> and </a:t>
            </a:r>
            <a:r>
              <a:rPr lang="en-US" sz="1600" dirty="0" err="1" smtClean="0"/>
              <a:t>deoxycholic</a:t>
            </a:r>
            <a:r>
              <a:rPr lang="en-US" sz="1600" dirty="0" smtClean="0"/>
              <a:t>.</a:t>
            </a:r>
            <a:endParaRPr lang="ru-RU" sz="1600" dirty="0"/>
          </a:p>
        </p:txBody>
      </p:sp>
    </p:spTree>
    <p:extLst>
      <p:ext uri="{BB962C8B-B14F-4D97-AF65-F5344CB8AC3E}">
        <p14:creationId xmlns:p14="http://schemas.microsoft.com/office/powerpoint/2010/main" val="3389557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Steroids</a:t>
            </a:r>
            <a:r>
              <a:rPr lang="ru-RU" sz="3200" b="1" dirty="0" smtClean="0">
                <a:solidFill>
                  <a:srgbClr val="0070C0"/>
                </a:solidFill>
              </a:rPr>
              <a:t>. </a:t>
            </a:r>
            <a:r>
              <a:rPr lang="en-US" sz="3200" b="1" dirty="0" smtClean="0">
                <a:solidFill>
                  <a:srgbClr val="0070C0"/>
                </a:solidFill>
              </a:rPr>
              <a:t>Classification of steroids</a:t>
            </a:r>
            <a:r>
              <a:rPr lang="ru-RU" sz="3200" b="1" dirty="0" smtClean="0">
                <a:solidFill>
                  <a:srgbClr val="0070C0"/>
                </a:solidFill>
              </a:rPr>
              <a:t>.</a:t>
            </a:r>
            <a:endParaRPr lang="ru-RU" sz="3200" b="1" dirty="0">
              <a:solidFill>
                <a:srgbClr val="0070C0"/>
              </a:solidFill>
            </a:endParaRPr>
          </a:p>
        </p:txBody>
      </p:sp>
      <p:sp>
        <p:nvSpPr>
          <p:cNvPr id="6" name="Прямоугольник 5"/>
          <p:cNvSpPr/>
          <p:nvPr/>
        </p:nvSpPr>
        <p:spPr>
          <a:xfrm>
            <a:off x="251520" y="699542"/>
            <a:ext cx="8640960" cy="1200329"/>
          </a:xfrm>
          <a:prstGeom prst="rect">
            <a:avLst/>
          </a:prstGeom>
        </p:spPr>
        <p:txBody>
          <a:bodyPr wrap="square">
            <a:spAutoFit/>
          </a:bodyPr>
          <a:lstStyle/>
          <a:p>
            <a:pPr algn="just"/>
            <a:r>
              <a:rPr lang="en-US" b="1" i="1" dirty="0" smtClean="0">
                <a:solidFill>
                  <a:srgbClr val="C00000"/>
                </a:solidFill>
              </a:rPr>
              <a:t>Steroid </a:t>
            </a:r>
            <a:r>
              <a:rPr lang="en-US" b="1" i="1" dirty="0">
                <a:solidFill>
                  <a:srgbClr val="C00000"/>
                </a:solidFill>
              </a:rPr>
              <a:t>hormones </a:t>
            </a:r>
            <a:r>
              <a:rPr lang="en-US" dirty="0"/>
              <a:t>are a group of lipophilic </a:t>
            </a:r>
            <a:r>
              <a:rPr lang="en-US" dirty="0" err="1"/>
              <a:t>signalling</a:t>
            </a:r>
            <a:r>
              <a:rPr lang="en-US" dirty="0"/>
              <a:t> substances that regulate the metabolism, growth and reproductive functions of the organism.</a:t>
            </a:r>
            <a:endParaRPr lang="ru-RU" dirty="0"/>
          </a:p>
          <a:p>
            <a:pPr algn="just"/>
            <a:r>
              <a:rPr lang="en-US" dirty="0"/>
              <a:t>Steroid hormones are derivatives of a number of hydrocarbons, mainly </a:t>
            </a:r>
            <a:r>
              <a:rPr lang="en-US" b="1" i="1" dirty="0" err="1">
                <a:solidFill>
                  <a:srgbClr val="0070C0"/>
                </a:solidFill>
              </a:rPr>
              <a:t>pregnane</a:t>
            </a:r>
            <a:r>
              <a:rPr lang="en-US" i="1" dirty="0"/>
              <a:t>, </a:t>
            </a:r>
            <a:r>
              <a:rPr lang="en-US" b="1" i="1" dirty="0" err="1">
                <a:solidFill>
                  <a:srgbClr val="0070C0"/>
                </a:solidFill>
              </a:rPr>
              <a:t>androstane</a:t>
            </a:r>
            <a:r>
              <a:rPr lang="en-US" i="1" dirty="0"/>
              <a:t> </a:t>
            </a:r>
            <a:r>
              <a:rPr lang="en-US" dirty="0"/>
              <a:t>and</a:t>
            </a:r>
            <a:r>
              <a:rPr lang="en-US" i="1" dirty="0"/>
              <a:t> </a:t>
            </a:r>
            <a:r>
              <a:rPr lang="en-US" b="1" i="1" dirty="0" err="1">
                <a:solidFill>
                  <a:srgbClr val="0070C0"/>
                </a:solidFill>
              </a:rPr>
              <a:t>estran</a:t>
            </a:r>
            <a:r>
              <a:rPr lang="en-US" dirty="0"/>
              <a:t>:</a:t>
            </a:r>
            <a:endParaRPr lang="ru-RU" dirty="0"/>
          </a:p>
        </p:txBody>
      </p:sp>
      <p:pic>
        <p:nvPicPr>
          <p:cNvPr id="717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97000"/>
                    </a14:imgEffect>
                  </a14:imgLayer>
                </a14:imgProps>
              </a:ext>
              <a:ext uri="{28A0092B-C50C-407E-A947-70E740481C1C}">
                <a14:useLocalDpi xmlns:a14="http://schemas.microsoft.com/office/drawing/2010/main" val="0"/>
              </a:ext>
            </a:extLst>
          </a:blip>
          <a:srcRect/>
          <a:stretch>
            <a:fillRect/>
          </a:stretch>
        </p:blipFill>
        <p:spPr bwMode="auto">
          <a:xfrm>
            <a:off x="492977" y="2090862"/>
            <a:ext cx="8183479" cy="184904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1403648" y="4002618"/>
            <a:ext cx="6247608" cy="338554"/>
          </a:xfrm>
          <a:prstGeom prst="rect">
            <a:avLst/>
          </a:prstGeom>
        </p:spPr>
        <p:txBody>
          <a:bodyPr wrap="none">
            <a:spAutoFit/>
          </a:bodyPr>
          <a:lstStyle/>
          <a:p>
            <a:r>
              <a:rPr lang="en-US" sz="1600" b="1" dirty="0" err="1" smtClean="0">
                <a:solidFill>
                  <a:srgbClr val="0070C0"/>
                </a:solidFill>
              </a:rPr>
              <a:t>pregnane</a:t>
            </a:r>
            <a:r>
              <a:rPr lang="en-US" sz="1600" b="1" dirty="0" smtClean="0">
                <a:solidFill>
                  <a:srgbClr val="0070C0"/>
                </a:solidFill>
              </a:rPr>
              <a:t> 			</a:t>
            </a:r>
            <a:r>
              <a:rPr lang="en-US" sz="1600" b="1" dirty="0" err="1" smtClean="0">
                <a:solidFill>
                  <a:srgbClr val="0070C0"/>
                </a:solidFill>
              </a:rPr>
              <a:t>androstane</a:t>
            </a:r>
            <a:r>
              <a:rPr lang="en-US" sz="1600" b="1" dirty="0" smtClean="0">
                <a:solidFill>
                  <a:srgbClr val="0070C0"/>
                </a:solidFill>
              </a:rPr>
              <a:t> 		</a:t>
            </a:r>
            <a:r>
              <a:rPr lang="en-US" sz="1600" b="1" dirty="0" err="1" smtClean="0">
                <a:solidFill>
                  <a:srgbClr val="0070C0"/>
                </a:solidFill>
              </a:rPr>
              <a:t>estran</a:t>
            </a:r>
            <a:endParaRPr lang="ru-RU" sz="1600" b="1" dirty="0">
              <a:solidFill>
                <a:srgbClr val="0070C0"/>
              </a:solidFill>
            </a:endParaRPr>
          </a:p>
        </p:txBody>
      </p:sp>
    </p:spTree>
    <p:extLst>
      <p:ext uri="{BB962C8B-B14F-4D97-AF65-F5344CB8AC3E}">
        <p14:creationId xmlns:p14="http://schemas.microsoft.com/office/powerpoint/2010/main" val="3260072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7079"/>
            <a:ext cx="62865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71600" y="114767"/>
            <a:ext cx="7200800" cy="584775"/>
          </a:xfrm>
          <a:prstGeom prst="rect">
            <a:avLst/>
          </a:prstGeom>
        </p:spPr>
        <p:txBody>
          <a:bodyPr wrap="square">
            <a:spAutoFit/>
          </a:bodyPr>
          <a:lstStyle/>
          <a:p>
            <a:pPr algn="ctr"/>
            <a:r>
              <a:rPr lang="en-US" sz="3200" b="1" dirty="0" smtClean="0">
                <a:solidFill>
                  <a:srgbClr val="0070C0"/>
                </a:solidFill>
              </a:rPr>
              <a:t>Steroids</a:t>
            </a:r>
            <a:r>
              <a:rPr lang="ru-RU" sz="3200" b="1" dirty="0" smtClean="0">
                <a:solidFill>
                  <a:srgbClr val="0070C0"/>
                </a:solidFill>
              </a:rPr>
              <a:t>. </a:t>
            </a:r>
            <a:r>
              <a:rPr lang="en-US" sz="3200" b="1" dirty="0" smtClean="0">
                <a:solidFill>
                  <a:srgbClr val="0070C0"/>
                </a:solidFill>
              </a:rPr>
              <a:t>Classification of steroids</a:t>
            </a:r>
            <a:r>
              <a:rPr lang="ru-RU" sz="3200" b="1" dirty="0" smtClean="0">
                <a:solidFill>
                  <a:srgbClr val="0070C0"/>
                </a:solidFill>
              </a:rPr>
              <a:t>.</a:t>
            </a:r>
            <a:endParaRPr lang="ru-RU" sz="3200" b="1" dirty="0">
              <a:solidFill>
                <a:srgbClr val="0070C0"/>
              </a:solidFill>
            </a:endParaRPr>
          </a:p>
        </p:txBody>
      </p:sp>
      <p:sp>
        <p:nvSpPr>
          <p:cNvPr id="6" name="Прямоугольник 5"/>
          <p:cNvSpPr/>
          <p:nvPr/>
        </p:nvSpPr>
        <p:spPr>
          <a:xfrm>
            <a:off x="251520" y="699542"/>
            <a:ext cx="6606480" cy="369332"/>
          </a:xfrm>
          <a:prstGeom prst="rect">
            <a:avLst/>
          </a:prstGeom>
        </p:spPr>
        <p:txBody>
          <a:bodyPr wrap="square">
            <a:spAutoFit/>
          </a:bodyPr>
          <a:lstStyle/>
          <a:p>
            <a:r>
              <a:rPr lang="en-US" dirty="0"/>
              <a:t>The general formula of steroid hormones is as follows:</a:t>
            </a:r>
            <a:endParaRPr lang="ru-RU" dirty="0"/>
          </a:p>
        </p:txBody>
      </p:sp>
      <p:pic>
        <p:nvPicPr>
          <p:cNvPr id="8194"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3635896" y="1059582"/>
            <a:ext cx="1854679" cy="1080120"/>
          </a:xfrm>
          <a:prstGeom prst="rect">
            <a:avLst/>
          </a:prstGeom>
          <a:noFill/>
          <a:ln>
            <a:noFill/>
          </a:ln>
          <a:effectLst>
            <a:outerShdw blurRad="152400" dist="1905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Таблица 6"/>
          <p:cNvGraphicFramePr>
            <a:graphicFrameLocks noGrp="1"/>
          </p:cNvGraphicFramePr>
          <p:nvPr>
            <p:extLst>
              <p:ext uri="{D42A27DB-BD31-4B8C-83A1-F6EECF244321}">
                <p14:modId xmlns:p14="http://schemas.microsoft.com/office/powerpoint/2010/main" val="3671462791"/>
              </p:ext>
            </p:extLst>
          </p:nvPr>
        </p:nvGraphicFramePr>
        <p:xfrm>
          <a:off x="1236270" y="2283718"/>
          <a:ext cx="6729730" cy="2774099"/>
        </p:xfrm>
        <a:graphic>
          <a:graphicData uri="http://schemas.openxmlformats.org/drawingml/2006/table">
            <a:tbl>
              <a:tblPr>
                <a:tableStyleId>{5C22544A-7EE6-4342-B048-85BDC9FD1C3A}</a:tableStyleId>
              </a:tblPr>
              <a:tblGrid>
                <a:gridCol w="1508760"/>
                <a:gridCol w="1260475"/>
                <a:gridCol w="989965"/>
                <a:gridCol w="1485265"/>
                <a:gridCol w="1485265"/>
              </a:tblGrid>
              <a:tr h="0">
                <a:tc rowSpan="2">
                  <a:txBody>
                    <a:bodyPr/>
                    <a:lstStyle/>
                    <a:p>
                      <a:pPr algn="ctr">
                        <a:lnSpc>
                          <a:spcPct val="150000"/>
                        </a:lnSpc>
                        <a:spcAft>
                          <a:spcPts val="0"/>
                        </a:spcAft>
                      </a:pPr>
                      <a:r>
                        <a:rPr lang="en-US" sz="1600" b="1" dirty="0" smtClean="0">
                          <a:effectLst/>
                        </a:rPr>
                        <a:t>hormone group</a:t>
                      </a:r>
                      <a:endParaRPr lang="ru-RU" sz="1600" b="1" dirty="0">
                        <a:effectLst/>
                        <a:latin typeface="Calibri"/>
                        <a:ea typeface="Calibri"/>
                        <a:cs typeface="Times New Roman"/>
                      </a:endParaRPr>
                    </a:p>
                  </a:txBody>
                  <a:tcPr marL="68580" marR="68580" marT="0" marB="0" anchor="ctr"/>
                </a:tc>
                <a:tc rowSpan="2">
                  <a:txBody>
                    <a:bodyPr/>
                    <a:lstStyle/>
                    <a:p>
                      <a:pPr algn="ctr">
                        <a:lnSpc>
                          <a:spcPct val="150000"/>
                        </a:lnSpc>
                        <a:spcAft>
                          <a:spcPts val="0"/>
                        </a:spcAft>
                      </a:pPr>
                      <a:r>
                        <a:rPr lang="en-US" sz="1600" b="1" dirty="0" smtClean="0">
                          <a:effectLst/>
                        </a:rPr>
                        <a:t>Double bond</a:t>
                      </a:r>
                      <a:endParaRPr lang="ru-RU" sz="1600" b="1" dirty="0">
                        <a:effectLst/>
                        <a:latin typeface="Calibri"/>
                        <a:ea typeface="Calibri"/>
                        <a:cs typeface="Times New Roman"/>
                      </a:endParaRPr>
                    </a:p>
                  </a:txBody>
                  <a:tcPr marL="68580" marR="68580" marT="0" marB="0" anchor="ctr"/>
                </a:tc>
                <a:tc gridSpan="3">
                  <a:txBody>
                    <a:bodyPr/>
                    <a:lstStyle/>
                    <a:p>
                      <a:pPr algn="ctr">
                        <a:lnSpc>
                          <a:spcPct val="150000"/>
                        </a:lnSpc>
                        <a:spcAft>
                          <a:spcPts val="0"/>
                        </a:spcAft>
                      </a:pPr>
                      <a:r>
                        <a:rPr lang="en-US" sz="1600" b="1" dirty="0" smtClean="0">
                          <a:effectLst/>
                        </a:rPr>
                        <a:t>Substitutes</a:t>
                      </a:r>
                      <a:endParaRPr lang="ru-RU" sz="1600" b="1" dirty="0">
                        <a:effectLst/>
                        <a:latin typeface="Calibri"/>
                        <a:ea typeface="Calibri"/>
                        <a:cs typeface="Times New Roman"/>
                      </a:endParaRPr>
                    </a:p>
                  </a:txBody>
                  <a:tcPr marL="68580" marR="68580" marT="0" marB="0" anchor="ctr"/>
                </a:tc>
                <a:tc hMerge="1">
                  <a:txBody>
                    <a:bodyPr/>
                    <a:lstStyle/>
                    <a:p>
                      <a:endParaRPr lang="ru-RU"/>
                    </a:p>
                  </a:txBody>
                  <a:tcPr/>
                </a:tc>
                <a:tc hMerge="1">
                  <a:txBody>
                    <a:bodyPr/>
                    <a:lstStyle/>
                    <a:p>
                      <a:endParaRPr lang="ru-RU"/>
                    </a:p>
                  </a:txBody>
                  <a:tcPr/>
                </a:tc>
              </a:tr>
              <a:tr h="0">
                <a:tc vMerge="1">
                  <a:txBody>
                    <a:bodyPr/>
                    <a:lstStyle/>
                    <a:p>
                      <a:endParaRPr lang="ru-RU"/>
                    </a:p>
                  </a:txBody>
                  <a:tcPr/>
                </a:tc>
                <a:tc vMerge="1">
                  <a:txBody>
                    <a:bodyPr/>
                    <a:lstStyle/>
                    <a:p>
                      <a:endParaRPr lang="ru-RU"/>
                    </a:p>
                  </a:txBody>
                  <a:tcPr/>
                </a:tc>
                <a:tc>
                  <a:txBody>
                    <a:bodyPr/>
                    <a:lstStyle/>
                    <a:p>
                      <a:pPr algn="ctr">
                        <a:lnSpc>
                          <a:spcPct val="150000"/>
                        </a:lnSpc>
                        <a:spcAft>
                          <a:spcPts val="0"/>
                        </a:spcAft>
                      </a:pPr>
                      <a:r>
                        <a:rPr lang="en-US" sz="1200" b="1" dirty="0">
                          <a:effectLst/>
                        </a:rPr>
                        <a:t>X</a:t>
                      </a:r>
                      <a:r>
                        <a:rPr lang="ru-RU" sz="1200" b="1" baseline="-25000" dirty="0">
                          <a:effectLst/>
                        </a:rPr>
                        <a:t>1</a:t>
                      </a:r>
                      <a:endParaRPr lang="ru-RU" sz="1100" b="1"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US" sz="1200" b="1" dirty="0">
                          <a:effectLst/>
                        </a:rPr>
                        <a:t>X</a:t>
                      </a:r>
                      <a:r>
                        <a:rPr lang="ru-RU" sz="1200" b="1" baseline="-25000" dirty="0">
                          <a:effectLst/>
                        </a:rPr>
                        <a:t>2</a:t>
                      </a:r>
                      <a:endParaRPr lang="ru-RU" sz="1100" b="1"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US" sz="1200" b="1" dirty="0">
                          <a:effectLst/>
                        </a:rPr>
                        <a:t>R</a:t>
                      </a:r>
                      <a:endParaRPr lang="ru-RU" sz="1100" b="1" dirty="0">
                        <a:effectLst/>
                        <a:latin typeface="Calibri"/>
                        <a:ea typeface="Calibri"/>
                        <a:cs typeface="Times New Roman"/>
                      </a:endParaRPr>
                    </a:p>
                  </a:txBody>
                  <a:tcPr marL="68580" marR="68580" marT="0" marB="0" anchor="ctr"/>
                </a:tc>
              </a:tr>
              <a:tr h="0">
                <a:tc>
                  <a:txBody>
                    <a:bodyPr/>
                    <a:lstStyle/>
                    <a:p>
                      <a:pPr algn="ctr">
                        <a:lnSpc>
                          <a:spcPct val="150000"/>
                        </a:lnSpc>
                        <a:spcAft>
                          <a:spcPts val="0"/>
                        </a:spcAft>
                      </a:pPr>
                      <a:r>
                        <a:rPr lang="en-US" sz="1600" b="1" dirty="0" smtClean="0">
                          <a:solidFill>
                            <a:srgbClr val="0070C0"/>
                          </a:solidFill>
                          <a:effectLst/>
                        </a:rPr>
                        <a:t>Corticosteroids</a:t>
                      </a:r>
                      <a:endParaRPr lang="ru-RU" sz="1600" b="1" dirty="0">
                        <a:solidFill>
                          <a:srgbClr val="0070C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US" sz="1200" dirty="0" err="1" smtClean="0">
                          <a:effectLst/>
                        </a:rPr>
                        <a:t>en</a:t>
                      </a:r>
                      <a:r>
                        <a:rPr lang="ru-RU" sz="1200" dirty="0" smtClean="0">
                          <a:effectLst/>
                        </a:rPr>
                        <a:t>-4</a:t>
                      </a:r>
                      <a:endParaRPr lang="ru-RU" sz="1200" dirty="0">
                        <a:effectLst/>
                      </a:endParaRPr>
                    </a:p>
                    <a:p>
                      <a:pPr algn="ctr">
                        <a:lnSpc>
                          <a:spcPct val="150000"/>
                        </a:lnSpc>
                        <a:spcAft>
                          <a:spcPts val="0"/>
                        </a:spcAft>
                      </a:pPr>
                      <a:r>
                        <a:rPr lang="en-US" sz="1200" dirty="0" err="1" smtClean="0">
                          <a:effectLst/>
                        </a:rPr>
                        <a:t>dien</a:t>
                      </a:r>
                      <a:r>
                        <a:rPr lang="ru-RU" sz="1200" dirty="0" smtClean="0">
                          <a:effectLst/>
                        </a:rPr>
                        <a:t>-1,4</a:t>
                      </a:r>
                      <a:endParaRPr lang="ru-RU" sz="12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dirty="0">
                          <a:effectLst/>
                        </a:rPr>
                        <a:t>=</a:t>
                      </a:r>
                      <a:r>
                        <a:rPr lang="en-US" sz="1200" dirty="0">
                          <a:effectLst/>
                        </a:rPr>
                        <a:t>O</a:t>
                      </a:r>
                      <a:endParaRPr lang="ru-RU" sz="11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a:effectLst/>
                        </a:rPr>
                        <a:t>-</a:t>
                      </a:r>
                      <a:r>
                        <a:rPr lang="en-US" sz="1200">
                          <a:effectLst/>
                        </a:rPr>
                        <a:t>H</a:t>
                      </a:r>
                      <a:endParaRPr lang="ru-RU" sz="1100">
                        <a:effectLst/>
                      </a:endParaRPr>
                    </a:p>
                    <a:p>
                      <a:pPr algn="ctr">
                        <a:lnSpc>
                          <a:spcPct val="150000"/>
                        </a:lnSpc>
                        <a:spcAft>
                          <a:spcPts val="0"/>
                        </a:spcAft>
                      </a:pPr>
                      <a:r>
                        <a:rPr lang="ru-RU" sz="1200">
                          <a:effectLst/>
                        </a:rPr>
                        <a:t>-</a:t>
                      </a:r>
                      <a:r>
                        <a:rPr lang="en-US" sz="1200">
                          <a:effectLst/>
                        </a:rPr>
                        <a:t>OH</a:t>
                      </a:r>
                      <a:endParaRPr lang="ru-RU" sz="1100">
                        <a:effectLst/>
                      </a:endParaRPr>
                    </a:p>
                    <a:p>
                      <a:pPr algn="ctr">
                        <a:lnSpc>
                          <a:spcPct val="150000"/>
                        </a:lnSpc>
                        <a:spcAft>
                          <a:spcPts val="0"/>
                        </a:spcAft>
                      </a:pPr>
                      <a:r>
                        <a:rPr lang="ru-RU" sz="1200">
                          <a:effectLst/>
                        </a:rPr>
                        <a:t>=0</a:t>
                      </a:r>
                      <a:endParaRPr lang="ru-RU" sz="1100">
                        <a:effectLst/>
                        <a:latin typeface="Calibri"/>
                        <a:ea typeface="Calibri"/>
                        <a:cs typeface="Times New Roman"/>
                      </a:endParaRPr>
                    </a:p>
                  </a:txBody>
                  <a:tcPr marL="68580" marR="68580" marT="0" marB="0" anchor="ctr"/>
                </a:tc>
                <a:tc>
                  <a:txBody>
                    <a:bodyPr/>
                    <a:lstStyle/>
                    <a:p>
                      <a:pPr algn="ctr">
                        <a:lnSpc>
                          <a:spcPct val="150000"/>
                        </a:lnSpc>
                        <a:spcAft>
                          <a:spcPts val="0"/>
                        </a:spcAft>
                      </a:pPr>
                      <a:endParaRPr lang="ru-RU" sz="1200" dirty="0">
                        <a:effectLst/>
                        <a:latin typeface="Times New Roman"/>
                        <a:ea typeface="Times New Roman"/>
                        <a:cs typeface="Times New Roman"/>
                      </a:endParaRPr>
                    </a:p>
                  </a:txBody>
                  <a:tcPr marL="68580" marR="68580" marT="0" marB="0" anchor="ctr"/>
                </a:tc>
              </a:tr>
              <a:tr h="558710">
                <a:tc>
                  <a:txBody>
                    <a:bodyPr/>
                    <a:lstStyle/>
                    <a:p>
                      <a:pPr algn="ctr">
                        <a:lnSpc>
                          <a:spcPct val="150000"/>
                        </a:lnSpc>
                        <a:spcAft>
                          <a:spcPts val="0"/>
                        </a:spcAft>
                      </a:pPr>
                      <a:r>
                        <a:rPr lang="en-US" sz="1600" b="1" dirty="0" err="1" smtClean="0">
                          <a:solidFill>
                            <a:srgbClr val="0070C0"/>
                          </a:solidFill>
                          <a:effectLst/>
                        </a:rPr>
                        <a:t>Gestagens</a:t>
                      </a:r>
                      <a:endParaRPr lang="ru-RU" sz="1600" b="1" dirty="0">
                        <a:solidFill>
                          <a:srgbClr val="0070C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US" sz="1200" dirty="0" err="1" smtClean="0">
                          <a:effectLst/>
                        </a:rPr>
                        <a:t>en</a:t>
                      </a:r>
                      <a:r>
                        <a:rPr lang="ru-RU" sz="1200" dirty="0" smtClean="0">
                          <a:effectLst/>
                        </a:rPr>
                        <a:t>-4</a:t>
                      </a:r>
                      <a:endParaRPr lang="ru-RU" sz="12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dirty="0">
                          <a:effectLst/>
                        </a:rPr>
                        <a:t>=</a:t>
                      </a:r>
                      <a:r>
                        <a:rPr lang="en-US" sz="1200" dirty="0">
                          <a:effectLst/>
                        </a:rPr>
                        <a:t>O</a:t>
                      </a:r>
                      <a:endParaRPr lang="ru-RU" sz="11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US" sz="1200">
                          <a:effectLst/>
                        </a:rPr>
                        <a:t>-H</a:t>
                      </a:r>
                      <a:endParaRPr lang="ru-RU" sz="1100">
                        <a:effectLst/>
                        <a:latin typeface="Calibri"/>
                        <a:ea typeface="Calibri"/>
                        <a:cs typeface="Times New Roman"/>
                      </a:endParaRPr>
                    </a:p>
                  </a:txBody>
                  <a:tcPr marL="68580" marR="68580" marT="0" marB="0" anchor="ctr"/>
                </a:tc>
                <a:tc>
                  <a:txBody>
                    <a:bodyPr/>
                    <a:lstStyle/>
                    <a:p>
                      <a:pPr algn="ctr">
                        <a:lnSpc>
                          <a:spcPct val="150000"/>
                        </a:lnSpc>
                        <a:spcAft>
                          <a:spcPts val="0"/>
                        </a:spcAft>
                      </a:pPr>
                      <a:endParaRPr lang="ru-RU" sz="1200">
                        <a:effectLst/>
                        <a:latin typeface="Times New Roman"/>
                        <a:ea typeface="Times New Roman"/>
                        <a:cs typeface="Times New Roman"/>
                      </a:endParaRPr>
                    </a:p>
                  </a:txBody>
                  <a:tcPr marL="68580" marR="68580" marT="0" marB="0" anchor="ctr"/>
                </a:tc>
              </a:tr>
              <a:tr h="0">
                <a:tc>
                  <a:txBody>
                    <a:bodyPr/>
                    <a:lstStyle/>
                    <a:p>
                      <a:pPr algn="ctr">
                        <a:lnSpc>
                          <a:spcPct val="150000"/>
                        </a:lnSpc>
                        <a:spcAft>
                          <a:spcPts val="0"/>
                        </a:spcAft>
                      </a:pPr>
                      <a:r>
                        <a:rPr lang="en-US" sz="1600" b="1" dirty="0" smtClean="0">
                          <a:solidFill>
                            <a:srgbClr val="0070C0"/>
                          </a:solidFill>
                          <a:effectLst/>
                        </a:rPr>
                        <a:t>Androgens</a:t>
                      </a:r>
                      <a:endParaRPr lang="ru-RU" sz="1600" b="1" dirty="0">
                        <a:solidFill>
                          <a:srgbClr val="0070C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US" sz="1200" dirty="0" err="1" smtClean="0">
                          <a:effectLst/>
                        </a:rPr>
                        <a:t>en</a:t>
                      </a:r>
                      <a:r>
                        <a:rPr lang="ru-RU" sz="1200" dirty="0" smtClean="0">
                          <a:effectLst/>
                        </a:rPr>
                        <a:t>-4</a:t>
                      </a:r>
                      <a:endParaRPr lang="ru-RU" sz="12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dirty="0">
                          <a:effectLst/>
                        </a:rPr>
                        <a:t>=</a:t>
                      </a:r>
                      <a:r>
                        <a:rPr lang="en-US" sz="1200" dirty="0">
                          <a:effectLst/>
                        </a:rPr>
                        <a:t>O</a:t>
                      </a:r>
                      <a:endParaRPr lang="ru-RU" sz="11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a:effectLst/>
                        </a:rPr>
                        <a:t>-</a:t>
                      </a:r>
                      <a:r>
                        <a:rPr lang="en-US" sz="1200">
                          <a:effectLst/>
                        </a:rPr>
                        <a:t>H</a:t>
                      </a:r>
                      <a:endParaRPr lang="ru-RU" sz="11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a:effectLst/>
                        </a:rPr>
                        <a:t>-</a:t>
                      </a:r>
                      <a:r>
                        <a:rPr lang="en-US" sz="1200">
                          <a:effectLst/>
                        </a:rPr>
                        <a:t>OH</a:t>
                      </a:r>
                      <a:endParaRPr lang="ru-RU" sz="1100">
                        <a:effectLst/>
                        <a:latin typeface="Calibri"/>
                        <a:ea typeface="Calibri"/>
                        <a:cs typeface="Times New Roman"/>
                      </a:endParaRPr>
                    </a:p>
                  </a:txBody>
                  <a:tcPr marL="68580" marR="68580" marT="0" marB="0" anchor="ctr"/>
                </a:tc>
              </a:tr>
              <a:tr h="0">
                <a:tc>
                  <a:txBody>
                    <a:bodyPr/>
                    <a:lstStyle/>
                    <a:p>
                      <a:pPr algn="ctr">
                        <a:lnSpc>
                          <a:spcPct val="150000"/>
                        </a:lnSpc>
                        <a:spcAft>
                          <a:spcPts val="0"/>
                        </a:spcAft>
                      </a:pPr>
                      <a:r>
                        <a:rPr lang="en-US" sz="1600" b="1" dirty="0" smtClean="0">
                          <a:solidFill>
                            <a:srgbClr val="0070C0"/>
                          </a:solidFill>
                          <a:effectLst/>
                        </a:rPr>
                        <a:t>Estrogens</a:t>
                      </a:r>
                      <a:endParaRPr lang="ru-RU" sz="1600" b="1" dirty="0">
                        <a:solidFill>
                          <a:srgbClr val="0070C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n-US" sz="1200" dirty="0" err="1" smtClean="0">
                          <a:effectLst/>
                        </a:rPr>
                        <a:t>trien</a:t>
                      </a:r>
                      <a:r>
                        <a:rPr lang="ru-RU" sz="1200" dirty="0" smtClean="0">
                          <a:effectLst/>
                        </a:rPr>
                        <a:t>-1,3,5</a:t>
                      </a:r>
                      <a:endParaRPr lang="ru-RU" sz="1200" dirty="0">
                        <a:effectLst/>
                      </a:endParaRPr>
                    </a:p>
                    <a:p>
                      <a:pPr algn="ctr">
                        <a:lnSpc>
                          <a:spcPct val="150000"/>
                        </a:lnSpc>
                        <a:spcAft>
                          <a:spcPts val="0"/>
                        </a:spcAft>
                      </a:pPr>
                      <a:r>
                        <a:rPr lang="ru-RU" sz="1200" dirty="0" smtClean="0">
                          <a:effectLst/>
                        </a:rPr>
                        <a:t>(</a:t>
                      </a:r>
                      <a:r>
                        <a:rPr lang="en-US" sz="1200" dirty="0" smtClean="0">
                          <a:effectLst/>
                        </a:rPr>
                        <a:t>no</a:t>
                      </a:r>
                      <a:r>
                        <a:rPr lang="ru-RU" sz="1200" dirty="0" smtClean="0">
                          <a:effectLst/>
                        </a:rPr>
                        <a:t> </a:t>
                      </a:r>
                      <a:r>
                        <a:rPr lang="ru-RU" sz="1200" dirty="0">
                          <a:effectLst/>
                        </a:rPr>
                        <a:t>С-19)</a:t>
                      </a:r>
                      <a:endParaRPr lang="ru-RU" sz="12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dirty="0">
                          <a:effectLst/>
                        </a:rPr>
                        <a:t>–</a:t>
                      </a:r>
                      <a:r>
                        <a:rPr lang="en-US" sz="1200" dirty="0">
                          <a:effectLst/>
                        </a:rPr>
                        <a:t>OH</a:t>
                      </a:r>
                      <a:endParaRPr lang="ru-RU" sz="11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a:effectLst/>
                        </a:rPr>
                        <a:t>-</a:t>
                      </a:r>
                      <a:r>
                        <a:rPr lang="en-US" sz="1200">
                          <a:effectLst/>
                        </a:rPr>
                        <a:t>H</a:t>
                      </a:r>
                      <a:endParaRPr lang="ru-RU" sz="11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ru-RU" sz="1200" dirty="0">
                          <a:effectLst/>
                        </a:rPr>
                        <a:t>-</a:t>
                      </a:r>
                      <a:r>
                        <a:rPr lang="en-US" sz="1200" dirty="0">
                          <a:effectLst/>
                        </a:rPr>
                        <a:t>OH</a:t>
                      </a:r>
                      <a:endParaRPr lang="ru-RU" sz="1100" dirty="0">
                        <a:effectLst/>
                      </a:endParaRPr>
                    </a:p>
                    <a:p>
                      <a:pPr algn="ctr">
                        <a:lnSpc>
                          <a:spcPct val="150000"/>
                        </a:lnSpc>
                        <a:spcAft>
                          <a:spcPts val="0"/>
                        </a:spcAft>
                      </a:pPr>
                      <a:r>
                        <a:rPr lang="ru-RU" sz="1200" dirty="0">
                          <a:effectLst/>
                        </a:rPr>
                        <a:t>=</a:t>
                      </a:r>
                      <a:r>
                        <a:rPr lang="en-US" sz="1200" dirty="0">
                          <a:effectLst/>
                        </a:rPr>
                        <a:t>O</a:t>
                      </a:r>
                      <a:endParaRPr lang="ru-RU" sz="1100" dirty="0">
                        <a:effectLst/>
                        <a:latin typeface="Calibri"/>
                        <a:ea typeface="Calibri"/>
                        <a:cs typeface="Times New Roman"/>
                      </a:endParaRPr>
                    </a:p>
                  </a:txBody>
                  <a:tcPr marL="68580" marR="68580" marT="0" marB="0" anchor="ctr"/>
                </a:tc>
              </a:tr>
            </a:tbl>
          </a:graphicData>
        </a:graphic>
      </p:graphicFrame>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4" y="2963402"/>
            <a:ext cx="490883" cy="59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nvGraphicFramePr>
        <p:xfrm>
          <a:off x="0" y="0"/>
          <a:ext cx="390525" cy="504825"/>
        </p:xfrm>
        <a:graphic>
          <a:graphicData uri="http://schemas.openxmlformats.org/presentationml/2006/ole">
            <mc:AlternateContent xmlns:mc="http://schemas.openxmlformats.org/markup-compatibility/2006">
              <mc:Choice xmlns:v="urn:schemas-microsoft-com:vml" Requires="v">
                <p:oleObj spid="_x0000_s8239" name="ISIS/Draw Sketch" r:id="rId7" imgW="387543" imgH="507859" progId="ISISServer">
                  <p:embed/>
                </p:oleObj>
              </mc:Choice>
              <mc:Fallback>
                <p:oleObj name="ISIS/Draw Sketch" r:id="rId7" imgW="387543" imgH="507859" progId="ISISServer">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9052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20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3058" y="3723878"/>
            <a:ext cx="4000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4124055"/>
      </p:ext>
    </p:extLst>
  </p:cSld>
  <p:clrMapOvr>
    <a:masterClrMapping/>
  </p:clrMapOvr>
</p:sld>
</file>

<file path=ppt/theme/theme1.xml><?xml version="1.0" encoding="utf-8"?>
<a:theme xmlns:a="http://schemas.openxmlformats.org/drawingml/2006/main" name="тема Капли">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тема Капли</Template>
  <TotalTime>2279</TotalTime>
  <Words>2079</Words>
  <Application>Microsoft Office PowerPoint</Application>
  <PresentationFormat>Экран (16:9)</PresentationFormat>
  <Paragraphs>205</Paragraphs>
  <Slides>38</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38</vt:i4>
      </vt:variant>
    </vt:vector>
  </HeadingPairs>
  <TitlesOfParts>
    <vt:vector size="40" baseType="lpstr">
      <vt:lpstr>тема Капли</vt:lpstr>
      <vt:lpstr>ISIS/Draw Sketch</vt:lpstr>
      <vt:lpstr>«Special pharmaceutical chemistry»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pharmaceutical chemistry»</dc:title>
  <dc:creator>Лена Лена</dc:creator>
  <cp:lastModifiedBy>Лена Лена</cp:lastModifiedBy>
  <cp:revision>51</cp:revision>
  <dcterms:created xsi:type="dcterms:W3CDTF">2024-09-07T17:32:18Z</dcterms:created>
  <dcterms:modified xsi:type="dcterms:W3CDTF">2024-09-09T07:32:01Z</dcterms:modified>
</cp:coreProperties>
</file>