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7" r:id="rId31"/>
    <p:sldId id="288" r:id="rId32"/>
    <p:sldId id="289" r:id="rId33"/>
    <p:sldId id="313" r:id="rId34"/>
    <p:sldId id="314" r:id="rId35"/>
    <p:sldId id="315" r:id="rId36"/>
    <p:sldId id="316" r:id="rId37"/>
    <p:sldId id="290" r:id="rId38"/>
    <p:sldId id="312" r:id="rId39"/>
    <p:sldId id="291" r:id="rId40"/>
    <p:sldId id="292"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pPr/>
              <a:t>20.09.2022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3648" y="332656"/>
            <a:ext cx="6120680" cy="3528392"/>
          </a:xfrm>
        </p:spPr>
        <p:txBody>
          <a:bodyPr>
            <a:normAutofit/>
          </a:bodyPr>
          <a:lstStyle/>
          <a:p>
            <a:r>
              <a:rPr lang="ru-RU" dirty="0" smtClean="0">
                <a:latin typeface="Times New Roman" pitchFamily="18" charset="0"/>
                <a:cs typeface="Times New Roman" pitchFamily="18" charset="0"/>
              </a:rPr>
              <a:t>Психогении.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Неврозы.</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Реактивные состояния.</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259632" y="5229200"/>
            <a:ext cx="6264696" cy="1032520"/>
          </a:xfrm>
        </p:spPr>
        <p:txBody>
          <a:bodyPr>
            <a:normAutofit/>
          </a:bodyPr>
          <a:lstStyle/>
          <a:p>
            <a:r>
              <a:rPr lang="ru-RU" sz="2000" dirty="0" smtClean="0">
                <a:latin typeface="Times New Roman" pitchFamily="18" charset="0"/>
                <a:cs typeface="Times New Roman" pitchFamily="18" charset="0"/>
              </a:rPr>
              <a:t>кафедра психиатрии, наркологии и </a:t>
            </a:r>
            <a:r>
              <a:rPr lang="ru-RU" sz="2000" dirty="0" smtClean="0">
                <a:latin typeface="Times New Roman" pitchFamily="18" charset="0"/>
                <a:cs typeface="Times New Roman" pitchFamily="18" charset="0"/>
              </a:rPr>
              <a:t>психотерапии</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448371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Диагностические критерии неврозов:</a:t>
            </a:r>
            <a:endParaRPr lang="ru-RU" dirty="0"/>
          </a:p>
        </p:txBody>
      </p:sp>
      <p:sp>
        <p:nvSpPr>
          <p:cNvPr id="3" name="Содержимое 2"/>
          <p:cNvSpPr>
            <a:spLocks noGrp="1"/>
          </p:cNvSpPr>
          <p:nvPr>
            <p:ph idx="1"/>
          </p:nvPr>
        </p:nvSpPr>
        <p:spPr>
          <a:xfrm>
            <a:off x="1115616" y="1447800"/>
            <a:ext cx="7920880" cy="4800600"/>
          </a:xfrm>
        </p:spPr>
        <p:txBody>
          <a:bodyPr/>
          <a:lstStyle/>
          <a:p>
            <a:pPr>
              <a:buNone/>
            </a:pPr>
            <a:r>
              <a:rPr lang="ru-RU" dirty="0" smtClean="0"/>
              <a:t>•Психогенная природа</a:t>
            </a:r>
          </a:p>
          <a:p>
            <a:pPr>
              <a:buNone/>
            </a:pPr>
            <a:r>
              <a:rPr lang="ru-RU" dirty="0" smtClean="0"/>
              <a:t>•Обратимость психопатологических нарушений независимо от длительности.</a:t>
            </a:r>
          </a:p>
          <a:p>
            <a:pPr>
              <a:buNone/>
            </a:pPr>
            <a:r>
              <a:rPr lang="ru-RU" dirty="0" smtClean="0"/>
              <a:t>•Невротический уровень расстройств</a:t>
            </a:r>
          </a:p>
          <a:p>
            <a:pPr>
              <a:buNone/>
            </a:pPr>
            <a:r>
              <a:rPr lang="ru-RU" dirty="0" smtClean="0"/>
              <a:t>•</a:t>
            </a:r>
            <a:r>
              <a:rPr lang="ru-RU" dirty="0" err="1" smtClean="0"/>
              <a:t>Внутриличностный</a:t>
            </a:r>
            <a:r>
              <a:rPr lang="ru-RU" dirty="0" smtClean="0"/>
              <a:t> невротический конфликт.</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t>Этиопатогенез</a:t>
            </a:r>
            <a:r>
              <a:rPr lang="ru-RU" b="1" dirty="0" smtClean="0"/>
              <a:t> неврозов:</a:t>
            </a:r>
            <a:endParaRPr lang="ru-RU" dirty="0"/>
          </a:p>
        </p:txBody>
      </p:sp>
      <p:sp>
        <p:nvSpPr>
          <p:cNvPr id="3" name="Содержимое 2"/>
          <p:cNvSpPr>
            <a:spLocks noGrp="1"/>
          </p:cNvSpPr>
          <p:nvPr>
            <p:ph idx="1"/>
          </p:nvPr>
        </p:nvSpPr>
        <p:spPr>
          <a:xfrm>
            <a:off x="1043608" y="1268760"/>
            <a:ext cx="7890080" cy="5256584"/>
          </a:xfrm>
        </p:spPr>
        <p:txBody>
          <a:bodyPr>
            <a:normAutofit/>
          </a:bodyPr>
          <a:lstStyle/>
          <a:p>
            <a:pPr>
              <a:buNone/>
            </a:pPr>
            <a:r>
              <a:rPr lang="ru-RU" b="1" i="1" dirty="0" smtClean="0"/>
              <a:t>Психологические факторы – </a:t>
            </a:r>
            <a:r>
              <a:rPr lang="ru-RU" b="1" i="1" dirty="0" err="1" smtClean="0"/>
              <a:t>психотравма</a:t>
            </a:r>
            <a:endParaRPr lang="ru-RU" b="1" i="1" dirty="0" smtClean="0"/>
          </a:p>
          <a:p>
            <a:pPr>
              <a:buNone/>
            </a:pPr>
            <a:r>
              <a:rPr lang="ru-RU" b="1" i="1" dirty="0" smtClean="0"/>
              <a:t>Биологические факторы – </a:t>
            </a:r>
            <a:r>
              <a:rPr lang="ru-RU" dirty="0" smtClean="0"/>
              <a:t>наследственность, конституция, патологии развития, повышенная реактивность ЦНС (интоксикации, ЧМТ, инфекции и др.)</a:t>
            </a:r>
          </a:p>
          <a:p>
            <a:pPr>
              <a:buNone/>
            </a:pPr>
            <a:r>
              <a:rPr lang="ru-RU" b="1" i="1" dirty="0" smtClean="0"/>
              <a:t>Социальные факторы - </a:t>
            </a:r>
            <a:r>
              <a:rPr lang="ru-RU" dirty="0" smtClean="0"/>
              <a:t>особенности воспитания, взаимоотношения в семье, социальное окружение, увольнение и др.</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t>Внутриличностные</a:t>
            </a:r>
            <a:r>
              <a:rPr lang="ru-RU" dirty="0" smtClean="0"/>
              <a:t> </a:t>
            </a:r>
            <a:r>
              <a:rPr lang="ru-RU" b="1" dirty="0" smtClean="0"/>
              <a:t>конфликты</a:t>
            </a:r>
            <a:r>
              <a:rPr lang="ru-RU" dirty="0" smtClean="0"/>
              <a:t>:</a:t>
            </a:r>
            <a:endParaRPr lang="ru-RU" dirty="0"/>
          </a:p>
        </p:txBody>
      </p:sp>
      <p:sp>
        <p:nvSpPr>
          <p:cNvPr id="3" name="Содержимое 2"/>
          <p:cNvSpPr>
            <a:spLocks noGrp="1"/>
          </p:cNvSpPr>
          <p:nvPr>
            <p:ph idx="1"/>
          </p:nvPr>
        </p:nvSpPr>
        <p:spPr>
          <a:xfrm>
            <a:off x="1115616" y="1340768"/>
            <a:ext cx="7818072" cy="4907632"/>
          </a:xfrm>
        </p:spPr>
        <p:txBody>
          <a:bodyPr>
            <a:normAutofit/>
          </a:bodyPr>
          <a:lstStyle/>
          <a:p>
            <a:pPr>
              <a:buNone/>
            </a:pPr>
            <a:r>
              <a:rPr lang="ru-RU" sz="4000" b="1" dirty="0" smtClean="0"/>
              <a:t>Истерический </a:t>
            </a:r>
            <a:r>
              <a:rPr lang="ru-RU" sz="4000" dirty="0" smtClean="0"/>
              <a:t>(хочу, но не дают)</a:t>
            </a:r>
          </a:p>
          <a:p>
            <a:pPr>
              <a:buNone/>
            </a:pPr>
            <a:r>
              <a:rPr lang="ru-RU" sz="4000" b="1" dirty="0" smtClean="0"/>
              <a:t>Психастенический </a:t>
            </a:r>
            <a:r>
              <a:rPr lang="ru-RU" sz="4000" dirty="0" smtClean="0"/>
              <a:t>(хочу, но не должен)</a:t>
            </a:r>
          </a:p>
          <a:p>
            <a:pPr>
              <a:buNone/>
            </a:pPr>
            <a:r>
              <a:rPr lang="ru-RU" sz="4000" b="1" dirty="0" smtClean="0"/>
              <a:t>Неврастенический </a:t>
            </a:r>
            <a:r>
              <a:rPr lang="ru-RU" sz="4000" dirty="0" smtClean="0"/>
              <a:t>(хочу, но не могу)</a:t>
            </a:r>
            <a:endParaRPr lang="ru-RU"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Виды неврозов:</a:t>
            </a:r>
            <a:endParaRPr lang="ru-RU" dirty="0"/>
          </a:p>
        </p:txBody>
      </p:sp>
      <p:sp>
        <p:nvSpPr>
          <p:cNvPr id="3" name="Содержимое 2"/>
          <p:cNvSpPr>
            <a:spLocks noGrp="1"/>
          </p:cNvSpPr>
          <p:nvPr>
            <p:ph idx="1"/>
          </p:nvPr>
        </p:nvSpPr>
        <p:spPr>
          <a:xfrm>
            <a:off x="1187624" y="1447800"/>
            <a:ext cx="7746064" cy="5077544"/>
          </a:xfrm>
        </p:spPr>
        <p:txBody>
          <a:bodyPr>
            <a:normAutofit/>
          </a:bodyPr>
          <a:lstStyle/>
          <a:p>
            <a:pPr>
              <a:buNone/>
            </a:pPr>
            <a:r>
              <a:rPr lang="ru-RU" sz="4000" dirty="0" smtClean="0"/>
              <a:t>•Неврастения</a:t>
            </a:r>
          </a:p>
          <a:p>
            <a:pPr>
              <a:buNone/>
            </a:pPr>
            <a:r>
              <a:rPr lang="ru-RU" sz="4000" dirty="0" smtClean="0"/>
              <a:t>•Истерический невроз </a:t>
            </a:r>
            <a:r>
              <a:rPr lang="ru-RU" sz="4000" dirty="0" err="1" smtClean="0"/>
              <a:t>диссоциативное</a:t>
            </a:r>
            <a:r>
              <a:rPr lang="ru-RU" sz="4000" dirty="0" smtClean="0"/>
              <a:t> расстройство, конверсионное расстройство)</a:t>
            </a:r>
          </a:p>
          <a:p>
            <a:pPr>
              <a:buNone/>
            </a:pPr>
            <a:r>
              <a:rPr lang="ru-RU" sz="4000" dirty="0" smtClean="0"/>
              <a:t>•Невроз навязчивых состояний</a:t>
            </a:r>
            <a:endParaRPr lang="ru-RU"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16632"/>
            <a:ext cx="8064896" cy="1440160"/>
          </a:xfrm>
        </p:spPr>
        <p:txBody>
          <a:bodyPr>
            <a:normAutofit/>
          </a:bodyPr>
          <a:lstStyle/>
          <a:p>
            <a:r>
              <a:rPr lang="ru-RU" b="1" dirty="0" smtClean="0"/>
              <a:t>Клиническая картина истерического невроза:</a:t>
            </a:r>
            <a:endParaRPr lang="ru-RU" dirty="0"/>
          </a:p>
        </p:txBody>
      </p:sp>
      <p:sp>
        <p:nvSpPr>
          <p:cNvPr id="3" name="Содержимое 2"/>
          <p:cNvSpPr>
            <a:spLocks noGrp="1"/>
          </p:cNvSpPr>
          <p:nvPr>
            <p:ph idx="1"/>
          </p:nvPr>
        </p:nvSpPr>
        <p:spPr>
          <a:xfrm>
            <a:off x="971600" y="1484784"/>
            <a:ext cx="8172400" cy="5184576"/>
          </a:xfrm>
        </p:spPr>
        <p:txBody>
          <a:bodyPr>
            <a:normAutofit lnSpcReduction="10000"/>
          </a:bodyPr>
          <a:lstStyle/>
          <a:p>
            <a:r>
              <a:rPr lang="ru-RU" dirty="0" smtClean="0"/>
              <a:t>Эмоциональные расстройства</a:t>
            </a:r>
          </a:p>
          <a:p>
            <a:r>
              <a:rPr lang="ru-RU" dirty="0" smtClean="0"/>
              <a:t>Расстройства двигательной сферы (моторики)</a:t>
            </a:r>
          </a:p>
          <a:p>
            <a:r>
              <a:rPr lang="ru-RU" dirty="0" smtClean="0"/>
              <a:t>Расстройства чувствительности</a:t>
            </a:r>
          </a:p>
          <a:p>
            <a:r>
              <a:rPr lang="ru-RU" dirty="0" smtClean="0"/>
              <a:t>Расстройства сенсорной сферы</a:t>
            </a:r>
          </a:p>
          <a:p>
            <a:r>
              <a:rPr lang="ru-RU" dirty="0" smtClean="0"/>
              <a:t>Расстройства вегетативной сферы (гладкой мускулатуры внутренностей, сфинктеров)</a:t>
            </a:r>
          </a:p>
          <a:p>
            <a:r>
              <a:rPr lang="ru-RU" dirty="0" smtClean="0"/>
              <a:t>Боли (в том числе в челюстно-лицевой области)</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Эмоциональные расстройства:</a:t>
            </a:r>
            <a:endParaRPr lang="ru-RU" dirty="0"/>
          </a:p>
        </p:txBody>
      </p:sp>
      <p:sp>
        <p:nvSpPr>
          <p:cNvPr id="3" name="Содержимое 2"/>
          <p:cNvSpPr>
            <a:spLocks noGrp="1"/>
          </p:cNvSpPr>
          <p:nvPr>
            <p:ph idx="1"/>
          </p:nvPr>
        </p:nvSpPr>
        <p:spPr/>
        <p:txBody>
          <a:bodyPr/>
          <a:lstStyle/>
          <a:p>
            <a:r>
              <a:rPr lang="ru-RU" dirty="0" smtClean="0"/>
              <a:t>Эмоциональная неустойчивость</a:t>
            </a:r>
          </a:p>
          <a:p>
            <a:r>
              <a:rPr lang="ru-RU" dirty="0" smtClean="0"/>
              <a:t>Тревога, страхи</a:t>
            </a:r>
          </a:p>
          <a:p>
            <a:r>
              <a:rPr lang="ru-RU" dirty="0" smtClean="0"/>
              <a:t>Депрессия</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Двигательные расстройства: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Судорожные припадки</a:t>
            </a:r>
          </a:p>
          <a:p>
            <a:r>
              <a:rPr lang="ru-RU" dirty="0" smtClean="0"/>
              <a:t>Параличи</a:t>
            </a:r>
          </a:p>
          <a:p>
            <a:r>
              <a:rPr lang="ru-RU" dirty="0" smtClean="0"/>
              <a:t>Парезы</a:t>
            </a:r>
          </a:p>
          <a:p>
            <a:r>
              <a:rPr lang="ru-RU" dirty="0" smtClean="0"/>
              <a:t>Астазия-абазия</a:t>
            </a:r>
          </a:p>
          <a:p>
            <a:r>
              <a:rPr lang="ru-RU" dirty="0" smtClean="0"/>
              <a:t>Гиперкинезы</a:t>
            </a:r>
          </a:p>
          <a:p>
            <a:r>
              <a:rPr lang="ru-RU" dirty="0" smtClean="0"/>
              <a:t>Контрактуры</a:t>
            </a:r>
          </a:p>
          <a:p>
            <a:r>
              <a:rPr lang="ru-RU" dirty="0" smtClean="0"/>
              <a:t>Блефароспазм</a:t>
            </a:r>
          </a:p>
          <a:p>
            <a:r>
              <a:rPr lang="ru-RU" dirty="0" smtClean="0"/>
              <a:t>Афония</a:t>
            </a:r>
          </a:p>
          <a:p>
            <a:r>
              <a:rPr lang="ru-RU" dirty="0" err="1" smtClean="0"/>
              <a:t>Мутизм</a:t>
            </a:r>
            <a:endParaRPr lang="ru-RU" dirty="0" smtClean="0"/>
          </a:p>
          <a:p>
            <a:r>
              <a:rPr lang="ru-RU" dirty="0" smtClean="0"/>
              <a:t>Неконтролируемый прикус</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Сенсорные расстройства:</a:t>
            </a:r>
            <a:endParaRPr lang="ru-RU" dirty="0"/>
          </a:p>
        </p:txBody>
      </p:sp>
      <p:sp>
        <p:nvSpPr>
          <p:cNvPr id="3" name="Содержимое 2"/>
          <p:cNvSpPr>
            <a:spLocks noGrp="1"/>
          </p:cNvSpPr>
          <p:nvPr>
            <p:ph idx="1"/>
          </p:nvPr>
        </p:nvSpPr>
        <p:spPr>
          <a:xfrm>
            <a:off x="1259632" y="1340768"/>
            <a:ext cx="7674056" cy="4907632"/>
          </a:xfrm>
        </p:spPr>
        <p:txBody>
          <a:bodyPr/>
          <a:lstStyle/>
          <a:p>
            <a:r>
              <a:rPr lang="ru-RU" dirty="0"/>
              <a:t>Боли</a:t>
            </a:r>
          </a:p>
          <a:p>
            <a:r>
              <a:rPr lang="ru-RU" dirty="0"/>
              <a:t>Гиперестезии</a:t>
            </a:r>
          </a:p>
          <a:p>
            <a:r>
              <a:rPr lang="ru-RU" dirty="0"/>
              <a:t>Парестезии</a:t>
            </a:r>
          </a:p>
          <a:p>
            <a:r>
              <a:rPr lang="ru-RU" dirty="0"/>
              <a:t>Гипестезии</a:t>
            </a:r>
          </a:p>
          <a:p>
            <a:r>
              <a:rPr lang="ru-RU" dirty="0"/>
              <a:t>Истерическая глухота</a:t>
            </a:r>
          </a:p>
          <a:p>
            <a:r>
              <a:rPr lang="ru-RU" dirty="0"/>
              <a:t>Истерическая слепота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Соматовегетативные</a:t>
            </a:r>
            <a:br>
              <a:rPr lang="ru-RU" b="1" dirty="0"/>
            </a:br>
            <a:r>
              <a:rPr lang="ru-RU" b="1" dirty="0"/>
              <a:t>расстройства:</a:t>
            </a:r>
            <a:endParaRPr lang="ru-RU" dirty="0"/>
          </a:p>
        </p:txBody>
      </p:sp>
      <p:sp>
        <p:nvSpPr>
          <p:cNvPr id="3" name="Содержимое 2"/>
          <p:cNvSpPr>
            <a:spLocks noGrp="1"/>
          </p:cNvSpPr>
          <p:nvPr>
            <p:ph idx="1"/>
          </p:nvPr>
        </p:nvSpPr>
        <p:spPr>
          <a:xfrm>
            <a:off x="1259632" y="2043158"/>
            <a:ext cx="7498080" cy="4800600"/>
          </a:xfrm>
        </p:spPr>
        <p:txBody>
          <a:bodyPr/>
          <a:lstStyle/>
          <a:p>
            <a:r>
              <a:rPr lang="ru-RU" dirty="0"/>
              <a:t>Нарушения сердечной деятельности</a:t>
            </a:r>
          </a:p>
          <a:p>
            <a:r>
              <a:rPr lang="ru-RU" dirty="0"/>
              <a:t>Нарушения дыхания</a:t>
            </a:r>
          </a:p>
          <a:p>
            <a:r>
              <a:rPr lang="ru-RU" dirty="0"/>
              <a:t>Расстройства деятельности ЖКТ</a:t>
            </a:r>
          </a:p>
          <a:p>
            <a:r>
              <a:rPr lang="ru-RU" dirty="0"/>
              <a:t>Сексуальные расстройства</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Навязчивые расстройства:</a:t>
            </a:r>
            <a:endParaRPr lang="ru-RU" dirty="0"/>
          </a:p>
        </p:txBody>
      </p:sp>
      <p:sp>
        <p:nvSpPr>
          <p:cNvPr id="3" name="Содержимое 2"/>
          <p:cNvSpPr>
            <a:spLocks noGrp="1"/>
          </p:cNvSpPr>
          <p:nvPr>
            <p:ph idx="1"/>
          </p:nvPr>
        </p:nvSpPr>
        <p:spPr/>
        <p:txBody>
          <a:bodyPr>
            <a:normAutofit/>
          </a:bodyPr>
          <a:lstStyle/>
          <a:p>
            <a:r>
              <a:rPr lang="ru-RU" sz="4800" dirty="0" err="1"/>
              <a:t>Обсессии</a:t>
            </a:r>
            <a:endParaRPr lang="ru-RU" sz="4800" dirty="0"/>
          </a:p>
          <a:p>
            <a:r>
              <a:rPr lang="ru-RU" sz="4800" dirty="0" err="1"/>
              <a:t>Компульсии</a:t>
            </a:r>
            <a:endParaRPr lang="ru-RU" sz="4800" dirty="0"/>
          </a:p>
          <a:p>
            <a:r>
              <a:rPr lang="ru-RU" sz="4800" dirty="0"/>
              <a:t>Фобии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ПСИХОГЕНИЯ</a:t>
            </a:r>
            <a:endParaRPr lang="ru-RU" dirty="0"/>
          </a:p>
        </p:txBody>
      </p:sp>
      <p:sp>
        <p:nvSpPr>
          <p:cNvPr id="3" name="Содержимое 2"/>
          <p:cNvSpPr>
            <a:spLocks noGrp="1"/>
          </p:cNvSpPr>
          <p:nvPr>
            <p:ph idx="1"/>
          </p:nvPr>
        </p:nvSpPr>
        <p:spPr>
          <a:xfrm>
            <a:off x="1259632" y="1412776"/>
            <a:ext cx="7674056" cy="4752528"/>
          </a:xfrm>
        </p:spPr>
        <p:txBody>
          <a:bodyPr/>
          <a:lstStyle/>
          <a:p>
            <a:pPr>
              <a:buNone/>
            </a:pPr>
            <a:r>
              <a:rPr lang="ru-RU" sz="4800" dirty="0" smtClean="0"/>
              <a:t>- кратковременная реакция или длительное состояние (болезнь), возникающие вследствие </a:t>
            </a:r>
            <a:r>
              <a:rPr lang="ru-RU" sz="4800" dirty="0" err="1" smtClean="0"/>
              <a:t>психотравмы</a:t>
            </a:r>
            <a:r>
              <a:rPr lang="ru-RU" dirty="0" smtClean="0"/>
              <a:t>.</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Тревожно-фобические</a:t>
            </a:r>
            <a:br>
              <a:rPr lang="ru-RU" b="1" dirty="0"/>
            </a:br>
            <a:r>
              <a:rPr lang="ru-RU" b="1" dirty="0"/>
              <a:t>расстройства</a:t>
            </a:r>
            <a:endParaRPr lang="ru-RU" dirty="0"/>
          </a:p>
        </p:txBody>
      </p:sp>
      <p:sp>
        <p:nvSpPr>
          <p:cNvPr id="3" name="Содержимое 2"/>
          <p:cNvSpPr>
            <a:spLocks noGrp="1"/>
          </p:cNvSpPr>
          <p:nvPr>
            <p:ph idx="1"/>
          </p:nvPr>
        </p:nvSpPr>
        <p:spPr/>
        <p:txBody>
          <a:bodyPr>
            <a:normAutofit/>
          </a:bodyPr>
          <a:lstStyle/>
          <a:p>
            <a:r>
              <a:rPr lang="ru-RU" sz="3600" dirty="0"/>
              <a:t>Агорафобия</a:t>
            </a:r>
          </a:p>
          <a:p>
            <a:r>
              <a:rPr lang="ru-RU" sz="3600" dirty="0"/>
              <a:t>Специфические фобии</a:t>
            </a:r>
          </a:p>
          <a:p>
            <a:r>
              <a:rPr lang="ru-RU" sz="3600" dirty="0" err="1"/>
              <a:t>Социофобии</a:t>
            </a:r>
            <a:endParaRPr lang="ru-RU" sz="3600" dirty="0"/>
          </a:p>
          <a:p>
            <a:r>
              <a:rPr lang="ru-RU" sz="3600" dirty="0" err="1"/>
              <a:t>Нозофобии</a:t>
            </a:r>
            <a:r>
              <a:rPr lang="ru-RU" sz="3600" dirty="0"/>
              <a:t> (ипохондрические)</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476672"/>
            <a:ext cx="7818072" cy="5904656"/>
          </a:xfrm>
        </p:spPr>
        <p:txBody>
          <a:bodyPr>
            <a:normAutofit/>
          </a:bodyPr>
          <a:lstStyle/>
          <a:p>
            <a:pPr marL="82296" indent="0">
              <a:buNone/>
            </a:pPr>
            <a:r>
              <a:rPr lang="ru-RU" sz="3600" u="sng" dirty="0"/>
              <a:t>Агорафобия</a:t>
            </a:r>
            <a:r>
              <a:rPr lang="ru-RU" sz="3600" dirty="0"/>
              <a:t> –группа фобий , связанных </a:t>
            </a:r>
            <a:r>
              <a:rPr lang="ru-RU" sz="3600" dirty="0" smtClean="0"/>
              <a:t>с ситуациями </a:t>
            </a:r>
            <a:r>
              <a:rPr lang="ru-RU" sz="3600" dirty="0"/>
              <a:t>нахождения вне дома, </a:t>
            </a:r>
            <a:r>
              <a:rPr lang="ru-RU" sz="3600" dirty="0" smtClean="0"/>
              <a:t>в сочетании </a:t>
            </a:r>
            <a:r>
              <a:rPr lang="ru-RU" sz="3600" dirty="0"/>
              <a:t>с </a:t>
            </a:r>
            <a:r>
              <a:rPr lang="ru-RU" sz="3600" dirty="0" smtClean="0"/>
              <a:t>переживанием беспомощности и невозможности </a:t>
            </a:r>
            <a:r>
              <a:rPr lang="ru-RU" sz="3600" dirty="0"/>
              <a:t>сразу вернуться в </a:t>
            </a:r>
            <a:r>
              <a:rPr lang="ru-RU" sz="3600" dirty="0" smtClean="0"/>
              <a:t>безопасное место </a:t>
            </a:r>
            <a:r>
              <a:rPr lang="ru-RU" sz="3600" dirty="0"/>
              <a:t>и невозможностью доступа </a:t>
            </a:r>
            <a:r>
              <a:rPr lang="ru-RU" sz="3600" dirty="0" smtClean="0"/>
              <a:t>к медицинской </a:t>
            </a:r>
            <a:r>
              <a:rPr lang="ru-RU" sz="3600" dirty="0"/>
              <a:t>помощи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31640" y="260648"/>
            <a:ext cx="7602048" cy="5987752"/>
          </a:xfrm>
        </p:spPr>
        <p:txBody>
          <a:bodyPr>
            <a:normAutofit/>
          </a:bodyPr>
          <a:lstStyle/>
          <a:p>
            <a:pPr marL="82296" indent="0">
              <a:buNone/>
            </a:pPr>
            <a:r>
              <a:rPr lang="ru-RU" sz="4000" u="sng" dirty="0"/>
              <a:t>Социальная фобия </a:t>
            </a:r>
            <a:r>
              <a:rPr lang="ru-RU" sz="4000" dirty="0"/>
              <a:t>- группа </a:t>
            </a:r>
            <a:r>
              <a:rPr lang="ru-RU" sz="4000" dirty="0" smtClean="0"/>
              <a:t>фобий, сконцентрированных </a:t>
            </a:r>
            <a:r>
              <a:rPr lang="ru-RU" sz="4000" dirty="0"/>
              <a:t>вокруг </a:t>
            </a:r>
            <a:r>
              <a:rPr lang="ru-RU" sz="4000" dirty="0" smtClean="0"/>
              <a:t>страха испытать</a:t>
            </a:r>
            <a:r>
              <a:rPr lang="ru-RU" sz="4000" dirty="0"/>
              <a:t> </a:t>
            </a:r>
            <a:r>
              <a:rPr lang="ru-RU" sz="4000" dirty="0" smtClean="0"/>
              <a:t>внимание </a:t>
            </a:r>
            <a:r>
              <a:rPr lang="ru-RU" sz="4000" dirty="0"/>
              <a:t>со стороны окружающих, </a:t>
            </a:r>
            <a:r>
              <a:rPr lang="ru-RU" sz="4000" dirty="0" smtClean="0"/>
              <a:t>что приводит </a:t>
            </a:r>
            <a:r>
              <a:rPr lang="ru-RU" sz="4000" dirty="0"/>
              <a:t>к избеганию </a:t>
            </a:r>
            <a:r>
              <a:rPr lang="ru-RU" sz="4000" dirty="0" smtClean="0"/>
              <a:t>определенных общественных </a:t>
            </a:r>
            <a:r>
              <a:rPr lang="ru-RU" sz="4000" dirty="0"/>
              <a:t>ситуаций.</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31640" y="332656"/>
            <a:ext cx="7602048" cy="5915744"/>
          </a:xfrm>
        </p:spPr>
        <p:txBody>
          <a:bodyPr/>
          <a:lstStyle/>
          <a:p>
            <a:pPr marL="82296" indent="0">
              <a:buNone/>
            </a:pPr>
            <a:r>
              <a:rPr lang="ru-RU" sz="6000" u="sng" dirty="0" err="1"/>
              <a:t>Обсессии</a:t>
            </a:r>
            <a:r>
              <a:rPr lang="ru-RU" dirty="0"/>
              <a:t>- </a:t>
            </a:r>
            <a:r>
              <a:rPr lang="ru-RU" sz="4000" dirty="0"/>
              <a:t>преимущественно навязчивые</a:t>
            </a:r>
          </a:p>
          <a:p>
            <a:pPr marL="82296" indent="0">
              <a:buNone/>
            </a:pPr>
            <a:r>
              <a:rPr lang="ru-RU" sz="4000" dirty="0"/>
              <a:t>мысли </a:t>
            </a:r>
            <a:r>
              <a:rPr lang="ru-RU" sz="4000" dirty="0" smtClean="0"/>
              <a:t>или размышления(умственная</a:t>
            </a:r>
            <a:endParaRPr lang="ru-RU" sz="4000" dirty="0"/>
          </a:p>
          <a:p>
            <a:pPr marL="82296" indent="0">
              <a:buNone/>
            </a:pPr>
            <a:r>
              <a:rPr lang="ru-RU" sz="4000" dirty="0"/>
              <a:t>жвачка), всегда тягостны и неприятны</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87624" y="260648"/>
            <a:ext cx="7746064" cy="5987752"/>
          </a:xfrm>
        </p:spPr>
        <p:txBody>
          <a:bodyPr>
            <a:normAutofit/>
          </a:bodyPr>
          <a:lstStyle/>
          <a:p>
            <a:pPr marL="82296" indent="0">
              <a:buNone/>
            </a:pPr>
            <a:r>
              <a:rPr lang="ru-RU" sz="3600" u="sng" dirty="0" err="1"/>
              <a:t>Компульсии</a:t>
            </a:r>
            <a:r>
              <a:rPr lang="ru-RU" sz="3600" dirty="0"/>
              <a:t> – преимущественно </a:t>
            </a:r>
            <a:r>
              <a:rPr lang="ru-RU" sz="3600" dirty="0" smtClean="0"/>
              <a:t>навязчивые действия </a:t>
            </a:r>
            <a:r>
              <a:rPr lang="ru-RU" sz="3600" dirty="0"/>
              <a:t>(обсессивные ритуалы) чаще </a:t>
            </a:r>
            <a:r>
              <a:rPr lang="ru-RU" sz="3600" dirty="0" smtClean="0"/>
              <a:t>всего касающиеся: соблюдения </a:t>
            </a:r>
            <a:r>
              <a:rPr lang="ru-RU" sz="3600" dirty="0"/>
              <a:t>чистоты (особенно мытье </a:t>
            </a:r>
            <a:r>
              <a:rPr lang="ru-RU" sz="3600" dirty="0" smtClean="0"/>
              <a:t>рук) непрерывного </a:t>
            </a:r>
            <a:r>
              <a:rPr lang="ru-RU" sz="3600" dirty="0"/>
              <a:t>контроля за </a:t>
            </a:r>
            <a:r>
              <a:rPr lang="ru-RU" sz="3600" dirty="0" smtClean="0"/>
              <a:t>предотвращением потенциально </a:t>
            </a:r>
            <a:r>
              <a:rPr lang="ru-RU" sz="3600" dirty="0"/>
              <a:t>опасной </a:t>
            </a:r>
            <a:r>
              <a:rPr lang="ru-RU" sz="3600" dirty="0" smtClean="0"/>
              <a:t>ситуации непрерывного </a:t>
            </a:r>
            <a:r>
              <a:rPr lang="ru-RU" sz="3600" dirty="0"/>
              <a:t>контроля за порядком </a:t>
            </a:r>
            <a:r>
              <a:rPr lang="ru-RU" sz="3600" dirty="0" smtClean="0"/>
              <a:t>и аккуратностью</a:t>
            </a:r>
            <a:r>
              <a:rPr lang="ru-RU" sz="36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Неврастения</a:t>
            </a:r>
          </a:p>
        </p:txBody>
      </p:sp>
      <p:sp>
        <p:nvSpPr>
          <p:cNvPr id="3" name="Содержимое 2"/>
          <p:cNvSpPr>
            <a:spLocks noGrp="1"/>
          </p:cNvSpPr>
          <p:nvPr>
            <p:ph idx="1"/>
          </p:nvPr>
        </p:nvSpPr>
        <p:spPr>
          <a:xfrm>
            <a:off x="1115616" y="1196752"/>
            <a:ext cx="7818072" cy="5472608"/>
          </a:xfrm>
        </p:spPr>
        <p:txBody>
          <a:bodyPr>
            <a:normAutofit fontScale="85000" lnSpcReduction="20000"/>
          </a:bodyPr>
          <a:lstStyle/>
          <a:p>
            <a:pPr marL="82296" indent="0">
              <a:buNone/>
            </a:pPr>
            <a:r>
              <a:rPr lang="ru-RU" dirty="0"/>
              <a:t>Выделяют 3 вида неврастенического невроза:</a:t>
            </a:r>
          </a:p>
          <a:p>
            <a:r>
              <a:rPr lang="ru-RU" u="sng" dirty="0"/>
              <a:t>Реактивную неврастению </a:t>
            </a:r>
            <a:r>
              <a:rPr lang="ru-RU" dirty="0"/>
              <a:t>- </a:t>
            </a:r>
            <a:r>
              <a:rPr lang="ru-RU" dirty="0" err="1"/>
              <a:t>объязанную</a:t>
            </a:r>
            <a:r>
              <a:rPr lang="ru-RU" dirty="0"/>
              <a:t> </a:t>
            </a:r>
            <a:r>
              <a:rPr lang="ru-RU" dirty="0" smtClean="0"/>
              <a:t>своим возникновением </a:t>
            </a:r>
            <a:r>
              <a:rPr lang="ru-RU" dirty="0"/>
              <a:t>массивной ( или </a:t>
            </a:r>
            <a:r>
              <a:rPr lang="ru-RU" dirty="0" smtClean="0"/>
              <a:t>серийной) </a:t>
            </a:r>
            <a:r>
              <a:rPr lang="ru-RU" dirty="0" err="1" smtClean="0"/>
              <a:t>психотравматизации</a:t>
            </a:r>
            <a:endParaRPr lang="ru-RU" dirty="0"/>
          </a:p>
          <a:p>
            <a:r>
              <a:rPr lang="ru-RU" u="sng" dirty="0"/>
              <a:t>Невроз истощения, переутомления </a:t>
            </a:r>
            <a:r>
              <a:rPr lang="ru-RU" dirty="0"/>
              <a:t>– </a:t>
            </a:r>
            <a:r>
              <a:rPr lang="ru-RU" dirty="0" smtClean="0"/>
              <a:t>следствие непосильного </a:t>
            </a:r>
            <a:r>
              <a:rPr lang="ru-RU" dirty="0"/>
              <a:t>труда и (или) </a:t>
            </a:r>
            <a:r>
              <a:rPr lang="ru-RU" dirty="0" smtClean="0"/>
              <a:t>пролонгированного переутомления</a:t>
            </a:r>
            <a:r>
              <a:rPr lang="ru-RU" dirty="0"/>
              <a:t>, стойком трудовом перенапряжении (</a:t>
            </a:r>
            <a:r>
              <a:rPr lang="ru-RU" dirty="0" smtClean="0"/>
              <a:t>в первую </a:t>
            </a:r>
            <a:r>
              <a:rPr lang="ru-RU" dirty="0"/>
              <a:t>очередь психическом, </a:t>
            </a:r>
            <a:r>
              <a:rPr lang="ru-RU" dirty="0" smtClean="0"/>
              <a:t>интеллектуальном, эмоциональном</a:t>
            </a:r>
            <a:r>
              <a:rPr lang="ru-RU" dirty="0"/>
              <a:t>)</a:t>
            </a:r>
          </a:p>
          <a:p>
            <a:r>
              <a:rPr lang="ru-RU" u="sng" dirty="0"/>
              <a:t>Информационный невроз </a:t>
            </a:r>
            <a:r>
              <a:rPr lang="ru-RU" dirty="0"/>
              <a:t>- развивается в случае </a:t>
            </a:r>
            <a:r>
              <a:rPr lang="ru-RU" dirty="0" smtClean="0"/>
              <a:t>попытки усвоения </a:t>
            </a:r>
            <a:r>
              <a:rPr lang="ru-RU" dirty="0"/>
              <a:t>большого </a:t>
            </a:r>
            <a:r>
              <a:rPr lang="ru-RU" dirty="0" smtClean="0"/>
              <a:t>объема </a:t>
            </a:r>
            <a:r>
              <a:rPr lang="ru-RU" dirty="0" err="1" smtClean="0"/>
              <a:t>высокозначимой</a:t>
            </a:r>
            <a:r>
              <a:rPr lang="ru-RU" dirty="0" smtClean="0"/>
              <a:t> информации на </a:t>
            </a:r>
            <a:r>
              <a:rPr lang="ru-RU" dirty="0"/>
              <a:t>фоне дефицита времени при высоком </a:t>
            </a:r>
            <a:r>
              <a:rPr lang="ru-RU" dirty="0" smtClean="0"/>
              <a:t>уровне мотивации </a:t>
            </a:r>
            <a:r>
              <a:rPr lang="ru-RU" dirty="0"/>
              <a:t>(значимости успеха) поведения.</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Стадии неврастении:</a:t>
            </a:r>
            <a:endParaRPr lang="ru-RU" dirty="0"/>
          </a:p>
        </p:txBody>
      </p:sp>
      <p:sp>
        <p:nvSpPr>
          <p:cNvPr id="3" name="Содержимое 2"/>
          <p:cNvSpPr>
            <a:spLocks noGrp="1"/>
          </p:cNvSpPr>
          <p:nvPr>
            <p:ph idx="1"/>
          </p:nvPr>
        </p:nvSpPr>
        <p:spPr>
          <a:xfrm>
            <a:off x="1259632" y="1412776"/>
            <a:ext cx="7674056" cy="4835624"/>
          </a:xfrm>
        </p:spPr>
        <p:txBody>
          <a:bodyPr>
            <a:normAutofit/>
          </a:bodyPr>
          <a:lstStyle/>
          <a:p>
            <a:r>
              <a:rPr lang="ru-RU" sz="4000" dirty="0" err="1"/>
              <a:t>Гиперестезическая</a:t>
            </a:r>
            <a:endParaRPr lang="ru-RU" sz="4000" dirty="0"/>
          </a:p>
          <a:p>
            <a:r>
              <a:rPr lang="ru-RU" sz="4000" dirty="0"/>
              <a:t>Раздражительная слабость</a:t>
            </a:r>
          </a:p>
          <a:p>
            <a:r>
              <a:rPr lang="ru-RU" sz="4000" dirty="0" err="1"/>
              <a:t>Гипестезическая</a:t>
            </a:r>
            <a:endParaRPr lang="ru-RU"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Клиническая картина</a:t>
            </a:r>
            <a:br>
              <a:rPr lang="ru-RU" b="1" dirty="0"/>
            </a:br>
            <a:r>
              <a:rPr lang="ru-RU" b="1" dirty="0"/>
              <a:t>неврастении:</a:t>
            </a:r>
            <a:endParaRPr lang="ru-RU" dirty="0"/>
          </a:p>
        </p:txBody>
      </p:sp>
      <p:sp>
        <p:nvSpPr>
          <p:cNvPr id="3" name="Содержимое 2"/>
          <p:cNvSpPr>
            <a:spLocks noGrp="1"/>
          </p:cNvSpPr>
          <p:nvPr>
            <p:ph idx="1"/>
          </p:nvPr>
        </p:nvSpPr>
        <p:spPr/>
        <p:txBody>
          <a:bodyPr>
            <a:normAutofit lnSpcReduction="10000"/>
          </a:bodyPr>
          <a:lstStyle/>
          <a:p>
            <a:r>
              <a:rPr lang="ru-RU" dirty="0"/>
              <a:t>Астенический синдром</a:t>
            </a:r>
          </a:p>
          <a:p>
            <a:r>
              <a:rPr lang="ru-RU" dirty="0"/>
              <a:t>Боли (головная, в груди</a:t>
            </a:r>
            <a:r>
              <a:rPr lang="ru-RU" dirty="0" smtClean="0"/>
              <a:t>) -«</a:t>
            </a:r>
            <a:r>
              <a:rPr lang="ru-RU" dirty="0"/>
              <a:t>неврастеническая каска»</a:t>
            </a:r>
          </a:p>
          <a:p>
            <a:r>
              <a:rPr lang="ru-RU" dirty="0"/>
              <a:t>Нарушения сна</a:t>
            </a:r>
          </a:p>
          <a:p>
            <a:r>
              <a:rPr lang="ru-RU" dirty="0"/>
              <a:t>Жалобы на нарушения сердечного ритма</a:t>
            </a:r>
          </a:p>
          <a:p>
            <a:r>
              <a:rPr lang="ru-RU" dirty="0"/>
              <a:t>Снижение либидо, импотенция, </a:t>
            </a:r>
            <a:r>
              <a:rPr lang="ru-RU" dirty="0" smtClean="0"/>
              <a:t>нарушения цикла</a:t>
            </a:r>
            <a:endParaRPr lang="ru-RU" dirty="0"/>
          </a:p>
          <a:p>
            <a:r>
              <a:rPr lang="ru-RU" dirty="0"/>
              <a:t>Колебания артериального давления</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Реактивные психозы</a:t>
            </a:r>
            <a:endParaRPr lang="ru-RU" dirty="0"/>
          </a:p>
        </p:txBody>
      </p:sp>
      <p:sp>
        <p:nvSpPr>
          <p:cNvPr id="3" name="Содержимое 2"/>
          <p:cNvSpPr>
            <a:spLocks noGrp="1"/>
          </p:cNvSpPr>
          <p:nvPr>
            <p:ph idx="1"/>
          </p:nvPr>
        </p:nvSpPr>
        <p:spPr>
          <a:xfrm>
            <a:off x="899592" y="1196752"/>
            <a:ext cx="8136904" cy="5472608"/>
          </a:xfrm>
        </p:spPr>
        <p:txBody>
          <a:bodyPr>
            <a:normAutofit fontScale="92500" lnSpcReduction="20000"/>
          </a:bodyPr>
          <a:lstStyle/>
          <a:p>
            <a:pPr marL="82296" indent="0">
              <a:buNone/>
            </a:pPr>
            <a:r>
              <a:rPr lang="ru-RU" dirty="0"/>
              <a:t>- это психические </a:t>
            </a:r>
            <a:r>
              <a:rPr lang="ru-RU" dirty="0" smtClean="0"/>
              <a:t>нарушения психотического</a:t>
            </a:r>
            <a:r>
              <a:rPr lang="ru-RU" dirty="0"/>
              <a:t> </a:t>
            </a:r>
            <a:r>
              <a:rPr lang="ru-RU" dirty="0" smtClean="0"/>
              <a:t>уровня</a:t>
            </a:r>
            <a:r>
              <a:rPr lang="ru-RU" dirty="0"/>
              <a:t>, возникающие в </a:t>
            </a:r>
            <a:r>
              <a:rPr lang="ru-RU" dirty="0" smtClean="0"/>
              <a:t>результате воздействия</a:t>
            </a:r>
            <a:r>
              <a:rPr lang="ru-RU" dirty="0"/>
              <a:t> </a:t>
            </a:r>
            <a:r>
              <a:rPr lang="ru-RU" dirty="0" smtClean="0"/>
              <a:t>сверхсильных </a:t>
            </a:r>
            <a:r>
              <a:rPr lang="ru-RU" dirty="0"/>
              <a:t>для личности потрясений.</a:t>
            </a:r>
          </a:p>
          <a:p>
            <a:pPr marL="82296" indent="0">
              <a:buNone/>
            </a:pPr>
            <a:r>
              <a:rPr lang="ru-RU" dirty="0"/>
              <a:t>Выделяются следующие клинические формы</a:t>
            </a:r>
          </a:p>
          <a:p>
            <a:pPr marL="82296" indent="0">
              <a:buNone/>
            </a:pPr>
            <a:r>
              <a:rPr lang="ru-RU" dirty="0"/>
              <a:t>реактивных психозов</a:t>
            </a:r>
            <a:r>
              <a:rPr lang="ru-RU" dirty="0" smtClean="0"/>
              <a:t>:</a:t>
            </a:r>
          </a:p>
          <a:p>
            <a:r>
              <a:rPr lang="ru-RU" dirty="0" smtClean="0"/>
              <a:t>Аффективно-шоковая реакция</a:t>
            </a:r>
          </a:p>
          <a:p>
            <a:r>
              <a:rPr lang="ru-RU" dirty="0" smtClean="0"/>
              <a:t>Посттравматическое стрессовое расстройство</a:t>
            </a:r>
          </a:p>
          <a:p>
            <a:r>
              <a:rPr lang="ru-RU" dirty="0" smtClean="0"/>
              <a:t>Истерические психозы</a:t>
            </a:r>
          </a:p>
          <a:p>
            <a:r>
              <a:rPr lang="ru-RU" dirty="0" smtClean="0"/>
              <a:t>Реактивная депрессия</a:t>
            </a:r>
          </a:p>
          <a:p>
            <a:r>
              <a:rPr lang="ru-RU" dirty="0" smtClean="0"/>
              <a:t>Реактивный параноид</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Аффективно-шоковая реакция</a:t>
            </a:r>
            <a:endParaRPr lang="ru-RU" dirty="0"/>
          </a:p>
        </p:txBody>
      </p:sp>
      <p:sp>
        <p:nvSpPr>
          <p:cNvPr id="3" name="Содержимое 2"/>
          <p:cNvSpPr>
            <a:spLocks noGrp="1"/>
          </p:cNvSpPr>
          <p:nvPr>
            <p:ph idx="1"/>
          </p:nvPr>
        </p:nvSpPr>
        <p:spPr>
          <a:xfrm>
            <a:off x="1115616" y="1196752"/>
            <a:ext cx="7818072" cy="5544616"/>
          </a:xfrm>
        </p:spPr>
        <p:txBody>
          <a:bodyPr>
            <a:normAutofit fontScale="70000" lnSpcReduction="20000"/>
          </a:bodyPr>
          <a:lstStyle/>
          <a:p>
            <a:pPr marL="82296" indent="0">
              <a:buNone/>
            </a:pPr>
            <a:r>
              <a:rPr lang="ru-RU" dirty="0" smtClean="0"/>
              <a:t>Вызывается </a:t>
            </a:r>
            <a:r>
              <a:rPr lang="ru-RU" dirty="0"/>
              <a:t>внезапным сильным воздействием, обычно представляющим угрозу для </a:t>
            </a:r>
            <a:r>
              <a:rPr lang="ru-RU" dirty="0" smtClean="0"/>
              <a:t>жизни. </a:t>
            </a:r>
            <a:r>
              <a:rPr lang="ru-RU" dirty="0"/>
              <a:t>Проявляются в форме возбуждения и заторможенности. Реакции с возбуждением выражаются бессмысленным хаотическим двигательным беспокойством на фоне суженного сознания. Больной мечется, кричит, просит о помощи, пытается бежать, часто навстречу грозящей опасности. После выхода из психоза больные плохо помнят перенесенное состояние. Реакции с заторможенностью сопровождаются частичной или полной обездвиженностью (ступором). Несмотря на угрожающую опасность, человек как бы застывает, цепенеет, не может сделать движения, сказать слова. Реактивный ступор длится от нескольких минут до нескольких часов. Мимика отражает либо испуг, ужас, отчаяние, растерянность, либо абсолютное безразличие к происходящему. В тех случаях, когда заторможенность не достигает степени ступора, больные доступны контакту, но речь их замедлена, односложна, движения </a:t>
            </a:r>
            <a:r>
              <a:rPr lang="ru-RU" dirty="0" err="1"/>
              <a:t>скованы</a:t>
            </a:r>
            <a:r>
              <a:rPr lang="ru-RU" dirty="0"/>
              <a:t>, в ногах ощущение тяжести. Сознание может быть суженным с последующим выпадением из памяти отдельных событий.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ПСИХОТРАВМА</a:t>
            </a:r>
            <a:endParaRPr lang="ru-RU" dirty="0"/>
          </a:p>
        </p:txBody>
      </p:sp>
      <p:sp>
        <p:nvSpPr>
          <p:cNvPr id="3" name="Содержимое 2"/>
          <p:cNvSpPr>
            <a:spLocks noGrp="1"/>
          </p:cNvSpPr>
          <p:nvPr>
            <p:ph idx="1"/>
          </p:nvPr>
        </p:nvSpPr>
        <p:spPr>
          <a:xfrm>
            <a:off x="1259632" y="1447800"/>
            <a:ext cx="7674056" cy="4800600"/>
          </a:xfrm>
        </p:spPr>
        <p:txBody>
          <a:bodyPr>
            <a:normAutofit/>
          </a:bodyPr>
          <a:lstStyle/>
          <a:p>
            <a:pPr>
              <a:buNone/>
            </a:pPr>
            <a:r>
              <a:rPr lang="ru-RU" sz="4000" dirty="0" smtClean="0"/>
              <a:t>субъективно значимое жизненное событие, приводящее к травмирующим психику эмоционально (негативно) окрашенным переживаниям.</a:t>
            </a:r>
            <a:endParaRPr lang="ru-RU" sz="4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Посттравматическое стрессовое</a:t>
            </a:r>
            <a:br>
              <a:rPr lang="ru-RU" b="1" dirty="0"/>
            </a:br>
            <a:r>
              <a:rPr lang="ru-RU" b="1" dirty="0"/>
              <a:t>расстройство</a:t>
            </a:r>
            <a:endParaRPr lang="ru-RU" dirty="0"/>
          </a:p>
        </p:txBody>
      </p:sp>
      <p:sp>
        <p:nvSpPr>
          <p:cNvPr id="3" name="Содержимое 2"/>
          <p:cNvSpPr>
            <a:spLocks noGrp="1"/>
          </p:cNvSpPr>
          <p:nvPr>
            <p:ph idx="1"/>
          </p:nvPr>
        </p:nvSpPr>
        <p:spPr>
          <a:xfrm>
            <a:off x="1187624" y="1700808"/>
            <a:ext cx="7746064" cy="4896544"/>
          </a:xfrm>
        </p:spPr>
        <p:txBody>
          <a:bodyPr>
            <a:normAutofit/>
          </a:bodyPr>
          <a:lstStyle/>
          <a:p>
            <a:pPr marL="82296" indent="0">
              <a:buNone/>
            </a:pPr>
            <a:r>
              <a:rPr lang="ru-RU" sz="4000" b="1" i="1" dirty="0"/>
              <a:t>Посттравматическое стрессовое расстройство (ПТСР) </a:t>
            </a:r>
            <a:r>
              <a:rPr lang="ru-RU" sz="4000" dirty="0"/>
              <a:t>- это</a:t>
            </a:r>
          </a:p>
          <a:p>
            <a:pPr marL="82296" indent="0">
              <a:buNone/>
            </a:pPr>
            <a:r>
              <a:rPr lang="ru-RU" sz="4000" dirty="0"/>
              <a:t>отставленная затяжная реакция на стрессовое событие или ситуацию.</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Клиническая картина ПТСР</a:t>
            </a:r>
            <a:endParaRPr lang="ru-RU" dirty="0"/>
          </a:p>
        </p:txBody>
      </p:sp>
      <p:sp>
        <p:nvSpPr>
          <p:cNvPr id="3" name="Содержимое 2"/>
          <p:cNvSpPr>
            <a:spLocks noGrp="1"/>
          </p:cNvSpPr>
          <p:nvPr>
            <p:ph idx="1"/>
          </p:nvPr>
        </p:nvSpPr>
        <p:spPr>
          <a:xfrm>
            <a:off x="1115616" y="1268760"/>
            <a:ext cx="7818072" cy="5328592"/>
          </a:xfrm>
        </p:spPr>
        <p:txBody>
          <a:bodyPr>
            <a:normAutofit fontScale="77500" lnSpcReduction="20000"/>
          </a:bodyPr>
          <a:lstStyle/>
          <a:p>
            <a:pPr marL="82296" indent="0">
              <a:buNone/>
            </a:pPr>
            <a:r>
              <a:rPr lang="ru-RU" dirty="0"/>
              <a:t>•Эпизоды повторного переживания травмы в виде </a:t>
            </a:r>
            <a:r>
              <a:rPr lang="ru-RU" dirty="0" smtClean="0"/>
              <a:t>навязчивых воспоминаний</a:t>
            </a:r>
            <a:r>
              <a:rPr lang="ru-RU" dirty="0"/>
              <a:t>, снов или кошмаров</a:t>
            </a:r>
          </a:p>
          <a:p>
            <a:pPr marL="82296" indent="0">
              <a:buNone/>
            </a:pPr>
            <a:r>
              <a:rPr lang="ru-RU" dirty="0"/>
              <a:t>•Хроническое чувство «оцепенелости» и </a:t>
            </a:r>
            <a:r>
              <a:rPr lang="ru-RU" dirty="0" smtClean="0"/>
              <a:t>эмоциональной притупленности</a:t>
            </a:r>
            <a:endParaRPr lang="ru-RU" dirty="0"/>
          </a:p>
          <a:p>
            <a:pPr marL="82296" indent="0">
              <a:buNone/>
            </a:pPr>
            <a:r>
              <a:rPr lang="ru-RU" dirty="0"/>
              <a:t>•Отчуждение от других людей</a:t>
            </a:r>
          </a:p>
          <a:p>
            <a:pPr marL="82296" indent="0">
              <a:buNone/>
            </a:pPr>
            <a:r>
              <a:rPr lang="ru-RU" dirty="0"/>
              <a:t>•Отсутствие реакции на окружающее</a:t>
            </a:r>
          </a:p>
          <a:p>
            <a:pPr marL="82296" indent="0">
              <a:buNone/>
            </a:pPr>
            <a:r>
              <a:rPr lang="ru-RU" dirty="0"/>
              <a:t>•</a:t>
            </a:r>
            <a:r>
              <a:rPr lang="ru-RU" dirty="0" err="1"/>
              <a:t>Ангедонию</a:t>
            </a:r>
            <a:r>
              <a:rPr lang="ru-RU" dirty="0"/>
              <a:t> (не способность переживать радость)</a:t>
            </a:r>
          </a:p>
          <a:p>
            <a:pPr marL="82296" indent="0">
              <a:buNone/>
            </a:pPr>
            <a:r>
              <a:rPr lang="ru-RU" dirty="0"/>
              <a:t>•Уклонение от деятельности и ситуаций, напоминающих о травме.</a:t>
            </a:r>
          </a:p>
          <a:p>
            <a:pPr marL="82296" indent="0">
              <a:buNone/>
            </a:pPr>
            <a:r>
              <a:rPr lang="ru-RU" dirty="0"/>
              <a:t>•Изредка бывают драматические, острые вспышки страха, паники </a:t>
            </a:r>
            <a:r>
              <a:rPr lang="ru-RU" dirty="0" smtClean="0"/>
              <a:t>или агрессии</a:t>
            </a:r>
            <a:endParaRPr lang="ru-RU" dirty="0"/>
          </a:p>
          <a:p>
            <a:pPr marL="82296" indent="0">
              <a:buNone/>
            </a:pPr>
            <a:r>
              <a:rPr lang="ru-RU" dirty="0"/>
              <a:t>•Состояние повышенной вегетативной возбудимости с </a:t>
            </a:r>
            <a:r>
              <a:rPr lang="ru-RU" dirty="0" smtClean="0"/>
              <a:t>повышением уровня </a:t>
            </a:r>
            <a:r>
              <a:rPr lang="ru-RU" dirty="0"/>
              <a:t>бодрствования, усилением реакции испуга и бессонницей.</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Истерические психозы</a:t>
            </a:r>
            <a:endParaRPr lang="ru-RU" dirty="0"/>
          </a:p>
        </p:txBody>
      </p:sp>
      <p:sp>
        <p:nvSpPr>
          <p:cNvPr id="3" name="Содержимое 2"/>
          <p:cNvSpPr>
            <a:spLocks noGrp="1"/>
          </p:cNvSpPr>
          <p:nvPr>
            <p:ph idx="1"/>
          </p:nvPr>
        </p:nvSpPr>
        <p:spPr>
          <a:xfrm>
            <a:off x="1331640" y="1340768"/>
            <a:ext cx="7602048" cy="4907632"/>
          </a:xfrm>
        </p:spPr>
        <p:txBody>
          <a:bodyPr/>
          <a:lstStyle/>
          <a:p>
            <a:pPr marL="82296" indent="0">
              <a:buNone/>
            </a:pPr>
            <a:r>
              <a:rPr lang="ru-RU" dirty="0"/>
              <a:t>проявляются сравнительно небольшим количеством клинических форм </a:t>
            </a:r>
            <a:r>
              <a:rPr lang="ru-RU" dirty="0" smtClean="0"/>
              <a:t>: </a:t>
            </a:r>
            <a:r>
              <a:rPr lang="ru-RU" dirty="0"/>
              <a:t>1) истерическое сумеречное помрачение сознания (</a:t>
            </a:r>
            <a:r>
              <a:rPr lang="ru-RU" dirty="0" err="1"/>
              <a:t>ганзеровский</a:t>
            </a:r>
            <a:r>
              <a:rPr lang="ru-RU" dirty="0"/>
              <a:t> синдром); 2) </a:t>
            </a:r>
            <a:r>
              <a:rPr lang="ru-RU" dirty="0" err="1"/>
              <a:t>псевдодеменция</a:t>
            </a:r>
            <a:r>
              <a:rPr lang="ru-RU" dirty="0" smtClean="0"/>
              <a:t>;</a:t>
            </a:r>
          </a:p>
          <a:p>
            <a:pPr marL="82296" indent="0">
              <a:buNone/>
            </a:pPr>
            <a:r>
              <a:rPr lang="ru-RU" dirty="0" smtClean="0"/>
              <a:t>3</a:t>
            </a:r>
            <a:r>
              <a:rPr lang="ru-RU" dirty="0"/>
              <a:t>) </a:t>
            </a:r>
            <a:r>
              <a:rPr lang="ru-RU" dirty="0" err="1"/>
              <a:t>пуэрилизм</a:t>
            </a:r>
            <a:r>
              <a:rPr lang="ru-RU" dirty="0"/>
              <a:t>; </a:t>
            </a:r>
            <a:endParaRPr lang="ru-RU" dirty="0" smtClean="0"/>
          </a:p>
          <a:p>
            <a:pPr marL="82296" indent="0">
              <a:buNone/>
            </a:pPr>
            <a:r>
              <a:rPr lang="ru-RU" dirty="0" smtClean="0"/>
              <a:t>4</a:t>
            </a:r>
            <a:r>
              <a:rPr lang="ru-RU" dirty="0"/>
              <a:t>) психогенный ступор</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Синдром </a:t>
            </a:r>
            <a:r>
              <a:rPr lang="ru-RU" dirty="0" err="1" smtClean="0"/>
              <a:t>Ганзера</a:t>
            </a:r>
            <a:endParaRPr lang="ru-RU" dirty="0"/>
          </a:p>
        </p:txBody>
      </p:sp>
      <p:sp>
        <p:nvSpPr>
          <p:cNvPr id="3" name="Объект 2"/>
          <p:cNvSpPr>
            <a:spLocks noGrp="1"/>
          </p:cNvSpPr>
          <p:nvPr>
            <p:ph idx="1"/>
          </p:nvPr>
        </p:nvSpPr>
        <p:spPr>
          <a:xfrm>
            <a:off x="1331640" y="1340768"/>
            <a:ext cx="7602048" cy="4907632"/>
          </a:xfrm>
        </p:spPr>
        <p:txBody>
          <a:bodyPr>
            <a:normAutofit/>
          </a:bodyPr>
          <a:lstStyle/>
          <a:p>
            <a:pPr marL="82296" indent="0">
              <a:buNone/>
            </a:pPr>
            <a:r>
              <a:rPr lang="ru-RU" dirty="0" smtClean="0"/>
              <a:t>Проявляется </a:t>
            </a:r>
            <a:r>
              <a:rPr lang="ru-RU" dirty="0"/>
              <a:t>в «</a:t>
            </a:r>
            <a:r>
              <a:rPr lang="ru-RU" dirty="0" err="1"/>
              <a:t>мимоговорении</a:t>
            </a:r>
            <a:r>
              <a:rPr lang="ru-RU" dirty="0"/>
              <a:t>», т.е. когда больной на явно понятый им вопрос отвечает неправильно. Поведение его при этом демонстративно, сопровождается либо громким смехом, дурашливостью, либо плачем, рыданиями. Ориентировка в месте, времени и окружающих лицах нарушена. </a:t>
            </a:r>
          </a:p>
        </p:txBody>
      </p:sp>
    </p:spTree>
    <p:extLst>
      <p:ext uri="{BB962C8B-B14F-4D97-AF65-F5344CB8AC3E}">
        <p14:creationId xmlns:p14="http://schemas.microsoft.com/office/powerpoint/2010/main" val="192401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88640"/>
            <a:ext cx="8424936" cy="1143000"/>
          </a:xfrm>
        </p:spPr>
        <p:txBody>
          <a:bodyPr>
            <a:normAutofit fontScale="90000"/>
          </a:bodyPr>
          <a:lstStyle/>
          <a:p>
            <a:r>
              <a:rPr lang="ru-RU" dirty="0" err="1"/>
              <a:t>Псевдодеменция</a:t>
            </a:r>
            <a:r>
              <a:rPr lang="ru-RU" dirty="0"/>
              <a:t> (</a:t>
            </a:r>
            <a:r>
              <a:rPr lang="ru-RU" dirty="0" smtClean="0"/>
              <a:t>ложное слабоумие</a:t>
            </a:r>
            <a:r>
              <a:rPr lang="ru-RU" dirty="0"/>
              <a:t>)</a:t>
            </a:r>
          </a:p>
        </p:txBody>
      </p:sp>
      <p:sp>
        <p:nvSpPr>
          <p:cNvPr id="3" name="Объект 2"/>
          <p:cNvSpPr>
            <a:spLocks noGrp="1"/>
          </p:cNvSpPr>
          <p:nvPr>
            <p:ph idx="1"/>
          </p:nvPr>
        </p:nvSpPr>
        <p:spPr>
          <a:xfrm>
            <a:off x="1115616" y="1196752"/>
            <a:ext cx="7818072" cy="5544616"/>
          </a:xfrm>
        </p:spPr>
        <p:txBody>
          <a:bodyPr>
            <a:normAutofit fontScale="70000" lnSpcReduction="20000"/>
          </a:bodyPr>
          <a:lstStyle/>
          <a:p>
            <a:pPr marL="82296" indent="0">
              <a:buNone/>
            </a:pPr>
            <a:r>
              <a:rPr lang="ru-RU" sz="3400" dirty="0"/>
              <a:t>О</a:t>
            </a:r>
            <a:r>
              <a:rPr lang="ru-RU" sz="3400" dirty="0" smtClean="0"/>
              <a:t>тмечается </a:t>
            </a:r>
            <a:r>
              <a:rPr lang="ru-RU" sz="3400" dirty="0"/>
              <a:t>грубое, нарочитое нарушение ориентации в месте, времени, окружающей обстановке и собственной личности. На самые простые вопросы больные дают нелепые ответы, а на более сложные вопросы могут неожиданно дать правильный ответ. Так, на вопрос, сколько пальцев на руках, больной может ответить 7, 15; может также сказать, что у него 3 глаза, 4 ноги. Черное называет белым, зиму летом, вместо руки подает ногу. Туфли надевает на руки, в рукава пальто просовывает ноги. Ест яйца вместе со скорлупой. Больной при этом растерян, таращит глаза. На лице может быть бессмысленная улыбка или, наоборот, скорбь и страх. </a:t>
            </a:r>
          </a:p>
          <a:p>
            <a:pPr marL="82296" indent="0">
              <a:buNone/>
            </a:pPr>
            <a:r>
              <a:rPr lang="ru-RU" sz="3400" dirty="0"/>
              <a:t/>
            </a:r>
            <a:br>
              <a:rPr lang="ru-RU" sz="3400" dirty="0"/>
            </a:br>
            <a:r>
              <a:rPr lang="ru-RU" sz="3400" dirty="0" err="1" smtClean="0"/>
              <a:t>Псевдодеменция</a:t>
            </a:r>
            <a:r>
              <a:rPr lang="ru-RU" sz="3400" dirty="0" smtClean="0"/>
              <a:t> </a:t>
            </a:r>
            <a:r>
              <a:rPr lang="ru-RU" sz="3400" dirty="0"/>
              <a:t>длится от 1-2 недель до 2 месяцев, обычно до разрешения судебно- психиатрической ситуации. Воспоминания отрывочны "все было, как во сне". </a:t>
            </a:r>
          </a:p>
          <a:p>
            <a:pPr marL="82296" indent="0">
              <a:buNone/>
            </a:pPr>
            <a:endParaRPr lang="ru-RU" dirty="0"/>
          </a:p>
        </p:txBody>
      </p:sp>
    </p:spTree>
    <p:extLst>
      <p:ext uri="{BB962C8B-B14F-4D97-AF65-F5344CB8AC3E}">
        <p14:creationId xmlns:p14="http://schemas.microsoft.com/office/powerpoint/2010/main" val="2585916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Пуэрилизм</a:t>
            </a:r>
            <a:endParaRPr lang="ru-RU" dirty="0"/>
          </a:p>
        </p:txBody>
      </p:sp>
      <p:sp>
        <p:nvSpPr>
          <p:cNvPr id="3" name="Объект 2"/>
          <p:cNvSpPr>
            <a:spLocks noGrp="1"/>
          </p:cNvSpPr>
          <p:nvPr>
            <p:ph idx="1"/>
          </p:nvPr>
        </p:nvSpPr>
        <p:spPr>
          <a:xfrm>
            <a:off x="1187624" y="1268760"/>
            <a:ext cx="7746064" cy="5400600"/>
          </a:xfrm>
        </p:spPr>
        <p:txBody>
          <a:bodyPr>
            <a:normAutofit fontScale="92500" lnSpcReduction="20000"/>
          </a:bodyPr>
          <a:lstStyle/>
          <a:p>
            <a:pPr marL="82296" indent="0">
              <a:buNone/>
            </a:pPr>
            <a:r>
              <a:rPr lang="ru-RU" dirty="0" smtClean="0"/>
              <a:t>Психотическое </a:t>
            </a:r>
            <a:r>
              <a:rPr lang="ru-RU" dirty="0"/>
              <a:t>состояние с детским поведением, обычно дополняет </a:t>
            </a:r>
            <a:r>
              <a:rPr lang="ru-RU" dirty="0" err="1"/>
              <a:t>псевдодеменцию</a:t>
            </a:r>
            <a:r>
              <a:rPr lang="ru-RU" dirty="0"/>
              <a:t>. Больные ведут себя как маленькие дети. По-детски строят фразы, сюсюкают, шепелявят, окружающих называют тетями и дядями. Играют в детские игры, капризничают. Не могут выполнить элементарных заданий или допускают грубые ошибки. При этом сохраняются определенные навыки и стереотипы поведения взрослого человека, например, манера курить, пользоваться косметикой. </a:t>
            </a:r>
          </a:p>
        </p:txBody>
      </p:sp>
    </p:spTree>
    <p:extLst>
      <p:ext uri="{BB962C8B-B14F-4D97-AF65-F5344CB8AC3E}">
        <p14:creationId xmlns:p14="http://schemas.microsoft.com/office/powerpoint/2010/main" val="3739588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Истерический ступор</a:t>
            </a:r>
          </a:p>
        </p:txBody>
      </p:sp>
      <p:sp>
        <p:nvSpPr>
          <p:cNvPr id="3" name="Объект 2"/>
          <p:cNvSpPr>
            <a:spLocks noGrp="1"/>
          </p:cNvSpPr>
          <p:nvPr>
            <p:ph idx="1"/>
          </p:nvPr>
        </p:nvSpPr>
        <p:spPr>
          <a:xfrm>
            <a:off x="1187624" y="1196752"/>
            <a:ext cx="7746064" cy="5256584"/>
          </a:xfrm>
        </p:spPr>
        <p:txBody>
          <a:bodyPr>
            <a:normAutofit fontScale="77500" lnSpcReduction="20000"/>
          </a:bodyPr>
          <a:lstStyle/>
          <a:p>
            <a:pPr marL="82296" indent="0">
              <a:buNone/>
            </a:pPr>
            <a:r>
              <a:rPr lang="ru-RU" dirty="0"/>
              <a:t>С</a:t>
            </a:r>
            <a:r>
              <a:rPr lang="ru-RU" dirty="0" smtClean="0"/>
              <a:t>остояние </a:t>
            </a:r>
            <a:r>
              <a:rPr lang="ru-RU" dirty="0"/>
              <a:t>выраженной заторможенности с отказом от еды, упорным молчанием и суженным сознанием. В отличие от обычного реактивного ступора, когда больные находятся в состоянии резкой вялости, медлительности, оцепенения, при истерическом ступоре отмечается сильное напряжение мышц тела и сопротивление больного на любую попытку изменить его позу. Мимика отражает отчаяние, злобу, скорбь. Любое напоминание о психотравмирующей ситуации вызывает вегетативные реакции в виде покраснения кожи лица, учащения пульса, дыхания. Выход из </a:t>
            </a:r>
            <a:r>
              <a:rPr lang="ru-RU" dirty="0" err="1"/>
              <a:t>ступорозного</a:t>
            </a:r>
            <a:r>
              <a:rPr lang="ru-RU" dirty="0"/>
              <a:t> состояния может наступить сразу после благоприятного разрешения ситуации или происходит постепенно с появлением других истерических симптомов (паралич, дрожь в теле, нарушение походки). </a:t>
            </a:r>
          </a:p>
        </p:txBody>
      </p:sp>
    </p:spTree>
    <p:extLst>
      <p:ext uri="{BB962C8B-B14F-4D97-AF65-F5344CB8AC3E}">
        <p14:creationId xmlns:p14="http://schemas.microsoft.com/office/powerpoint/2010/main" val="25021324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Реактивная депрессия</a:t>
            </a:r>
            <a:endParaRPr lang="ru-RU" dirty="0"/>
          </a:p>
        </p:txBody>
      </p:sp>
      <p:sp>
        <p:nvSpPr>
          <p:cNvPr id="3" name="Содержимое 2"/>
          <p:cNvSpPr>
            <a:spLocks noGrp="1"/>
          </p:cNvSpPr>
          <p:nvPr>
            <p:ph idx="1"/>
          </p:nvPr>
        </p:nvSpPr>
        <p:spPr>
          <a:xfrm>
            <a:off x="1115616" y="1268760"/>
            <a:ext cx="7818072" cy="5400600"/>
          </a:xfrm>
        </p:spPr>
        <p:txBody>
          <a:bodyPr>
            <a:normAutofit fontScale="70000" lnSpcReduction="20000"/>
          </a:bodyPr>
          <a:lstStyle/>
          <a:p>
            <a:pPr marL="82296" indent="0">
              <a:buNone/>
            </a:pPr>
            <a:r>
              <a:rPr lang="ru-RU" dirty="0" smtClean="0"/>
              <a:t>Обычно </a:t>
            </a:r>
            <a:r>
              <a:rPr lang="ru-RU" dirty="0"/>
              <a:t>возникает как реакция на смерть (особенно внезапную) близких людей, тяжелые жизненные неудачи и сопровождается подавленным настроением, плаксивостью, отсутствием аппетита, малоподвижностью. Больные ходят сгорбившись, сидят с опущенной на грудь головой, лежат поджав ноги. Все мысли их связаны с психотравмирующей ситуацией, ее анализом, желанием обсуждать эти события с окружающими. Вначале, например, сразу после извещения о гибели, может быть кратковременное состояние оцепенения, без слез, и лишь по выходе из ступора появляются слезы с присоединением чувства вины или раскаяния. Чувство собственной вины связано непосредственно с психогенной ситуацией: больные винят себя в том, что не все сделали, чтобы предотвратить смерть или облегчить страдания близкому человеку, что недостаточно были к нему внимательны и справедливы. </a:t>
            </a:r>
            <a:endParaRPr lang="ru-RU" dirty="0" smtClean="0"/>
          </a:p>
          <a:p>
            <a:pPr marL="82296" indent="0">
              <a:buNone/>
            </a:pP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188640"/>
            <a:ext cx="7818072" cy="6408712"/>
          </a:xfrm>
        </p:spPr>
        <p:txBody>
          <a:bodyPr>
            <a:normAutofit fontScale="92500" lnSpcReduction="20000"/>
          </a:bodyPr>
          <a:lstStyle/>
          <a:p>
            <a:pPr marL="82296" indent="0">
              <a:buNone/>
            </a:pPr>
            <a:r>
              <a:rPr lang="ru-RU" dirty="0" smtClean="0"/>
              <a:t>Однако</a:t>
            </a:r>
            <a:r>
              <a:rPr lang="ru-RU" dirty="0"/>
              <a:t>, мысли больных направлены не в прошлое, как при </a:t>
            </a:r>
            <a:r>
              <a:rPr lang="ru-RU" dirty="0" err="1"/>
              <a:t>циклотимической</a:t>
            </a:r>
            <a:r>
              <a:rPr lang="ru-RU" dirty="0"/>
              <a:t> депрессии, а связаны с настоящим и будущим, поэтому к чувству утраты и скорби о близком человеке всегда присоединяются мысли о мрачной перспективе одиночества, страдания, материального неблагополучия с потребностью сопереживания и соучастия. Мысли о самоубийстве появляются лишь при полном отсутствии утешающей перспективы. Течение реактивной депрессии зависит как от характера психической травмы, так и от особенностей личности больного. Однако, время излечивает все, т. е. прогноз чаще всего благоприятный. Затяжные реактивные депрессии обычно наблюдаются в </a:t>
            </a:r>
            <a:r>
              <a:rPr lang="ru-RU" dirty="0" err="1"/>
              <a:t>неразрешающихся</a:t>
            </a:r>
            <a:r>
              <a:rPr lang="ru-RU" dirty="0"/>
              <a:t> психогенных ситуациях. </a:t>
            </a:r>
          </a:p>
        </p:txBody>
      </p:sp>
    </p:spTree>
    <p:extLst>
      <p:ext uri="{BB962C8B-B14F-4D97-AF65-F5344CB8AC3E}">
        <p14:creationId xmlns:p14="http://schemas.microsoft.com/office/powerpoint/2010/main" val="3044750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Реактивный параноид</a:t>
            </a:r>
            <a:endParaRPr lang="ru-RU" dirty="0"/>
          </a:p>
        </p:txBody>
      </p:sp>
      <p:sp>
        <p:nvSpPr>
          <p:cNvPr id="3" name="Содержимое 2"/>
          <p:cNvSpPr>
            <a:spLocks noGrp="1"/>
          </p:cNvSpPr>
          <p:nvPr>
            <p:ph idx="1"/>
          </p:nvPr>
        </p:nvSpPr>
        <p:spPr>
          <a:xfrm>
            <a:off x="1115616" y="1196752"/>
            <a:ext cx="7818072" cy="5400600"/>
          </a:xfrm>
        </p:spPr>
        <p:txBody>
          <a:bodyPr>
            <a:normAutofit fontScale="77500" lnSpcReduction="20000"/>
          </a:bodyPr>
          <a:lstStyle/>
          <a:p>
            <a:pPr marL="82296" indent="0">
              <a:buNone/>
            </a:pPr>
            <a:r>
              <a:rPr lang="ru-RU" dirty="0"/>
              <a:t> Реактивный бредовой психоз (параноид) ложные суждения и умозаключения, возникающие у больных в связи с определенной психотравмирующей ситуацией. Идеи вначале могут быть сверхценными, психологически понятными, возникающими на реальной почве и на первых порах поддающимися некоторой коррекции, но затем они переходят в бредовые, с неправильным поведением и отсутствием у больного критики к своему состоянию. Подобные бредовые психозы могут возникать в условиях изоляции, в том числе языковой. Появлению психоза способствует напряжение окружающей обстановки (военные условия), непонимание чужой речи, обычаев, а также собственное состояние, ослабленное бессонницей, переутомлением, алкоголизацией, недоеданием.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t>Психотравмы</a:t>
            </a:r>
            <a:r>
              <a:rPr lang="ru-RU" b="1" dirty="0" smtClean="0"/>
              <a:t> :</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b="1" dirty="0" smtClean="0"/>
              <a:t>острая (возникает внезапно, однократно, длится в </a:t>
            </a:r>
            <a:r>
              <a:rPr lang="ru-RU" dirty="0" smtClean="0"/>
              <a:t>течение ограниченного времени, интенсивная. На основе острых </a:t>
            </a:r>
            <a:r>
              <a:rPr lang="ru-RU" dirty="0" err="1" smtClean="0"/>
              <a:t>психотравм</a:t>
            </a:r>
            <a:r>
              <a:rPr lang="ru-RU" dirty="0" smtClean="0"/>
              <a:t> возникают расстройства, связанные со стрессом (острые реакции на стресс, расстройства адаптации, ПТСР, реактивные психозы).</a:t>
            </a:r>
          </a:p>
          <a:p>
            <a:pPr>
              <a:buNone/>
            </a:pPr>
            <a:r>
              <a:rPr lang="ru-RU" b="1" dirty="0" smtClean="0"/>
              <a:t>хроническая (меньшей интенсивности, действует </a:t>
            </a:r>
            <a:r>
              <a:rPr lang="ru-RU" dirty="0" smtClean="0"/>
              <a:t>длительно. На основе хронических </a:t>
            </a:r>
            <a:r>
              <a:rPr lang="ru-RU" dirty="0" err="1" smtClean="0"/>
              <a:t>психотравм</a:t>
            </a:r>
            <a:r>
              <a:rPr lang="ru-RU" dirty="0" smtClean="0"/>
              <a:t> возникают неврозы и </a:t>
            </a:r>
            <a:r>
              <a:rPr lang="ru-RU" dirty="0" err="1" smtClean="0"/>
              <a:t>соматоформные</a:t>
            </a:r>
            <a:r>
              <a:rPr lang="ru-RU" dirty="0" smtClean="0"/>
              <a:t> расстройства)</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332656"/>
            <a:ext cx="7848872" cy="6336704"/>
          </a:xfrm>
        </p:spPr>
        <p:txBody>
          <a:bodyPr>
            <a:normAutofit fontScale="85000" lnSpcReduction="10000"/>
          </a:bodyPr>
          <a:lstStyle/>
          <a:p>
            <a:pPr marL="82296" indent="0">
              <a:buNone/>
            </a:pPr>
            <a:r>
              <a:rPr lang="ru-RU" dirty="0" smtClean="0"/>
              <a:t>Появляется </a:t>
            </a:r>
            <a:r>
              <a:rPr lang="ru-RU" dirty="0"/>
              <a:t>страх, подозрительность, а затем мысли о преследовании, возможном убийстве. При этом могут возникать обманы восприятия (чаще бывают у подследственных, сидящих в одиночных камерах) больные слышат голоса родных, знакомых, плач детей. Бред отношения и преследования может возникать у тугоухих вследствие затрудненного восприятия речи и неправильного толкования поведения окружающих. Распознавание реактивных </a:t>
            </a:r>
            <a:r>
              <a:rPr lang="ru-RU" dirty="0" err="1"/>
              <a:t>параноидов</a:t>
            </a:r>
            <a:r>
              <a:rPr lang="ru-RU" dirty="0"/>
              <a:t> обычно не вызывает затруднений. Ситуационная обусловленность психоза, непосредственная связь его содержания с психотравмирующей ситуацией и обратимость состояния при изменении внешней обстановки основные критерии диагностики.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t>Психотравмы</a:t>
            </a:r>
            <a:r>
              <a:rPr lang="ru-RU" dirty="0" smtClean="0"/>
              <a:t> :</a:t>
            </a:r>
            <a:endParaRPr lang="ru-RU" dirty="0"/>
          </a:p>
        </p:txBody>
      </p:sp>
      <p:sp>
        <p:nvSpPr>
          <p:cNvPr id="3" name="Содержимое 2"/>
          <p:cNvSpPr>
            <a:spLocks noGrp="1"/>
          </p:cNvSpPr>
          <p:nvPr>
            <p:ph idx="1"/>
          </p:nvPr>
        </p:nvSpPr>
        <p:spPr/>
        <p:txBody>
          <a:bodyPr/>
          <a:lstStyle/>
          <a:p>
            <a:pPr>
              <a:buNone/>
            </a:pPr>
            <a:r>
              <a:rPr lang="ru-RU" b="1" dirty="0" smtClean="0"/>
              <a:t>1. общечеловеческой значимости</a:t>
            </a:r>
            <a:r>
              <a:rPr lang="ru-RU" dirty="0" smtClean="0"/>
              <a:t> ( угроза</a:t>
            </a:r>
          </a:p>
          <a:p>
            <a:pPr>
              <a:buNone/>
            </a:pPr>
            <a:r>
              <a:rPr lang="ru-RU" dirty="0" smtClean="0"/>
              <a:t>жизни)</a:t>
            </a:r>
          </a:p>
          <a:p>
            <a:pPr>
              <a:buNone/>
            </a:pPr>
            <a:r>
              <a:rPr lang="ru-RU" b="1" dirty="0" smtClean="0"/>
              <a:t>2. индивидуально-значимые</a:t>
            </a:r>
          </a:p>
          <a:p>
            <a:pPr>
              <a:buNone/>
            </a:pPr>
            <a:r>
              <a:rPr lang="ru-RU" dirty="0" smtClean="0"/>
              <a:t>(профессиональные, семейные и интимно-личностные).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В формировании </a:t>
            </a:r>
            <a:r>
              <a:rPr lang="ru-RU" b="1" dirty="0" err="1" smtClean="0"/>
              <a:t>психотравмы</a:t>
            </a:r>
            <a:r>
              <a:rPr lang="ru-RU" b="1" dirty="0" smtClean="0"/>
              <a:t/>
            </a:r>
            <a:br>
              <a:rPr lang="ru-RU" b="1" dirty="0" smtClean="0"/>
            </a:br>
            <a:r>
              <a:rPr lang="ru-RU" b="1" dirty="0" smtClean="0"/>
              <a:t>играют значение:</a:t>
            </a:r>
            <a:endParaRPr lang="ru-RU" dirty="0"/>
          </a:p>
        </p:txBody>
      </p:sp>
      <p:sp>
        <p:nvSpPr>
          <p:cNvPr id="3" name="Содержимое 2"/>
          <p:cNvSpPr>
            <a:spLocks noGrp="1"/>
          </p:cNvSpPr>
          <p:nvPr>
            <p:ph idx="1"/>
          </p:nvPr>
        </p:nvSpPr>
        <p:spPr/>
        <p:txBody>
          <a:bodyPr/>
          <a:lstStyle/>
          <a:p>
            <a:pPr>
              <a:buNone/>
            </a:pPr>
            <a:r>
              <a:rPr lang="ru-RU" dirty="0" smtClean="0"/>
              <a:t>1. характер (тяжесть, содержание) психотравмирующего фактора</a:t>
            </a:r>
          </a:p>
          <a:p>
            <a:pPr>
              <a:buNone/>
            </a:pPr>
            <a:r>
              <a:rPr lang="ru-RU" dirty="0" smtClean="0"/>
              <a:t>2. слабость стратегий </a:t>
            </a:r>
            <a:r>
              <a:rPr lang="ru-RU" dirty="0" err="1" smtClean="0"/>
              <a:t>совладания</a:t>
            </a:r>
            <a:r>
              <a:rPr lang="ru-RU" dirty="0" smtClean="0"/>
              <a:t> и механизмов психологической защиты</a:t>
            </a:r>
          </a:p>
          <a:p>
            <a:pPr>
              <a:buNone/>
            </a:pPr>
            <a:r>
              <a:rPr lang="ru-RU" dirty="0" smtClean="0"/>
              <a:t>3. личностные особенности</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Характеристика психогенных</a:t>
            </a:r>
            <a:br>
              <a:rPr lang="ru-RU" b="1" dirty="0" smtClean="0"/>
            </a:br>
            <a:r>
              <a:rPr lang="ru-RU" b="1" dirty="0" smtClean="0"/>
              <a:t>расстройств:</a:t>
            </a:r>
            <a:endParaRPr lang="ru-RU" dirty="0"/>
          </a:p>
        </p:txBody>
      </p:sp>
      <p:sp>
        <p:nvSpPr>
          <p:cNvPr id="3" name="Содержимое 2"/>
          <p:cNvSpPr>
            <a:spLocks noGrp="1"/>
          </p:cNvSpPr>
          <p:nvPr>
            <p:ph idx="1"/>
          </p:nvPr>
        </p:nvSpPr>
        <p:spPr/>
        <p:txBody>
          <a:bodyPr/>
          <a:lstStyle/>
          <a:p>
            <a:r>
              <a:rPr lang="ru-RU" dirty="0" smtClean="0"/>
              <a:t>Возникают вследствие психической травмы, связаны с личностью больного</a:t>
            </a:r>
          </a:p>
          <a:p>
            <a:r>
              <a:rPr lang="ru-RU" dirty="0" smtClean="0"/>
              <a:t>Клинические проявления по содержанию связаны с личностью больного</a:t>
            </a:r>
          </a:p>
          <a:p>
            <a:r>
              <a:rPr lang="ru-RU" dirty="0" smtClean="0"/>
              <a:t>С исчезновением психической травмы проходят</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Классификация психогенных</a:t>
            </a:r>
            <a:br>
              <a:rPr lang="ru-RU" b="1" dirty="0" smtClean="0"/>
            </a:br>
            <a:r>
              <a:rPr lang="ru-RU" b="1" dirty="0" smtClean="0"/>
              <a:t>расстройств:</a:t>
            </a:r>
            <a:endParaRPr lang="ru-RU" dirty="0"/>
          </a:p>
        </p:txBody>
      </p:sp>
      <p:sp>
        <p:nvSpPr>
          <p:cNvPr id="3" name="Содержимое 2"/>
          <p:cNvSpPr>
            <a:spLocks noGrp="1"/>
          </p:cNvSpPr>
          <p:nvPr>
            <p:ph idx="1"/>
          </p:nvPr>
        </p:nvSpPr>
        <p:spPr/>
        <p:txBody>
          <a:bodyPr/>
          <a:lstStyle/>
          <a:p>
            <a:r>
              <a:rPr lang="ru-RU" dirty="0" smtClean="0"/>
              <a:t>Неврозы</a:t>
            </a:r>
          </a:p>
          <a:p>
            <a:r>
              <a:rPr lang="ru-RU" dirty="0" smtClean="0"/>
              <a:t>Острые реакции на стресс</a:t>
            </a:r>
          </a:p>
          <a:p>
            <a:r>
              <a:rPr lang="ru-RU" dirty="0" smtClean="0"/>
              <a:t>Расстройства адаптации</a:t>
            </a:r>
          </a:p>
          <a:p>
            <a:r>
              <a:rPr lang="ru-RU" dirty="0" smtClean="0"/>
              <a:t>Посттравматические стрессовые реакции</a:t>
            </a:r>
          </a:p>
          <a:p>
            <a:r>
              <a:rPr lang="ru-RU" dirty="0" smtClean="0"/>
              <a:t>Реактивные психозы</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Неврозы</a:t>
            </a:r>
            <a:endParaRPr lang="ru-RU" dirty="0"/>
          </a:p>
        </p:txBody>
      </p:sp>
      <p:sp>
        <p:nvSpPr>
          <p:cNvPr id="3" name="Содержимое 2"/>
          <p:cNvSpPr>
            <a:spLocks noGrp="1"/>
          </p:cNvSpPr>
          <p:nvPr>
            <p:ph idx="1"/>
          </p:nvPr>
        </p:nvSpPr>
        <p:spPr>
          <a:xfrm>
            <a:off x="1187624" y="1340768"/>
            <a:ext cx="7746064" cy="4907632"/>
          </a:xfrm>
        </p:spPr>
        <p:txBody>
          <a:bodyPr>
            <a:normAutofit lnSpcReduction="10000"/>
          </a:bodyPr>
          <a:lstStyle/>
          <a:p>
            <a:pPr>
              <a:buNone/>
            </a:pPr>
            <a:r>
              <a:rPr lang="ru-RU" sz="4000" dirty="0" smtClean="0"/>
              <a:t>– это психогенные психические расстройства, возникающие в результате нарушения особенно значимых отношений личности       </a:t>
            </a:r>
          </a:p>
          <a:p>
            <a:pPr>
              <a:buNone/>
            </a:pPr>
            <a:endParaRPr lang="ru-RU" sz="4000" dirty="0" smtClean="0"/>
          </a:p>
          <a:p>
            <a:pPr>
              <a:buNone/>
            </a:pPr>
            <a:endParaRPr lang="ru-RU" sz="4000" dirty="0" smtClean="0"/>
          </a:p>
          <a:p>
            <a:pPr>
              <a:buNone/>
            </a:pPr>
            <a:endParaRPr lang="ru-RU" sz="4000" dirty="0" smtClean="0"/>
          </a:p>
          <a:p>
            <a:pPr algn="r">
              <a:buNone/>
            </a:pPr>
            <a:r>
              <a:rPr lang="ru-RU" sz="2400" dirty="0" err="1" smtClean="0"/>
              <a:t>Карвасарский</a:t>
            </a:r>
            <a:r>
              <a:rPr lang="ru-RU" sz="2400" dirty="0" smtClean="0"/>
              <a:t> Б.Д., 1990</a:t>
            </a:r>
            <a:endParaRPr lang="ru-RU"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168</TotalTime>
  <Words>1607</Words>
  <Application>Microsoft Office PowerPoint</Application>
  <PresentationFormat>Экран (4:3)</PresentationFormat>
  <Paragraphs>158</Paragraphs>
  <Slides>40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Солнцестояние</vt:lpstr>
      <vt:lpstr>Психогении.  Неврозы. Реактивные состояния.</vt:lpstr>
      <vt:lpstr>ПСИХОГЕНИЯ</vt:lpstr>
      <vt:lpstr>ПСИХОТРАВМА</vt:lpstr>
      <vt:lpstr>Психотравмы :</vt:lpstr>
      <vt:lpstr>Психотравмы :</vt:lpstr>
      <vt:lpstr>В формировании психотравмы играют значение:</vt:lpstr>
      <vt:lpstr>Характеристика психогенных расстройств:</vt:lpstr>
      <vt:lpstr>Классификация психогенных расстройств:</vt:lpstr>
      <vt:lpstr>Неврозы</vt:lpstr>
      <vt:lpstr>Диагностические критерии неврозов:</vt:lpstr>
      <vt:lpstr>Этиопатогенез неврозов:</vt:lpstr>
      <vt:lpstr>Внутриличностные конфликты:</vt:lpstr>
      <vt:lpstr>Виды неврозов:</vt:lpstr>
      <vt:lpstr>Клиническая картина истерического невроза:</vt:lpstr>
      <vt:lpstr>Эмоциональные расстройства:</vt:lpstr>
      <vt:lpstr>Двигательные расстройства:</vt:lpstr>
      <vt:lpstr>Сенсорные расстройства:</vt:lpstr>
      <vt:lpstr>Соматовегетативные расстройства:</vt:lpstr>
      <vt:lpstr>Навязчивые расстройства:</vt:lpstr>
      <vt:lpstr>Тревожно-фобические расстройства</vt:lpstr>
      <vt:lpstr>Презентация PowerPoint</vt:lpstr>
      <vt:lpstr>Презентация PowerPoint</vt:lpstr>
      <vt:lpstr>Презентация PowerPoint</vt:lpstr>
      <vt:lpstr>Презентация PowerPoint</vt:lpstr>
      <vt:lpstr>Неврастения</vt:lpstr>
      <vt:lpstr>Стадии неврастении:</vt:lpstr>
      <vt:lpstr>Клиническая картина неврастении:</vt:lpstr>
      <vt:lpstr>Реактивные психозы</vt:lpstr>
      <vt:lpstr>Аффективно-шоковая реакция</vt:lpstr>
      <vt:lpstr>Посттравматическое стрессовое расстройство</vt:lpstr>
      <vt:lpstr>Клиническая картина ПТСР</vt:lpstr>
      <vt:lpstr>Истерические психозы</vt:lpstr>
      <vt:lpstr>Синдром Ганзера</vt:lpstr>
      <vt:lpstr>Псевдодеменция (ложное слабоумие)</vt:lpstr>
      <vt:lpstr>Пуэрилизм</vt:lpstr>
      <vt:lpstr>Истерический ступор</vt:lpstr>
      <vt:lpstr>Реактивная депрессия</vt:lpstr>
      <vt:lpstr>Презентация PowerPoint</vt:lpstr>
      <vt:lpstr>Реактивный параноид</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Психогении.  Неврозы. Реактивные состояния.</dc:title>
  <dc:creator>123</dc:creator>
  <cp:lastModifiedBy>User</cp:lastModifiedBy>
  <cp:revision>11</cp:revision>
  <dcterms:created xsi:type="dcterms:W3CDTF">2016-05-10T04:46:48Z</dcterms:created>
  <dcterms:modified xsi:type="dcterms:W3CDTF">2022-09-20T13:08:32Z</dcterms:modified>
</cp:coreProperties>
</file>