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9B59A88-8418-4DBB-95ED-930AF4EF8354}">
          <p14:sldIdLst>
            <p14:sldId id="256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8776"/>
    <a:srgbClr val="E4C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/>
    <p:restoredTop sz="94656"/>
  </p:normalViewPr>
  <p:slideViewPr>
    <p:cSldViewPr snapToGrid="0" snapToObjects="1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29B48-5A82-4AA2-86FD-F63177E16764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0E297-BE7C-4FC1-9B08-BA6640FB7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376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42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21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63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08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39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78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48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2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7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61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67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9BE84-F762-2143-B26C-207C1ABD5657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7BC3-F928-6342-A850-9F1588495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15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2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324" y="1713672"/>
            <a:ext cx="8592305" cy="23876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E4C88A"/>
                </a:solidFill>
                <a:latin typeface="Garamond" panose="02020404030301010803" pitchFamily="18" charset="0"/>
              </a:rPr>
              <a:t>НОРМАТИВНО-ПРАВОВЫЕ ОСНОВЫ ВОЛОНТЕРСКОЙ ДЕЯТЕЛЬНОСТИ</a:t>
            </a:r>
            <a:endParaRPr lang="ru-RU" sz="4800" b="1" dirty="0">
              <a:solidFill>
                <a:srgbClr val="E4C88A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65216" y="4778914"/>
            <a:ext cx="5715856" cy="1655762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rgbClr val="E4C88A"/>
                </a:solidFill>
                <a:latin typeface="Garamond" panose="02020404030301010803" pitchFamily="18" charset="0"/>
              </a:rPr>
              <a:t>Токарева Юлия Михайловна</a:t>
            </a:r>
            <a:endParaRPr lang="ru-RU" dirty="0">
              <a:solidFill>
                <a:srgbClr val="E4C88A"/>
              </a:solidFill>
              <a:latin typeface="Garamond" panose="02020404030301010803" pitchFamily="18" charset="0"/>
            </a:endParaRPr>
          </a:p>
          <a:p>
            <a:pPr algn="r"/>
            <a:r>
              <a:rPr lang="ru-RU" dirty="0" err="1" smtClean="0">
                <a:solidFill>
                  <a:srgbClr val="E4C88A"/>
                </a:solidFill>
                <a:latin typeface="Garamond" panose="02020404030301010803" pitchFamily="18" charset="0"/>
              </a:rPr>
              <a:t>к.с.н</a:t>
            </a:r>
            <a:r>
              <a:rPr lang="ru-RU" dirty="0">
                <a:solidFill>
                  <a:srgbClr val="E4C88A"/>
                </a:solidFill>
                <a:latin typeface="Garamond" panose="02020404030301010803" pitchFamily="18" charset="0"/>
              </a:rPr>
              <a:t>., доцент</a:t>
            </a:r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971950A9-174F-44E4-87BE-A8030A0723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92305" y="40796"/>
            <a:ext cx="3599695" cy="136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28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Условия участия добровольца (волонтера) в деятельности организатора добровольческой (волонтерской) деятельности, добровольческой (волонтерской) организации могут быть закреплены в </a:t>
            </a:r>
            <a:r>
              <a:rPr lang="ru-RU" dirty="0">
                <a:solidFill>
                  <a:srgbClr val="FF0000"/>
                </a:solidFill>
              </a:rPr>
              <a:t>гражданско-правовом договоре</a:t>
            </a:r>
            <a:r>
              <a:rPr lang="ru-RU" dirty="0"/>
              <a:t>, </a:t>
            </a:r>
            <a:r>
              <a:rPr lang="ru-RU" dirty="0" smtClean="0"/>
              <a:t>предметом </a:t>
            </a:r>
            <a:r>
              <a:rPr lang="ru-RU" dirty="0"/>
              <a:t>которого являются безвозмездное выполнение добровольцем (волонтером) работ и (или) оказание им услуг в рамках деятельности указанных организатора, организации для достижения общественно полезных целей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sz="26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600" dirty="0" err="1">
                <a:solidFill>
                  <a:srgbClr val="0070C0"/>
                </a:solidFill>
              </a:rPr>
              <a:t>волонтерстве</a:t>
            </a:r>
            <a:r>
              <a:rPr lang="ru-RU" sz="2600" dirty="0">
                <a:solidFill>
                  <a:srgbClr val="0070C0"/>
                </a:solidFill>
              </a:rPr>
              <a:t>)»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561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Организаторы добровольческой (волонтерской) деятельности, добровольческие (волонтерские) организации имеют право: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 fontAlgn="base">
              <a:buNone/>
            </a:pPr>
            <a:r>
              <a:rPr lang="ru-RU" dirty="0" smtClean="0"/>
              <a:t>1</a:t>
            </a:r>
            <a:r>
              <a:rPr lang="ru-RU" dirty="0"/>
              <a:t>) получать поддержку органов государственной власти и органов местного самоуправления в соответствии с законодательством Российской Федерации;</a:t>
            </a:r>
          </a:p>
          <a:p>
            <a:pPr marL="0" indent="0" algn="just" fontAlgn="base">
              <a:buNone/>
            </a:pPr>
            <a:r>
              <a:rPr lang="ru-RU" dirty="0"/>
              <a:t>2) осуществлять взаимодействие с органами государственной власти и органами местного самоуправления, государственными и муниципальными учреждениями и иными организациями в порядке, установленном законодательством Российской Федерации;</a:t>
            </a:r>
          </a:p>
          <a:p>
            <a:pPr marL="0" indent="0" algn="just" fontAlgn="base">
              <a:buNone/>
            </a:pPr>
            <a:r>
              <a:rPr lang="ru-RU" dirty="0"/>
              <a:t>3) информировать, в том числе совместно с заинтересованными организациями, граждан о возможностях участия в добровольческой (волонтерской) деятельности;</a:t>
            </a:r>
          </a:p>
          <a:p>
            <a:pPr marL="0" indent="0" algn="just" fontAlgn="base">
              <a:buNone/>
            </a:pPr>
            <a:r>
              <a:rPr lang="ru-RU" dirty="0"/>
              <a:t>4) участвовать в формировании и деятельности координационных и совещательных органов в сфере добровольчества (</a:t>
            </a:r>
            <a:r>
              <a:rPr lang="ru-RU" dirty="0" err="1"/>
              <a:t>волонтерства</a:t>
            </a:r>
            <a:r>
              <a:rPr lang="ru-RU" dirty="0"/>
              <a:t>), создаваемых при органах государственной власти и органах местного самоуправления;</a:t>
            </a:r>
          </a:p>
          <a:p>
            <a:pPr marL="0" indent="0" algn="just" fontAlgn="base">
              <a:buNone/>
            </a:pPr>
            <a:r>
              <a:rPr lang="ru-RU" dirty="0"/>
              <a:t>5) получать иную поддержку в случаях и порядке, которые предусмотрены законодательством Российской Федерации</a:t>
            </a:r>
            <a:r>
              <a:rPr lang="ru-RU" dirty="0" smtClean="0"/>
              <a:t>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>
                <a:solidFill>
                  <a:srgbClr val="0070C0"/>
                </a:solidFill>
              </a:rPr>
              <a:t>волонтерстве</a:t>
            </a:r>
            <a:r>
              <a:rPr lang="ru-RU" dirty="0">
                <a:solidFill>
                  <a:srgbClr val="0070C0"/>
                </a:solidFill>
              </a:rPr>
              <a:t>)»</a:t>
            </a:r>
          </a:p>
          <a:p>
            <a:pPr marL="0" indent="0" algn="just" fontAlgn="base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066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 общественным объединением понимается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добровольное</a:t>
            </a:r>
            <a:r>
              <a:rPr lang="ru-RU" dirty="0"/>
              <a:t>, самоуправляемое, некоммерческое формирование, созданное по инициативе граждан, объединившихся на основе общности интересов для реализации общих целей, указанных в уставе общественного объединения (далее - уставные цели).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Право </a:t>
            </a:r>
            <a:r>
              <a:rPr lang="ru-RU" dirty="0"/>
              <a:t>граждан на создание общественных объединений реализуется как непосредственно путем объединения физических лиц, так и через юридические лица - общественные объединения.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19 мая 1995 г. № 82-ФЗ (ред. от 02.12.2019 № 407-ФЗ) «Об общественных объединениях</a:t>
            </a:r>
            <a:r>
              <a:rPr lang="ru-RU" dirty="0" smtClean="0">
                <a:solidFill>
                  <a:srgbClr val="0070C0"/>
                </a:solidFill>
              </a:rPr>
              <a:t>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030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Организационно-правовые формы общественных объединений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 </a:t>
            </a:r>
            <a:r>
              <a:rPr lang="ru-RU" dirty="0" smtClean="0"/>
              <a:t>Общественные </a:t>
            </a:r>
            <a:r>
              <a:rPr lang="ru-RU" dirty="0"/>
              <a:t>объединения могут создаваться в одной из следующих организационно-правовых форм:</a:t>
            </a:r>
          </a:p>
          <a:p>
            <a:r>
              <a:rPr lang="ru-RU" dirty="0"/>
              <a:t>общественная организация;</a:t>
            </a:r>
          </a:p>
          <a:p>
            <a:r>
              <a:rPr lang="ru-RU" dirty="0"/>
              <a:t>общественное движение;</a:t>
            </a:r>
          </a:p>
          <a:p>
            <a:r>
              <a:rPr lang="ru-RU" dirty="0"/>
              <a:t>общественный фонд;</a:t>
            </a:r>
          </a:p>
          <a:p>
            <a:r>
              <a:rPr lang="ru-RU" dirty="0"/>
              <a:t>общественное учреждение;</a:t>
            </a:r>
          </a:p>
          <a:p>
            <a:r>
              <a:rPr lang="ru-RU" dirty="0"/>
              <a:t>орган общественной самодеятельности;</a:t>
            </a:r>
          </a:p>
          <a:p>
            <a:r>
              <a:rPr lang="ru-RU" dirty="0"/>
              <a:t>политическая партия.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19 мая 1995 г. № 82-ФЗ (ред. от 02.12.2019 № 407-ФЗ) «Об общественных объединениях»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752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Некоммерческой организацией является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/>
              <a:t>организация</a:t>
            </a:r>
            <a:r>
              <a:rPr lang="ru-RU" sz="3200" dirty="0"/>
              <a:t>, не имеющая извлечение прибыли в качестве основной цели своей деятельности и не распределяющая полученную прибыль между участниками</a:t>
            </a:r>
            <a:r>
              <a:rPr lang="ru-RU" sz="3200" dirty="0" smtClean="0"/>
              <a:t>.</a:t>
            </a:r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endParaRPr lang="ru-RU" sz="3200" dirty="0" smtClean="0"/>
          </a:p>
          <a:p>
            <a:pPr marL="0" indent="0" algn="just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>
                <a:solidFill>
                  <a:srgbClr val="0070C0"/>
                </a:solidFill>
              </a:rPr>
              <a:t>Федеральный закон от 12 января 1996 г. №7-ФЗ (ред. от 03.08.2018 N 290-ФЗ) «О некоммерческих организациях</a:t>
            </a:r>
            <a:r>
              <a:rPr lang="ru-RU" sz="3200" dirty="0" smtClean="0">
                <a:solidFill>
                  <a:srgbClr val="0070C0"/>
                </a:solidFill>
              </a:rPr>
              <a:t>»</a:t>
            </a:r>
            <a:endParaRPr lang="ru-RU" sz="32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03956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Цели некоммерческих организаций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Некоммерческие организации могут создаваться для достижения социальных, благотворительных, культурных, образовательных, научных и управленческих целей, в целях охраны здоровья граждан, развития физической культуры и спорта, удовлетворения духовных и иных нематериальных потребностей граждан, защиты прав, законных интересов граждан и организаций, разрешения споров и конфликтов, оказания юридической помощи, а также в иных целях, направленных на достижение общественных благ.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12 января 1996 г. №7-ФЗ (ред. от 03.08.2018 N 290-ФЗ) «О некоммерческих организациях»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0662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Социально ориентированными некоммерческими организациями признаются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некоммерческие </a:t>
            </a:r>
            <a:r>
              <a:rPr lang="ru-RU" dirty="0"/>
              <a:t>организации, созданные в предусмотренных настоящим Федеральным законом формах (за исключением государственных корпораций, государственных компаний, общественных объединений, являющихся политическими партиями) и осуществляющие деятельность, направленную на решение социальных проблем, развитие гражданского общества в Российской Федерации, а также виды деятельности, предусмотренные статьей 311 настоящего Федерального закона.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12 января 1996 г. №7-ФЗ (ред. от 03.08.2018 N 290-ФЗ) «О некоммерческих организациях»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962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В сфере здравоохранения основными направлениями осуществления добровольческой (волонтерской) деятельности являются: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/>
            <a:r>
              <a:rPr lang="ru-RU" dirty="0" smtClean="0"/>
              <a:t>содействие </a:t>
            </a:r>
            <a:r>
              <a:rPr lang="ru-RU" dirty="0"/>
              <a:t>в оказании медицинской помощи гражданам;</a:t>
            </a:r>
          </a:p>
          <a:p>
            <a:pPr algn="just" fontAlgn="base"/>
            <a:r>
              <a:rPr lang="ru-RU" dirty="0"/>
              <a:t>содействие в формировании здорового образа жизни населения, профилактике возникновения и распространения заболеваний;</a:t>
            </a:r>
          </a:p>
          <a:p>
            <a:pPr algn="just" fontAlgn="base"/>
            <a:r>
              <a:rPr lang="ru-RU" dirty="0"/>
              <a:t>пропаганда донорства крови и ее компонентов;</a:t>
            </a:r>
          </a:p>
          <a:p>
            <a:pPr algn="just" fontAlgn="base"/>
            <a:r>
              <a:rPr lang="ru-RU" dirty="0"/>
              <a:t>информационная, консультативная, просветительская, досуговая и иная поддержка пациентов медицинских организаций по месту их нахождения;</a:t>
            </a:r>
          </a:p>
          <a:p>
            <a:pPr algn="just" fontAlgn="base"/>
            <a:r>
              <a:rPr lang="ru-RU" dirty="0"/>
              <a:t>помощь в уходе за пациентами в лечебных и реабилитационных </a:t>
            </a:r>
            <a:r>
              <a:rPr lang="ru-RU" dirty="0" smtClean="0"/>
              <a:t>учреждениях.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Распоряжение Правительства Российской Федерации от 27 декабря 2018 г. № 2950-р «Концепция содействия развитию добровольчества (</a:t>
            </a:r>
            <a:r>
              <a:rPr lang="ru-RU" dirty="0" err="1">
                <a:solidFill>
                  <a:srgbClr val="0070C0"/>
                </a:solidFill>
              </a:rPr>
              <a:t>волонтерства</a:t>
            </a:r>
            <a:r>
              <a:rPr lang="ru-RU" dirty="0">
                <a:solidFill>
                  <a:srgbClr val="0070C0"/>
                </a:solidFill>
              </a:rPr>
              <a:t>) в Российской Федерации до 2025 года»</a:t>
            </a:r>
          </a:p>
          <a:p>
            <a:pPr marL="0" indent="0" fontAlgn="base">
              <a:buNone/>
            </a:pPr>
            <a:endParaRPr lang="ru-RU" dirty="0" smtClean="0"/>
          </a:p>
          <a:p>
            <a:pPr marL="0" indent="0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964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Добровольчество (</a:t>
            </a:r>
            <a:r>
              <a:rPr lang="ru-RU" sz="3600" b="1" dirty="0" err="1"/>
              <a:t>волонтерство</a:t>
            </a:r>
            <a:r>
              <a:rPr lang="ru-RU" sz="3600" b="1" dirty="0"/>
              <a:t>) в сфере социальной поддержки и социального обслуживания населения включает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fontAlgn="base"/>
            <a:r>
              <a:rPr lang="ru-RU" dirty="0" smtClean="0"/>
              <a:t>участие </a:t>
            </a:r>
            <a:r>
              <a:rPr lang="ru-RU" dirty="0"/>
              <a:t>добровольцев (волонтеров) в оказании безвозмездной помощи гражданам, нуждающимся в социальной поддержке и социальном обслуживании, в том числе:</a:t>
            </a:r>
          </a:p>
          <a:p>
            <a:pPr algn="just" fontAlgn="base"/>
            <a:r>
              <a:rPr lang="ru-RU" dirty="0"/>
              <a:t>содействие в оказании помощи в организациях социального обслуживания (домах-интернатах (пансионатах) для престарелых и инвалидов, психоневрологических интернатах, в том числе детских, центрах социального обслуживания населения, центрах социальной адаптации и других);</a:t>
            </a:r>
          </a:p>
          <a:p>
            <a:pPr algn="just" fontAlgn="base"/>
            <a:r>
              <a:rPr lang="ru-RU" dirty="0"/>
              <a:t>содействие в оказании социальных услуг на дому;</a:t>
            </a:r>
          </a:p>
          <a:p>
            <a:pPr algn="just" fontAlgn="base"/>
            <a:r>
              <a:rPr lang="ru-RU" dirty="0"/>
              <a:t>содействие в осуществлении социального обслуживания нуждающихся;</a:t>
            </a:r>
          </a:p>
          <a:p>
            <a:pPr algn="just" fontAlgn="base"/>
            <a:r>
              <a:rPr lang="ru-RU" dirty="0"/>
              <a:t>содействие в оказании помощи лицам, находящимся в трудной жизненной ситуации, а также обеспечение профилактики социального сиротства;</a:t>
            </a:r>
          </a:p>
          <a:p>
            <a:pPr algn="just" fontAlgn="base"/>
            <a:r>
              <a:rPr lang="ru-RU" dirty="0"/>
              <a:t>содействие в реализации программ социализации выпускников учреждений для детей-сирот, детей, оставшихся без попечения родителей, людей с ограниченными возможностями здоровья, людей с наркотической и алкогольной зависимостью, инвалидов, лиц, освобожденных из мест лишения свободы и иных нуждающихся категорий населения</a:t>
            </a:r>
            <a:r>
              <a:rPr lang="ru-RU" dirty="0" smtClean="0"/>
              <a:t>.</a:t>
            </a:r>
            <a:endParaRPr lang="en-US" smtClean="0"/>
          </a:p>
          <a:p>
            <a:pPr marL="0" indent="0" algn="just" fontAlgn="base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Распоряжение Правительства Российской Федерации от 27 декабря 2018 г. № 2950-р «Концепция содействия развитию добровольчества (</a:t>
            </a:r>
            <a:r>
              <a:rPr lang="ru-RU" dirty="0" err="1">
                <a:solidFill>
                  <a:srgbClr val="0070C0"/>
                </a:solidFill>
              </a:rPr>
              <a:t>волонтерства</a:t>
            </a:r>
            <a:r>
              <a:rPr lang="ru-RU" dirty="0">
                <a:solidFill>
                  <a:srgbClr val="0070C0"/>
                </a:solidFill>
              </a:rPr>
              <a:t>) в Российской Федерации до 2025 года»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fontAlgn="base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25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dirty="0"/>
              <a:t>Правовые основания </a:t>
            </a:r>
            <a:br>
              <a:rPr lang="ru-RU" altLang="ru-RU" b="1" dirty="0"/>
            </a:br>
            <a:r>
              <a:rPr lang="ru-RU" altLang="ru-RU" b="1" dirty="0"/>
              <a:t>добровольческой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1. </a:t>
            </a:r>
            <a:r>
              <a:rPr lang="ru-RU" dirty="0"/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/>
              <a:t>волонтерстве</a:t>
            </a:r>
            <a:r>
              <a:rPr lang="ru-RU" dirty="0"/>
              <a:t>)».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2. Федеральный </a:t>
            </a:r>
            <a:r>
              <a:rPr lang="ru-RU" dirty="0"/>
              <a:t>закон от 19 мая 1995 г. № 82-ФЗ (ред. от 02.12.2019 № 407-ФЗ) «Об общественных объединениях».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3</a:t>
            </a:r>
            <a:r>
              <a:rPr lang="ru-RU" dirty="0"/>
              <a:t>. Федеральный закон от 12 января 1996 г. №7-ФЗ (ред. от 03.08.2018 N 290-ФЗ) «О некоммерческих организациях».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4</a:t>
            </a:r>
            <a:r>
              <a:rPr lang="ru-RU" dirty="0"/>
              <a:t>. Распоряжение Правительства Российской Федерации от 27 декабря 2018 г. № 2950-р «Концепция содействия развитию добровольчества (</a:t>
            </a:r>
            <a:r>
              <a:rPr lang="ru-RU" dirty="0" err="1"/>
              <a:t>волонтерства</a:t>
            </a:r>
            <a:r>
              <a:rPr lang="ru-RU" dirty="0"/>
              <a:t>) в Российской Федерации до 2025 года»</a:t>
            </a:r>
          </a:p>
        </p:txBody>
      </p:sp>
    </p:spTree>
    <p:extLst>
      <p:ext uri="{BB962C8B-B14F-4D97-AF65-F5344CB8AC3E}">
        <p14:creationId xmlns:p14="http://schemas.microsoft.com/office/powerpoint/2010/main" val="221022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Под добровольческой (волонтерской) деятельностью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понимается </a:t>
            </a:r>
            <a:r>
              <a:rPr lang="ru-RU" dirty="0"/>
              <a:t>добровольная деятельность в форме безвозмездного выполнения работ и (или) оказания </a:t>
            </a:r>
            <a:r>
              <a:rPr lang="ru-RU" dirty="0" smtClean="0"/>
              <a:t>услуг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22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200" dirty="0" err="1">
                <a:solidFill>
                  <a:srgbClr val="0070C0"/>
                </a:solidFill>
              </a:rPr>
              <a:t>волонтерстве</a:t>
            </a:r>
            <a:r>
              <a:rPr lang="ru-RU" sz="2200" dirty="0">
                <a:solidFill>
                  <a:srgbClr val="0070C0"/>
                </a:solidFill>
              </a:rPr>
              <a:t>)»</a:t>
            </a:r>
          </a:p>
        </p:txBody>
      </p:sp>
    </p:spTree>
    <p:extLst>
      <p:ext uri="{BB962C8B-B14F-4D97-AF65-F5344CB8AC3E}">
        <p14:creationId xmlns:p14="http://schemas.microsoft.com/office/powerpoint/2010/main" val="79969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Благотворительная и добровольческая (волонтерская) деятельность осуществляется в целях: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9418"/>
            <a:ext cx="10515600" cy="4597545"/>
          </a:xfrm>
        </p:spPr>
        <p:txBody>
          <a:bodyPr>
            <a:normAutofit fontScale="55000" lnSpcReduction="20000"/>
          </a:bodyPr>
          <a:lstStyle/>
          <a:p>
            <a:pPr algn="just" fontAlgn="base"/>
            <a:r>
              <a:rPr lang="ru-RU" dirty="0" smtClean="0"/>
              <a:t>социальной </a:t>
            </a:r>
            <a:r>
              <a:rPr lang="ru-RU" dirty="0"/>
              <a:t>поддержки и защиты граждан, включая улучшение материального положения малообеспеченных, социальную реабилитацию безработных, инвалидов и иных лиц, которые в силу своих физических или интеллектуальных особенностей, иных обстоятельств не способны самостоятельно реализовать свои права и законные интересы;</a:t>
            </a:r>
          </a:p>
          <a:p>
            <a:pPr algn="just" fontAlgn="base"/>
            <a:r>
              <a:rPr lang="ru-RU" dirty="0"/>
              <a:t>подготовки населения к преодолению последствий стихийных бедствий, экологических, промышленных или иных катастроф, к предотвращению несчастных случаев;</a:t>
            </a:r>
          </a:p>
          <a:p>
            <a:pPr algn="just" fontAlgn="base"/>
            <a:r>
              <a:rPr lang="ru-RU" dirty="0"/>
              <a:t>оказания помощи пострадавшим в результате стихийных бедствий, экологических, промышленных или иных катастроф, социальных, национальных, религиозных конфликтов, жертвам репрессий, беженцам и вынужденным переселенцам;</a:t>
            </a:r>
          </a:p>
          <a:p>
            <a:pPr algn="just" fontAlgn="base"/>
            <a:r>
              <a:rPr lang="ru-RU" dirty="0"/>
              <a:t>содействия укреплению мира, дружбы и согласия между народами, предотвращению социальных, национальных, религиозных конфликтов;</a:t>
            </a:r>
          </a:p>
          <a:p>
            <a:pPr algn="just" fontAlgn="base"/>
            <a:r>
              <a:rPr lang="ru-RU" dirty="0"/>
              <a:t>содействия укреплению престижа и роли семьи в обществе;</a:t>
            </a:r>
          </a:p>
          <a:p>
            <a:pPr algn="just" fontAlgn="base"/>
            <a:r>
              <a:rPr lang="ru-RU" dirty="0"/>
              <a:t>содействия защите материнства, детства и отцовства;</a:t>
            </a:r>
          </a:p>
          <a:p>
            <a:pPr algn="just" fontAlgn="base"/>
            <a:r>
              <a:rPr lang="ru-RU" dirty="0"/>
              <a:t>содействия деятельности в сфере образования, науки, культуры, искусства, просвещения, духовному развитию личности;</a:t>
            </a:r>
          </a:p>
          <a:p>
            <a:pPr algn="just" fontAlgn="base"/>
            <a:r>
              <a:rPr lang="ru-RU" dirty="0"/>
              <a:t>содействия деятельности в сфере профилактики и охраны здоровья граждан, а также пропаганды здорового образа жизни, улучшения морально-психологического состояния граждан;</a:t>
            </a:r>
          </a:p>
          <a:p>
            <a:pPr algn="just" fontAlgn="base"/>
            <a:r>
              <a:rPr lang="ru-RU" dirty="0"/>
              <a:t>содействия деятельности в области физической культуры и спорта (за исключением профессионального спорта), участия в организации и (или) проведении физкультурных и спортивных мероприятий в форме безвозмездного выполнения работ и (или) оказания услуг физическими лицами;</a:t>
            </a:r>
          </a:p>
          <a:p>
            <a:pPr algn="just" fontAlgn="base"/>
            <a:r>
              <a:rPr lang="ru-RU" dirty="0"/>
              <a:t>охраны окружающей среды и защиты животных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 fontAlgn="base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>
                <a:solidFill>
                  <a:srgbClr val="0070C0"/>
                </a:solidFill>
              </a:rPr>
              <a:t>волонтерстве</a:t>
            </a:r>
            <a:r>
              <a:rPr lang="ru-RU" dirty="0">
                <a:solidFill>
                  <a:srgbClr val="0070C0"/>
                </a:solidFill>
              </a:rPr>
              <a:t>)»</a:t>
            </a:r>
          </a:p>
          <a:p>
            <a:pPr fontAlgn="base"/>
            <a:endParaRPr lang="ru-RU" dirty="0"/>
          </a:p>
          <a:p>
            <a:pPr marL="0" indent="0" algn="just" fontAlgn="base">
              <a:buNone/>
            </a:pPr>
            <a:endParaRPr lang="en-US" dirty="0" smtClean="0"/>
          </a:p>
          <a:p>
            <a:pPr marL="0" indent="0" algn="just" fontAlgn="base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76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Благотворительная и добровольческая (волонтерская) деятельность осуществляется в целях: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ru-RU" dirty="0"/>
              <a:t>охраны и должного содержания зданий, объектов и территорий, имеющих историческое, культовое, культурное или природоохранное значение, и мест захоронения;</a:t>
            </a:r>
          </a:p>
          <a:p>
            <a:pPr fontAlgn="base"/>
            <a:r>
              <a:rPr lang="ru-RU" dirty="0"/>
              <a:t>подготовки населения в области защиты от чрезвычайных ситуаций, пропаганды знаний в области защиты населения и территорий от чрезвычайных ситуаций и обеспечения пожарной безопасности;</a:t>
            </a:r>
          </a:p>
          <a:p>
            <a:pPr fontAlgn="base"/>
            <a:r>
              <a:rPr lang="ru-RU" dirty="0"/>
              <a:t>социальной реабилитации детей-сирот, детей, оставшихся без попечения родителей, безнадзорных детей, детей, находящихся в трудной жизненной ситуации;</a:t>
            </a:r>
          </a:p>
          <a:p>
            <a:pPr fontAlgn="base"/>
            <a:r>
              <a:rPr lang="ru-RU" dirty="0"/>
              <a:t>оказания бесплатной юридической помощи и правового просвещения населения;</a:t>
            </a:r>
          </a:p>
          <a:p>
            <a:pPr fontAlgn="base"/>
            <a:r>
              <a:rPr lang="ru-RU" dirty="0"/>
              <a:t>содействия добровольческой (волонтерской) деятельности;</a:t>
            </a:r>
          </a:p>
          <a:p>
            <a:pPr fontAlgn="base"/>
            <a:r>
              <a:rPr lang="ru-RU" dirty="0"/>
              <a:t>участия в деятельности по профилактике безнадзорности и правонарушений несовершеннолетних;</a:t>
            </a:r>
          </a:p>
          <a:p>
            <a:pPr fontAlgn="base"/>
            <a:r>
              <a:rPr lang="ru-RU" dirty="0"/>
              <a:t>содействия развитию научно-технического, художественного творчества детей и молодежи;</a:t>
            </a:r>
          </a:p>
          <a:p>
            <a:pPr fontAlgn="base"/>
            <a:r>
              <a:rPr lang="ru-RU" dirty="0"/>
              <a:t>содействия патриотическому, духовно-нравственному воспитанию детей и молодежи;</a:t>
            </a:r>
          </a:p>
          <a:p>
            <a:pPr fontAlgn="base"/>
            <a:r>
              <a:rPr lang="ru-RU" dirty="0"/>
              <a:t>поддержки общественно значимых молодежных инициатив, проектов, детского и молодежного движения, детских и молодежных организаций;</a:t>
            </a:r>
          </a:p>
          <a:p>
            <a:pPr fontAlgn="base"/>
            <a:r>
              <a:rPr lang="ru-RU" dirty="0"/>
              <a:t>содействия деятельности по производству и (или) распространению социальной рекламы;</a:t>
            </a:r>
          </a:p>
          <a:p>
            <a:pPr fontAlgn="base"/>
            <a:r>
              <a:rPr lang="ru-RU" dirty="0"/>
              <a:t>содействия профилактике социально опасных форм поведения граждан</a:t>
            </a:r>
            <a:r>
              <a:rPr lang="ru-RU" dirty="0" smtClean="0"/>
              <a:t>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dirty="0" err="1">
                <a:solidFill>
                  <a:srgbClr val="0070C0"/>
                </a:solidFill>
              </a:rPr>
              <a:t>волонтерстве</a:t>
            </a:r>
            <a:r>
              <a:rPr lang="ru-RU" dirty="0">
                <a:solidFill>
                  <a:srgbClr val="0070C0"/>
                </a:solidFill>
              </a:rPr>
              <a:t>)»</a:t>
            </a:r>
          </a:p>
          <a:p>
            <a:pPr fontAlgn="base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826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Организаторы добровольческой (волонтерской)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некоммерческие </a:t>
            </a:r>
            <a:r>
              <a:rPr lang="ru-RU" dirty="0"/>
              <a:t>организации и физические лица, которые привлекают на постоянной или временной основе добровольцев (волонтеров) к осуществлению добровольческой (волонтерской) деятельности и осуществляют руководство их деятельностью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endParaRPr lang="ru-RU" dirty="0"/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/>
          </a:p>
          <a:p>
            <a:pPr algn="just">
              <a:buFontTx/>
              <a:buChar char="-"/>
            </a:pPr>
            <a:endParaRPr lang="ru-RU" dirty="0" smtClean="0"/>
          </a:p>
          <a:p>
            <a:pPr marL="0" indent="0" algn="just">
              <a:buNone/>
            </a:pPr>
            <a:r>
              <a:rPr lang="ru-RU" sz="26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600" dirty="0" err="1">
                <a:solidFill>
                  <a:srgbClr val="0070C0"/>
                </a:solidFill>
              </a:rPr>
              <a:t>волонтерстве</a:t>
            </a:r>
            <a:r>
              <a:rPr lang="ru-RU" sz="2600" dirty="0">
                <a:solidFill>
                  <a:srgbClr val="0070C0"/>
                </a:solidFill>
              </a:rPr>
              <a:t>)»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403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Добровольческая (волонтерская) организация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dirty="0" smtClean="0"/>
              <a:t>некоммерческая </a:t>
            </a:r>
            <a:r>
              <a:rPr lang="ru-RU" dirty="0"/>
              <a:t>организация в форме общественной организации, общественного движения, общественного учреждения, религиозной организации, ассоциации (союза), фонда или автономной некоммерческой организации, </a:t>
            </a:r>
            <a:r>
              <a:rPr lang="ru-RU" dirty="0" smtClean="0"/>
              <a:t>привлекает </a:t>
            </a:r>
            <a:r>
              <a:rPr lang="ru-RU" dirty="0"/>
              <a:t>на постоянной или временной основе добровольцев (волонтеров) к осуществлению добровольческой (волонтерской) деятельности и осуществляет руководство их деятельностью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endParaRPr lang="ru-RU" dirty="0"/>
          </a:p>
          <a:p>
            <a:pPr marL="0" indent="0" algn="just">
              <a:buNone/>
            </a:pPr>
            <a:r>
              <a:rPr lang="ru-RU" sz="24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400" dirty="0" err="1">
                <a:solidFill>
                  <a:srgbClr val="0070C0"/>
                </a:solidFill>
              </a:rPr>
              <a:t>волонтерстве</a:t>
            </a:r>
            <a:r>
              <a:rPr lang="ru-RU" sz="2400" dirty="0">
                <a:solidFill>
                  <a:srgbClr val="0070C0"/>
                </a:solidFill>
              </a:rPr>
              <a:t>)»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50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130"/>
          </a:xfrm>
        </p:spPr>
        <p:txBody>
          <a:bodyPr/>
          <a:lstStyle/>
          <a:p>
            <a:r>
              <a:rPr lang="ru-RU" b="1" dirty="0"/>
              <a:t>Доброволец (волонтер) имеет право: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3710"/>
            <a:ext cx="10515600" cy="5133254"/>
          </a:xfrm>
        </p:spPr>
        <p:txBody>
          <a:bodyPr>
            <a:normAutofit fontScale="32500" lnSpcReduction="20000"/>
          </a:bodyPr>
          <a:lstStyle/>
          <a:p>
            <a:pPr marL="0" indent="0" algn="just" fontAlgn="base">
              <a:buNone/>
            </a:pPr>
            <a:r>
              <a:rPr lang="ru-RU" sz="4600" dirty="0"/>
              <a:t>1</a:t>
            </a:r>
            <a:r>
              <a:rPr lang="ru-RU" sz="4600" dirty="0">
                <a:solidFill>
                  <a:srgbClr val="088776"/>
                </a:solidFill>
              </a:rPr>
              <a:t>) осуществлять свою деятельность индивидуально, под руководством организатора добровольческой </a:t>
            </a:r>
            <a:r>
              <a:rPr lang="ru-RU" sz="4600" dirty="0"/>
              <a:t>(волонтерской) деятельности, в составе добровольческой (волонтерской) организации;</a:t>
            </a:r>
          </a:p>
          <a:p>
            <a:pPr marL="0" indent="0" algn="just" fontAlgn="base">
              <a:buNone/>
            </a:pPr>
            <a:r>
              <a:rPr lang="ru-RU" sz="4600" dirty="0"/>
              <a:t>2) </a:t>
            </a:r>
            <a:r>
              <a:rPr lang="ru-RU" sz="4600" dirty="0">
                <a:solidFill>
                  <a:srgbClr val="088776"/>
                </a:solidFill>
              </a:rPr>
              <a:t>получать от организатора добровольческой (волонтерской) деятельности, добровольческой (волонтерской) организации информацию </a:t>
            </a:r>
            <a:r>
              <a:rPr lang="ru-RU" sz="4600" dirty="0"/>
              <a:t>о целях, задачах и содержании осуществляемой им добровольческой (волонтерской) деятельности, а также информацию об организаторе добровольческой (волонтерской) деятельности, добровольческой (волонтерской) организации;</a:t>
            </a:r>
          </a:p>
          <a:p>
            <a:pPr marL="0" indent="0" algn="just" fontAlgn="base">
              <a:buNone/>
            </a:pPr>
            <a:r>
              <a:rPr lang="ru-RU" sz="4600" dirty="0"/>
              <a:t>3) получать в случаях и порядке, которые предусмотрены законодательством Российской Федерации или договором, заключенным с организатором добровольческой (волонтерской) деятельности, добровольческой (волонтерской) организацией:</a:t>
            </a:r>
          </a:p>
          <a:p>
            <a:pPr marL="0" indent="0" algn="just" fontAlgn="base">
              <a:buNone/>
            </a:pPr>
            <a:r>
              <a:rPr lang="ru-RU" sz="4600" dirty="0">
                <a:solidFill>
                  <a:srgbClr val="088776"/>
                </a:solidFill>
              </a:rPr>
              <a:t>поддержку </a:t>
            </a:r>
            <a:r>
              <a:rPr lang="ru-RU" sz="4600" dirty="0"/>
              <a:t>в форме предоставления ему питания, форменной и специальной одежды, оборудования, средств индивидуальной защиты, помещения во временное пользование, оплаты проезда до места назначения и обратно, уплаты страховых взносов на добровольное медицинское страхование добровольца (волонтера) либо на страхование его жизни или здоровья или в форме возмещения понесенных добровольцем (волонтером) расходов на приобретение указанных товаров или услуг;</a:t>
            </a:r>
          </a:p>
          <a:p>
            <a:pPr marL="0" indent="0" algn="just" fontAlgn="base">
              <a:buNone/>
            </a:pPr>
            <a:r>
              <a:rPr lang="ru-RU" sz="4600" dirty="0">
                <a:solidFill>
                  <a:srgbClr val="088776"/>
                </a:solidFill>
              </a:rPr>
              <a:t>психологическую помощь</a:t>
            </a:r>
            <a:r>
              <a:rPr lang="ru-RU" sz="4600" dirty="0"/>
              <a:t>, содействие в психологической реабилитации;</a:t>
            </a:r>
          </a:p>
          <a:p>
            <a:pPr marL="0" indent="0" algn="just" fontAlgn="base">
              <a:buNone/>
            </a:pPr>
            <a:r>
              <a:rPr lang="ru-RU" sz="4600" dirty="0">
                <a:solidFill>
                  <a:srgbClr val="088776"/>
                </a:solidFill>
              </a:rPr>
              <a:t>возмещение вреда жизни </a:t>
            </a:r>
            <a:r>
              <a:rPr lang="ru-RU" sz="4600" dirty="0"/>
              <a:t>и здоровью, понесенного при осуществлении им добровольческой (волонтерской) деятельности;</a:t>
            </a:r>
          </a:p>
          <a:p>
            <a:pPr marL="0" indent="0" algn="just" fontAlgn="base">
              <a:buNone/>
            </a:pPr>
            <a:r>
              <a:rPr lang="ru-RU" sz="4600" dirty="0"/>
              <a:t>4) получать от организатора добровольческой (волонтерской) деятельности, добровольческой (волонтерской) организации </a:t>
            </a:r>
            <a:r>
              <a:rPr lang="ru-RU" sz="4600" dirty="0">
                <a:solidFill>
                  <a:srgbClr val="088776"/>
                </a:solidFill>
              </a:rPr>
              <a:t>информационную, консультационную и методическую поддержку </a:t>
            </a:r>
            <a:r>
              <a:rPr lang="ru-RU" sz="4600" dirty="0"/>
              <a:t>в объемах и формах, которые установлены указанными организациями;</a:t>
            </a:r>
          </a:p>
          <a:p>
            <a:pPr marL="0" indent="0" algn="just" fontAlgn="base">
              <a:buNone/>
            </a:pPr>
            <a:r>
              <a:rPr lang="ru-RU" sz="4600" dirty="0"/>
              <a:t>5) </a:t>
            </a:r>
            <a:r>
              <a:rPr lang="ru-RU" sz="4600" dirty="0">
                <a:solidFill>
                  <a:srgbClr val="088776"/>
                </a:solidFill>
              </a:rPr>
              <a:t>получать поощрение и награждение за добровольный труд</a:t>
            </a:r>
            <a:r>
              <a:rPr lang="ru-RU" sz="4600" dirty="0"/>
              <a:t>, в том числе в рамках федеральных, региональных и муниципальных конкурсов и программ</a:t>
            </a:r>
            <a:r>
              <a:rPr lang="ru-RU" sz="4600" dirty="0" smtClean="0"/>
              <a:t>.</a:t>
            </a:r>
          </a:p>
          <a:p>
            <a:pPr marL="0" indent="0" fontAlgn="base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 marL="0" indent="0" fontAlgn="base">
              <a:buNone/>
            </a:pPr>
            <a:endParaRPr lang="ru-RU" dirty="0">
              <a:solidFill>
                <a:srgbClr val="0070C0"/>
              </a:solidFill>
            </a:endParaRPr>
          </a:p>
          <a:p>
            <a:pPr marL="0" indent="0" fontAlgn="base">
              <a:buNone/>
            </a:pPr>
            <a:r>
              <a:rPr lang="ru-RU" sz="4900" dirty="0" smtClean="0">
                <a:solidFill>
                  <a:srgbClr val="0070C0"/>
                </a:solidFill>
              </a:rPr>
              <a:t>Федеральный </a:t>
            </a:r>
            <a:r>
              <a:rPr lang="ru-RU" sz="4900" dirty="0">
                <a:solidFill>
                  <a:srgbClr val="0070C0"/>
                </a:solidFill>
              </a:rPr>
              <a:t>закон от 11.08.1995 № 135-ФЗ (ред. от 18.12.2018 № 469-ФЗ) «О благотворительной деятельности и добровольчестве (</a:t>
            </a:r>
            <a:r>
              <a:rPr lang="ru-RU" sz="4900" dirty="0" err="1">
                <a:solidFill>
                  <a:srgbClr val="0070C0"/>
                </a:solidFill>
              </a:rPr>
              <a:t>волонтерстве</a:t>
            </a:r>
            <a:r>
              <a:rPr lang="ru-RU" sz="4900" dirty="0">
                <a:solidFill>
                  <a:srgbClr val="0070C0"/>
                </a:solidFill>
              </a:rPr>
              <a:t>)»</a:t>
            </a:r>
          </a:p>
          <a:p>
            <a:pPr marL="0" indent="0" fontAlgn="base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984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Доброволец (волонтер), организатор добровольческой (волонтерской) деятельности, добровольческая (волонтерская) организация обязаны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12291"/>
            <a:ext cx="10515600" cy="366467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не </a:t>
            </a:r>
            <a:r>
              <a:rPr lang="ru-RU" dirty="0"/>
              <a:t>разглашать ставшие им известными в ходе осуществления добровольческой (волонтерской) деятельности сведения, составляющие специально охраняемую законом тайну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2600" dirty="0">
                <a:solidFill>
                  <a:srgbClr val="0070C0"/>
                </a:solidFill>
              </a:rPr>
              <a:t>Федеральный закон от 11.08.1995 № 135-ФЗ (ред. от 18.12.2018 № 469-ФЗ) «О благотворительной деятельности и добровольчестве (</a:t>
            </a:r>
            <a:r>
              <a:rPr lang="ru-RU" sz="2600" dirty="0" err="1">
                <a:solidFill>
                  <a:srgbClr val="0070C0"/>
                </a:solidFill>
              </a:rPr>
              <a:t>волонтерстве</a:t>
            </a:r>
            <a:r>
              <a:rPr lang="ru-RU" sz="2600" dirty="0">
                <a:solidFill>
                  <a:srgbClr val="0070C0"/>
                </a:solidFill>
              </a:rPr>
              <a:t>)»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328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1953</Words>
  <Application>Microsoft Office PowerPoint</Application>
  <PresentationFormat>Широкоэкранный</PresentationFormat>
  <Paragraphs>126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Garamond</vt:lpstr>
      <vt:lpstr>Тема Office</vt:lpstr>
      <vt:lpstr>НОРМАТИВНО-ПРАВОВЫЕ ОСНОВЫ ВОЛОНТЕРСКОЙ ДЕЯТЕЛЬНОСТИ</vt:lpstr>
      <vt:lpstr>Правовые основания  добровольческой деятельности</vt:lpstr>
      <vt:lpstr>Под добровольческой (волонтерской) деятельностью</vt:lpstr>
      <vt:lpstr>Благотворительная и добровольческая (волонтерская) деятельность осуществляется в целях: </vt:lpstr>
      <vt:lpstr>Благотворительная и добровольческая (волонтерская) деятельность осуществляется в целях: </vt:lpstr>
      <vt:lpstr>Организаторы добровольческой (волонтерской) деятельности</vt:lpstr>
      <vt:lpstr>Добровольческая (волонтерская) организация</vt:lpstr>
      <vt:lpstr>Доброволец (волонтер) имеет право:</vt:lpstr>
      <vt:lpstr>Доброволец (волонтер), организатор добровольческой (волонтерской) деятельности, добровольческая (волонтерская) организация обязаны</vt:lpstr>
      <vt:lpstr>Презентация PowerPoint</vt:lpstr>
      <vt:lpstr>Организаторы добровольческой (волонтерской) деятельности, добровольческие (волонтерские) организации имеют право: </vt:lpstr>
      <vt:lpstr>Под общественным объединением понимается</vt:lpstr>
      <vt:lpstr>Организационно-правовые формы общественных объединений </vt:lpstr>
      <vt:lpstr>Некоммерческой организацией является</vt:lpstr>
      <vt:lpstr>Цели некоммерческих организаций</vt:lpstr>
      <vt:lpstr>Социально ориентированными некоммерческими организациями признаются</vt:lpstr>
      <vt:lpstr>В сфере здравоохранения основными направлениями осуществления добровольческой (волонтерской) деятельности являются: </vt:lpstr>
      <vt:lpstr>Добровольчество (волонтерство) в сфере социальной поддержки и социального обслуживания населения включает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развития Стоматологического факультета ВолгГМУ до 2023 года</dc:title>
  <dc:creator>Пользователь Microsoft Office</dc:creator>
  <cp:lastModifiedBy>User</cp:lastModifiedBy>
  <cp:revision>95</cp:revision>
  <dcterms:created xsi:type="dcterms:W3CDTF">2021-03-19T05:22:17Z</dcterms:created>
  <dcterms:modified xsi:type="dcterms:W3CDTF">2022-02-17T05:49:47Z</dcterms:modified>
</cp:coreProperties>
</file>