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257" r:id="rId3"/>
    <p:sldId id="287" r:id="rId4"/>
    <p:sldId id="290" r:id="rId5"/>
    <p:sldId id="256" r:id="rId6"/>
    <p:sldId id="28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6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38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86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1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7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9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8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1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4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13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05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81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1BFF5-077D-4B54-817C-CC7D289A83A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817A3-3FC6-4E72-8E7B-2B91D0AE1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ВОЛОНТЕРСТВО В ЗДРАВООХРАНЕНИИ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458689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21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32" t="25544" r="29105" b="41979"/>
          <a:stretch/>
        </p:blipFill>
        <p:spPr>
          <a:xfrm>
            <a:off x="2309091" y="748145"/>
            <a:ext cx="8266545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Стать добровольцем и помогать в медицинских учреждениях может не только </a:t>
            </a:r>
            <a:r>
              <a:rPr lang="ru-RU" dirty="0" smtClean="0"/>
              <a:t>волонтер студент </a:t>
            </a:r>
            <a:r>
              <a:rPr lang="ru-RU" dirty="0" smtClean="0"/>
              <a:t>медицинского вуза или </a:t>
            </a:r>
            <a:r>
              <a:rPr lang="ru-RU" dirty="0" err="1" smtClean="0"/>
              <a:t>ссуза</a:t>
            </a:r>
            <a:r>
              <a:rPr lang="ru-RU" dirty="0" smtClean="0"/>
              <a:t>, а любой человек с желанием помогать тем, кто в этом нуждается!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97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ТРЕБОВАНИЯ К ВОЛОНТЕРУ В МЕДИЦИНСКОЙ ОРГАНИЗАЦИИ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8561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Каждый волонтер перед выходом в медицинскую организацию должен понимать необходимость сохранения врачебной тайны, должен знать и следовать основам </a:t>
            </a:r>
            <a:r>
              <a:rPr lang="ru-RU" dirty="0" smtClean="0"/>
              <a:t>деонтологии.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/>
              <a:t>С</a:t>
            </a:r>
            <a:r>
              <a:rPr lang="ru-RU" dirty="0" smtClean="0"/>
              <a:t>облюдать личную гигиену – иметь сменную медицинскую одежду и обувь, коротко остриженные ногти, аккуратную прическу, снимать украшения на время работы, не использовать яркий макияж. </a:t>
            </a:r>
          </a:p>
          <a:p>
            <a:pPr marL="514350" indent="-514350">
              <a:buAutoNum type="arabicPeriod"/>
            </a:pPr>
            <a:r>
              <a:rPr lang="ru-RU" dirty="0" smtClean="0"/>
              <a:t>Перед началом работы волонтеры должны ознакомиться, а в последующем соблюдать правила по технике безопасности и охране труда, требования нормативных актов и локальных нормативных актов больницы по охране труда, пожарной безопасности, инфекционной безопасности, санитарных норм и правил. </a:t>
            </a:r>
          </a:p>
          <a:p>
            <a:pPr marL="514350" indent="-514350">
              <a:buAutoNum type="arabicPeriod"/>
            </a:pPr>
            <a:r>
              <a:rPr lang="ru-RU" dirty="0" smtClean="0"/>
              <a:t>Соблюдать пропускной режим и внутренний распорядок медицинской организации. 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 использовать фото- и видеосъемку медицинских манипуляций и пациентов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99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Добровольцы, которые не участвуют в выполнении медицинских манипуляций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Освобождены от прохождения каких-либо медицинских осмотров.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819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осуществления медицинских манипуляций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(например, участие в перевязках, внутривенных и внутримышечных инъекциях, раздача </a:t>
            </a:r>
            <a:r>
              <a:rPr lang="ru-RU" dirty="0" err="1" smtClean="0"/>
              <a:t>таблетированных</a:t>
            </a:r>
            <a:r>
              <a:rPr lang="ru-RU" dirty="0" smtClean="0"/>
              <a:t> препаратов, приготовление рабочих растворов и т.д.), необходимо предоставить данные о страховом номере индивидуального лицевого счета в системе обязательного пенсионного страхования (СНИЛС), копию диплома о среднем или высшем медицинском образовании или выписку из протокола сдачи экзамена по допуску к осуществлению медицинской или фармацевтической деятельности на должностях среднего медицинского или среднего фармацевтического персонала, а для волонтеров, обучающихся в медицинских учреждениях (</a:t>
            </a:r>
            <a:r>
              <a:rPr lang="ru-RU" dirty="0" err="1" smtClean="0"/>
              <a:t>ссузах</a:t>
            </a:r>
            <a:r>
              <a:rPr lang="ru-RU" dirty="0" smtClean="0"/>
              <a:t>, вузах) – справку о прохождении обучения в среднем или высшем образовательном медицинском учреждении.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858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ТИПЫ МЕДИЦИНСКИХ ОРГАНИЗАЦИЙ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2327"/>
            <a:ext cx="10515600" cy="4874636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ru-RU" b="1" dirty="0" smtClean="0"/>
              <a:t>Лечебно-профилактические медицинские организации: </a:t>
            </a:r>
          </a:p>
          <a:p>
            <a:pPr marL="0" indent="0">
              <a:buNone/>
            </a:pPr>
            <a:r>
              <a:rPr lang="ru-RU" dirty="0" smtClean="0"/>
              <a:t>1.1. Больница (в том числе детская). </a:t>
            </a:r>
          </a:p>
          <a:p>
            <a:pPr marL="0" indent="0">
              <a:buNone/>
            </a:pPr>
            <a:r>
              <a:rPr lang="ru-RU" dirty="0" smtClean="0"/>
              <a:t>1.2. Больница скорой медицинской помощи. </a:t>
            </a:r>
          </a:p>
          <a:p>
            <a:pPr marL="0" indent="0">
              <a:buNone/>
            </a:pPr>
            <a:r>
              <a:rPr lang="ru-RU" dirty="0" smtClean="0"/>
              <a:t>1.3. Участковая больница.</a:t>
            </a:r>
          </a:p>
          <a:p>
            <a:pPr marL="0" indent="0" algn="just">
              <a:buNone/>
            </a:pPr>
            <a:r>
              <a:rPr lang="ru-RU" dirty="0" smtClean="0"/>
              <a:t>1.4. Специализированные больницы (в том числе по профилю медицинской помощи), а также специализированные больницы государственной и муниципальной систем здравоохранения: гинекологическая; гериатрическая; инфекционная, в том числе детская; медицинской реабилитации, в том числе детская; наркологическая; онкологическая; офтальмологическая; психиатрическая, в том числе детская; психиатрическая (стационар) специализированного типа; психиатрическая (стационар) специализированного типа с интенсивным наблюдением; психоневрологическая, в том числе детская; туберкулезная, в том числе детская. </a:t>
            </a:r>
          </a:p>
          <a:p>
            <a:pPr marL="0" indent="0">
              <a:buNone/>
            </a:pPr>
            <a:r>
              <a:rPr lang="ru-RU" dirty="0" smtClean="0"/>
              <a:t>1.5. Родильный дом.</a:t>
            </a:r>
          </a:p>
          <a:p>
            <a:pPr marL="0" indent="0">
              <a:buNone/>
            </a:pPr>
            <a:r>
              <a:rPr lang="ru-RU" dirty="0" smtClean="0"/>
              <a:t> 1.6. Госпиталь. </a:t>
            </a:r>
          </a:p>
          <a:p>
            <a:pPr marL="0" indent="0">
              <a:buNone/>
            </a:pPr>
            <a:r>
              <a:rPr lang="ru-RU" dirty="0" smtClean="0"/>
              <a:t>1.7. Медико-санитарная часть, в том числе центральная. </a:t>
            </a:r>
          </a:p>
          <a:p>
            <a:pPr marL="0" indent="0">
              <a:buNone/>
            </a:pPr>
            <a:r>
              <a:rPr lang="ru-RU" dirty="0" smtClean="0"/>
              <a:t>1.8. Дом (больница) сестринского ухода. </a:t>
            </a:r>
          </a:p>
          <a:p>
            <a:pPr marL="0" indent="0">
              <a:buNone/>
            </a:pPr>
            <a:r>
              <a:rPr lang="ru-RU" dirty="0" smtClean="0"/>
              <a:t>1.9. Хоспис. </a:t>
            </a:r>
          </a:p>
          <a:p>
            <a:pPr marL="0" indent="0">
              <a:buNone/>
            </a:pPr>
            <a:r>
              <a:rPr lang="ru-RU" dirty="0" smtClean="0"/>
              <a:t>1.10. Лепрозорий.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815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Лечебно-профилактические медицинские организации: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1.11. Диспансеры, в том числе диспансеры государственной и муниципальной систем здравоохранения: врачебно-физкультурный; кардиологический; кожно-венерологический; наркологический; онкологический; офтальмологический; противотуберкулезный; психоневрологический; эндокринологический. </a:t>
            </a:r>
          </a:p>
          <a:p>
            <a:pPr marL="0" indent="0">
              <a:buNone/>
            </a:pPr>
            <a:r>
              <a:rPr lang="ru-RU" dirty="0" smtClean="0"/>
              <a:t>1.12. Амбулатория, в том числе врачебная. </a:t>
            </a:r>
          </a:p>
          <a:p>
            <a:pPr marL="0" indent="0" algn="just">
              <a:buNone/>
            </a:pPr>
            <a:r>
              <a:rPr lang="ru-RU" dirty="0" smtClean="0"/>
              <a:t>1.13. Поликлиники (в том числе детские), а также поликлиники государственной и муниципальной систем здравоохранения: консультативно-диагностическая, в том числе детская; медицинской реабилитации; психотерапевтическая; стоматологическая, в том числе детская; физиотерапевтическая. </a:t>
            </a:r>
          </a:p>
          <a:p>
            <a:pPr marL="0" indent="0">
              <a:buNone/>
            </a:pPr>
            <a:r>
              <a:rPr lang="ru-RU" dirty="0" smtClean="0"/>
              <a:t>1.14. Женская консультация. </a:t>
            </a:r>
          </a:p>
          <a:p>
            <a:pPr marL="0" indent="0">
              <a:buNone/>
            </a:pPr>
            <a:r>
              <a:rPr lang="ru-RU" dirty="0" smtClean="0"/>
              <a:t>1.15. Дом ребенка, в том числе специализированный. </a:t>
            </a:r>
          </a:p>
          <a:p>
            <a:pPr marL="0" indent="0">
              <a:buNone/>
            </a:pPr>
            <a:r>
              <a:rPr lang="ru-RU" dirty="0" smtClean="0"/>
              <a:t>1.16. Молочная кухня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92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Лечебно-профилактические медицинские организации: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1.17. </a:t>
            </a:r>
            <a:r>
              <a:rPr lang="ru-RU" sz="3800" dirty="0" smtClean="0"/>
              <a:t>Центры (в том числе детские), а также специализированные центры государственной и муниципальной систем здравоохранения: вспомогательных репродуктивных технологий; </a:t>
            </a:r>
          </a:p>
          <a:p>
            <a:pPr marL="0" indent="0">
              <a:buNone/>
            </a:pPr>
            <a:r>
              <a:rPr lang="ru-RU" dirty="0" smtClean="0"/>
              <a:t>высоких медицинских технологий, в том числе по профилю медицинской помощи; гериатрический; </a:t>
            </a:r>
            <a:r>
              <a:rPr lang="ru-RU" dirty="0" err="1" smtClean="0"/>
              <a:t>диабетологический</a:t>
            </a:r>
            <a:r>
              <a:rPr lang="ru-RU" dirty="0" smtClean="0"/>
              <a:t>; диагностический; здоровья; консультативно-диагностический, в том числе детский; клинико-диагностический; лечебного и профилактического питания; лечебно-реабилитационный; лечебной физкультуры и спортивной медицины; мануальной терапии; медицинский; медико-генетический (консультация); медицинской реабилитации для воинов-интернационалистов; медицинской реабилитации, в том числе детский; медицинской реабилитации для инвалидов и детей-инвалидов с последствиями детского церебрального паралича; медико-социальной экспертизы и реабилитации инвалидов; медицинской и социальной реабилитации, в том числе с отделением постоянного проживания инвалидов и детей-инвалидов с тяжелыми формами детского церебрального паралича, самостоятельно не передвигающихся и себя не обслуживающих; медико-социальной реабилитации больных наркоманией; медико-хирургический; многопрофильный; общей врачебной практики (семейной медицины); охраны материнства и детства; охраны здоровья семьи и репродукции; охраны репродуктивного здоровья подростков; паллиативной медицинской помощи; патологии речи и </a:t>
            </a:r>
            <a:r>
              <a:rPr lang="ru-RU" dirty="0" err="1" smtClean="0"/>
              <a:t>нейрореабилитации</a:t>
            </a:r>
            <a:r>
              <a:rPr lang="ru-RU" dirty="0" smtClean="0"/>
              <a:t>; перинатальный; профессиональной патологии; профилактики и борьбы со СПИД; психофизиологической диагностики; реабилитации слуха; реабилитационный; специализированные (по профилям медицинской помощи); специализированных видов медицинской помощи; </a:t>
            </a:r>
            <a:r>
              <a:rPr lang="ru-RU" dirty="0" err="1" smtClean="0"/>
              <a:t>сурдологический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516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Лечебно-профилактические медицинские организации: 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1.18. Медицинские организации скорой медицинской помощи и переливания крови: станция скорой медицинской помощи; станция переливания крови; центр крови. </a:t>
            </a:r>
          </a:p>
          <a:p>
            <a:pPr marL="0" indent="0">
              <a:buNone/>
            </a:pPr>
            <a:r>
              <a:rPr lang="ru-RU" dirty="0" smtClean="0"/>
              <a:t>1.19. Санаторно-курортные организации: бальнеологическая лечебница; грязелечебница; </a:t>
            </a:r>
          </a:p>
          <a:p>
            <a:pPr marL="0" indent="0">
              <a:buNone/>
            </a:pPr>
            <a:r>
              <a:rPr lang="ru-RU" dirty="0" smtClean="0"/>
              <a:t>курортная поликлиника; санаторий; санатории для детей, в том числе для детей с родителями; санаторий-профилакторий; санаторный оздоровительный лагерь круглогодичного действия.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818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2. Медицинские организации особого типа: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2.1. Центры: медицинской профилактики; медицины катастроф; медицинский мобилизационных резервов «Резерв»; медицинский информационно-аналитический; медицинский биофизический; военно-врачебной экспертизы; судебно-медицинской экспертизы. 2.2. Бюро: медико-социальной экспертизы; медицинской статистики; патологоанатомическое; судебно-медицинской экспертизы. 2.3. Лаборатории: клинико-диагностическая; бактериологическая, в том числе по диагностике туберкулеза. 2.4. Медицинский отряд, в том числе специального назначения (военного округа, флота).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75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МЕДИЦИНСКОЕ ВОЛОНТЕРСТВО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создано для повышения качества и скорости оказания помощи пациентам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970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03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3. Медицинские организации по надзору в сфере защиты прав потребителей и благополучия человека: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07491"/>
            <a:ext cx="10515600" cy="3969472"/>
          </a:xfrm>
        </p:spPr>
        <p:txBody>
          <a:bodyPr/>
          <a:lstStyle/>
          <a:p>
            <a:r>
              <a:rPr lang="ru-RU" dirty="0" smtClean="0"/>
              <a:t>3.1. Центры гигиены и эпидемиологии. </a:t>
            </a:r>
          </a:p>
          <a:p>
            <a:r>
              <a:rPr lang="ru-RU" dirty="0" smtClean="0"/>
              <a:t>3.2. Противочумный центр (станция).</a:t>
            </a:r>
          </a:p>
          <a:p>
            <a:r>
              <a:rPr lang="ru-RU" dirty="0" smtClean="0"/>
              <a:t> 3.3. Дезинфекционный центр (станция). </a:t>
            </a:r>
          </a:p>
          <a:p>
            <a:r>
              <a:rPr lang="ru-RU" dirty="0" smtClean="0"/>
              <a:t>3.4. Центр гигиенического образования населения. </a:t>
            </a:r>
          </a:p>
          <a:p>
            <a:r>
              <a:rPr lang="ru-RU" dirty="0" smtClean="0"/>
              <a:t>3.5. Центр государственного санитарно-эпидемиологического надзора.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366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FF0000"/>
                </a:solidFill>
              </a:rPr>
              <a:t>Обязанности (возможности) волонтеров в Больнице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27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171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1.1.Студент медицинского вуза до 3 курса, медицинского </a:t>
            </a:r>
            <a:r>
              <a:rPr lang="ru-RU" b="1" dirty="0" err="1" smtClean="0"/>
              <a:t>суза</a:t>
            </a:r>
            <a:r>
              <a:rPr lang="ru-RU" b="1" dirty="0" smtClean="0"/>
              <a:t> до 2 курса: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6909"/>
            <a:ext cx="10515600" cy="52832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1.1.1. Помогает медицинской палатной сестре в уходе за пациентами и, при необходимости, участвует в кормлении пациентов.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1.1.2. Производит смену нательного и постельного белья пациентов.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1.1.3. Следит за соблюдением больными правил личной гигиены: умывает, подмывает, причесывает пациентов, которые не могут этого делать по состоянию своего физического здоровья.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1.1.4. Участвует в транспортировке пациентов.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1.1.5. Следит за выполнением пациентами и посетителями режима дня лечебного отделения.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1.1.6. Производит приготовление рабочих растворов для проведения дезинфекции, проводит дезинфекцию уборочного инвентаря, предметов ухода.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1.1.7. Проводит текущую уборку и генеральную уборку процедурного (перевязочного) кабинета с использованием дезинфицирующих средств.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1.1.8. Оказывает помощь медицинскому персоналу в ведении медицинской документации.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1.1.9. Присутствует при сборе анализов крови и участвует в их транспортировке в лабораторию.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1.1.10. Сопровождает больных на диагностические и лечебные процедуры.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1.1.11. Проводит термометрию, измерение: АД, частоты пульса, частоты дыхания с фиксированием показателей в стационарной карте.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1.1.12. Оказывает помощь медицинскому персоналу в выдаче лекарств.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 1.1.13. Участвует в перевязках.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1.1.14. Участвует в досуговой деятельности для детей детских стационаров согласно внутреннему распорядку отделения.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 1.1.15. Осуществляет все манипуляции и уход за пациентами под контролем среднего медицинского персонала отделения.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676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1.2. Студент медицинского вуза с 4 курса, а также лица, имеющие диплом о среднем профессиональном медицинском образовании, студенты </a:t>
            </a:r>
            <a:r>
              <a:rPr lang="ru-RU" sz="3200" b="1" dirty="0" err="1" smtClean="0"/>
              <a:t>суза</a:t>
            </a:r>
            <a:r>
              <a:rPr lang="ru-RU" sz="3200" b="1" dirty="0" smtClean="0"/>
              <a:t> с 3 курса(включительно):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1.2.1. Помогает в подготовке стерильных инструментов, капельниц, растворов в процедурном кабинете; </a:t>
            </a:r>
          </a:p>
          <a:p>
            <a:pPr marL="0" indent="0" algn="just">
              <a:buNone/>
            </a:pPr>
            <a:r>
              <a:rPr lang="ru-RU" dirty="0" smtClean="0"/>
              <a:t>1.2.2. Участвует в перевязках; </a:t>
            </a:r>
          </a:p>
          <a:p>
            <a:pPr marL="0" indent="0" algn="just">
              <a:buNone/>
            </a:pPr>
            <a:r>
              <a:rPr lang="ru-RU" dirty="0" smtClean="0"/>
              <a:t>1.2.3. Помогает в сборе необходимых анализов (кал, моча, кровь) и доставке их в лабораторию; </a:t>
            </a:r>
          </a:p>
          <a:p>
            <a:pPr marL="0" indent="0" algn="just">
              <a:buNone/>
            </a:pPr>
            <a:r>
              <a:rPr lang="ru-RU" dirty="0" smtClean="0"/>
              <a:t>1.2.4. Выполняет подготовку внутривенных капельных систем и проводит манипуляции (внутривенные, внутримышечные инъекции, постановка и контроль за внутривенными капельными системами) совместно с медицинской сестрой. </a:t>
            </a:r>
          </a:p>
          <a:p>
            <a:pPr marL="0" indent="0" algn="just">
              <a:buNone/>
            </a:pPr>
            <a:r>
              <a:rPr lang="ru-RU" dirty="0" smtClean="0"/>
              <a:t>1.2.5. Помогает медицинской сестре в выполнении назначений врача. </a:t>
            </a:r>
          </a:p>
          <a:p>
            <a:pPr marL="0" indent="0" algn="just">
              <a:buNone/>
            </a:pPr>
            <a:r>
              <a:rPr lang="ru-RU" dirty="0" smtClean="0"/>
              <a:t>1.2.6. Помогает в санитарно-гигиенической уборке и дезинфекции процедурной, перевязочной, операционной.</a:t>
            </a:r>
          </a:p>
          <a:p>
            <a:pPr marL="0" indent="0" algn="just">
              <a:buNone/>
            </a:pPr>
            <a:r>
              <a:rPr lang="ru-RU" dirty="0" smtClean="0"/>
              <a:t> 1.2.7. Участвует в транспортировке пациентов. </a:t>
            </a:r>
          </a:p>
          <a:p>
            <a:pPr marL="0" indent="0" algn="just">
              <a:buNone/>
            </a:pPr>
            <a:r>
              <a:rPr lang="ru-RU" dirty="0" smtClean="0"/>
              <a:t>1.2.8. Участвует в подготовке пациентов перед операциями.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049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/>
              <a:t>1.2. Студент медицинского вуза с 4 курса, а также лица, имеющие диплом о среднем профессиональном медицинском образовании, студенты </a:t>
            </a:r>
            <a:r>
              <a:rPr lang="ru-RU" sz="3200" b="1" dirty="0" err="1"/>
              <a:t>суза</a:t>
            </a:r>
            <a:r>
              <a:rPr lang="ru-RU" sz="3200" b="1" dirty="0"/>
              <a:t> с 3 курса(включительно):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98255"/>
            <a:ext cx="10515600" cy="397870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1.2.9. Сопровождает больных на диагностические и лечебные процедуры. </a:t>
            </a:r>
          </a:p>
          <a:p>
            <a:pPr marL="0" indent="0" algn="just">
              <a:buNone/>
            </a:pPr>
            <a:r>
              <a:rPr lang="ru-RU" dirty="0" smtClean="0"/>
              <a:t>1.2.10. Оказывает помощь медицинскому персоналу в ведении медицинской документации.</a:t>
            </a:r>
          </a:p>
          <a:p>
            <a:pPr marL="0" indent="0" algn="just">
              <a:buNone/>
            </a:pPr>
            <a:r>
              <a:rPr lang="ru-RU" dirty="0" smtClean="0"/>
              <a:t> 1.2.11. Проводит термометрию, измерение: АД, частоты пульса, частоты дыхания с фиксированием показателей в стационарной карте. </a:t>
            </a:r>
          </a:p>
          <a:p>
            <a:pPr marL="0" indent="0" algn="just">
              <a:buNone/>
            </a:pPr>
            <a:r>
              <a:rPr lang="ru-RU" dirty="0" smtClean="0"/>
              <a:t>1.2.12. Оказывает помощь медицинскому персоналу в выдаче лекарств. </a:t>
            </a:r>
          </a:p>
          <a:p>
            <a:pPr marL="0" indent="0" algn="just">
              <a:buNone/>
            </a:pPr>
            <a:r>
              <a:rPr lang="ru-RU" dirty="0" smtClean="0"/>
              <a:t>1.2.13. Осуществляет все манипуляции и уход за пациентами под контролем среднего медицинского персонала отделения.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331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Обязанности (возможности) волонтеров в поликлиническом учреждении, в том числе в отделении дневного стационара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01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73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1.1. Студент медицинского вуза до 3 курса, медицинского </a:t>
            </a:r>
            <a:r>
              <a:rPr lang="ru-RU" b="1" dirty="0" err="1" smtClean="0"/>
              <a:t>суза</a:t>
            </a:r>
            <a:r>
              <a:rPr lang="ru-RU" b="1" dirty="0" smtClean="0"/>
              <a:t> до 2 курса: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7744"/>
            <a:ext cx="10515600" cy="5153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dirty="0" smtClean="0"/>
              <a:t>1.1.1. Помогает в подготовке амбулаторного приема участкового врача-терапевта (подготовка рабочего места, приборов, инструментов, индивидуальных карг амбулаторного больного, бланков, рецептов и др., своевременное получение результатов и расклейка их по картам и т.д.). </a:t>
            </a:r>
          </a:p>
          <a:p>
            <a:pPr marL="0" indent="0">
              <a:buNone/>
            </a:pPr>
            <a:r>
              <a:rPr lang="ru-RU" sz="1800" dirty="0" smtClean="0"/>
              <a:t>1.1.2. Помогает в выдаче талонов пациентам для повторных посещений врача. </a:t>
            </a:r>
          </a:p>
          <a:p>
            <a:pPr marL="0" indent="0">
              <a:buNone/>
            </a:pPr>
            <a:r>
              <a:rPr lang="ru-RU" sz="1800" dirty="0" smtClean="0"/>
              <a:t>1.1.3. Помогает в подготовке предварительных материалов для составления отчета по диспансеризации населения участка. </a:t>
            </a:r>
          </a:p>
          <a:p>
            <a:pPr marL="0" indent="0">
              <a:buNone/>
            </a:pPr>
            <a:r>
              <a:rPr lang="ru-RU" sz="1800" dirty="0" smtClean="0"/>
              <a:t>1.1.4.Помогает в укомплектовании необходимыми инструментами и медикаментами сумку врача-терапевта участкового для оказания медицинской помощи на дому. </a:t>
            </a:r>
          </a:p>
          <a:p>
            <a:pPr marL="0" indent="0">
              <a:buNone/>
            </a:pPr>
            <a:r>
              <a:rPr lang="ru-RU" sz="1800" dirty="0" smtClean="0"/>
              <a:t>1.1.5. Производит приготовление рабочих растворов для проведения дезинфекции, проводит дезинфекцию уборочного инвентаря, предметов ухода. </a:t>
            </a:r>
          </a:p>
          <a:p>
            <a:pPr marL="0" indent="0">
              <a:buNone/>
            </a:pPr>
            <a:r>
              <a:rPr lang="ru-RU" sz="1800" dirty="0" smtClean="0"/>
              <a:t>1.1.6. Проводит текущую уборку и генеральную уборку процедурного (перевязочного) кабинета с использованием дезинфицирующих средств. </a:t>
            </a:r>
          </a:p>
          <a:p>
            <a:pPr marL="0" indent="0">
              <a:buNone/>
            </a:pPr>
            <a:r>
              <a:rPr lang="ru-RU" sz="1800" dirty="0" smtClean="0"/>
              <a:t>1.1.7. Оказывает помощь медицинскому персоналу в ведении медицинской документации. </a:t>
            </a:r>
          </a:p>
          <a:p>
            <a:pPr marL="0" indent="0">
              <a:buNone/>
            </a:pPr>
            <a:r>
              <a:rPr lang="ru-RU" sz="1800" dirty="0" smtClean="0"/>
              <a:t>1.1.8. Учувствует в транспортировке анализов в лабораторию. </a:t>
            </a:r>
          </a:p>
          <a:p>
            <a:pPr marL="0" indent="0">
              <a:buNone/>
            </a:pPr>
            <a:r>
              <a:rPr lang="ru-RU" sz="1800" dirty="0" smtClean="0"/>
              <a:t>1.1.9. Сопровождает больных на диагностические и лечебные процедуры.</a:t>
            </a:r>
          </a:p>
          <a:p>
            <a:pPr marL="0" indent="0">
              <a:buNone/>
            </a:pPr>
            <a:r>
              <a:rPr lang="ru-RU" sz="1800" dirty="0" smtClean="0"/>
              <a:t> 1.1.10. Проводит термометрию, измерение: АД, частоты пульса, частоты дыхания с фиксированием показателей в амбулаторной карте. </a:t>
            </a:r>
          </a:p>
          <a:p>
            <a:pPr marL="0" indent="0">
              <a:buNone/>
            </a:pPr>
            <a:r>
              <a:rPr lang="ru-RU" sz="1800" dirty="0" smtClean="0"/>
              <a:t>1.1.11. Участвует в перевязках. </a:t>
            </a:r>
          </a:p>
          <a:p>
            <a:pPr marL="0" indent="0">
              <a:buNone/>
            </a:pPr>
            <a:r>
              <a:rPr lang="ru-RU" sz="1800" dirty="0" smtClean="0"/>
              <a:t>1.1.12.Осуществляет все манипуляции и уход за пациентами под контролем среднего медицинского персонала отделения.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18909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1.2. Студент медицинского вуза с 4 курса, а также лица, имеющие диплом о среднем профессиональном медицинском образовании, студенты </a:t>
            </a:r>
            <a:r>
              <a:rPr lang="ru-RU" sz="3200" b="1" dirty="0" err="1" smtClean="0"/>
              <a:t>суза</a:t>
            </a:r>
            <a:r>
              <a:rPr lang="ru-RU" sz="3200" b="1" dirty="0" smtClean="0"/>
              <a:t> с 3 курса(включительно):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39635"/>
            <a:ext cx="10515600" cy="423732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1.2.1. Помогает в подготовке стерильных инструментов, капельниц, растворов в процедурном кабинете; </a:t>
            </a:r>
          </a:p>
          <a:p>
            <a:pPr marL="0" indent="0" algn="just">
              <a:buNone/>
            </a:pPr>
            <a:r>
              <a:rPr lang="ru-RU" dirty="0" smtClean="0"/>
              <a:t>1.2.2. Участвует в перевязках; </a:t>
            </a:r>
          </a:p>
          <a:p>
            <a:pPr marL="0" indent="0" algn="just">
              <a:buNone/>
            </a:pPr>
            <a:r>
              <a:rPr lang="ru-RU" dirty="0" smtClean="0"/>
              <a:t>1.2.3. Помогает в сборе необходимых анализов (кал, моча, кровь) и доставке их в лабораторию; </a:t>
            </a:r>
          </a:p>
          <a:p>
            <a:pPr marL="0" indent="0" algn="just">
              <a:buNone/>
            </a:pPr>
            <a:r>
              <a:rPr lang="ru-RU" dirty="0" smtClean="0"/>
              <a:t>1.2.4.Выполняет подготовку внутривенных капельных систем и проводит манипуляции (внутривенные, внутримышечные инъекции, постановка и контроль за внутривенными капельными системами) совместно с медицинской сестрой.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38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1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1.2. Студент медицинского вуза с 4 курса, а также лица, имеющие диплом о среднем профессиональном медицинском образовании, студенты </a:t>
            </a:r>
            <a:r>
              <a:rPr lang="ru-RU" sz="3200" b="1" dirty="0" err="1"/>
              <a:t>суза</a:t>
            </a:r>
            <a:r>
              <a:rPr lang="ru-RU" sz="3200" b="1" dirty="0"/>
              <a:t> с 3 курса(включительно):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2691"/>
            <a:ext cx="10515600" cy="42742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1.2.5. Помогает медицинской сестре в выполнении назначений врача.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1.2.6.Помогает в санитарно-гигиенической уборке и дезинфекции процедурной, перевязочной, операционной.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1.2.7.Помогает медицинскому персоналу в выполнение лечебных и диагностических назначений в поликлинике.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1.2.8. Сопровождает больных на диагностические и лечебные процедуры.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1.2.9. Оказывает помощь медицинскому персоналу в ведении медицинской документации. 1.2.10.Проводит термометрию, измерение: АД, частоты пульса, частоты дыхания с фиксированием показателей в стационарной карте.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1.2.11. Помогает медицинской сестре в проведении инструктажа пациентов по вопросам подготовки к лабораторным и инструментальным исследованиям.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1.2.12.Помогает медицинской сестре в проведении профилактических прививок и их регистрации.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1.2.13 Помогает на приеме врача общей практики.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1.2.14 Помогает при снятии ЭКГ, а также оказывает помощь при проведении других диагностических исследований.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1.2.15 Помогает вносить данные в информационную систему поликлинического учреждения.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33770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Обязанности (возможности) волонтеров на скорой медицинской помощи (СМП)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1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06" b="4621"/>
          <a:stretch/>
        </p:blipFill>
        <p:spPr>
          <a:xfrm>
            <a:off x="655782" y="365124"/>
            <a:ext cx="10778836" cy="60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23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1.1. Студент медицинского вуза до 3 курса, медицинского </a:t>
            </a:r>
            <a:r>
              <a:rPr lang="ru-RU" b="1" dirty="0" err="1" smtClean="0"/>
              <a:t>суза</a:t>
            </a:r>
            <a:r>
              <a:rPr lang="ru-RU" b="1" dirty="0" smtClean="0"/>
              <a:t> до 2 курса: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9418"/>
            <a:ext cx="10515600" cy="459754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1.1.1. Помогает бригаде СМП проверять состояние автомашины, наличие и исправность рации санитарного автомобиля.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1.1.2. Помогает проверять укладку выездной бригады скорой медицинской помощи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1.1.3 Помогает в проведении переговоров с диспетчерами станции СМП.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1.1.4 Помогает в использовании диагностического оборудования, в том числе электрокардиографа.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1.1.5 Помогает фельдшеру/медицинской сестре в выполнении назначений врача бригады. 1.1.6 Производит приготовление рабочих растворов для проведения дезинфекции, проводит дезинфекцию оборудования на машине СМП и уборку медицинского мусора.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1.1.7. Оказывает помощь медицинскому персоналу в ведении медицинской документации/карты выезда.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1.1.8 Помогает при первичной обработке хирургической раны.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1.1.9. Проводит термометрию, измерение АД, частоты пульса, частоты дыхания с фиксированием показателей в карте выезда.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1.1.10. Участвует в перевязках.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1.1.11.Помогает бригаде СМП в транспортировке пациентов и сопровождает пациентов по прибытию СМП в приемный покой медицинского учреждения.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14174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1.2. Студент медицинского вуза с 4 курса, а также лица, имеющие диплом о среднем профессиональном медицинском образовании, студенты </a:t>
            </a:r>
            <a:r>
              <a:rPr lang="ru-RU" sz="2800" b="1" dirty="0" err="1" smtClean="0"/>
              <a:t>суза</a:t>
            </a:r>
            <a:r>
              <a:rPr lang="ru-RU" sz="2800" b="1" dirty="0" smtClean="0"/>
              <a:t> с 3 курса(включительно):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01091"/>
            <a:ext cx="10515600" cy="47197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1.2.1. Помогает в проведении переговоров с диспетчерами станции СМП.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1.2.2 Оказывает помощь в сборе анамнеза бригаде СМП.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1.2.3.Выполняет подготовку внутривенных капельных систем и проводит манипуляции (внутривенные, внутримышечные инъекции, постановка и контроль за внутривенными капельными системами) совместно с бригадой СМП.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1.2.4. Производит приготовление рабочих растворов для проведения дезинфекции, проводит дезинфекцию оборудования на машине СМП и уборку медицинского мусора.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1.2.5. Помогает фельдшеру/медицинской сестре в выполнении назначений врача СМП.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1.2.6. Помогает при первичной обработке хирургической раны.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1.2.7. Участвует в перевязках.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1.2.8. Помогает в фиксации и иммобилизации конечностей. </a:t>
            </a:r>
          </a:p>
        </p:txBody>
      </p:sp>
    </p:spTree>
    <p:extLst>
      <p:ext uri="{BB962C8B-B14F-4D97-AF65-F5344CB8AC3E}">
        <p14:creationId xmlns:p14="http://schemas.microsoft.com/office/powerpoint/2010/main" val="3734190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/>
              <a:t>1.2. Студент медицинского вуза с 4 курса, а также лица, имеющие диплом о среднем профессиональном медицинском образовании, студенты </a:t>
            </a:r>
            <a:r>
              <a:rPr lang="ru-RU" sz="3200" b="1" dirty="0" err="1"/>
              <a:t>суза</a:t>
            </a:r>
            <a:r>
              <a:rPr lang="ru-RU" sz="3200" b="1" dirty="0"/>
              <a:t> с 3 курса(включительно):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53673"/>
            <a:ext cx="10515600" cy="392329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1.2.9. Помогает в использовании диагностического оборудования, в том числе электрокардиографа.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1.2.10. Помогает бригаде СМП при подключении пациентов к аппарату ИВЛ.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1.2.11. Оказывает помощь медицинскому персоналу в ведении медицинской документации/карты выезда.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1.2.12. Проводит термометрию, измерение: АД, частоты пульса, частоты дыхания с фиксированием показателей в карте выезда.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 1.2.13. Помогает при проведении обследования больного.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 1.2.14. Помогает в проведении реанимационных мероприятий.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1.2.15. Присутствует при сборе анамнеза у пациентов.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1.2.16. Помогает бригаде СМП в транспортировке пациентов и сопровождает пациентов по прибытию СМП в приемный покой медицинского учреждения.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262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4" b="4832"/>
          <a:stretch/>
        </p:blipFill>
        <p:spPr>
          <a:xfrm>
            <a:off x="951345" y="452582"/>
            <a:ext cx="10402455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78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4106" r="449" b="5257"/>
          <a:stretch/>
        </p:blipFill>
        <p:spPr>
          <a:xfrm>
            <a:off x="838200" y="365125"/>
            <a:ext cx="10515600" cy="60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1" b="5045"/>
          <a:stretch/>
        </p:blipFill>
        <p:spPr>
          <a:xfrm>
            <a:off x="738909" y="365126"/>
            <a:ext cx="10889673" cy="60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1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80" b="5257"/>
          <a:stretch/>
        </p:blipFill>
        <p:spPr>
          <a:xfrm>
            <a:off x="711200" y="365125"/>
            <a:ext cx="10642600" cy="59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86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1"/>
          <a:stretch/>
        </p:blipFill>
        <p:spPr>
          <a:xfrm>
            <a:off x="628073" y="184727"/>
            <a:ext cx="10898909" cy="59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1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4" b="4832"/>
          <a:stretch/>
        </p:blipFill>
        <p:spPr>
          <a:xfrm>
            <a:off x="258617" y="221673"/>
            <a:ext cx="11397673" cy="61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16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06" b="4408"/>
          <a:stretch/>
        </p:blipFill>
        <p:spPr>
          <a:xfrm>
            <a:off x="554182" y="365125"/>
            <a:ext cx="10799618" cy="60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5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4" b="5045"/>
          <a:stretch/>
        </p:blipFill>
        <p:spPr>
          <a:xfrm>
            <a:off x="838200" y="365125"/>
            <a:ext cx="10515600" cy="61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05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06" b="4408"/>
          <a:stretch/>
        </p:blipFill>
        <p:spPr>
          <a:xfrm>
            <a:off x="838200" y="258618"/>
            <a:ext cx="10698018" cy="61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8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57" b="4407"/>
          <a:stretch/>
        </p:blipFill>
        <p:spPr>
          <a:xfrm>
            <a:off x="600364" y="365125"/>
            <a:ext cx="10935854" cy="614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0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31" b="4620"/>
          <a:stretch/>
        </p:blipFill>
        <p:spPr>
          <a:xfrm>
            <a:off x="665017" y="365125"/>
            <a:ext cx="10788073" cy="60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59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1" b="5045"/>
          <a:stretch/>
        </p:blipFill>
        <p:spPr>
          <a:xfrm>
            <a:off x="838199" y="434109"/>
            <a:ext cx="10808855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34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70" b="5893"/>
          <a:stretch/>
        </p:blipFill>
        <p:spPr>
          <a:xfrm>
            <a:off x="692727" y="365125"/>
            <a:ext cx="10769600" cy="5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19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2" b="3770"/>
          <a:stretch/>
        </p:blipFill>
        <p:spPr>
          <a:xfrm>
            <a:off x="988291" y="365125"/>
            <a:ext cx="10464800" cy="61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9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4" b="7379"/>
          <a:stretch/>
        </p:blipFill>
        <p:spPr>
          <a:xfrm>
            <a:off x="674255" y="365124"/>
            <a:ext cx="10679545" cy="61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2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40" b="4620"/>
          <a:stretch/>
        </p:blipFill>
        <p:spPr>
          <a:xfrm>
            <a:off x="748145" y="365125"/>
            <a:ext cx="10788073" cy="61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43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9" b="5286"/>
          <a:stretch/>
        </p:blipFill>
        <p:spPr>
          <a:xfrm>
            <a:off x="738909" y="365124"/>
            <a:ext cx="10889673" cy="61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91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41" b="7168"/>
          <a:stretch/>
        </p:blipFill>
        <p:spPr>
          <a:xfrm>
            <a:off x="838199" y="365125"/>
            <a:ext cx="10725727" cy="54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6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Волонтерская помощь в медицинских организациях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24000" y="5257799"/>
            <a:ext cx="9144000" cy="6234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251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39" b="5469"/>
          <a:stretch/>
        </p:blipFill>
        <p:spPr>
          <a:xfrm>
            <a:off x="618835" y="365125"/>
            <a:ext cx="10825019" cy="58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90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51" b="4832"/>
          <a:stretch/>
        </p:blipFill>
        <p:spPr>
          <a:xfrm>
            <a:off x="757382" y="452582"/>
            <a:ext cx="10529454" cy="59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80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51" b="5045"/>
          <a:stretch/>
        </p:blipFill>
        <p:spPr>
          <a:xfrm>
            <a:off x="766618" y="365125"/>
            <a:ext cx="10587182" cy="55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6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01" b="5682"/>
          <a:stretch/>
        </p:blipFill>
        <p:spPr>
          <a:xfrm>
            <a:off x="738909" y="277091"/>
            <a:ext cx="10834255" cy="56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62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2" b="4408"/>
          <a:stretch/>
        </p:blipFill>
        <p:spPr>
          <a:xfrm>
            <a:off x="674255" y="365125"/>
            <a:ext cx="10834254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383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31" b="4620"/>
          <a:stretch/>
        </p:blipFill>
        <p:spPr>
          <a:xfrm>
            <a:off x="711199" y="365125"/>
            <a:ext cx="11000509" cy="59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81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9" b="5044"/>
          <a:stretch/>
        </p:blipFill>
        <p:spPr>
          <a:xfrm>
            <a:off x="674255" y="365125"/>
            <a:ext cx="10963563" cy="59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60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9" b="3771"/>
          <a:stretch/>
        </p:blipFill>
        <p:spPr>
          <a:xfrm>
            <a:off x="618836" y="277091"/>
            <a:ext cx="10908146" cy="62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0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42" b="3983"/>
          <a:stretch/>
        </p:blipFill>
        <p:spPr>
          <a:xfrm>
            <a:off x="674255" y="365125"/>
            <a:ext cx="10760363" cy="60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53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66" b="4196"/>
          <a:stretch/>
        </p:blipFill>
        <p:spPr>
          <a:xfrm>
            <a:off x="563417" y="258618"/>
            <a:ext cx="11083637" cy="61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8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4" b="3983"/>
          <a:stretch/>
        </p:blipFill>
        <p:spPr>
          <a:xfrm>
            <a:off x="838201" y="365125"/>
            <a:ext cx="10596418" cy="61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0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06" b="5469"/>
          <a:stretch/>
        </p:blipFill>
        <p:spPr>
          <a:xfrm>
            <a:off x="838200" y="295564"/>
            <a:ext cx="10515600" cy="62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31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05" b="4832"/>
          <a:stretch/>
        </p:blipFill>
        <p:spPr>
          <a:xfrm>
            <a:off x="748145" y="365125"/>
            <a:ext cx="10834255" cy="60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5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90" b="5044"/>
          <a:stretch/>
        </p:blipFill>
        <p:spPr>
          <a:xfrm>
            <a:off x="757382" y="365125"/>
            <a:ext cx="10815782" cy="614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67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97" t="11323" r="10240" b="6106"/>
          <a:stretch/>
        </p:blipFill>
        <p:spPr>
          <a:xfrm>
            <a:off x="838200" y="286327"/>
            <a:ext cx="10515600" cy="56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92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9" b="4832"/>
          <a:stretch/>
        </p:blipFill>
        <p:spPr>
          <a:xfrm>
            <a:off x="838199" y="365125"/>
            <a:ext cx="10254673" cy="60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27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55" b="5469"/>
          <a:stretch/>
        </p:blipFill>
        <p:spPr>
          <a:xfrm>
            <a:off x="748145" y="365125"/>
            <a:ext cx="10605655" cy="59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99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29" b="6318"/>
          <a:stretch/>
        </p:blipFill>
        <p:spPr>
          <a:xfrm>
            <a:off x="563417" y="365125"/>
            <a:ext cx="11286837" cy="55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583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55" b="4408"/>
          <a:stretch/>
        </p:blipFill>
        <p:spPr>
          <a:xfrm>
            <a:off x="628073" y="365125"/>
            <a:ext cx="10898909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551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80" b="4620"/>
          <a:stretch/>
        </p:blipFill>
        <p:spPr>
          <a:xfrm>
            <a:off x="655782" y="365125"/>
            <a:ext cx="10926618" cy="56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0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6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Направления: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ru-RU" dirty="0" smtClean="0"/>
              <a:t>Обеспечение дополнительного ухода и помощи пациентам, их родственникам и медицинскому персоналу в медицинских учреждениях; 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Обеспечение достижения максимально возможного уровня здоровья, функционирования и адаптации лиц, находящихся на амбулаторном и стационарном лечении; 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Уменьшение числа случаев </a:t>
            </a:r>
            <a:r>
              <a:rPr lang="ru-RU" dirty="0" err="1" smtClean="0"/>
              <a:t>инвалидизации</a:t>
            </a:r>
            <a:r>
              <a:rPr lang="ru-RU" dirty="0" smtClean="0"/>
              <a:t>, </a:t>
            </a:r>
            <a:r>
              <a:rPr lang="ru-RU" dirty="0" err="1" smtClean="0"/>
              <a:t>хронизации</a:t>
            </a:r>
            <a:r>
              <a:rPr lang="ru-RU" dirty="0" smtClean="0"/>
              <a:t>, рецидивов, обострений и осложнений заболеваний; 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Подготовка будущих высококвалифицированных сотрудников здравоохранения через волонтерскую практику; 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Создание условий для формирования позитивного отношения и повышение доверия у населения к медицинским организациям и системе здравоохранения в целом.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58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68" t="28941" r="26001" b="8653"/>
          <a:stretch/>
        </p:blipFill>
        <p:spPr>
          <a:xfrm>
            <a:off x="1533236" y="286327"/>
            <a:ext cx="9820564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7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53" t="14506" r="27672" b="47923"/>
          <a:stretch/>
        </p:blipFill>
        <p:spPr>
          <a:xfrm>
            <a:off x="618835" y="480290"/>
            <a:ext cx="10538691" cy="58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09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2417</Words>
  <Application>Microsoft Office PowerPoint</Application>
  <PresentationFormat>Широкоэкранный</PresentationFormat>
  <Paragraphs>147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Тема Office</vt:lpstr>
      <vt:lpstr>ВОЛОНТЕРСТВО В ЗДРАВООХРАНЕНИИ</vt:lpstr>
      <vt:lpstr>МЕДИЦИНСКОЕ ВОЛОНТЕРСТВО</vt:lpstr>
      <vt:lpstr>Презентация PowerPoint</vt:lpstr>
      <vt:lpstr>Презентация PowerPoint</vt:lpstr>
      <vt:lpstr>Волонтерская помощь в медицинских организациях</vt:lpstr>
      <vt:lpstr>Презентация PowerPoint</vt:lpstr>
      <vt:lpstr>Задачи Направления: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ВОЛОНТЕРУ В МЕДИЦИНСКОЙ ОРГАНИЗАЦИИ</vt:lpstr>
      <vt:lpstr>Добровольцы, которые не участвуют в выполнении медицинских манипуляций</vt:lpstr>
      <vt:lpstr>для осуществления медицинских манипуляций</vt:lpstr>
      <vt:lpstr>ТИПЫ МЕДИЦИНСКИХ ОРГАНИЗАЦИЙ</vt:lpstr>
      <vt:lpstr>Лечебно-профилактические медицинские организации:  </vt:lpstr>
      <vt:lpstr>Лечебно-профилактические медицинские организации:  </vt:lpstr>
      <vt:lpstr>Лечебно-профилактические медицинские организации:  </vt:lpstr>
      <vt:lpstr>2. Медицинские организации особого типа:</vt:lpstr>
      <vt:lpstr>3. Медицинские организации по надзору в сфере защиты прав потребителей и благополучия человека:</vt:lpstr>
      <vt:lpstr>Презентация PowerPoint</vt:lpstr>
      <vt:lpstr>1.1.Студент медицинского вуза до 3 курса, медицинского суза до 2 курса:</vt:lpstr>
      <vt:lpstr>1.2. Студент медицинского вуза с 4 курса, а также лица, имеющие диплом о среднем профессиональном медицинском образовании, студенты суза с 3 курса(включительно):</vt:lpstr>
      <vt:lpstr>1.2. Студент медицинского вуза с 4 курса, а также лица, имеющие диплом о среднем профессиональном медицинском образовании, студенты суза с 3 курса(включительно):</vt:lpstr>
      <vt:lpstr>Презентация PowerPoint</vt:lpstr>
      <vt:lpstr>1.1. Студент медицинского вуза до 3 курса, медицинского суза до 2 курса:</vt:lpstr>
      <vt:lpstr>1.2. Студент медицинского вуза с 4 курса, а также лица, имеющие диплом о среднем профессиональном медицинском образовании, студенты суза с 3 курса(включительно):</vt:lpstr>
      <vt:lpstr>1.2. Студент медицинского вуза с 4 курса, а также лица, имеющие диплом о среднем профессиональном медицинском образовании, студенты суза с 3 курса(включительно):</vt:lpstr>
      <vt:lpstr>Презентация PowerPoint</vt:lpstr>
      <vt:lpstr>1.1. Студент медицинского вуза до 3 курса, медицинского суза до 2 курса:</vt:lpstr>
      <vt:lpstr>1.2. Студент медицинского вуза с 4 курса, а также лица, имеющие диплом о среднем профессиональном медицинском образовании, студенты суза с 3 курса(включительно):</vt:lpstr>
      <vt:lpstr>1.2. Студент медицинского вуза с 4 курса, а также лица, имеющие диплом о среднем профессиональном медицинском образовании, студенты суза с 3 курса(включительно):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Волонтерская помощь в медицинских организациях</dc:title>
  <dc:creator>User</dc:creator>
  <cp:lastModifiedBy>User</cp:lastModifiedBy>
  <cp:revision>14</cp:revision>
  <dcterms:created xsi:type="dcterms:W3CDTF">2022-03-23T15:38:54Z</dcterms:created>
  <dcterms:modified xsi:type="dcterms:W3CDTF">2022-03-24T08:18:28Z</dcterms:modified>
</cp:coreProperties>
</file>