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315" r:id="rId3"/>
    <p:sldId id="299" r:id="rId4"/>
    <p:sldId id="316" r:id="rId5"/>
    <p:sldId id="317" r:id="rId6"/>
    <p:sldId id="318" r:id="rId7"/>
    <p:sldId id="319" r:id="rId8"/>
    <p:sldId id="295" r:id="rId9"/>
    <p:sldId id="320" r:id="rId10"/>
    <p:sldId id="321" r:id="rId11"/>
    <p:sldId id="309" r:id="rId12"/>
    <p:sldId id="323" r:id="rId13"/>
    <p:sldId id="324" r:id="rId14"/>
    <p:sldId id="325" r:id="rId15"/>
    <p:sldId id="326" r:id="rId16"/>
    <p:sldId id="338" r:id="rId17"/>
    <p:sldId id="339" r:id="rId18"/>
    <p:sldId id="327" r:id="rId19"/>
    <p:sldId id="328" r:id="rId20"/>
    <p:sldId id="329" r:id="rId21"/>
    <p:sldId id="322" r:id="rId22"/>
    <p:sldId id="330" r:id="rId23"/>
    <p:sldId id="332" r:id="rId24"/>
    <p:sldId id="333" r:id="rId25"/>
    <p:sldId id="334" r:id="rId26"/>
    <p:sldId id="335" r:id="rId27"/>
    <p:sldId id="336" r:id="rId28"/>
    <p:sldId id="337" r:id="rId29"/>
    <p:sldId id="340" r:id="rId30"/>
    <p:sldId id="341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ei Filippov" initials="SF" lastIdx="1" clrIdx="0">
    <p:extLst>
      <p:ext uri="{19B8F6BF-5375-455C-9EA6-DF929625EA0E}">
        <p15:presenceInfo xmlns:p15="http://schemas.microsoft.com/office/powerpoint/2012/main" userId="08f6dc23203cbf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8776"/>
    <a:srgbClr val="E4C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8483A-6258-4188-8CD9-285A1B41176D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26575-C897-4731-B85D-88925E2021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3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517BF-AE24-4BD5-B23E-4366451C7D0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5FAFD-496E-47F5-0AE4-5F2CECEFB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4E2D670-668A-9E98-8621-6EEAC384D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D11DD96-2E8F-64C5-67A9-1C5D87BDD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59895E-3EA2-FFDD-1DAF-C00E227AAF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26575-C897-4731-B85D-88925E2021B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1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1ACB0-3148-37F5-F321-394F44449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BD7C517-F012-5F66-5161-A489298D2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4015D86-864E-FDBC-3EA0-5328CC29B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C24433-0145-CD51-FF6B-323B462B1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03B8-C026-43D1-9203-3596E1D4CCF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9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9B538-FF1C-E6AE-C4AB-F7481A9AD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1C443E0-0A03-38A0-53F4-A2B16A1B1D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9DB9A9A-72B1-8E98-9BF2-B8FA7CE96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11E734-31B6-6107-6E30-D6A8CD2B73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03B8-C026-43D1-9203-3596E1D4CCF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6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65FB2-60D5-E178-8EB5-9466513E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5BFE40F-9FE6-2B6D-4F95-DC6D2A5C7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65C3DEA-DA94-3DD1-4B74-336720BCE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992D14-B426-B22E-1173-7BB2E6D353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03B8-C026-43D1-9203-3596E1D4CCF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64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E921B-3283-C23D-4B09-6F64A0C37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154EF28-9037-6516-4857-7B1D7017D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0DB7D56-AB86-3D78-1B97-3AB9FAF50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1F02F0-ADEA-DA98-5DF2-314DE74A4F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03B8-C026-43D1-9203-3596E1D4CCF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213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DE5E6-FD47-3ADC-ABEB-17880AE93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58F1C95-7C49-654F-3E40-0F2EF2F68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C42C12B-1E13-8B86-C27D-C1C7F3EA4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83D32A-3D5C-D35A-AF70-CDACDA18D8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03B8-C026-43D1-9203-3596E1D4CCF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78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9E29D-1E51-4FBC-2F6A-56D4B78E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606C59A-ED9C-9E26-3C7D-EB43113D2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AD41B8E-661B-8AD0-09E3-F7B235523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2914AE-1262-9303-3F59-1BA501C429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03B8-C026-43D1-9203-3596E1D4CCF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01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26575-C897-4731-B85D-88925E2021B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477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46110-CCE0-CF41-3BDE-4C2F205A7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75B74F7-0B59-0C0C-F9ED-C9E4CED1F0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A89FAEB-3397-F016-2062-159BAAA87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E1B3AD-4A85-9D4A-1B40-EAE1E98C2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26575-C897-4731-B85D-88925E2021B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4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7416E-35A0-3916-FE15-86FEA5FE7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937E43-6273-E554-BD1E-B867190FC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4800F-A34C-7FFE-D080-D1D439CB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E68AC4-0F47-757B-0572-79149D27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A62780-8044-C689-5924-971D5B2D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7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8DB0B-411E-1BB0-B5F1-B2697E2CD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553A4-DC05-796F-6FED-FE611F40F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7AF67B-8A44-80CD-5A8E-4C5D93DD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26EE79-1DE6-0C00-6056-60B9C5CC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795D3-3387-2C14-1D3F-B0EDBECA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1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A709D9-8785-84AD-65D2-79BC598B6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4B6B37-9FEA-3F45-A6AD-B69F5B89C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1007A9-8B33-A1AD-82CC-C74592BE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8BEA8-C559-EEA9-6A47-33149A64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0FBD41-9992-B630-E3CF-2F9AFCA0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2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24709-D8C9-BC83-D269-CA21EB09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8591C-6BCB-42E8-6BA6-78AAD3107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59B280-566A-FE10-3130-3BEDA30E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290F0-62A4-1AE6-B3F0-A0E97C2CD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C9EA0-3024-EC96-B60F-161B45F2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2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9F660-7A29-CE73-8235-9EF79F3A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055A16-A2DD-3A96-83C6-8086C1586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A1E65D-0084-CB23-E7F3-67A892CA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4C4A67-6A4A-4266-493C-7BADE75F4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FF8848-BDFB-4386-5B31-614A7397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0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2FCDC-73D8-431A-9B87-252F32E9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B648D2-E06F-D65F-BEB4-B25BDDDBC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591BEB-FBDC-2E92-3945-E6B404509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11D95C-8271-6F25-1ED0-EED1510B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593C6E-AD24-D0E5-3924-5663155C8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B35720-2C05-B6A8-093D-FF367749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4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64127-B024-AEDA-8CB1-6951FC11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2F4F11-3B44-CDDA-7EEE-3E27B4AC7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9B0B6E-C374-D7D1-6099-31F4AE903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434135-2EF7-DC8B-A09C-A243C69F4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212F81-8B73-CC41-A3B5-5B3EA31AE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4D9B68-A97B-4BDF-BF9A-408B24D00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D0AD34-C615-8918-AA7C-B5106AAC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B9DC59-FA01-6919-B49E-6386FF80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72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10A6D-8AF6-17B9-A4D3-348944B5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9B804C-34EE-BDD4-E3B9-3F5F12D1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5DE8ED-27EE-97BD-B30F-FA551EC9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B52F4F-9B50-E2B4-23F8-C2A35F41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1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62E3C6-E076-5834-A6C3-09C4C0B2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664B2C-2597-FDF1-7E6E-86FDF2FA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5884F1-64B2-E0AA-9537-C254AC9B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1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2E2B4-D7FA-3FC2-E256-F801C64F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4CE7E-396D-276E-AE4D-63C00C4B1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C1A2F-F962-1A6B-1C6D-AE7D47E41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0AB66C-C56F-B729-E9B8-A54DFFFD3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D48B3-951A-55A1-8FC0-0F59A835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F871B8-E55E-A798-2A3B-60B0DB57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8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28EF1-53AB-953F-FB87-27BBB3BA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3895E5-A5E8-4BA7-C496-A66881899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A8F2DF-7E11-FF10-9C78-2C10FE1B2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1238FC-B6D8-564C-33C4-46A0FDE9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C7A5-E8A4-41FB-B259-7CEF58A78EDB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B5F184-2ADD-D666-AB81-58BDEB86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6F575B-13C5-CCE7-A28D-58AC9D6A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1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1895C-241E-9969-E785-33CE1546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0C1213-9A92-65F0-2A5E-496C3CE0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E1EA1B-74E8-CD58-90B9-DA80F8E20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6C7A5-E8A4-41FB-B259-7CEF58A78EDB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DD341-9E50-1966-AFA5-1A06BB91E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E11A4F-32F3-7ED0-5BAD-7460E3D4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9B3A-AFE7-43B4-A9EB-144C48F8E8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7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D839F5-E12D-7862-9292-1D2040F857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93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619D3-A7EA-88CA-A3CF-DB735F96B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4327" y="137161"/>
            <a:ext cx="8825658" cy="1819069"/>
          </a:xfrm>
        </p:spPr>
        <p:txBody>
          <a:bodyPr/>
          <a:lstStyle/>
          <a:p>
            <a:r>
              <a:rPr lang="ru-RU" sz="2000" dirty="0">
                <a:solidFill>
                  <a:srgbClr val="E4C88A"/>
                </a:solidFill>
              </a:rPr>
              <a:t>ВОЛГОГРАДСКИЙ ГОСУДАРСТВЕННЫЙ МЕДИЦИНСКИЙ УНИВЕРСИТЕТ</a:t>
            </a:r>
            <a:br>
              <a:rPr lang="ru-RU" sz="2000" dirty="0">
                <a:solidFill>
                  <a:srgbClr val="E4C88A"/>
                </a:solidFill>
              </a:rPr>
            </a:br>
            <a:r>
              <a:rPr lang="ru-RU" sz="2000" dirty="0">
                <a:solidFill>
                  <a:srgbClr val="E4C88A"/>
                </a:solidFill>
              </a:rPr>
              <a:t>КАФЕДРА СТОМАТОЛОГИИ ДЕТСКОГО ВОЗРАСТА</a:t>
            </a:r>
            <a:br>
              <a:rPr lang="ru-RU" sz="2000" dirty="0">
                <a:solidFill>
                  <a:srgbClr val="E4C88A"/>
                </a:solidFill>
              </a:rPr>
            </a:br>
            <a:r>
              <a:rPr lang="ru-RU" sz="2000" dirty="0">
                <a:solidFill>
                  <a:srgbClr val="E4C88A"/>
                </a:solidFill>
              </a:rPr>
              <a:t>  </a:t>
            </a:r>
            <a:br>
              <a:rPr lang="ru-RU" sz="2000" dirty="0">
                <a:solidFill>
                  <a:srgbClr val="E4C88A"/>
                </a:solidFill>
              </a:rPr>
            </a:br>
            <a:br>
              <a:rPr lang="ru-RU" sz="2000" dirty="0">
                <a:solidFill>
                  <a:srgbClr val="E4C88A"/>
                </a:solidFill>
              </a:rPr>
            </a:br>
            <a:r>
              <a:rPr lang="ru-RU" sz="2000" dirty="0">
                <a:solidFill>
                  <a:srgbClr val="E4C88A"/>
                </a:solidFill>
              </a:rPr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8A920-4869-1141-A1EC-39DFE7E3E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0" y="1621735"/>
            <a:ext cx="8825658" cy="540218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sz="4600" b="1" dirty="0">
                <a:solidFill>
                  <a:srgbClr val="E4C88A"/>
                </a:solidFill>
              </a:rPr>
              <a:t>СОВРЕМЕННЫЕ МЕТОДЫ ЛЕЧЕНИЯ ПЕРЕЛОМОВ ВЕРХНЕЙ ЧЕЛЮСТИ В ДЕТСКОМ ВОЗРАСТЕ</a:t>
            </a:r>
          </a:p>
          <a:p>
            <a:pPr algn="ctr"/>
            <a:endParaRPr lang="ru-RU" sz="2600" dirty="0">
              <a:solidFill>
                <a:srgbClr val="E4C88A"/>
              </a:solidFill>
            </a:endParaRPr>
          </a:p>
          <a:p>
            <a:pPr algn="ctr"/>
            <a:br>
              <a:rPr lang="ru-RU" sz="2600" dirty="0">
                <a:solidFill>
                  <a:srgbClr val="E4C88A"/>
                </a:solidFill>
              </a:rPr>
            </a:br>
            <a:r>
              <a:rPr lang="ru-RU" sz="2600" dirty="0">
                <a:solidFill>
                  <a:srgbClr val="E4C88A"/>
                </a:solidFill>
              </a:rPr>
              <a:t>ВОЛГОГРАД</a:t>
            </a:r>
          </a:p>
          <a:p>
            <a:pPr algn="ctr"/>
            <a:endParaRPr lang="ru-RU" sz="2600" b="1" dirty="0">
              <a:solidFill>
                <a:srgbClr val="E4C88A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  <a:highlight>
                <a:srgbClr val="E4C88A"/>
              </a:highlight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228921-1CE1-2F32-48CD-3B2A238E3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034" y="229907"/>
            <a:ext cx="3361336" cy="12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8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BE7FE-6F51-0F67-5831-0C0C53F46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C3DB55-A476-4344-5FE0-17AC4F703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421" y="1193800"/>
            <a:ext cx="7773157" cy="5299075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639F32D-E749-B046-9146-5C04547D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0067"/>
            <a:ext cx="10651066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88776"/>
                </a:solidFill>
                <a:latin typeface="+mn-lt"/>
              </a:rPr>
              <a:t>               ПЕРЕЛОМЫ ВЕРХНЕЙ ЧЕЛЮСТИ ПО ВАССМУНДУ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0793323-04E3-5BB7-B29B-D36048052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" y="714356"/>
            <a:ext cx="10651067" cy="5778519"/>
          </a:xfrm>
        </p:spPr>
        <p:txBody>
          <a:bodyPr>
            <a:noAutofit/>
          </a:bodyPr>
          <a:lstStyle/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97CA233-3A30-5310-5008-3130F3FB6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613" y="1659556"/>
            <a:ext cx="46037" cy="22575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F6C4ED-B914-1488-DD70-144B48407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92" y="1436510"/>
            <a:ext cx="10403884" cy="47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6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DE3D61C6-B4F0-1097-2E89-34FC4AEFBE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566"/>
            <a:ext cx="12191999" cy="686093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3733" cy="136207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E4C88A"/>
                </a:solidFill>
              </a:rPr>
              <a:t>ПЕРЕЛОМЫ ОТРОСТКОВ ВЕРХНЕЙ ЧЕЛЮСТИ (НЕБНЫЙ) 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03A804CE-2C33-DA29-840F-AAB65CB65F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95" y="1417900"/>
            <a:ext cx="6045005" cy="500152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8A0B9-66C3-7BCE-1A40-51D06F152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94947F64-2704-003F-A3E3-5BF9C89C1A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566"/>
            <a:ext cx="12191999" cy="686093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AB5E4F-4181-664F-C394-F7B387A4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E4C88A"/>
                </a:solidFill>
              </a:rPr>
              <a:t>        </a:t>
            </a:r>
            <a:r>
              <a:rPr lang="ru-RU" sz="3600" b="1" dirty="0">
                <a:solidFill>
                  <a:srgbClr val="E4C88A"/>
                </a:solidFill>
              </a:rPr>
              <a:t>СОЧЕТАНИЕ С ПЕРЕЛОМАМИ НАЗО-ОРБИТАЛЬНО-ЭТМОИДАЛЬНОГО КОМПЛЕКСА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FE0D424-8CE0-B34B-1307-EEDD79FCE0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"/>
          <a:stretch/>
        </p:blipFill>
        <p:spPr>
          <a:xfrm>
            <a:off x="1006028" y="1838986"/>
            <a:ext cx="4048038" cy="4409414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89FDA4E7-17B7-7DEF-960A-EAA0D416F3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"/>
          <a:stretch/>
        </p:blipFill>
        <p:spPr>
          <a:xfrm>
            <a:off x="6638402" y="1838986"/>
            <a:ext cx="4520040" cy="4409414"/>
          </a:xfrm>
        </p:spPr>
      </p:pic>
    </p:spTree>
    <p:extLst>
      <p:ext uri="{BB962C8B-B14F-4D97-AF65-F5344CB8AC3E}">
        <p14:creationId xmlns:p14="http://schemas.microsoft.com/office/powerpoint/2010/main" val="300589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9517A-7C3D-F678-FF00-8B068C033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DA693EB1-7D1B-0017-FE4E-FF750EB11F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41B852F-A0EF-97D5-6A18-6FC556F4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E4C88A"/>
                </a:solidFill>
              </a:rPr>
              <a:t>        </a:t>
            </a:r>
            <a:r>
              <a:rPr lang="ru-RU" sz="3600" b="1" dirty="0">
                <a:solidFill>
                  <a:srgbClr val="E4C88A"/>
                </a:solidFill>
              </a:rPr>
              <a:t>ВОЗРАСТНОЕ АНАТОМИЧЕСКОЕ СООТНОШЕНИЕ МОЗГОВОГО И ЛИЦЕВОГО ОТДЕЛОВ ЧЕРЕПА</a:t>
            </a:r>
            <a:br>
              <a:rPr lang="ru-RU" sz="3600" b="1" dirty="0">
                <a:solidFill>
                  <a:srgbClr val="E4C88A"/>
                </a:solidFill>
              </a:rPr>
            </a:br>
            <a:r>
              <a:rPr lang="ru-RU" sz="3600" b="1" dirty="0">
                <a:solidFill>
                  <a:srgbClr val="E4C88A"/>
                </a:solidFill>
              </a:rPr>
              <a:t>( ВЗРОСЛЫЙ, 6 ЛЕТ, НОВОРОЖДЕННЫЙ )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1FAB632-0EFD-992F-C631-95654CD0B5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93" y="2129508"/>
            <a:ext cx="10931014" cy="4235767"/>
          </a:xfrm>
        </p:spPr>
      </p:pic>
    </p:spTree>
    <p:extLst>
      <p:ext uri="{BB962C8B-B14F-4D97-AF65-F5344CB8AC3E}">
        <p14:creationId xmlns:p14="http://schemas.microsoft.com/office/powerpoint/2010/main" val="24639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C2EAA-C77B-E40B-9708-936792E04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ED1222AB-74EE-A13C-D3B5-B690956030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930"/>
            <a:ext cx="12191999" cy="686093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60B43FC-D3E0-C664-2DE1-56B85946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E4C88A"/>
                </a:solidFill>
              </a:rPr>
              <a:t>КЛИНИЧЕСКИЕ ПРОЯВЛЕНИЯ ЛЕ – ФОР </a:t>
            </a:r>
            <a:r>
              <a:rPr lang="en-US" sz="3600" b="1" dirty="0">
                <a:solidFill>
                  <a:srgbClr val="E4C88A"/>
                </a:solidFill>
              </a:rPr>
              <a:t>I</a:t>
            </a:r>
            <a:endParaRPr lang="ru-RU" sz="3600" b="1" dirty="0">
              <a:solidFill>
                <a:srgbClr val="E4C88A"/>
              </a:solidFill>
            </a:endParaRPr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FD591C53-8039-A6BC-F2D7-23BB416FBD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32" y="1889409"/>
            <a:ext cx="4343018" cy="4434131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8A67C3-9B0C-EB88-2AAF-5C3F7B39F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9410"/>
            <a:ext cx="3816721" cy="443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1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FC8E8-117D-04AF-0BF7-C2C748BFE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537B66DB-0F09-3E5C-EC05-456CC2BD92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930"/>
            <a:ext cx="12191999" cy="686093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DDB1F65-6E31-EF71-535E-6B682BC01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E4C88A"/>
                </a:solidFill>
              </a:rPr>
              <a:t>        </a:t>
            </a:r>
            <a:r>
              <a:rPr lang="ru-RU" sz="3600" b="1" dirty="0">
                <a:solidFill>
                  <a:srgbClr val="E4C88A"/>
                </a:solidFill>
              </a:rPr>
              <a:t>КЛИНИЧЕСКИЕ ПРОЯВЛЕНИЯ ЛЕ – ФОР </a:t>
            </a:r>
            <a:r>
              <a:rPr lang="en-US" sz="3600" b="1" dirty="0">
                <a:solidFill>
                  <a:srgbClr val="E4C88A"/>
                </a:solidFill>
              </a:rPr>
              <a:t>II</a:t>
            </a:r>
            <a:endParaRPr lang="ru-RU" sz="3600" b="1" dirty="0">
              <a:solidFill>
                <a:srgbClr val="E4C88A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4B2AA0-C474-F408-05CD-7290D34EA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04" y="1784349"/>
            <a:ext cx="3814763" cy="4478631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3310AE8-FAC9-0CF3-292A-B3E1A08BB3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13" y="1784349"/>
            <a:ext cx="4048919" cy="4481225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5BA023-D4B4-C20B-11AD-6506CB3B0DE4}"/>
              </a:ext>
            </a:extLst>
          </p:cNvPr>
          <p:cNvSpPr/>
          <p:nvPr/>
        </p:nvSpPr>
        <p:spPr>
          <a:xfrm>
            <a:off x="1363133" y="3132667"/>
            <a:ext cx="2633134" cy="4233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050498-75DB-8490-695A-659D11A6B7AF}"/>
              </a:ext>
            </a:extLst>
          </p:cNvPr>
          <p:cNvSpPr/>
          <p:nvPr/>
        </p:nvSpPr>
        <p:spPr>
          <a:xfrm>
            <a:off x="6815667" y="2870200"/>
            <a:ext cx="2260600" cy="558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41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D8E22-19E0-2FC1-77AF-53CD86204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3E73844D-C2A1-D7C3-E0DB-3049391146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930"/>
            <a:ext cx="12191999" cy="686093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6FCCC4A-9FCB-F474-7F51-A3D3D14A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E4C88A"/>
                </a:solidFill>
              </a:rPr>
              <a:t>        </a:t>
            </a:r>
            <a:r>
              <a:rPr lang="ru-RU" sz="3600" b="1" dirty="0">
                <a:solidFill>
                  <a:srgbClr val="E4C88A"/>
                </a:solidFill>
              </a:rPr>
              <a:t>КЛИНИЧЕСКИЕ ПРОЯВЛЕНИЯ ЛЕ – ФОР </a:t>
            </a:r>
            <a:r>
              <a:rPr lang="en-US" sz="3600" b="1" dirty="0">
                <a:solidFill>
                  <a:srgbClr val="E4C88A"/>
                </a:solidFill>
              </a:rPr>
              <a:t>II</a:t>
            </a:r>
            <a:endParaRPr lang="ru-RU" sz="3600" b="1" dirty="0">
              <a:solidFill>
                <a:srgbClr val="E4C88A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441D8D-3F11-BE59-9471-E62063237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8" y="1616197"/>
            <a:ext cx="5257228" cy="42342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B2326C-BFF0-E53B-63FF-94C2A86BF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36" y="1616197"/>
            <a:ext cx="5096806" cy="42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88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5BC55-5D12-6431-49C3-FE14E4F33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C0897BF-0B0F-D69D-1CF9-640BF34F3A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930"/>
            <a:ext cx="12191999" cy="686093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75D06C9-B622-93B1-D32B-48997013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E4C88A"/>
                </a:solidFill>
              </a:rPr>
              <a:t>        </a:t>
            </a:r>
            <a:r>
              <a:rPr lang="ru-RU" sz="3600" b="1" dirty="0">
                <a:solidFill>
                  <a:srgbClr val="E4C88A"/>
                </a:solidFill>
              </a:rPr>
              <a:t>КЛИНИЧЕСКИЕ ПРОЯВЛЕНИЯ ЛЕ – ФОР </a:t>
            </a:r>
            <a:r>
              <a:rPr lang="en-US" sz="3600" b="1" dirty="0">
                <a:solidFill>
                  <a:srgbClr val="E4C88A"/>
                </a:solidFill>
              </a:rPr>
              <a:t>II</a:t>
            </a:r>
            <a:endParaRPr lang="ru-RU" sz="3600" b="1" dirty="0">
              <a:solidFill>
                <a:srgbClr val="E4C88A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B7A3D9-8D5C-4001-C9AA-2BC07DBB7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" y="1401763"/>
            <a:ext cx="4133827" cy="4651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04B22A-F19A-01C8-2071-8C66273D6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07" y="1420802"/>
            <a:ext cx="4194188" cy="463286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D1B76C-834D-FE6E-D353-A4AC5DE689EA}"/>
              </a:ext>
            </a:extLst>
          </p:cNvPr>
          <p:cNvSpPr/>
          <p:nvPr/>
        </p:nvSpPr>
        <p:spPr>
          <a:xfrm>
            <a:off x="897467" y="2810933"/>
            <a:ext cx="2870200" cy="7196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4544CD-093A-3372-EB10-C606718C6EE9}"/>
              </a:ext>
            </a:extLst>
          </p:cNvPr>
          <p:cNvSpPr/>
          <p:nvPr/>
        </p:nvSpPr>
        <p:spPr>
          <a:xfrm>
            <a:off x="6925733" y="2734733"/>
            <a:ext cx="2201334" cy="6942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728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795A5-E99A-DD3B-0E7F-60CD37B25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5223366-2FD9-4CB2-0BF2-FA09A2AE43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930"/>
            <a:ext cx="12191999" cy="686093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09D2A17-F178-3A2E-C8CE-9068B701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95467" cy="8456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E4C88A"/>
                </a:solidFill>
              </a:rPr>
              <a:t>СИМПТОМ «ОЧКОВ»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384DD0-24BF-6FC8-FA5D-51F8A1C53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1621" y="2018067"/>
            <a:ext cx="5260623" cy="3945467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7626AA7C-4F27-7BAD-49B4-A7A1ED29D411}"/>
              </a:ext>
            </a:extLst>
          </p:cNvPr>
          <p:cNvSpPr/>
          <p:nvPr/>
        </p:nvSpPr>
        <p:spPr>
          <a:xfrm>
            <a:off x="4699000" y="3589867"/>
            <a:ext cx="474133" cy="2116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0ED8F6D-9FBF-C040-D2E9-416F98060F11}"/>
              </a:ext>
            </a:extLst>
          </p:cNvPr>
          <p:cNvSpPr/>
          <p:nvPr/>
        </p:nvSpPr>
        <p:spPr>
          <a:xfrm>
            <a:off x="5850467" y="3513667"/>
            <a:ext cx="474133" cy="2116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33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D2686-B0D6-FA02-25F3-AE698D955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E4D8514A-2005-F636-E826-C3D6497A8B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930"/>
            <a:ext cx="12191999" cy="686093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769BF57-9705-53DB-B892-B47A0AA0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33" y="440266"/>
            <a:ext cx="10227734" cy="77046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E4C88A"/>
                </a:solidFill>
              </a:rPr>
              <a:t> </a:t>
            </a: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r>
              <a:rPr lang="ru-RU" sz="3600" b="1" dirty="0">
                <a:solidFill>
                  <a:srgbClr val="E4C88A"/>
                </a:solidFill>
              </a:rPr>
              <a:t>ПЕРЕЛОМЫ ВЕРХНЕЙ ЧЕЛЮСТИ ПРАКТИЧЕСКИ ВСЕГДА СОПРОВОЖДАЮТСЯ ЧЕРЕПНО – МОЗГОВОЙ ТРАВМОЙ !</a:t>
            </a:r>
          </a:p>
        </p:txBody>
      </p:sp>
    </p:spTree>
    <p:extLst>
      <p:ext uri="{BB962C8B-B14F-4D97-AF65-F5344CB8AC3E}">
        <p14:creationId xmlns:p14="http://schemas.microsoft.com/office/powerpoint/2010/main" val="34024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3C3612F2-CD64-E6F2-390B-D30997B30C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60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E6051-9862-9F85-2966-B4C60B68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АНАТОМИЯ ВЕРХНЕЙ ЧЕЛЮСТИ</a:t>
            </a:r>
            <a:br>
              <a:rPr lang="ru-RU" dirty="0">
                <a:solidFill>
                  <a:srgbClr val="E4C88A"/>
                </a:solidFill>
              </a:rPr>
            </a:br>
            <a:r>
              <a:rPr lang="ru-RU" dirty="0">
                <a:solidFill>
                  <a:srgbClr val="E4C88A"/>
                </a:solidFill>
              </a:rPr>
              <a:t>                           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CD1842-A043-3007-F837-484F715D0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1023654"/>
            <a:ext cx="6977063" cy="52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05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439C1-20F1-20A4-C007-310A1DB1F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AAC1F46E-75CA-7BFF-1F85-3F6D7F52DE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930"/>
            <a:ext cx="12191999" cy="686093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B24982D-1D88-8696-218C-94A3752A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3" y="160868"/>
            <a:ext cx="10380134" cy="10498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E4C88A"/>
                </a:solidFill>
              </a:rPr>
              <a:t> </a:t>
            </a: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r>
              <a:rPr lang="ru-RU" sz="3600" b="1" dirty="0">
                <a:solidFill>
                  <a:srgbClr val="E4C88A"/>
                </a:solidFill>
              </a:rPr>
              <a:t>ОРТОПЕДИЧЕСКИЕ МЕТОДЫ ЛЕЧЕНИЯ ПЕРЕЛОМОВ ВЕРХНЕЙ ЧЕЛЮСТИ</a:t>
            </a: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endParaRPr lang="ru-RU" sz="3600" b="1" dirty="0">
              <a:solidFill>
                <a:srgbClr val="E4C88A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2C2FBE-232D-12EF-9793-B64B713B5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37" y="1210734"/>
            <a:ext cx="5771888" cy="548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16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9C9E3-06BA-7375-88C3-63AF02BA5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06C494F5-ED38-8A12-9886-5104B97F52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566"/>
            <a:ext cx="12191999" cy="686093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519E36D-BAB9-D3D8-8B2A-F331EE48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E4C88A"/>
                </a:solidFill>
              </a:rPr>
              <a:t>    </a:t>
            </a:r>
            <a:r>
              <a:rPr lang="ru-RU" sz="3600" b="1" dirty="0">
                <a:solidFill>
                  <a:srgbClr val="E4C88A"/>
                </a:solidFill>
              </a:rPr>
              <a:t>ОРТОПЕДИЧЕСКИЕ МЕТОДЫ ЛЕЧЕНИЯ ПЕРЕЛОМОВ ВЕРХНЕЙ ЧЕЛЮСТИ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357D04D-B11C-A683-B34C-CA8A5DDD51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0" y="1838985"/>
            <a:ext cx="4867336" cy="3579681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7885159C-A04C-7A96-3CA6-97A1227FF1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75" y="1838985"/>
            <a:ext cx="5329149" cy="3579681"/>
          </a:xfrm>
        </p:spPr>
      </p:pic>
    </p:spTree>
    <p:extLst>
      <p:ext uri="{BB962C8B-B14F-4D97-AF65-F5344CB8AC3E}">
        <p14:creationId xmlns:p14="http://schemas.microsoft.com/office/powerpoint/2010/main" val="3296420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81138-A5F4-810A-1483-B287F41A6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638B9BB3-D6DD-36FE-0302-7A079705A1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930"/>
            <a:ext cx="12191999" cy="686093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6E049BD-123E-3EC4-0DF4-9895A717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3" y="160867"/>
            <a:ext cx="10557934" cy="5588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E4C88A"/>
                </a:solidFill>
              </a:rPr>
              <a:t> </a:t>
            </a: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r>
              <a:rPr lang="ru-RU" sz="3600" b="1" dirty="0">
                <a:solidFill>
                  <a:srgbClr val="E4C88A"/>
                </a:solidFill>
              </a:rPr>
              <a:t>ХИРУРГИЧЕСИКЕ МЕТОДЫ ЛЕЧЕНИЯ  ИСПОЛЬЗУЮТСЯ ПРИ НАЛИЧИИ ВЫРАЖЕННОГО СМЕЩЕНИЯ ФРАГМЕНТОВ , НАЛИЧИИ ФУНКЦИОНАЛЬНЫХ И / ИЛИ ЭСТЕТИЧЕСКИХ НАРУШЕНИЙ, ЯВЛЯЮЩИХСЯ СЛЕДСТВИЕМ ПЕРЕЛОМА ВЕРХНЕЙ ЧЕЛЮСТИ</a:t>
            </a: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br>
              <a:rPr lang="ru-RU" sz="3600" b="1" dirty="0">
                <a:solidFill>
                  <a:srgbClr val="E4C88A"/>
                </a:solidFill>
              </a:rPr>
            </a:br>
            <a:endParaRPr lang="ru-RU" sz="3600" b="1" dirty="0">
              <a:solidFill>
                <a:srgbClr val="E4C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73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5676B-8EFF-53DA-BB19-BF53CCACB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A8BB0208-F2BD-7001-1ACB-94E41DCA3D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566"/>
            <a:ext cx="12191999" cy="686093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E8E6076-3877-7CCF-8559-B774CF10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E4C88A"/>
                </a:solidFill>
              </a:rPr>
              <a:t>    </a:t>
            </a:r>
            <a:r>
              <a:rPr lang="ru-RU" sz="3600" b="1" dirty="0">
                <a:solidFill>
                  <a:srgbClr val="E4C88A"/>
                </a:solidFill>
              </a:rPr>
              <a:t>ПАЦИЕНТ Н. , ПЕРЕЛОМ ПЕРЕДНЕЙ СТЕНКИ ГАЙМОРОВОЙ ПАЗУХИ, СКУЛОВОЙ КОСТИ СЛЕВА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90E0D5F-5D16-A031-F2BA-6005C48C39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43" y="1825625"/>
            <a:ext cx="3086424" cy="4705846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F2C2CFD4-6807-7815-874D-8C9FEB072B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062" y="1799607"/>
            <a:ext cx="3071895" cy="4731864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2A2D6C-85D7-45A2-3116-CCDF6F802D7F}"/>
              </a:ext>
            </a:extLst>
          </p:cNvPr>
          <p:cNvSpPr/>
          <p:nvPr/>
        </p:nvSpPr>
        <p:spPr>
          <a:xfrm>
            <a:off x="2751667" y="4123267"/>
            <a:ext cx="1625600" cy="1608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0D3125-7B28-B84F-47AC-A7A4BE80C50B}"/>
              </a:ext>
            </a:extLst>
          </p:cNvPr>
          <p:cNvSpPr/>
          <p:nvPr/>
        </p:nvSpPr>
        <p:spPr>
          <a:xfrm>
            <a:off x="8128000" y="3920067"/>
            <a:ext cx="1117600" cy="1439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71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4CFED-88B8-D83C-0D22-AC7668734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CC5E7A8C-C0D4-C9D8-9038-93E22C34A2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566"/>
            <a:ext cx="12191999" cy="686093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0A0F8DF-8D14-C893-96D4-F5856D56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E4C88A"/>
                </a:solidFill>
              </a:rPr>
              <a:t>    </a:t>
            </a:r>
            <a:r>
              <a:rPr lang="ru-RU" sz="3600" b="1" dirty="0">
                <a:solidFill>
                  <a:srgbClr val="E4C88A"/>
                </a:solidFill>
              </a:rPr>
              <a:t>ПАЦИЕНТ Н. , ПЕРЕЛОМ ПЕРЕДНЕЙ СТЕНКИ ГАЙМОРОВОЙ ПАЗУХИ, СКУЛОВОЙ КОСТИ СЛЕВА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1BD8AC2-736F-408C-451A-46C637D93F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5" y="2169477"/>
            <a:ext cx="5245932" cy="4045056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EC117EA5-307B-6109-E217-E0466E0B21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55" y="2184400"/>
            <a:ext cx="5477691" cy="4030133"/>
          </a:xfrm>
        </p:spPr>
      </p:pic>
    </p:spTree>
    <p:extLst>
      <p:ext uri="{BB962C8B-B14F-4D97-AF65-F5344CB8AC3E}">
        <p14:creationId xmlns:p14="http://schemas.microsoft.com/office/powerpoint/2010/main" val="2060033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12A56-55B9-41D8-9FF7-5674A62A3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214856B3-C07D-1A21-9FDE-D2DA6A904D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566"/>
            <a:ext cx="12191999" cy="686093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D1E30E7-F18E-62F6-E426-A3014BD2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E4C88A"/>
                </a:solidFill>
              </a:rPr>
              <a:t>    </a:t>
            </a:r>
            <a:r>
              <a:rPr lang="ru-RU" sz="3600" b="1" dirty="0">
                <a:solidFill>
                  <a:srgbClr val="E4C88A"/>
                </a:solidFill>
              </a:rPr>
              <a:t>ПАЦИЕНТ Н. , ПЕРЕЛОМ ПЕРЕДНЕЙ СТЕНКИ ГАЙМОРОВОЙ ПАЗУХИ СЛЕВА, СКУЛОВОЙ КОСТИ СЛЕВА, СОСТОЯНИЕ ПОСЛЕ ОПЕРАТИВНОГО ЛЕЧЕНИЯ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1E71576-0C6C-C400-11A6-983B0DF9BB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14" y="1800225"/>
            <a:ext cx="3191619" cy="4797220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1E476B68-C4BF-B66B-23F7-828341EF12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83" y="1796254"/>
            <a:ext cx="3211280" cy="479722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A3A799-8140-951C-621E-42744D8DF68E}"/>
              </a:ext>
            </a:extLst>
          </p:cNvPr>
          <p:cNvSpPr/>
          <p:nvPr/>
        </p:nvSpPr>
        <p:spPr>
          <a:xfrm>
            <a:off x="2192867" y="4004734"/>
            <a:ext cx="1574800" cy="279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7A7A69-40E6-AE65-A668-DE8A8D784713}"/>
              </a:ext>
            </a:extLst>
          </p:cNvPr>
          <p:cNvSpPr/>
          <p:nvPr/>
        </p:nvSpPr>
        <p:spPr>
          <a:xfrm>
            <a:off x="7806267" y="4004734"/>
            <a:ext cx="1549400" cy="1777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263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9B673-50BF-C533-5352-D4F975C57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CDAF7715-1DDC-4EB2-6AEA-350E24E7CD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566"/>
            <a:ext cx="12191999" cy="686093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41713D0-CE4C-9E84-23E8-2B9757984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E4C88A"/>
                </a:solidFill>
              </a:rPr>
              <a:t>    </a:t>
            </a:r>
            <a:r>
              <a:rPr lang="ru-RU" sz="3600" b="1" dirty="0">
                <a:solidFill>
                  <a:srgbClr val="E4C88A"/>
                </a:solidFill>
              </a:rPr>
              <a:t>ПАЦИЕНТ Р. , ПЕРЕЛОМ ФРАГМЕНТА АЛЬВЕОЛЯРНОГО ОТРОСТКА И ПЕРЕДНЕЙ СТЕНКИ ГАЙМОРОВОЙ ПАЗУХИ СЛЕВА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F9B7436-29C5-F24C-BF85-9C23918180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66"/>
          <a:stretch/>
        </p:blipFill>
        <p:spPr>
          <a:xfrm>
            <a:off x="431799" y="2643584"/>
            <a:ext cx="5661941" cy="3198416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C1B37FC4-3822-CEAB-53FF-529F753E56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3"/>
          <a:stretch/>
        </p:blipFill>
        <p:spPr>
          <a:xfrm>
            <a:off x="6610352" y="2643583"/>
            <a:ext cx="4960641" cy="3198417"/>
          </a:xfrm>
        </p:spPr>
      </p:pic>
    </p:spTree>
    <p:extLst>
      <p:ext uri="{BB962C8B-B14F-4D97-AF65-F5344CB8AC3E}">
        <p14:creationId xmlns:p14="http://schemas.microsoft.com/office/powerpoint/2010/main" val="2528933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FF00A-37F5-2435-5E63-2F553BFCD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CB51EB3B-F7A9-0418-DE1A-BCE461D1DA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566"/>
            <a:ext cx="12191999" cy="686093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85B24C1-6A77-8847-F3C7-9EBCF6841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E4C88A"/>
                </a:solidFill>
              </a:rPr>
              <a:t>    </a:t>
            </a:r>
            <a:r>
              <a:rPr lang="ru-RU" sz="3600" b="1" dirty="0">
                <a:solidFill>
                  <a:srgbClr val="E4C88A"/>
                </a:solidFill>
              </a:rPr>
              <a:t>БИОРЕЗОРБИРУЕМЫЕ МИНИПЛАСТИНЫ , МЕМБРАНЫ И СИСТЕМА ФИКСАЦИИ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88CE421-E37E-F324-34E0-28C6E160CA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728960"/>
            <a:ext cx="3725360" cy="2924582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126E73C3-2AAF-3384-AC30-485168E40E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266" y="1671070"/>
            <a:ext cx="3527633" cy="3107677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F24EDFC-E68B-D9D5-0321-A054FD4C0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52" y="3598333"/>
            <a:ext cx="3565602" cy="27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43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E5A5C-DB70-C335-7ECD-42107AC3C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D5430123-00CE-2403-6250-8B6721CBFC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566"/>
            <a:ext cx="12191999" cy="686093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A6051F5-EFFB-81CE-3286-BB8507B5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E4C88A"/>
                </a:solidFill>
              </a:rPr>
              <a:t>    </a:t>
            </a:r>
            <a:endParaRPr lang="ru-RU" sz="3600" b="1" dirty="0">
              <a:solidFill>
                <a:srgbClr val="E4C88A"/>
              </a:solidFill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BF713A3-8AEF-0945-EF1A-E7BEC5F213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34" y="1746627"/>
            <a:ext cx="3937530" cy="474624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0324E8-2A17-1B2C-643A-EE739F9092CE}"/>
              </a:ext>
            </a:extLst>
          </p:cNvPr>
          <p:cNvSpPr txBox="1"/>
          <p:nvPr/>
        </p:nvSpPr>
        <p:spPr>
          <a:xfrm>
            <a:off x="1278466" y="365125"/>
            <a:ext cx="96181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4C88A"/>
                </a:solidFill>
              </a:rPr>
              <a:t>ПАЦИЕНТ Р. , ПЕРЕЛОМ ФРАГМЕНТА АЛЬВЕОЛЯРНОГО ОТРОСТКА И ПЕРЕДНЕЙ СТЕНКИ ГАЙМОРОВОЙ ПАЗУХИ СЛЕВА    </a:t>
            </a:r>
          </a:p>
          <a:p>
            <a:pPr algn="ctr"/>
            <a:r>
              <a:rPr lang="ru-RU" sz="2400" b="1" dirty="0">
                <a:solidFill>
                  <a:srgbClr val="E4C88A"/>
                </a:solidFill>
              </a:rPr>
              <a:t>( РЕНТГЕНОКОНТРОЛЬ ПОСЛЕ ОПЕРАТИВНОГО ЛЕЧЕНИЯ)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3670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E6CA2-0694-BCE2-6D80-4325C88CC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D8EAA58-D0DC-57F4-2DD9-2EA798E8B0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566"/>
            <a:ext cx="12191999" cy="686093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FE1BD56-2A5B-B263-D5B4-46583152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E4C88A"/>
                </a:solidFill>
              </a:rPr>
              <a:t>    </a:t>
            </a:r>
            <a:endParaRPr lang="ru-RU" sz="3600" b="1" dirty="0">
              <a:solidFill>
                <a:srgbClr val="E4C88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F9F6A7-B18B-ECE2-266A-8166D5FCA75A}"/>
              </a:ext>
            </a:extLst>
          </p:cNvPr>
          <p:cNvSpPr txBox="1"/>
          <p:nvPr/>
        </p:nvSpPr>
        <p:spPr>
          <a:xfrm>
            <a:off x="1278466" y="365125"/>
            <a:ext cx="98721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E4C88A"/>
                </a:solidFill>
              </a:rPr>
              <a:t>ФИКСАЦИЯ ФРАГМЕНТОВ ВЕРХНЕЙ ЧЕЛЮСТИ КОСТНЫМ ШВОМ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9517804-E688-C5E0-F830-4EC7728A0D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30"/>
          <a:stretch/>
        </p:blipFill>
        <p:spPr>
          <a:xfrm>
            <a:off x="171979" y="2318879"/>
            <a:ext cx="3854105" cy="255289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08BBC1-4F4C-3381-D00B-7067299D1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7" r="34357"/>
          <a:stretch/>
        </p:blipFill>
        <p:spPr>
          <a:xfrm>
            <a:off x="4822980" y="2318879"/>
            <a:ext cx="3135690" cy="24807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FB11F7-B023-DBF3-9FDC-47F519284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3"/>
          <a:stretch/>
        </p:blipFill>
        <p:spPr>
          <a:xfrm>
            <a:off x="8460811" y="2318879"/>
            <a:ext cx="3473279" cy="24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2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94A88D-B652-695D-E8AA-D3FD93D3A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421" y="999816"/>
            <a:ext cx="8145311" cy="575604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1103" y="195126"/>
            <a:ext cx="9402230" cy="99867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88776"/>
                </a:solidFill>
                <a:latin typeface="+mn-lt"/>
              </a:rPr>
              <a:t> ВЕРХНЯЯ ЧЕЛЮСТЬ УЧАСТВУЕТ В ОБРАЗОВАНИИ СТЕНОК 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D5575E-5FC7-EE39-54AF-96457B268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33" y="1951861"/>
            <a:ext cx="9702799" cy="4004734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b="1" dirty="0"/>
              <a:t>ГЛАЗНИЦЫ</a:t>
            </a:r>
          </a:p>
          <a:p>
            <a:r>
              <a:rPr lang="ru-RU" b="1" dirty="0"/>
              <a:t>- ПОЛОСТИ НОСА </a:t>
            </a:r>
          </a:p>
          <a:p>
            <a:r>
              <a:rPr lang="ru-RU" b="1" dirty="0"/>
              <a:t>- ПОЛОСТИ РТА</a:t>
            </a:r>
          </a:p>
          <a:p>
            <a:r>
              <a:rPr lang="ru-RU" b="1" dirty="0"/>
              <a:t>- ПОДВИСОЧНОЙ ЯМКИ</a:t>
            </a:r>
          </a:p>
          <a:p>
            <a:r>
              <a:rPr lang="ru-RU" b="1" dirty="0"/>
              <a:t>- КРЫЛОВИДНО – НЕБНОЙ ЯМКИ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1889E1-5A59-C360-F6BD-0DF3D9799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/>
          <a:stretch/>
        </p:blipFill>
        <p:spPr>
          <a:xfrm>
            <a:off x="7958667" y="1493765"/>
            <a:ext cx="3120155" cy="476814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A47BC-5E0A-3ACA-11E9-A4CE84B57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128B68D-8F3E-3D29-66FB-9D6B7D9F9B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566"/>
            <a:ext cx="12191999" cy="686093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456625C-8236-3794-3150-6A27F90A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E4C88A"/>
                </a:solidFill>
              </a:rPr>
              <a:t>    </a:t>
            </a:r>
            <a:endParaRPr lang="ru-RU" sz="3600" b="1" dirty="0">
              <a:solidFill>
                <a:srgbClr val="E4C88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798DFF-FBA3-63D3-3275-2E06AE13A6F1}"/>
              </a:ext>
            </a:extLst>
          </p:cNvPr>
          <p:cNvSpPr txBox="1"/>
          <p:nvPr/>
        </p:nvSpPr>
        <p:spPr>
          <a:xfrm>
            <a:off x="474133" y="365125"/>
            <a:ext cx="1067646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4800" b="1" dirty="0">
              <a:solidFill>
                <a:srgbClr val="E4C88A"/>
              </a:solidFill>
            </a:endParaRPr>
          </a:p>
          <a:p>
            <a:pPr algn="ctr"/>
            <a:endParaRPr lang="ru-RU" sz="4800" b="1" dirty="0">
              <a:solidFill>
                <a:srgbClr val="E4C88A"/>
              </a:solidFill>
            </a:endParaRPr>
          </a:p>
          <a:p>
            <a:pPr algn="ctr"/>
            <a:endParaRPr lang="ru-RU" sz="4800" b="1" dirty="0">
              <a:solidFill>
                <a:srgbClr val="E4C88A"/>
              </a:solidFill>
            </a:endParaRPr>
          </a:p>
          <a:p>
            <a:pPr algn="ctr"/>
            <a:r>
              <a:rPr lang="ru-RU" sz="6000" b="1" dirty="0">
                <a:solidFill>
                  <a:srgbClr val="E4C88A"/>
                </a:solidFill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30883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F19A4-FBCE-7A3B-AA0B-D81C96CAB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E164B3-3699-077D-6E9E-BA20A7672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421" y="999816"/>
            <a:ext cx="7773157" cy="549305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19249D0-1A49-978D-CE2B-BE816FC3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0067"/>
            <a:ext cx="10651066" cy="60428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88776"/>
                </a:solidFill>
                <a:latin typeface="+mn-lt"/>
              </a:rPr>
              <a:t>ПЕРЕЛОМЫ ВЕРХНЕЙ ЧЕЛЮСТИ ПО ЛЕ ФОР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8CFB963-27DB-F472-F599-A94127EE6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" y="714356"/>
            <a:ext cx="10651067" cy="5778519"/>
          </a:xfrm>
        </p:spPr>
        <p:txBody>
          <a:bodyPr>
            <a:noAutofit/>
          </a:bodyPr>
          <a:lstStyle/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D4005B6-61B7-B21D-2EC3-0E860DF6C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613" y="1659556"/>
            <a:ext cx="46037" cy="22575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1DAD47-63DE-642A-B1C3-4AB17A1FB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" r="762"/>
          <a:stretch/>
        </p:blipFill>
        <p:spPr>
          <a:xfrm>
            <a:off x="1276320" y="1363133"/>
            <a:ext cx="9764213" cy="480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6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E4469-0E6C-BE87-698D-529081D7A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76D184-8EB9-4328-7C67-1A0D79366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421" y="999816"/>
            <a:ext cx="7773157" cy="549305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38625D9-BA67-CFBD-24BB-D6550C13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10067"/>
            <a:ext cx="10397067" cy="736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88776"/>
                </a:solidFill>
                <a:latin typeface="+mn-lt"/>
              </a:rPr>
              <a:t>                  </a:t>
            </a:r>
            <a:r>
              <a:rPr lang="ru-RU" sz="2800" b="1" dirty="0">
                <a:solidFill>
                  <a:srgbClr val="088776"/>
                </a:solidFill>
                <a:latin typeface="+mn-lt"/>
              </a:rPr>
              <a:t>ПЕРЕЛОМ ВЕРХНЕЙ ЧЕЛЮСТИ ПО ЛЕ ФОР </a:t>
            </a:r>
            <a:r>
              <a:rPr lang="en-US" sz="2800" b="1" dirty="0">
                <a:solidFill>
                  <a:srgbClr val="088776"/>
                </a:solidFill>
                <a:latin typeface="+mn-lt"/>
              </a:rPr>
              <a:t>I </a:t>
            </a:r>
            <a:endParaRPr lang="ru-RU" sz="2800" b="1" dirty="0">
              <a:solidFill>
                <a:srgbClr val="088776"/>
              </a:solidFill>
              <a:latin typeface="+mn-lt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6977ED4-E379-6F91-9B6A-06CDE361E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" y="714356"/>
            <a:ext cx="10651067" cy="5778519"/>
          </a:xfrm>
        </p:spPr>
        <p:txBody>
          <a:bodyPr>
            <a:noAutofit/>
          </a:bodyPr>
          <a:lstStyle/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8880AF4-D0C5-28C0-349B-A3E3DD683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613" y="1659556"/>
            <a:ext cx="46037" cy="22575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45F409-307F-77BC-9CB5-BC7E33E63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40" y="1842932"/>
            <a:ext cx="9496596" cy="380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5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19B2C-B4FB-85EE-2819-F6CDA7AC8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314D88-3739-6915-062A-8A50A063D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421" y="999816"/>
            <a:ext cx="7773157" cy="549305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BD12106-1F9B-4C8C-6353-DD481C03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0067"/>
            <a:ext cx="10651066" cy="60428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88776"/>
                </a:solidFill>
                <a:latin typeface="+mn-lt"/>
              </a:rPr>
              <a:t>ПЕРЕЛОМЫ ВЕРХНЕЙ ЧЕЛЮСТИ ПО ЛЕ ФОР </a:t>
            </a:r>
            <a:r>
              <a:rPr lang="en-US" sz="2800" b="1" dirty="0">
                <a:solidFill>
                  <a:srgbClr val="088776"/>
                </a:solidFill>
                <a:latin typeface="+mn-lt"/>
              </a:rPr>
              <a:t>II</a:t>
            </a:r>
            <a:r>
              <a:rPr lang="ru-RU" sz="2800" b="1" dirty="0">
                <a:solidFill>
                  <a:srgbClr val="088776"/>
                </a:solidFill>
                <a:latin typeface="+mn-lt"/>
              </a:rPr>
              <a:t>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5C17A4C-DBCF-482E-8117-6C9D2B9E8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" y="714356"/>
            <a:ext cx="10651067" cy="5778519"/>
          </a:xfrm>
        </p:spPr>
        <p:txBody>
          <a:bodyPr>
            <a:noAutofit/>
          </a:bodyPr>
          <a:lstStyle/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91A3279-2BAB-024B-4F8B-02C9A473D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613" y="1659556"/>
            <a:ext cx="46037" cy="22575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16D0CF-8642-4765-13A5-48B94B86D4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53" y="1494211"/>
            <a:ext cx="8586260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4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9755F-74B5-31A9-7686-26CC57F4B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840961-B16D-EA31-5FBF-4B1C175D5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99" y="379154"/>
            <a:ext cx="10167773" cy="6741486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AC6F70E-3FC1-612B-C744-DA845054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0067"/>
            <a:ext cx="10769600" cy="762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88776"/>
                </a:solidFill>
                <a:latin typeface="+mn-lt"/>
              </a:rPr>
              <a:t>ПЕРЕЛОМЫ ВЕРХНЕЙ ЧЕЛЮСТИ ПО ЛЕ ФОР</a:t>
            </a:r>
            <a:r>
              <a:rPr lang="en-US" sz="2800" b="1" dirty="0">
                <a:solidFill>
                  <a:srgbClr val="088776"/>
                </a:solidFill>
                <a:latin typeface="+mn-lt"/>
              </a:rPr>
              <a:t> III</a:t>
            </a:r>
            <a:r>
              <a:rPr lang="ru-RU" sz="2800" b="1" dirty="0">
                <a:solidFill>
                  <a:srgbClr val="088776"/>
                </a:solidFill>
                <a:latin typeface="+mn-lt"/>
              </a:rPr>
              <a:t>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E96BAE4-3EEB-C8B8-6302-84FE247CD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" y="714356"/>
            <a:ext cx="10651067" cy="5778519"/>
          </a:xfrm>
        </p:spPr>
        <p:txBody>
          <a:bodyPr>
            <a:noAutofit/>
          </a:bodyPr>
          <a:lstStyle/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75DF8AD-D579-662C-4BD9-91D8A51FA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613" y="1659556"/>
            <a:ext cx="46037" cy="22575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880B74-9D1B-2872-1BAE-C666F0B33B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9" y="1680806"/>
            <a:ext cx="4896206" cy="43728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DD08A2-659D-13CC-4FC8-183D911FF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50" y="1680807"/>
            <a:ext cx="4789323" cy="43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497165-C3EC-52F3-C205-63C2073FD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421" y="999816"/>
            <a:ext cx="7773157" cy="5493059"/>
          </a:xfrm>
          <a:prstGeom prst="rect">
            <a:avLst/>
          </a:prstGeom>
        </p:spPr>
      </p:pic>
      <p:sp>
        <p:nvSpPr>
          <p:cNvPr id="696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83410" y="365125"/>
            <a:ext cx="9532189" cy="1325563"/>
          </a:xfrm>
        </p:spPr>
        <p:txBody>
          <a:bodyPr/>
          <a:lstStyle/>
          <a:p>
            <a:pPr algn="ctr" eaLnBrk="1" hangingPunct="1"/>
            <a:endParaRPr lang="ru-RU" sz="4000" dirty="0"/>
          </a:p>
        </p:txBody>
      </p:sp>
      <p:sp>
        <p:nvSpPr>
          <p:cNvPr id="69636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83411" y="1828800"/>
            <a:ext cx="10230930" cy="4140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ru-RU" sz="2000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000" dirty="0"/>
              <a:t> </a:t>
            </a:r>
            <a:r>
              <a:rPr lang="ru-RU" b="1" dirty="0"/>
              <a:t>В КЛИНИЧЕСКОЙ ПРАКТИКЕ РЕДКО ВСТРЕЧАЮТСЯ ПЕРЕЛОМЫ ВЕРХНЕЙ ЧЕЛЮСТИ , КОТОРЫЕ АБСОЛЮТНО ТОЧНО СООТВЕТСТВУЮТ ТИПАМ, ОПИСАННЫМ ЛЕ – ФОР !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b="1" dirty="0"/>
              <a:t>ЧАЩЕ ВСТРЕЧАЕТСЯ СОЧЕТАНИЕ НЕСКОЛЬКИХ ВИДОВ ПЕРЕЛОМОВ ВЕРХНЕЙ ЧЕЛЮСТИ С ОДНОЙ ИЛИ ДВУХ СТОРОН ( НАПРИМЕР, ПЕРЕЛОМ ВЕРХНЕЙ ЧЕЛЮСТИ ПО ТИПУ ЛЕ – ФОР </a:t>
            </a:r>
            <a:r>
              <a:rPr lang="en-US" b="1" dirty="0"/>
              <a:t>I, II </a:t>
            </a:r>
            <a:r>
              <a:rPr lang="ru-RU" b="1" dirty="0"/>
              <a:t>СПРАВА И ЛЕ – ФОР </a:t>
            </a:r>
            <a:r>
              <a:rPr lang="en-US" b="1" dirty="0"/>
              <a:t>II, III </a:t>
            </a:r>
            <a:r>
              <a:rPr lang="ru-RU" b="1" dirty="0"/>
              <a:t>СЛЕВА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4F4D0-9530-D961-51AB-4BBA96E71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679520-3966-6665-BB95-260818A967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8600" y="999816"/>
            <a:ext cx="9533467" cy="549305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FD42E28-A024-5CC4-2F9D-C590FC7E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0067"/>
            <a:ext cx="9372978" cy="60428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88776"/>
                </a:solidFill>
                <a:latin typeface="+mn-lt"/>
              </a:rPr>
              <a:t>ПЕРЕЛОМЫ ВЕРХНЕЙ ЧЕЛЮСТИ ПО ЛЕ ФОР </a:t>
            </a:r>
            <a:r>
              <a:rPr lang="en-US" sz="2800" b="1" dirty="0">
                <a:solidFill>
                  <a:srgbClr val="088776"/>
                </a:solidFill>
                <a:latin typeface="+mn-lt"/>
              </a:rPr>
              <a:t>I, II, III </a:t>
            </a:r>
            <a:endParaRPr lang="ru-RU" sz="2800" b="1" dirty="0">
              <a:solidFill>
                <a:srgbClr val="088776"/>
              </a:solidFill>
              <a:latin typeface="+mn-lt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BF28F0A-DF4D-8140-C3D1-A1B118107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" y="714356"/>
            <a:ext cx="10651067" cy="5778519"/>
          </a:xfrm>
        </p:spPr>
        <p:txBody>
          <a:bodyPr>
            <a:noAutofit/>
          </a:bodyPr>
          <a:lstStyle/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E531383-D0C7-5147-43A3-4468E6C30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613" y="1659556"/>
            <a:ext cx="46037" cy="22575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6D1A91-A08E-46D4-856A-2E04C4EB0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30" y="978701"/>
            <a:ext cx="4833296" cy="53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70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412</Words>
  <Application>Microsoft Office PowerPoint</Application>
  <PresentationFormat>Широкоэкранный</PresentationFormat>
  <Paragraphs>100</Paragraphs>
  <Slides>30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ВОЛГОГРАДСКИЙ ГОСУДАРСТВЕННЫЙ МЕДИЦИНСКИЙ УНИВЕРСИТЕТ КАФЕДРА СТОМАТОЛОГИИ ДЕТСКОГО ВОЗРАСТА      </vt:lpstr>
      <vt:lpstr> АНАТОМИЯ ВЕРХНЕЙ ЧЕЛЮСТИ                                                      </vt:lpstr>
      <vt:lpstr> ВЕРХНЯЯ ЧЕЛЮСТЬ УЧАСТВУЕТ В ОБРАЗОВАНИИ СТЕНОК :</vt:lpstr>
      <vt:lpstr>ПЕРЕЛОМЫ ВЕРХНЕЙ ЧЕЛЮСТИ ПО ЛЕ ФОР </vt:lpstr>
      <vt:lpstr>                  ПЕРЕЛОМ ВЕРХНЕЙ ЧЕЛЮСТИ ПО ЛЕ ФОР I </vt:lpstr>
      <vt:lpstr>ПЕРЕЛОМЫ ВЕРХНЕЙ ЧЕЛЮСТИ ПО ЛЕ ФОР II </vt:lpstr>
      <vt:lpstr>ПЕРЕЛОМЫ ВЕРХНЕЙ ЧЕЛЮСТИ ПО ЛЕ ФОР III </vt:lpstr>
      <vt:lpstr>Презентация PowerPoint</vt:lpstr>
      <vt:lpstr>ПЕРЕЛОМЫ ВЕРХНЕЙ ЧЕЛЮСТИ ПО ЛЕ ФОР I, II, III </vt:lpstr>
      <vt:lpstr>               ПЕРЕЛОМЫ ВЕРХНЕЙ ЧЕЛЮСТИ ПО ВАССМУНДУ</vt:lpstr>
      <vt:lpstr>ПЕРЕЛОМЫ ОТРОСТКОВ ВЕРХНЕЙ ЧЕЛЮСТИ (НЕБНЫЙ) </vt:lpstr>
      <vt:lpstr>        СОЧЕТАНИЕ С ПЕРЕЛОМАМИ НАЗО-ОРБИТАЛЬНО-ЭТМОИДАЛЬНОГО КОМПЛЕКСА </vt:lpstr>
      <vt:lpstr>        ВОЗРАСТНОЕ АНАТОМИЧЕСКОЕ СООТНОШЕНИЕ МОЗГОВОГО И ЛИЦЕВОГО ОТДЕЛОВ ЧЕРЕПА ( ВЗРОСЛЫЙ, 6 ЛЕТ, НОВОРОЖДЕННЫЙ ) </vt:lpstr>
      <vt:lpstr>КЛИНИЧЕСКИЕ ПРОЯВЛЕНИЯ ЛЕ – ФОР I</vt:lpstr>
      <vt:lpstr>        КЛИНИЧЕСКИЕ ПРОЯВЛЕНИЯ ЛЕ – ФОР II</vt:lpstr>
      <vt:lpstr>        КЛИНИЧЕСКИЕ ПРОЯВЛЕНИЯ ЛЕ – ФОР II</vt:lpstr>
      <vt:lpstr>        КЛИНИЧЕСКИЕ ПРОЯВЛЕНИЯ ЛЕ – ФОР II</vt:lpstr>
      <vt:lpstr>СИМПТОМ «ОЧКОВ»</vt:lpstr>
      <vt:lpstr>           ПЕРЕЛОМЫ ВЕРХНЕЙ ЧЕЛЮСТИ ПРАКТИЧЕСКИ ВСЕГДА СОПРОВОЖДАЮТСЯ ЧЕРЕПНО – МОЗГОВОЙ ТРАВМОЙ !</vt:lpstr>
      <vt:lpstr>     ОРТОПЕДИЧЕСКИЕ МЕТОДЫ ЛЕЧЕНИЯ ПЕРЕЛОМОВ ВЕРХНЕЙ ЧЕЛЮСТИ    </vt:lpstr>
      <vt:lpstr>    ОРТОПЕДИЧЕСКИЕ МЕТОДЫ ЛЕЧЕНИЯ ПЕРЕЛОМОВ ВЕРХНЕЙ ЧЕЛЮСТИ </vt:lpstr>
      <vt:lpstr>     ХИРУРГИЧЕСИКЕ МЕТОДЫ ЛЕЧЕНИЯ  ИСПОЛЬЗУЮТСЯ ПРИ НАЛИЧИИ ВЫРАЖЕННОГО СМЕЩЕНИЯ ФРАГМЕНТОВ , НАЛИЧИИ ФУНКЦИОНАЛЬНЫХ И / ИЛИ ЭСТЕТИЧЕСКИХ НАРУШЕНИЙ, ЯВЛЯЮЩИХСЯ СЛЕДСТВИЕМ ПЕРЕЛОМА ВЕРХНЕЙ ЧЕЛЮСТИ    </vt:lpstr>
      <vt:lpstr>    ПАЦИЕНТ Н. , ПЕРЕЛОМ ПЕРЕДНЕЙ СТЕНКИ ГАЙМОРОВОЙ ПАЗУХИ, СКУЛОВОЙ КОСТИ СЛЕВА </vt:lpstr>
      <vt:lpstr>    ПАЦИЕНТ Н. , ПЕРЕЛОМ ПЕРЕДНЕЙ СТЕНКИ ГАЙМОРОВОЙ ПАЗУХИ, СКУЛОВОЙ КОСТИ СЛЕВА </vt:lpstr>
      <vt:lpstr>    ПАЦИЕНТ Н. , ПЕРЕЛОМ ПЕРЕДНЕЙ СТЕНКИ ГАЙМОРОВОЙ ПАЗУХИ СЛЕВА, СКУЛОВОЙ КОСТИ СЛЕВА, СОСТОЯНИЕ ПОСЛЕ ОПЕРАТИВНОГО ЛЕЧЕНИЯ </vt:lpstr>
      <vt:lpstr>    ПАЦИЕНТ Р. , ПЕРЕЛОМ ФРАГМЕНТА АЛЬВЕОЛЯРНОГО ОТРОСТКА И ПЕРЕДНЕЙ СТЕНКИ ГАЙМОРОВОЙ ПАЗУХИ СЛЕВА </vt:lpstr>
      <vt:lpstr>    БИОРЕЗОРБИРУЕМЫЕ МИНИПЛАСТИНЫ , МЕМБРАНЫ И СИСТЕМА ФИКСАЦИИ </vt:lpstr>
      <vt:lpstr>    </vt:lpstr>
      <vt:lpstr>    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ВОЛГОГРАДСКИЙ ГОСУДАРСТВЕННЫЙ МЕДИЦИНСКИЙ УНИВЕРСИТЕТ КАФЕДРА СТОМАТОЛОГИИ ДЕТСКОГО ВОЗРАСТА</dc:title>
  <dc:creator>Sergei Filippov</dc:creator>
  <cp:lastModifiedBy>Sergei Filippov</cp:lastModifiedBy>
  <cp:revision>20</cp:revision>
  <dcterms:created xsi:type="dcterms:W3CDTF">2025-03-03T13:06:06Z</dcterms:created>
  <dcterms:modified xsi:type="dcterms:W3CDTF">2025-05-16T09:41:37Z</dcterms:modified>
</cp:coreProperties>
</file>