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661" r:id="rId3"/>
    <p:sldId id="745" r:id="rId4"/>
    <p:sldId id="733" r:id="rId5"/>
    <p:sldId id="735" r:id="rId6"/>
    <p:sldId id="751" r:id="rId7"/>
    <p:sldId id="752" r:id="rId8"/>
    <p:sldId id="740" r:id="rId9"/>
    <p:sldId id="741" r:id="rId10"/>
    <p:sldId id="742" r:id="rId11"/>
    <p:sldId id="749" r:id="rId12"/>
    <p:sldId id="750" r:id="rId13"/>
    <p:sldId id="743" r:id="rId14"/>
    <p:sldId id="746" r:id="rId15"/>
    <p:sldId id="747" r:id="rId16"/>
    <p:sldId id="748" r:id="rId17"/>
    <p:sldId id="744" r:id="rId18"/>
    <p:sldId id="753" r:id="rId19"/>
    <p:sldId id="693" r:id="rId20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C78C"/>
    <a:srgbClr val="EAE884"/>
    <a:srgbClr val="239079"/>
    <a:srgbClr val="078877"/>
    <a:srgbClr val="FF3B3B"/>
    <a:srgbClr val="FF9393"/>
    <a:srgbClr val="FE6150"/>
    <a:srgbClr val="FFCE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1788" autoAdjust="0"/>
  </p:normalViewPr>
  <p:slideViewPr>
    <p:cSldViewPr snapToGrid="0">
      <p:cViewPr varScale="1">
        <p:scale>
          <a:sx n="70" d="100"/>
          <a:sy n="70" d="100"/>
        </p:scale>
        <p:origin x="-108" y="-11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/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/>
          </p:cNvPr>
          <p:cNvCxnSpPr/>
          <p:nvPr/>
        </p:nvCxnSpPr>
        <p:spPr>
          <a:xfrm flipH="1">
            <a:off x="4581526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/>
          </p:cNvPr>
          <p:cNvCxnSpPr/>
          <p:nvPr/>
        </p:nvCxnSpPr>
        <p:spPr>
          <a:xfrm flipH="1">
            <a:off x="5426870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/>
          </p:cNvPr>
          <p:cNvCxnSpPr/>
          <p:nvPr/>
        </p:nvCxnSpPr>
        <p:spPr>
          <a:xfrm flipH="1">
            <a:off x="5501879" y="23814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/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1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1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8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4350"/>
            <a:ext cx="7543801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/>
          </p:cNvPr>
          <p:cNvSpPr txBox="1">
            <a:spLocks noChangeArrowheads="1"/>
          </p:cNvSpPr>
          <p:nvPr/>
        </p:nvSpPr>
        <p:spPr bwMode="auto">
          <a:xfrm>
            <a:off x="398861" y="609601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7714061" y="207645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2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60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3225802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/>
          </p:cNvPr>
          <p:cNvSpPr txBox="1">
            <a:spLocks noChangeArrowheads="1"/>
          </p:cNvSpPr>
          <p:nvPr/>
        </p:nvSpPr>
        <p:spPr bwMode="auto">
          <a:xfrm>
            <a:off x="398861" y="609601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7714061" y="207645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0" y="2946400"/>
            <a:ext cx="6400802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733801"/>
            <a:ext cx="6400802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4350"/>
            <a:ext cx="7543801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575049"/>
            <a:ext cx="6400802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1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514350"/>
            <a:ext cx="5867401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/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1504950"/>
            <a:ext cx="6400802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0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2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2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0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2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1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4" y="225029"/>
            <a:ext cx="9096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8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0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8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1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082801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6" y="2222899"/>
            <a:ext cx="2235995" cy="2406253"/>
            <a:chOff x="9206969" y="2963333"/>
            <a:chExt cx="2981858" cy="3208867"/>
          </a:xfrm>
        </p:grpSpPr>
        <p:cxnSp>
          <p:nvCxnSpPr>
            <p:cNvPr id="8" name="Straight Connector 7">
              <a:extLst/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/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/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/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/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13161" y="3365899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1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7428311" y="4629150"/>
            <a:ext cx="1200149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1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1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1" y="1268018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2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9" y="3979070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4" y="204789"/>
            <a:ext cx="7976937" cy="29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«Биология»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30.05.01 Медицинская биохимия, направленность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Медицинская 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 4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5017171" y="4210051"/>
            <a:ext cx="3951810" cy="623248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postnova@volgmed.ru</a:t>
            </a:r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960" y="2741282"/>
            <a:ext cx="618246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rgbClr val="E5C78C"/>
                </a:solidFill>
              </a:rPr>
              <a:t>Макроэволюция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5" y="213625"/>
            <a:ext cx="4516997" cy="652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Параллелизм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471334" cy="4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369" y="825796"/>
            <a:ext cx="7600094" cy="32085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Параллелизм – процесс эволюционного развития в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сходном </a:t>
            </a:r>
            <a:r>
              <a:rPr lang="ru-RU" sz="2400" dirty="0">
                <a:solidFill>
                  <a:schemeClr val="bg1"/>
                </a:solidFill>
              </a:rPr>
              <a:t>направлении нескольких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ранее </a:t>
            </a:r>
            <a:r>
              <a:rPr lang="ru-RU" sz="2400" dirty="0" err="1">
                <a:solidFill>
                  <a:schemeClr val="bg1"/>
                </a:solidFill>
              </a:rPr>
              <a:t>дивергировавших</a:t>
            </a:r>
            <a:r>
              <a:rPr lang="ru-RU" sz="2400" dirty="0">
                <a:solidFill>
                  <a:schemeClr val="bg1"/>
                </a:solidFill>
              </a:rPr>
              <a:t> групп.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Результат</a:t>
            </a:r>
            <a:r>
              <a:rPr lang="ru-RU" sz="2400" dirty="0">
                <a:solidFill>
                  <a:schemeClr val="bg1"/>
                </a:solidFill>
              </a:rPr>
              <a:t>: сходные признаки у родственных групп.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566" y="2852072"/>
            <a:ext cx="3221831" cy="21002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5403" y="2680156"/>
            <a:ext cx="2011090" cy="2272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469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5" y="213624"/>
            <a:ext cx="5758170" cy="62681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Дивергенция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90769" y="106334"/>
            <a:ext cx="460561" cy="4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782674"/>
            <a:ext cx="7751674" cy="35317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Дивергенция – постепенное расхождение признаков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>
                <a:solidFill>
                  <a:schemeClr val="bg1"/>
                </a:solidFill>
              </a:rPr>
              <a:t>родственных организмов, </a:t>
            </a:r>
            <a:r>
              <a:rPr lang="ru-RU" sz="2400" dirty="0" smtClean="0">
                <a:solidFill>
                  <a:schemeClr val="bg1"/>
                </a:solidFill>
              </a:rPr>
              <a:t>обитающих </a:t>
            </a:r>
            <a:r>
              <a:rPr lang="ru-RU" sz="2400" dirty="0">
                <a:solidFill>
                  <a:schemeClr val="bg1"/>
                </a:solidFill>
              </a:rPr>
              <a:t>в разных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условиях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Результат</a:t>
            </a:r>
            <a:r>
              <a:rPr lang="ru-RU" sz="2400" dirty="0">
                <a:solidFill>
                  <a:schemeClr val="bg1"/>
                </a:solidFill>
              </a:rPr>
              <a:t>: разные признаки у родственных групп;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формируются </a:t>
            </a:r>
            <a:r>
              <a:rPr lang="ru-RU" sz="2400" dirty="0">
                <a:solidFill>
                  <a:schemeClr val="bg1"/>
                </a:solidFill>
              </a:rPr>
              <a:t>гомологичные органы,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имеющие </a:t>
            </a:r>
            <a:r>
              <a:rPr lang="ru-RU" sz="2400" dirty="0">
                <a:solidFill>
                  <a:schemeClr val="bg1"/>
                </a:solidFill>
              </a:rPr>
              <a:t>разные функции и разное строение,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но </a:t>
            </a:r>
            <a:r>
              <a:rPr lang="ru-RU" sz="2400" dirty="0">
                <a:solidFill>
                  <a:schemeClr val="bg1"/>
                </a:solidFill>
              </a:rPr>
              <a:t>единое происхождение.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622" y="3354711"/>
            <a:ext cx="3059631" cy="17887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1104" y="2905151"/>
            <a:ext cx="2005794" cy="2238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83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9148" y="85877"/>
            <a:ext cx="4379847" cy="49234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Конвергенция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426943" cy="41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039" y="617314"/>
            <a:ext cx="6836446" cy="42704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Конвергенция – процесс эволюционного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развития </a:t>
            </a:r>
            <a:r>
              <a:rPr lang="ru-RU" sz="2400" dirty="0">
                <a:solidFill>
                  <a:schemeClr val="bg1"/>
                </a:solidFill>
              </a:rPr>
              <a:t>неродственных групп в сходном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направлении </a:t>
            </a:r>
            <a:r>
              <a:rPr lang="ru-RU" sz="2400" dirty="0">
                <a:solidFill>
                  <a:schemeClr val="bg1"/>
                </a:solidFill>
              </a:rPr>
              <a:t>и приобретение </a:t>
            </a:r>
            <a:r>
              <a:rPr lang="ru-RU" sz="2400" dirty="0" smtClean="0">
                <a:solidFill>
                  <a:schemeClr val="bg1"/>
                </a:solidFill>
              </a:rPr>
              <a:t>ими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сходных признаков в процессе адаптации к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одинаковым </a:t>
            </a:r>
            <a:r>
              <a:rPr lang="ru-RU" sz="2400" dirty="0">
                <a:solidFill>
                  <a:schemeClr val="bg1"/>
                </a:solidFill>
              </a:rPr>
              <a:t>условиям среды.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Результат: сходные признаки у неродственных групп; формируются аналогичные органы,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имеющие </a:t>
            </a:r>
            <a:r>
              <a:rPr lang="ru-RU" sz="2400" dirty="0">
                <a:solidFill>
                  <a:schemeClr val="bg1"/>
                </a:solidFill>
              </a:rPr>
              <a:t>сходную функцию и внешний вид, но разное происхождение.</a:t>
            </a:r>
          </a:p>
          <a:p>
            <a:r>
              <a:rPr lang="ru-RU" sz="1500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3851" y="1472452"/>
            <a:ext cx="2054236" cy="1446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9222" y="2956324"/>
            <a:ext cx="1900137" cy="2072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224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8770" y="0"/>
            <a:ext cx="4823600" cy="11299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Биологический </a:t>
            </a:r>
            <a:r>
              <a:rPr lang="ru-RU" sz="2400" b="1" dirty="0">
                <a:solidFill>
                  <a:schemeClr val="bg1"/>
                </a:solidFill>
              </a:rPr>
              <a:t>прогресс и биологический </a:t>
            </a:r>
            <a:r>
              <a:rPr lang="ru-RU" sz="2400" b="1" dirty="0" smtClean="0">
                <a:solidFill>
                  <a:schemeClr val="bg1"/>
                </a:solidFill>
              </a:rPr>
              <a:t>регресс</a:t>
            </a:r>
            <a:r>
              <a:rPr lang="ru-RU" sz="2400" dirty="0" smtClean="0">
                <a:solidFill>
                  <a:srgbClr val="E5C78C"/>
                </a:solidFill>
              </a:rPr>
              <a:t>.</a:t>
            </a:r>
            <a: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429859" cy="41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35517" y="678731"/>
            <a:ext cx="5892703" cy="12695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Механизм биологического </a:t>
            </a:r>
            <a:r>
              <a:rPr lang="ru-RU" sz="2400" b="1" dirty="0" smtClean="0">
                <a:solidFill>
                  <a:schemeClr val="bg1"/>
                </a:solidFill>
              </a:rPr>
              <a:t>прогресса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24" y="1082488"/>
            <a:ext cx="7107195" cy="3938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58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3523" y="-1"/>
            <a:ext cx="6750041" cy="8598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Пути биологического прогресса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395785" cy="38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7600" y="806479"/>
            <a:ext cx="138564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1068" y="542956"/>
          <a:ext cx="8952932" cy="446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197"/>
                <a:gridCol w="2783951"/>
                <a:gridCol w="3762784"/>
              </a:tblGrid>
              <a:tr h="12616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Путь биологического прогресса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изменение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пример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Арогенез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ароморфоз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Четырехкамерное сердце, </a:t>
                      </a:r>
                      <a:r>
                        <a:rPr lang="ru-RU" sz="2400" dirty="0" err="1" smtClean="0"/>
                        <a:t>теплокровность</a:t>
                      </a:r>
                      <a:r>
                        <a:rPr lang="ru-RU" sz="2400" dirty="0" smtClean="0"/>
                        <a:t> птиц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96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Аллогенез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Алломорфоз (</a:t>
                      </a:r>
                      <a:r>
                        <a:rPr lang="ru-RU" sz="2400" dirty="0" err="1" smtClean="0"/>
                        <a:t>идиодаптация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Разный тип конечностей у насекомых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96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Катогенез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Общая дегенерация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Редукция органов зрения у обитателей почвы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05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3151" y="0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Биологический </a:t>
            </a:r>
            <a:r>
              <a:rPr lang="ru-RU" sz="2400" b="1" dirty="0">
                <a:solidFill>
                  <a:schemeClr val="bg1"/>
                </a:solidFill>
              </a:rPr>
              <a:t>прогресс и биологический </a:t>
            </a:r>
            <a:r>
              <a:rPr lang="ru-RU" sz="2400" b="1" dirty="0" smtClean="0">
                <a:solidFill>
                  <a:schemeClr val="bg1"/>
                </a:solidFill>
              </a:rPr>
              <a:t>регресс</a:t>
            </a:r>
            <a:r>
              <a:rPr lang="ru-RU" sz="2400" dirty="0" smtClean="0">
                <a:solidFill>
                  <a:srgbClr val="E5C78C"/>
                </a:solidFill>
              </a:rPr>
              <a:t>.</a:t>
            </a:r>
            <a: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306221" cy="29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05876" y="766362"/>
            <a:ext cx="2782557" cy="12695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Закон </a:t>
            </a:r>
            <a:r>
              <a:rPr lang="ru-RU" sz="2400" b="1" dirty="0" err="1" smtClean="0">
                <a:solidFill>
                  <a:schemeClr val="bg1"/>
                </a:solidFill>
              </a:rPr>
              <a:t>Северцова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36" y="1343528"/>
            <a:ext cx="1821657" cy="2893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598" y="4370211"/>
            <a:ext cx="2258439" cy="15465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А.Н.Северцов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(1866 – 1936)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/>
              <a:t> 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82598" y="1502437"/>
            <a:ext cx="6384697" cy="33932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ru-RU" sz="2700" b="1" dirty="0" smtClean="0">
              <a:solidFill>
                <a:schemeClr val="bg1"/>
              </a:solidFill>
            </a:endParaRPr>
          </a:p>
          <a:p>
            <a:endParaRPr lang="ru-RU" sz="2700" b="1" dirty="0">
              <a:solidFill>
                <a:schemeClr val="bg1"/>
              </a:solidFill>
            </a:endParaRPr>
          </a:p>
          <a:p>
            <a:r>
              <a:rPr lang="ru-RU" sz="2700" b="1" dirty="0" smtClean="0">
                <a:solidFill>
                  <a:schemeClr val="bg1"/>
                </a:solidFill>
              </a:rPr>
              <a:t>В </a:t>
            </a:r>
            <a:r>
              <a:rPr lang="ru-RU" sz="2700" b="1" dirty="0">
                <a:solidFill>
                  <a:schemeClr val="bg1"/>
                </a:solidFill>
              </a:rPr>
              <a:t>эволюции всех групп организмов </a:t>
            </a:r>
            <a:endParaRPr lang="ru-RU" sz="2700" b="1" dirty="0" smtClean="0">
              <a:solidFill>
                <a:schemeClr val="bg1"/>
              </a:solidFill>
            </a:endParaRPr>
          </a:p>
          <a:p>
            <a:r>
              <a:rPr lang="ru-RU" sz="2700" b="1" dirty="0" smtClean="0">
                <a:solidFill>
                  <a:schemeClr val="bg1"/>
                </a:solidFill>
              </a:rPr>
              <a:t>за </a:t>
            </a:r>
            <a:r>
              <a:rPr lang="ru-RU" sz="2700" b="1" dirty="0">
                <a:solidFill>
                  <a:schemeClr val="bg1"/>
                </a:solidFill>
              </a:rPr>
              <a:t>периодом арогенеза всегда </a:t>
            </a:r>
            <a:endParaRPr lang="ru-RU" sz="2700" b="1" dirty="0" smtClean="0">
              <a:solidFill>
                <a:schemeClr val="bg1"/>
              </a:solidFill>
            </a:endParaRPr>
          </a:p>
          <a:p>
            <a:r>
              <a:rPr lang="ru-RU" sz="2700" b="1" dirty="0" smtClean="0">
                <a:solidFill>
                  <a:schemeClr val="bg1"/>
                </a:solidFill>
              </a:rPr>
              <a:t>следует </a:t>
            </a:r>
            <a:r>
              <a:rPr lang="ru-RU" sz="2700" b="1" dirty="0">
                <a:solidFill>
                  <a:schemeClr val="bg1"/>
                </a:solidFill>
              </a:rPr>
              <a:t>период возникновения </a:t>
            </a:r>
            <a:endParaRPr lang="ru-RU" sz="2700" b="1" dirty="0" smtClean="0">
              <a:solidFill>
                <a:schemeClr val="bg1"/>
              </a:solidFill>
            </a:endParaRPr>
          </a:p>
          <a:p>
            <a:r>
              <a:rPr lang="ru-RU" sz="2700" b="1" dirty="0" smtClean="0">
                <a:solidFill>
                  <a:schemeClr val="bg1"/>
                </a:solidFill>
              </a:rPr>
              <a:t>частных </a:t>
            </a:r>
            <a:r>
              <a:rPr lang="ru-RU" sz="2700" b="1" dirty="0">
                <a:solidFill>
                  <a:schemeClr val="bg1"/>
                </a:solidFill>
              </a:rPr>
              <a:t>приспособлений </a:t>
            </a:r>
            <a:endParaRPr lang="ru-RU" sz="2700" b="1" dirty="0" smtClean="0">
              <a:solidFill>
                <a:schemeClr val="bg1"/>
              </a:solidFill>
            </a:endParaRPr>
          </a:p>
          <a:p>
            <a:r>
              <a:rPr lang="ru-RU" sz="2700" b="1" dirty="0" smtClean="0">
                <a:solidFill>
                  <a:schemeClr val="bg1"/>
                </a:solidFill>
              </a:rPr>
              <a:t>– </a:t>
            </a:r>
            <a:r>
              <a:rPr lang="ru-RU" sz="2700" b="1" dirty="0" err="1">
                <a:solidFill>
                  <a:schemeClr val="bg1"/>
                </a:solidFill>
              </a:rPr>
              <a:t>аллогенез</a:t>
            </a:r>
            <a:endParaRPr lang="ru-RU" sz="2700" dirty="0">
              <a:solidFill>
                <a:schemeClr val="bg1"/>
              </a:solidFill>
            </a:endParaRPr>
          </a:p>
          <a:p>
            <a:endParaRPr lang="ru-RU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63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33" y="0"/>
            <a:ext cx="5348777" cy="112990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Биологический </a:t>
            </a:r>
            <a:r>
              <a:rPr lang="ru-RU" sz="2400" b="1" dirty="0">
                <a:solidFill>
                  <a:schemeClr val="bg1"/>
                </a:solidFill>
              </a:rPr>
              <a:t>прогресс и биологический </a:t>
            </a:r>
            <a:r>
              <a:rPr lang="ru-RU" sz="2400" b="1" dirty="0" smtClean="0">
                <a:solidFill>
                  <a:schemeClr val="bg1"/>
                </a:solidFill>
              </a:rPr>
              <a:t>регресс</a:t>
            </a:r>
            <a:r>
              <a:rPr lang="ru-RU" sz="2400" dirty="0" smtClean="0">
                <a:solidFill>
                  <a:srgbClr val="E5C78C"/>
                </a:solidFill>
              </a:rPr>
              <a:t>.</a:t>
            </a:r>
            <a: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510937" cy="4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0927" y="735630"/>
            <a:ext cx="5114734" cy="12695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Пути биологического прогресса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425" y="1228300"/>
            <a:ext cx="8112909" cy="3778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07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5" y="213625"/>
            <a:ext cx="2234639" cy="8236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Реликты</a:t>
            </a:r>
            <a:r>
              <a:rPr lang="ru-RU" sz="2400" dirty="0">
                <a:solidFill>
                  <a:srgbClr val="E5C78C"/>
                </a:solidFill>
              </a:rPr>
              <a:t>.</a:t>
            </a:r>
            <a: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497289" cy="48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1451" y="642268"/>
            <a:ext cx="6357365" cy="45012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Оставшиеся немногочисленные представители некогда биологически прогрессивной группы, найдя соответствующую их организации биологическую нишу, могут продолжать существовать на протяжении сотен миллионов лет. Они называются реликтами, обладают консервативностью организации и крайне медленно эволюционируют (кистеперая рыба латимерия).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21025" t="12548" r="18250" b="30798"/>
          <a:stretch>
            <a:fillRect/>
          </a:stretch>
        </p:blipFill>
        <p:spPr bwMode="auto">
          <a:xfrm>
            <a:off x="6414448" y="1897039"/>
            <a:ext cx="2527283" cy="128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8817" y="3331667"/>
            <a:ext cx="2404571" cy="1606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85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5" y="213624"/>
            <a:ext cx="2944323" cy="6325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Реликты</a:t>
            </a:r>
            <a:r>
              <a:rPr lang="ru-RU" sz="2400" dirty="0">
                <a:solidFill>
                  <a:srgbClr val="E5C78C"/>
                </a:solidFill>
              </a:rPr>
              <a:t>.</a:t>
            </a:r>
            <a: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647415" cy="6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191068" y="770935"/>
            <a:ext cx="7574507" cy="3496475"/>
          </a:xfrm>
          <a:prstGeom prst="rect">
            <a:avLst/>
          </a:prstGeom>
        </p:spPr>
        <p:txBody>
          <a:bodyPr lIns="68580" tIns="34290" rIns="68580" bIns="34290"/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Рели́кты</a:t>
            </a:r>
            <a:r>
              <a:rPr lang="ru-RU" sz="2400" dirty="0" smtClean="0">
                <a:solidFill>
                  <a:schemeClr val="bg1"/>
                </a:solidFill>
              </a:rPr>
              <a:t> (лат. </a:t>
            </a:r>
            <a:r>
              <a:rPr lang="ru-RU" sz="2400" dirty="0" err="1" smtClean="0">
                <a:solidFill>
                  <a:schemeClr val="bg1"/>
                </a:solidFill>
              </a:rPr>
              <a:t>relictum</a:t>
            </a:r>
            <a:r>
              <a:rPr lang="ru-RU" sz="2400" dirty="0" smtClean="0">
                <a:solidFill>
                  <a:schemeClr val="bg1"/>
                </a:solidFill>
              </a:rPr>
              <a:t> — остаток) в биологии — живые организмы, сохранившиеся в современной </a:t>
            </a:r>
            <a:r>
              <a:rPr lang="ru-RU" sz="2400" dirty="0" err="1" smtClean="0">
                <a:solidFill>
                  <a:schemeClr val="bg1"/>
                </a:solidFill>
              </a:rPr>
              <a:t>биоте</a:t>
            </a:r>
            <a:r>
              <a:rPr lang="ru-RU" sz="2400" dirty="0" smtClean="0">
                <a:solidFill>
                  <a:schemeClr val="bg1"/>
                </a:solidFill>
              </a:rPr>
              <a:t> или в определённом регионе как остаток предковой группы, более широко распространённой или игравшей большую роль в экосистемах в прошедшие геологические эпохи. Реликт — остаточное проявление прошлого в наше время</a:t>
            </a:r>
            <a:r>
              <a:rPr lang="ru-RU" sz="2400" dirty="0" smtClean="0">
                <a:solidFill>
                  <a:schemeClr val="bg1"/>
                </a:solidFill>
              </a:rPr>
              <a:t>. Термин </a:t>
            </a:r>
            <a:r>
              <a:rPr lang="ru-RU" sz="2400" dirty="0" smtClean="0">
                <a:solidFill>
                  <a:schemeClr val="bg1"/>
                </a:solidFill>
              </a:rPr>
              <a:t>реликт ввёл в научный оборот немецкий географ и </a:t>
            </a:r>
            <a:r>
              <a:rPr lang="ru-RU" sz="2400" dirty="0" smtClean="0">
                <a:solidFill>
                  <a:schemeClr val="bg1"/>
                </a:solidFill>
              </a:rPr>
              <a:t>антрополог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Оскар </a:t>
            </a:r>
            <a:r>
              <a:rPr lang="ru-RU" sz="2400" dirty="0" err="1" smtClean="0">
                <a:solidFill>
                  <a:schemeClr val="bg1"/>
                </a:solidFill>
              </a:rPr>
              <a:t>Пешель</a:t>
            </a:r>
            <a:r>
              <a:rPr lang="ru-RU" sz="2400" dirty="0" smtClean="0">
                <a:solidFill>
                  <a:schemeClr val="bg1"/>
                </a:solidFill>
              </a:rPr>
              <a:t> в 1875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881" y="3347571"/>
            <a:ext cx="2320118" cy="1625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5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572942" y="263313"/>
            <a:ext cx="4136231" cy="4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ea typeface="Microsoft Sans Serif" pitchFamily="34" charset="0"/>
            </a:endParaRPr>
          </a:p>
        </p:txBody>
      </p:sp>
      <p:pic>
        <p:nvPicPr>
          <p:cNvPr id="50179" name="Picture 4" descr="Новосибирск | Лабораторная мышь из Новосибирска стала участницей необычного  конкурса -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854" y="1010841"/>
            <a:ext cx="626864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942845" y="237413"/>
            <a:ext cx="273138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Макроэволюция </a:t>
            </a:r>
            <a:endParaRPr lang="ru-RU" sz="2400" b="1" dirty="0">
              <a:solidFill>
                <a:schemeClr val="bg1"/>
              </a:solidFill>
            </a:endParaRPr>
          </a:p>
          <a:p>
            <a:pPr eaLnBrk="0" hangingPunct="0"/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4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3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3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2248" y="1014375"/>
            <a:ext cx="8657563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Макроэволюция	</a:t>
            </a:r>
            <a:r>
              <a:rPr lang="ru-RU" sz="2400" dirty="0">
                <a:solidFill>
                  <a:schemeClr val="bg1"/>
                </a:solidFill>
              </a:rPr>
              <a:t>–	эволюционные	изменения,	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ведущие</a:t>
            </a:r>
            <a:r>
              <a:rPr lang="ru-RU" sz="2400" dirty="0">
                <a:solidFill>
                  <a:schemeClr val="bg1"/>
                </a:solidFill>
              </a:rPr>
              <a:t>	к формированию таксонов </a:t>
            </a:r>
            <a:r>
              <a:rPr lang="ru-RU" sz="2400" dirty="0" err="1">
                <a:solidFill>
                  <a:schemeClr val="bg1"/>
                </a:solidFill>
              </a:rPr>
              <a:t>надвидового</a:t>
            </a:r>
            <a:r>
              <a:rPr lang="ru-RU" sz="2400" dirty="0">
                <a:solidFill>
                  <a:schemeClr val="bg1"/>
                </a:solidFill>
              </a:rPr>
              <a:t> ранга.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119" y="1919078"/>
            <a:ext cx="7511776" cy="310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96" y="91184"/>
            <a:ext cx="6542532" cy="7128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Основные </a:t>
            </a:r>
            <a:r>
              <a:rPr lang="ru-RU" sz="2400" dirty="0" smtClean="0">
                <a:solidFill>
                  <a:schemeClr val="bg1"/>
                </a:solidFill>
              </a:rPr>
              <a:t>Направления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298812" cy="2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2505" y="677766"/>
            <a:ext cx="8951495" cy="48705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Биологический прогресс – </a:t>
            </a:r>
            <a:r>
              <a:rPr lang="ru-RU" sz="2400" dirty="0">
                <a:solidFill>
                  <a:schemeClr val="bg1"/>
                </a:solidFill>
              </a:rPr>
              <a:t>возрастание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приспособленности </a:t>
            </a:r>
            <a:r>
              <a:rPr lang="ru-RU" sz="2400" dirty="0">
                <a:solidFill>
                  <a:schemeClr val="bg1"/>
                </a:solidFill>
              </a:rPr>
              <a:t>организмов к окружающей среде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Критерии: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увеличение численности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повышение видового разнообразия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расширение </a:t>
            </a:r>
            <a:r>
              <a:rPr lang="ru-RU" sz="2400" dirty="0" smtClean="0">
                <a:solidFill>
                  <a:schemeClr val="bg1"/>
                </a:solidFill>
              </a:rPr>
              <a:t>ареала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ru-RU" sz="2400" b="1" dirty="0">
                <a:solidFill>
                  <a:schemeClr val="bg1"/>
                </a:solidFill>
              </a:rPr>
              <a:t>Биологический регресс – </a:t>
            </a:r>
            <a:r>
              <a:rPr lang="ru-RU" sz="2400" dirty="0">
                <a:solidFill>
                  <a:schemeClr val="bg1"/>
                </a:solidFill>
              </a:rPr>
              <a:t>отставание темпов эволюции группы от скорости изменения внешней среды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Критерии: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снижение численности особей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уменьшение видового разнообразия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сужение ареала обитания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2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749" y="1"/>
            <a:ext cx="7391588" cy="80924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Доказательства макроэволюции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948" y="1552075"/>
            <a:ext cx="4933950" cy="300563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1400" dirty="0" smtClean="0"/>
              <a:t>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1949" y="1824229"/>
            <a:ext cx="7624138" cy="191590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Сравнительно-анатомические </a:t>
            </a:r>
            <a:r>
              <a:rPr lang="ru-RU" sz="2400" b="1" dirty="0" smtClean="0">
                <a:solidFill>
                  <a:schemeClr val="bg1"/>
                </a:solidFill>
              </a:rPr>
              <a:t>доказательства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Палеонтологические </a:t>
            </a:r>
            <a:r>
              <a:rPr lang="ru-RU" sz="2400" b="1" dirty="0" smtClean="0">
                <a:solidFill>
                  <a:schemeClr val="bg1"/>
                </a:solidFill>
              </a:rPr>
              <a:t>доказательства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Биохимические </a:t>
            </a:r>
            <a:r>
              <a:rPr lang="ru-RU" sz="2400" b="1" dirty="0" smtClean="0">
                <a:solidFill>
                  <a:schemeClr val="bg1"/>
                </a:solidFill>
              </a:rPr>
              <a:t>доказательства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Биогеографические доказательства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70" y="213624"/>
            <a:ext cx="6078460" cy="11299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Соотношение микроэволюции </a:t>
            </a:r>
            <a:r>
              <a:rPr lang="ru-RU" sz="2400" b="1" dirty="0" smtClean="0">
                <a:solidFill>
                  <a:schemeClr val="bg1"/>
                </a:solidFill>
              </a:rPr>
              <a:t>и макроэволюции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15564" y="1551409"/>
            <a:ext cx="6581348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Позиции разных ученых по этой проблеме можно (несколько условно) сгруппировать в три основные концепции: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сальтационную</a:t>
            </a:r>
            <a:endParaRPr lang="ru-RU" sz="30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 редукционистскую </a:t>
            </a:r>
            <a:endParaRPr lang="ru-RU" sz="300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 системную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2514" y="213624"/>
            <a:ext cx="6933063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Соотношение микроэволюции </a:t>
            </a:r>
            <a:r>
              <a:rPr lang="ru-RU" sz="2400" b="1" dirty="0" smtClean="0">
                <a:solidFill>
                  <a:schemeClr val="bg1"/>
                </a:solidFill>
              </a:rPr>
              <a:t>и макроэволюции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20119" cy="60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5234" y="1343527"/>
            <a:ext cx="8323278" cy="36240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700" b="1" dirty="0">
                <a:solidFill>
                  <a:schemeClr val="bg1"/>
                </a:solidFill>
              </a:rPr>
              <a:t>макроэволюция представляет собой не просто сумму микроэволюционных изменений, но результат их </a:t>
            </a:r>
            <a:r>
              <a:rPr lang="ru-RU" sz="2700" b="1" dirty="0" smtClean="0">
                <a:solidFill>
                  <a:schemeClr val="bg1"/>
                </a:solidFill>
              </a:rPr>
              <a:t>интеграции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700" b="1" dirty="0">
              <a:solidFill>
                <a:srgbClr val="E5C78C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В этой связи можно выделить два типа биологических систем: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bg1"/>
                </a:solidFill>
              </a:rPr>
              <a:t>   </a:t>
            </a:r>
            <a:r>
              <a:rPr lang="ru-RU" sz="2400" b="1" dirty="0">
                <a:solidFill>
                  <a:schemeClr val="bg1"/>
                </a:solidFill>
              </a:rPr>
              <a:t>корреляционные 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   стохастические (дискретные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2700" b="1" dirty="0">
              <a:solidFill>
                <a:srgbClr val="E5C78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71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554" y="184711"/>
            <a:ext cx="7475220" cy="7128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Общие закономерности </a:t>
            </a:r>
            <a:r>
              <a:rPr lang="ru-RU" sz="2400" b="1" dirty="0" smtClean="0">
                <a:solidFill>
                  <a:schemeClr val="bg1"/>
                </a:solidFill>
              </a:rPr>
              <a:t>макроэволюции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476235" cy="46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" y="855186"/>
            <a:ext cx="8503438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Правило необратимости </a:t>
            </a:r>
            <a:r>
              <a:rPr lang="ru-RU" sz="2400" b="1" dirty="0" smtClean="0">
                <a:solidFill>
                  <a:schemeClr val="bg1"/>
                </a:solidFill>
              </a:rPr>
              <a:t>эволюции</a:t>
            </a:r>
            <a:endParaRPr lang="ru-RU" sz="24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Правило прогрессирующей </a:t>
            </a:r>
            <a:r>
              <a:rPr lang="ru-RU" sz="2400" b="1" dirty="0" smtClean="0">
                <a:solidFill>
                  <a:schemeClr val="bg1"/>
                </a:solidFill>
              </a:rPr>
              <a:t>специализации</a:t>
            </a:r>
            <a:endParaRPr lang="ru-RU" sz="24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Правило происхождения от </a:t>
            </a:r>
            <a:r>
              <a:rPr lang="ru-RU" sz="2400" b="1" dirty="0" err="1">
                <a:solidFill>
                  <a:schemeClr val="bg1"/>
                </a:solidFill>
              </a:rPr>
              <a:t>малоспециализированных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предков</a:t>
            </a:r>
            <a:endParaRPr lang="ru-RU" sz="24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Правило адаптивной </a:t>
            </a:r>
            <a:r>
              <a:rPr lang="ru-RU" sz="2400" b="1" dirty="0" smtClean="0">
                <a:solidFill>
                  <a:schemeClr val="bg1"/>
                </a:solidFill>
              </a:rPr>
              <a:t>радиации</a:t>
            </a:r>
            <a:endParaRPr lang="ru-RU" sz="24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Правило чередования главных направлений </a:t>
            </a:r>
            <a:r>
              <a:rPr lang="ru-RU" sz="2400" b="1" dirty="0" smtClean="0">
                <a:solidFill>
                  <a:schemeClr val="bg1"/>
                </a:solidFill>
              </a:rPr>
              <a:t>эволюции</a:t>
            </a:r>
            <a:endParaRPr lang="ru-RU" sz="24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Правило усиления интеграции </a:t>
            </a:r>
            <a:r>
              <a:rPr lang="ru-RU" sz="2400" b="1">
                <a:solidFill>
                  <a:schemeClr val="bg1"/>
                </a:solidFill>
              </a:rPr>
              <a:t>биологических </a:t>
            </a:r>
            <a:r>
              <a:rPr lang="ru-RU" sz="2400" b="1" smtClean="0">
                <a:solidFill>
                  <a:schemeClr val="bg1"/>
                </a:solidFill>
              </a:rPr>
              <a:t>систем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910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5" y="213624"/>
            <a:ext cx="6417076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Направления макроэволюции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05258" y="1563624"/>
            <a:ext cx="6639362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В зависимости от того, изменяется ли уровень организации эволюционирующих объектов, выделяют два направления эволюции: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sz="2100" b="1" dirty="0" err="1" smtClean="0">
                <a:solidFill>
                  <a:schemeClr val="bg1"/>
                </a:solidFill>
              </a:rPr>
              <a:t>аллогенез</a:t>
            </a:r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endParaRPr lang="ru-RU" sz="21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r>
              <a:rPr lang="ru-RU" sz="2100" b="1" dirty="0">
                <a:solidFill>
                  <a:schemeClr val="bg1"/>
                </a:solidFill>
              </a:rPr>
              <a:t>арогенез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90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6930" y="146389"/>
            <a:ext cx="6383458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Формы </a:t>
            </a:r>
            <a:r>
              <a:rPr lang="ru-RU" sz="2400" b="1" dirty="0">
                <a:solidFill>
                  <a:schemeClr val="bg1"/>
                </a:solidFill>
              </a:rPr>
              <a:t>эволюции </a:t>
            </a:r>
            <a:r>
              <a:rPr lang="ru-RU" sz="2400" b="1" dirty="0" smtClean="0">
                <a:solidFill>
                  <a:schemeClr val="bg1"/>
                </a:solidFill>
              </a:rPr>
              <a:t>групп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595761" cy="5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8164" y="1404040"/>
            <a:ext cx="6149340" cy="29777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700" dirty="0">
                <a:solidFill>
                  <a:schemeClr val="bg1"/>
                </a:solidFill>
              </a:rPr>
              <a:t>Среди форм филогенеза </a:t>
            </a:r>
            <a:r>
              <a:rPr lang="ru-RU" sz="2700" dirty="0" smtClean="0">
                <a:solidFill>
                  <a:schemeClr val="bg1"/>
                </a:solidFill>
              </a:rPr>
              <a:t>выделяют: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   первичные</a:t>
            </a:r>
            <a:endParaRPr lang="ru-RU" sz="27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700" dirty="0">
                <a:solidFill>
                  <a:schemeClr val="bg1"/>
                </a:solidFill>
              </a:rPr>
              <a:t>  </a:t>
            </a:r>
            <a:r>
              <a:rPr lang="ru-RU" sz="2700" b="1" dirty="0">
                <a:solidFill>
                  <a:schemeClr val="bg1"/>
                </a:solidFill>
              </a:rPr>
              <a:t>Филетическая эволюция</a:t>
            </a:r>
          </a:p>
          <a:p>
            <a:pPr>
              <a:defRPr/>
            </a:pPr>
            <a:r>
              <a:rPr lang="ru-RU" sz="2700" dirty="0">
                <a:solidFill>
                  <a:schemeClr val="bg1"/>
                </a:solidFill>
              </a:rPr>
              <a:t>   </a:t>
            </a:r>
            <a:r>
              <a:rPr lang="ru-RU" sz="2700" b="1" dirty="0">
                <a:solidFill>
                  <a:schemeClr val="bg1"/>
                </a:solidFill>
              </a:rPr>
              <a:t>Дивергенция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700" dirty="0">
                <a:solidFill>
                  <a:schemeClr val="bg1"/>
                </a:solidFill>
              </a:rPr>
              <a:t>   вторичные</a:t>
            </a:r>
          </a:p>
          <a:p>
            <a:pPr>
              <a:defRPr/>
            </a:pPr>
            <a:r>
              <a:rPr lang="ru-RU" sz="2700" b="1" dirty="0" smtClean="0">
                <a:solidFill>
                  <a:schemeClr val="bg1"/>
                </a:solidFill>
              </a:rPr>
              <a:t>   Конвергенция</a:t>
            </a:r>
          </a:p>
          <a:p>
            <a:pPr>
              <a:defRPr/>
            </a:pPr>
            <a:r>
              <a:rPr lang="ru-RU" sz="2700" b="1" dirty="0" smtClean="0">
                <a:solidFill>
                  <a:schemeClr val="bg1"/>
                </a:solidFill>
              </a:rPr>
              <a:t>   </a:t>
            </a:r>
            <a:r>
              <a:rPr lang="ru-RU" sz="2700" b="1" dirty="0">
                <a:solidFill>
                  <a:schemeClr val="bg1"/>
                </a:solidFill>
              </a:rPr>
              <a:t>Параллелизм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853" y="1910709"/>
            <a:ext cx="4383182" cy="31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798457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12580</TotalTime>
  <Words>425</Words>
  <Application>Microsoft Office PowerPoint</Application>
  <PresentationFormat>Экран (16:9)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Слайд 1</vt:lpstr>
      <vt:lpstr>Слайд 2</vt:lpstr>
      <vt:lpstr>Основные Направления</vt:lpstr>
      <vt:lpstr>Доказательства макроэволюции</vt:lpstr>
      <vt:lpstr>Соотношение микроэволюции и макроэволюции</vt:lpstr>
      <vt:lpstr>Соотношение микроэволюции и макроэволюции</vt:lpstr>
      <vt:lpstr>Общие закономерности макроэволюции </vt:lpstr>
      <vt:lpstr>Направления макроэволюции </vt:lpstr>
      <vt:lpstr>Формы эволюции групп </vt:lpstr>
      <vt:lpstr>Параллелизм </vt:lpstr>
      <vt:lpstr>Дивергенция</vt:lpstr>
      <vt:lpstr>Конвергенция</vt:lpstr>
      <vt:lpstr>Биологический прогресс и биологический регресс. </vt:lpstr>
      <vt:lpstr>Пути биологического прогресса  </vt:lpstr>
      <vt:lpstr>Биологический прогресс и биологический регресс. </vt:lpstr>
      <vt:lpstr>Биологический прогресс и биологический регресс. </vt:lpstr>
      <vt:lpstr>Реликты. </vt:lpstr>
      <vt:lpstr>Реликты.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1247</cp:revision>
  <cp:lastPrinted>2020-09-04T10:43:02Z</cp:lastPrinted>
  <dcterms:created xsi:type="dcterms:W3CDTF">2020-06-19T12:20:54Z</dcterms:created>
  <dcterms:modified xsi:type="dcterms:W3CDTF">2025-05-21T07:21:31Z</dcterms:modified>
</cp:coreProperties>
</file>