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5" r:id="rId8"/>
    <p:sldId id="272" r:id="rId9"/>
    <p:sldId id="273" r:id="rId10"/>
    <p:sldId id="274" r:id="rId11"/>
    <p:sldId id="281" r:id="rId12"/>
    <p:sldId id="271" r:id="rId13"/>
    <p:sldId id="280" r:id="rId14"/>
    <p:sldId id="270" r:id="rId15"/>
    <p:sldId id="277" r:id="rId16"/>
    <p:sldId id="282" r:id="rId17"/>
    <p:sldId id="283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4" r:id="rId26"/>
    <p:sldId id="285" r:id="rId27"/>
    <p:sldId id="286" r:id="rId28"/>
    <p:sldId id="287" r:id="rId29"/>
    <p:sldId id="288" r:id="rId30"/>
    <p:sldId id="29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41AC2-0662-4C06-9372-445B03B41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8D355-0C71-4BB5-B6CC-32E0124BC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45A12-3314-4037-A99A-3C9393D1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C9BC48-A68F-4AED-A750-8043D049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10A28-D39A-46A9-953A-2291CB00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2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2D3D1-1B1A-4B79-B065-6651DF7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D4E29B-C6BF-48B7-B309-ACDDB9F01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339FD-1BDA-4116-9882-31153F5F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BC442-1F1F-4815-B581-150D1380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B65C8-A870-4888-A2B1-6D67F10D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9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9379A1-1791-4FDF-B613-D91F60A35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65554E-0051-455B-9B7D-08089EC02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C8709-1F55-4CCA-82A3-87E11265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659C8-FB3B-40F8-A546-B8C73B05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55F5-E27C-4650-BFE8-B9A82529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2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60450-55E5-4D11-B2A0-964B851F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E2F8E-C4A3-4DAD-BF70-102D7874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FE67C-9B4C-48BB-8649-D8A68298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45A64-94D5-4718-9DFC-16EF4B87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E19161-4F46-4F9C-B1B7-7581FE8F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2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2C724-F584-44AA-A3F3-6A917D1D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F1083F-724D-4F57-B8FA-223A33BD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AFD16D-E05B-4E4C-BAB8-E9275FDA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7C5C7-199C-4F6B-B9FD-4F94CDED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3F29E-659C-4C24-8201-7A2418D1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F7D3-C5FC-4928-BA55-6560A612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75887-0D4C-46AF-BA32-932186F52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9E8533-0216-47F2-ABFB-7BDE67F04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E364D-E5E0-4DC2-8086-5F1363D6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27FC8-8FDE-4800-BC6B-1289C080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BD036C-6ED2-4FAE-B14D-7F4C6F02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9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B161D-57AE-41EC-96DF-81DB03DE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25FC6-E255-468A-AB93-5516B7603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7CC72-35D5-425E-A2B4-EA00DDAC9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F4BEB0-122D-4E72-93CA-C7BB45EA3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E5C1F2-A047-4C89-882D-D47D6AEC7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8D7A27-D8E1-4391-92B5-F8AE5533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22F851-39BD-4E67-8D1B-ED6B3B47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AFE49D-E86C-4A4D-A5F3-9FBC6055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175A0-53CA-4653-B7E9-C9BC0226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1754B3-889A-436A-B293-74C5A995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E36A07-E2BC-467E-974A-D3D0F2F6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0A778A-010D-424D-8492-F040A49F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77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614EF9-9063-4484-93F8-E444AD1B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21639B-6672-464A-BEC1-95D641A5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11C1D1-1A40-4419-B00C-6089E0FB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DCB07-D8A0-41C2-B2C5-846D591F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664B1-968B-4204-87FA-2CE62120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AB2F22-0D54-43BC-9312-D12D2466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9EBF0-A9DD-4474-BB80-BB1C2F72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6458C2-83C2-465A-9CD3-FC2C9F62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34580A-CF94-47C8-9056-8387A8A5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519E1-5515-435D-92D2-ACBD0673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E18225-4BAC-40B3-BA63-E10D4C7EF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428F94-599B-4056-ABD5-7DF208492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0D6FFE-D8D2-4BA6-A6C6-3903110E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0CD8F-E79C-4A5A-B281-D6F2A30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CB4A4F-29AE-43F5-A735-2F35B405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2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CF1EE-91C2-4B5E-A6A1-27AE9792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94A8B6-2C59-407C-9D97-AF2ACC42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0E6E6-BDEB-4D70-8EAE-8B5FB0B2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BCA0-6F53-4FE3-A044-734C760F94A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052AE-C956-4A05-BEB2-DA2E10DA1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B6A2F-604A-4F10-BF5F-6970C1470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97B2-FCFA-4072-9824-A58B224E1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4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.ru/laboratory/ilist-3399.html" TargetMode="External"/><Relationship Id="rId2" Type="http://schemas.openxmlformats.org/officeDocument/2006/relationships/hyperlink" Target="https://www.ld.ru/laboratory/ilist-387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d.ru/laboratory/ilist-3819.html" TargetMode="External"/><Relationship Id="rId5" Type="http://schemas.openxmlformats.org/officeDocument/2006/relationships/hyperlink" Target="https://www.ld.ru/laboratory/ilist-4252.html" TargetMode="External"/><Relationship Id="rId4" Type="http://schemas.openxmlformats.org/officeDocument/2006/relationships/hyperlink" Target="https://www.ld.ru/laboratory/ilist-3995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91EEB-D20F-49BE-A5E6-4D1C49AD2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796618"/>
            <a:ext cx="9144000" cy="2387600"/>
          </a:xfrm>
        </p:spPr>
        <p:txBody>
          <a:bodyPr/>
          <a:lstStyle/>
          <a:p>
            <a:r>
              <a:rPr lang="ru-RU" dirty="0"/>
              <a:t>Организация работы ПЦР-лаборатории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305302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68" y="476672"/>
            <a:ext cx="92554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6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851"/>
          <a:stretch/>
        </p:blipFill>
        <p:spPr>
          <a:xfrm>
            <a:off x="4799856" y="17737"/>
            <a:ext cx="4824536" cy="6808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48880"/>
            <a:ext cx="429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аккредитацию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106419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88640"/>
            <a:ext cx="9145016" cy="6465526"/>
          </a:xfrm>
        </p:spPr>
      </p:pic>
    </p:spTree>
    <p:extLst>
      <p:ext uri="{BB962C8B-B14F-4D97-AF65-F5344CB8AC3E}">
        <p14:creationId xmlns:p14="http://schemas.microsoft.com/office/powerpoint/2010/main" val="116840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7448" y="5301208"/>
            <a:ext cx="9937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Зав.лабораторией</a:t>
            </a:r>
            <a:endParaRPr lang="ru-RU" sz="1400" dirty="0"/>
          </a:p>
          <a:p>
            <a:r>
              <a:rPr lang="ru-RU" sz="1400" dirty="0"/>
              <a:t>                                                                                                подпись                                      </a:t>
            </a:r>
          </a:p>
          <a:p>
            <a:endParaRPr lang="ru-RU" sz="1400" dirty="0"/>
          </a:p>
          <a:p>
            <a:r>
              <a:rPr lang="ru-RU" sz="1400" dirty="0"/>
              <a:t>Ответственный за оформление                                                                             </a:t>
            </a:r>
          </a:p>
          <a:p>
            <a:r>
              <a:rPr lang="ru-RU" sz="1400" dirty="0"/>
              <a:t>результатов лабораторных испытаний                       подпись</a:t>
            </a:r>
          </a:p>
          <a:p>
            <a:r>
              <a:rPr lang="ru-RU" sz="1400" dirty="0"/>
              <a:t>«     »             20         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7528" y="4639010"/>
            <a:ext cx="92170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 </a:t>
            </a:r>
            <a:r>
              <a:rPr lang="ru-RU" sz="1400" dirty="0"/>
              <a:t>Результаты распространяются на образцы, представленные на испытания.              </a:t>
            </a:r>
          </a:p>
          <a:p>
            <a:r>
              <a:rPr lang="ru-RU" sz="1400" dirty="0"/>
              <a:t>  Запрещается перепечатка протокола без разрешения испытательной лаборатории.</a:t>
            </a:r>
          </a:p>
        </p:txBody>
      </p:sp>
      <p:pic>
        <p:nvPicPr>
          <p:cNvPr id="7" name="Объект 3" descr="D:\Оля-ПС\Desktop\ПЦР\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3"/>
          <a:stretch/>
        </p:blipFill>
        <p:spPr bwMode="auto">
          <a:xfrm>
            <a:off x="1127448" y="965460"/>
            <a:ext cx="8928992" cy="36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95400" y="18661"/>
            <a:ext cx="11116816" cy="110608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(формы) результатов анализов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9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3185" y="364488"/>
            <a:ext cx="6124864" cy="61560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помещений</a:t>
            </a:r>
          </a:p>
        </p:txBody>
      </p:sp>
      <p:pic>
        <p:nvPicPr>
          <p:cNvPr id="5" name="Рисунок 4" descr="D:\Оля-ПС\Desktop\ПЦР\схем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5027" r="6747" b="6878"/>
          <a:stretch/>
        </p:blipFill>
        <p:spPr bwMode="auto">
          <a:xfrm>
            <a:off x="274966" y="980091"/>
            <a:ext cx="6253083" cy="5445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02887" y="379989"/>
            <a:ext cx="5495193" cy="6492875"/>
          </a:xfrm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1.Кабинет заведующего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2.Служебная комната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3.Комната для переодевания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4.Сан.узел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5.Душевая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6.Коридор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7.Холл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8.Комната для взятия анализов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9.Складское помещение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10.Складское помещение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11.Комната утилизации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12.Лаборатория</a:t>
            </a:r>
            <a:r>
              <a:rPr lang="en-US" sz="43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12А. ЗОНА ПРИЕМА, РЕГИСТРАЦИИ И ПЕРВИЧНОЙ  БРАБОТКИ МАТЕРИАЛА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12Б. ЗОНА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ДНК/РНК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12В. ЗОНА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РЕАКЦИОННОЙ СМЕСИ И ПРОВЕДЕНИЯ ПЦР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12Г. ЗОНА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ДЕТЕКЦИИ РЕЗУЛЬТАТОВ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12Д. ЗОНА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МАТЕРИАЛОВ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52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64" y="684750"/>
            <a:ext cx="8352692" cy="62429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6800" y="161530"/>
            <a:ext cx="4694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100" dirty="0">
                <a:latin typeface="Times New Roman" panose="02020603050405020304" pitchFamily="18" charset="0"/>
                <a:ea typeface="Calibri" panose="020F0502020204030204" pitchFamily="34" charset="0"/>
              </a:rPr>
              <a:t>План обучения персонала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186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A10A98A2-CE0B-40D1-883C-C1897AAD7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chemeClr val="tx1"/>
                </a:solidFill>
              </a:rPr>
              <a:t>Проблема контаминации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CB929FB-6C89-4A4C-948F-00ADA6E1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676401"/>
            <a:ext cx="36639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b="1"/>
              <a:t>Контаминация</a:t>
            </a:r>
          </a:p>
        </p:txBody>
      </p:sp>
      <p:grpSp>
        <p:nvGrpSpPr>
          <p:cNvPr id="7174" name="Group 6">
            <a:extLst>
              <a:ext uri="{FF2B5EF4-FFF2-40B4-BE49-F238E27FC236}">
                <a16:creationId xmlns:a16="http://schemas.microsoft.com/office/drawing/2014/main" id="{ED5D5EB2-CB82-49D9-836A-D82E5A5A84DA}"/>
              </a:ext>
            </a:extLst>
          </p:cNvPr>
          <p:cNvGrpSpPr>
            <a:grpSpLocks/>
          </p:cNvGrpSpPr>
          <p:nvPr/>
        </p:nvGrpSpPr>
        <p:grpSpPr bwMode="auto">
          <a:xfrm>
            <a:off x="3914775" y="2349501"/>
            <a:ext cx="6357938" cy="2949575"/>
            <a:chOff x="930" y="1842"/>
            <a:chExt cx="4037" cy="1697"/>
          </a:xfrm>
        </p:grpSpPr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id="{B3EBB911-823F-4816-8876-75B514924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478"/>
              <a:ext cx="4037" cy="1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90000"/>
                </a:lnSpc>
                <a:spcBef>
                  <a:spcPct val="50000"/>
                </a:spcBef>
                <a:buClr>
                  <a:srgbClr val="990000"/>
                </a:buClr>
                <a:buFont typeface="Wingdings" panose="05000000000000000000" pitchFamily="2" charset="2"/>
                <a:buChar char="§"/>
              </a:pPr>
              <a:r>
                <a:rPr lang="ru-RU" altLang="ru-RU" sz="2800" b="1"/>
                <a:t>Ложные результаты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990000"/>
                </a:buClr>
                <a:buFont typeface="Wingdings" panose="05000000000000000000" pitchFamily="2" charset="2"/>
                <a:buChar char="§"/>
              </a:pPr>
              <a:r>
                <a:rPr lang="ru-RU" altLang="ru-RU" sz="2800" b="1"/>
                <a:t>Высокие требования                     к организации ПЦР-лаборатории</a:t>
              </a:r>
            </a:p>
          </p:txBody>
        </p:sp>
        <p:sp>
          <p:nvSpPr>
            <p:cNvPr id="7176" name="AutoShape 8">
              <a:extLst>
                <a:ext uri="{FF2B5EF4-FFF2-40B4-BE49-F238E27FC236}">
                  <a16:creationId xmlns:a16="http://schemas.microsoft.com/office/drawing/2014/main" id="{D5426B83-5D4C-4D2E-A02A-246DDCB8B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842"/>
              <a:ext cx="181" cy="545"/>
            </a:xfrm>
            <a:prstGeom prst="downArrow">
              <a:avLst>
                <a:gd name="adj1" fmla="val 50000"/>
                <a:gd name="adj2" fmla="val 75276"/>
              </a:avLst>
            </a:prstGeom>
            <a:solidFill>
              <a:srgbClr val="DC0000"/>
            </a:solidFill>
            <a:ln w="9525" algn="ctr">
              <a:solidFill>
                <a:srgbClr val="D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609600" indent="-609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3F6327"/>
                </a:buClr>
                <a:buFont typeface="Wingdings" panose="05000000000000000000" pitchFamily="2" charset="2"/>
                <a:buAutoNum type="arabicPeriod"/>
              </a:pPr>
              <a:endParaRPr lang="ru-RU" altLang="ru-RU" sz="2400">
                <a:solidFill>
                  <a:srgbClr val="4D4D4D"/>
                </a:solidFill>
              </a:endParaRPr>
            </a:p>
          </p:txBody>
        </p:sp>
      </p:grpSp>
      <p:sp>
        <p:nvSpPr>
          <p:cNvPr id="7177" name="Text Box 9">
            <a:extLst>
              <a:ext uri="{FF2B5EF4-FFF2-40B4-BE49-F238E27FC236}">
                <a16:creationId xmlns:a16="http://schemas.microsoft.com/office/drawing/2014/main" id="{B322B884-50B6-440C-A3EA-E3205D46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578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u="sng">
                <a:solidFill>
                  <a:schemeClr val="hlink"/>
                </a:solidFill>
              </a:rPr>
              <a:t>Решение:</a:t>
            </a:r>
            <a:r>
              <a:rPr lang="ru-RU" altLang="ru-RU" sz="3200" b="1">
                <a:solidFill>
                  <a:srgbClr val="4D4D4D"/>
                </a:solidFill>
              </a:rPr>
              <a:t> </a:t>
            </a:r>
            <a:r>
              <a:rPr lang="ru-RU" altLang="ru-RU" sz="3200" b="1"/>
              <a:t>«флуоресцентная» ПЦР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7181F014-461A-4939-A93F-1DAD1F06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Недостатки ПЦР-лаборатории при использовании метода электрофореза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341F6CB-C008-4A9B-9EAC-8F18FB72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400"/>
          </a:p>
          <a:p>
            <a:r>
              <a:rPr lang="ru-RU" altLang="ru-RU" sz="2400" b="1"/>
              <a:t>Риск контаминации ампликонами</a:t>
            </a:r>
          </a:p>
          <a:p>
            <a:r>
              <a:rPr lang="ru-RU" altLang="ru-RU" sz="2400" b="1"/>
              <a:t>Высокие требования к организации лаборатории</a:t>
            </a:r>
          </a:p>
          <a:p>
            <a:r>
              <a:rPr lang="ru-RU" altLang="ru-RU" sz="2400" b="1"/>
              <a:t>Длительность детекции</a:t>
            </a:r>
            <a:endParaRPr lang="en-US" altLang="ru-RU" sz="2400" b="1"/>
          </a:p>
          <a:p>
            <a:r>
              <a:rPr lang="en-US" altLang="ru-RU" sz="2400" b="1"/>
              <a:t>C</a:t>
            </a:r>
            <a:r>
              <a:rPr lang="ru-RU" altLang="ru-RU" sz="2400" b="1"/>
              <a:t>ложности с интерпретацией результатов</a:t>
            </a:r>
          </a:p>
          <a:p>
            <a:r>
              <a:rPr lang="ru-RU" altLang="ru-RU" sz="2400" b="1"/>
              <a:t>Необходим отдельный сотрудник для работы в зоне детекции</a:t>
            </a:r>
          </a:p>
          <a:p>
            <a:r>
              <a:rPr lang="ru-RU" altLang="ru-RU" sz="2400" b="1"/>
              <a:t>Отсутствие количественного анализа</a:t>
            </a:r>
          </a:p>
          <a:p>
            <a:pPr>
              <a:buFontTx/>
              <a:buNone/>
            </a:pPr>
            <a:r>
              <a:rPr lang="ru-RU" altLang="ru-RU" sz="3600"/>
              <a:t> </a:t>
            </a:r>
          </a:p>
          <a:p>
            <a:pPr>
              <a:buFontTx/>
              <a:buNone/>
            </a:pPr>
            <a:endParaRPr lang="ru-RU" altLang="ru-RU"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1FF11F8E-82D9-40A8-9FBF-6E8ABE789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Пример лаборатории с детекцией электрофорезом</a:t>
            </a:r>
          </a:p>
        </p:txBody>
      </p:sp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37E84661-F95D-4999-973D-8F7B22A3E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6039" y="1600201"/>
          <a:ext cx="70183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9829800" imgH="6338160" progId="Word.Document.8">
                  <p:embed/>
                </p:oleObj>
              </mc:Choice>
              <mc:Fallback>
                <p:oleObj name="Документ" r:id="rId2" imgW="9829800" imgH="6338160" progId="Word.Document.8">
                  <p:embed/>
                  <p:pic>
                    <p:nvPicPr>
                      <p:cNvPr id="9221" name="Object 5">
                        <a:extLst>
                          <a:ext uri="{FF2B5EF4-FFF2-40B4-BE49-F238E27FC236}">
                            <a16:creationId xmlns:a16="http://schemas.microsoft.com/office/drawing/2014/main" id="{37E84661-F95D-4999-973D-8F7B22A3EA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9" y="1600201"/>
                        <a:ext cx="70183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F5A527F4-47D0-4DF3-845F-42D787BD3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60351"/>
            <a:ext cx="82296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chemeClr val="hlink"/>
                </a:solidFill>
              </a:rPr>
              <a:t>Решение проблемы контаминации</a:t>
            </a:r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F60B94B0-114D-4CE4-B2F9-C0EC7AB9CA0B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1484314"/>
            <a:ext cx="5327650" cy="3959225"/>
            <a:chOff x="1111" y="935"/>
            <a:chExt cx="3356" cy="2494"/>
          </a:xfrm>
        </p:grpSpPr>
        <p:grpSp>
          <p:nvGrpSpPr>
            <p:cNvPr id="10246" name="Group 6">
              <a:extLst>
                <a:ext uri="{FF2B5EF4-FFF2-40B4-BE49-F238E27FC236}">
                  <a16:creationId xmlns:a16="http://schemas.microsoft.com/office/drawing/2014/main" id="{BBC2AD16-4ED3-4489-9519-7867160BA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6" y="935"/>
              <a:ext cx="2221" cy="669"/>
              <a:chOff x="2246" y="935"/>
              <a:chExt cx="2221" cy="669"/>
            </a:xfrm>
          </p:grpSpPr>
          <p:sp>
            <p:nvSpPr>
              <p:cNvPr id="10247" name="Rectangle 7">
                <a:extLst>
                  <a:ext uri="{FF2B5EF4-FFF2-40B4-BE49-F238E27FC236}">
                    <a16:creationId xmlns:a16="http://schemas.microsoft.com/office/drawing/2014/main" id="{DCB1E96B-27CE-4A13-A5DF-610F955BA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" y="1071"/>
                <a:ext cx="1315" cy="3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Пробоподготовка</a:t>
                </a:r>
              </a:p>
            </p:txBody>
          </p:sp>
          <p:pic>
            <p:nvPicPr>
              <p:cNvPr id="10248" name="Picture 8" descr="pcr_box">
                <a:extLst>
                  <a:ext uri="{FF2B5EF4-FFF2-40B4-BE49-F238E27FC236}">
                    <a16:creationId xmlns:a16="http://schemas.microsoft.com/office/drawing/2014/main" id="{4CE948E4-4FC2-456D-ADDC-051337247B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935"/>
                <a:ext cx="816" cy="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9" name="Group 9">
              <a:extLst>
                <a:ext uri="{FF2B5EF4-FFF2-40B4-BE49-F238E27FC236}">
                  <a16:creationId xmlns:a16="http://schemas.microsoft.com/office/drawing/2014/main" id="{96C9E56D-6879-4536-BA89-1787488A1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1480"/>
              <a:ext cx="2180" cy="687"/>
              <a:chOff x="2245" y="1480"/>
              <a:chExt cx="2180" cy="687"/>
            </a:xfrm>
          </p:grpSpPr>
          <p:sp>
            <p:nvSpPr>
              <p:cNvPr id="10250" name="Rectangle 10">
                <a:extLst>
                  <a:ext uri="{FF2B5EF4-FFF2-40B4-BE49-F238E27FC236}">
                    <a16:creationId xmlns:a16="http://schemas.microsoft.com/office/drawing/2014/main" id="{E733896B-ED32-460C-8633-0EB1B061A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706"/>
                <a:ext cx="1315" cy="3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Амплификация</a:t>
                </a:r>
              </a:p>
            </p:txBody>
          </p:sp>
          <p:sp>
            <p:nvSpPr>
              <p:cNvPr id="10251" name="Line 11">
                <a:extLst>
                  <a:ext uri="{FF2B5EF4-FFF2-40B4-BE49-F238E27FC236}">
                    <a16:creationId xmlns:a16="http://schemas.microsoft.com/office/drawing/2014/main" id="{028481D3-89E6-4533-9E54-2B7DD5C4E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48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0252" name="Picture 12" descr="tercik1-copy">
                <a:extLst>
                  <a:ext uri="{FF2B5EF4-FFF2-40B4-BE49-F238E27FC236}">
                    <a16:creationId xmlns:a16="http://schemas.microsoft.com/office/drawing/2014/main" id="{EF37012A-0A2C-4F65-A020-42B2FFCAE3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" y="1570"/>
                <a:ext cx="683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3" name="Group 13">
              <a:extLst>
                <a:ext uri="{FF2B5EF4-FFF2-40B4-BE49-F238E27FC236}">
                  <a16:creationId xmlns:a16="http://schemas.microsoft.com/office/drawing/2014/main" id="{456E18BA-E4F2-463D-9875-2589F78BE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1253"/>
              <a:ext cx="1134" cy="1996"/>
              <a:chOff x="1111" y="1253"/>
              <a:chExt cx="1134" cy="1996"/>
            </a:xfrm>
          </p:grpSpPr>
          <p:sp>
            <p:nvSpPr>
              <p:cNvPr id="10254" name="Rectangle 14">
                <a:extLst>
                  <a:ext uri="{FF2B5EF4-FFF2-40B4-BE49-F238E27FC236}">
                    <a16:creationId xmlns:a16="http://schemas.microsoft.com/office/drawing/2014/main" id="{F354516A-6A4C-4342-9D87-C8F033EA7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1570"/>
                <a:ext cx="1134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altLang="ru-RU" sz="1400" b="1">
                    <a:solidFill>
                      <a:srgbClr val="FF0000"/>
                    </a:solidFill>
                  </a:rPr>
                  <a:t>контаминация</a:t>
                </a:r>
              </a:p>
              <a:p>
                <a:pPr algn="ctr"/>
                <a:r>
                  <a:rPr lang="ru-RU" altLang="ru-RU" sz="1400" b="1">
                    <a:solidFill>
                      <a:srgbClr val="FF0000"/>
                    </a:solidFill>
                  </a:rPr>
                  <a:t>ампликонами</a:t>
                </a:r>
              </a:p>
            </p:txBody>
          </p:sp>
          <p:sp>
            <p:nvSpPr>
              <p:cNvPr id="10255" name="Freeform 15">
                <a:extLst>
                  <a:ext uri="{FF2B5EF4-FFF2-40B4-BE49-F238E27FC236}">
                    <a16:creationId xmlns:a16="http://schemas.microsoft.com/office/drawing/2014/main" id="{D8E5E342-6A34-4558-B0AE-8E9D836CD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" y="1253"/>
                <a:ext cx="904" cy="1996"/>
              </a:xfrm>
              <a:custGeom>
                <a:avLst/>
                <a:gdLst>
                  <a:gd name="T0" fmla="*/ 304 w 904"/>
                  <a:gd name="T1" fmla="*/ 1539 h 1541"/>
                  <a:gd name="T2" fmla="*/ 0 w 904"/>
                  <a:gd name="T3" fmla="*/ 1541 h 1541"/>
                  <a:gd name="T4" fmla="*/ 0 w 904"/>
                  <a:gd name="T5" fmla="*/ 2 h 1541"/>
                  <a:gd name="T6" fmla="*/ 904 w 904"/>
                  <a:gd name="T7" fmla="*/ 0 h 1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4" h="1541">
                    <a:moveTo>
                      <a:pt x="304" y="1539"/>
                    </a:moveTo>
                    <a:lnTo>
                      <a:pt x="0" y="1541"/>
                    </a:lnTo>
                    <a:lnTo>
                      <a:pt x="0" y="2"/>
                    </a:lnTo>
                    <a:lnTo>
                      <a:pt x="90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56" name="Group 16">
              <a:extLst>
                <a:ext uri="{FF2B5EF4-FFF2-40B4-BE49-F238E27FC236}">
                  <a16:creationId xmlns:a16="http://schemas.microsoft.com/office/drawing/2014/main" id="{DBD7EDB7-D37A-4F26-9991-6BF32A21A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2160"/>
              <a:ext cx="1361" cy="1269"/>
              <a:chOff x="1519" y="2160"/>
              <a:chExt cx="1361" cy="1269"/>
            </a:xfrm>
          </p:grpSpPr>
          <p:sp>
            <p:nvSpPr>
              <p:cNvPr id="10257" name="Rectangle 17">
                <a:extLst>
                  <a:ext uri="{FF2B5EF4-FFF2-40B4-BE49-F238E27FC236}">
                    <a16:creationId xmlns:a16="http://schemas.microsoft.com/office/drawing/2014/main" id="{5C432D07-381D-49B3-8899-ECF8A4C30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2523"/>
                <a:ext cx="1316" cy="3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Детекция</a:t>
                </a:r>
              </a:p>
              <a:p>
                <a:pPr algn="ctr"/>
                <a:r>
                  <a:rPr lang="ru-RU" altLang="ru-RU" b="1"/>
                  <a:t>электрофорезом</a:t>
                </a:r>
              </a:p>
            </p:txBody>
          </p:sp>
          <p:sp>
            <p:nvSpPr>
              <p:cNvPr id="10258" name="Line 18">
                <a:extLst>
                  <a:ext uri="{FF2B5EF4-FFF2-40B4-BE49-F238E27FC236}">
                    <a16:creationId xmlns:a16="http://schemas.microsoft.com/office/drawing/2014/main" id="{6E32A622-3B7A-4453-9F6B-AF2443C01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0" y="2160"/>
                <a:ext cx="59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0259" name="Picture 19" descr="forez">
                <a:extLst>
                  <a:ext uri="{FF2B5EF4-FFF2-40B4-BE49-F238E27FC236}">
                    <a16:creationId xmlns:a16="http://schemas.microsoft.com/office/drawing/2014/main" id="{FE326D85-D205-4657-ABAF-CC7D4C9D04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3022"/>
                <a:ext cx="63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60" name="Group 20">
            <a:extLst>
              <a:ext uri="{FF2B5EF4-FFF2-40B4-BE49-F238E27FC236}">
                <a16:creationId xmlns:a16="http://schemas.microsoft.com/office/drawing/2014/main" id="{93FE627C-92F1-47D5-802A-92B607277D85}"/>
              </a:ext>
            </a:extLst>
          </p:cNvPr>
          <p:cNvGrpSpPr>
            <a:grpSpLocks/>
          </p:cNvGrpSpPr>
          <p:nvPr/>
        </p:nvGrpSpPr>
        <p:grpSpPr bwMode="auto">
          <a:xfrm>
            <a:off x="7705726" y="5621338"/>
            <a:ext cx="142875" cy="182562"/>
            <a:chOff x="2760" y="2568"/>
            <a:chExt cx="1663" cy="1671"/>
          </a:xfrm>
        </p:grpSpPr>
        <p:sp>
          <p:nvSpPr>
            <p:cNvPr id="10261" name="Rectangle 21">
              <a:extLst>
                <a:ext uri="{FF2B5EF4-FFF2-40B4-BE49-F238E27FC236}">
                  <a16:creationId xmlns:a16="http://schemas.microsoft.com/office/drawing/2014/main" id="{2D07F26C-5D3B-4B85-BE66-B95E07722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931"/>
              <a:ext cx="1316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b="1"/>
                <a:t>Флуоресцентная</a:t>
              </a:r>
            </a:p>
            <a:p>
              <a:pPr algn="ctr"/>
              <a:r>
                <a:rPr lang="ru-RU" altLang="ru-RU" b="1"/>
                <a:t>детекция</a:t>
              </a:r>
            </a:p>
          </p:txBody>
        </p:sp>
        <p:sp>
          <p:nvSpPr>
            <p:cNvPr id="10262" name="Line 22">
              <a:extLst>
                <a:ext uri="{FF2B5EF4-FFF2-40B4-BE49-F238E27FC236}">
                  <a16:creationId xmlns:a16="http://schemas.microsoft.com/office/drawing/2014/main" id="{1FB6F878-A18A-4287-94DA-5F914B9CA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2568"/>
              <a:ext cx="63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0263" name="Picture 23" descr="gin_open2">
              <a:extLst>
                <a:ext uri="{FF2B5EF4-FFF2-40B4-BE49-F238E27FC236}">
                  <a16:creationId xmlns:a16="http://schemas.microsoft.com/office/drawing/2014/main" id="{B033C569-5790-40FD-9CB2-5739A3934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3455"/>
              <a:ext cx="683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64" name="Text Box 24">
            <a:extLst>
              <a:ext uri="{FF2B5EF4-FFF2-40B4-BE49-F238E27FC236}">
                <a16:creationId xmlns:a16="http://schemas.microsoft.com/office/drawing/2014/main" id="{82B389F6-6A6C-487F-B98C-EA5F961AC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4652963"/>
            <a:ext cx="1979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solidFill>
                  <a:srgbClr val="FF0000"/>
                </a:solidFill>
              </a:rPr>
              <a:t>контаминация</a:t>
            </a:r>
            <a:br>
              <a:rPr lang="ru-RU" altLang="ru-RU" b="1">
                <a:solidFill>
                  <a:srgbClr val="FF0000"/>
                </a:solidFill>
              </a:rPr>
            </a:br>
            <a:r>
              <a:rPr lang="ru-RU" altLang="ru-RU" b="1">
                <a:solidFill>
                  <a:srgbClr val="FF0000"/>
                </a:solidFill>
              </a:rPr>
              <a:t>исключена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7728" y="241658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Почему именно диагностика методом  ПЦР анализа?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527096" y="2911402"/>
            <a:ext cx="7315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/>
              <a:t>Высокая чувствительность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Быстро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Надежно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Возможность ранней диагностики заболевания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Возможность уточнения диагноза на фоне </a:t>
            </a:r>
            <a:r>
              <a:rPr lang="ru-RU" sz="2400" i="1" dirty="0" err="1"/>
              <a:t>антибиотикотерапии</a:t>
            </a:r>
            <a:endParaRPr lang="ru-RU" sz="2400" i="1" dirty="0"/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Проверка эффективности проведенного лечения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Выявление </a:t>
            </a:r>
            <a:r>
              <a:rPr lang="ru-RU" sz="2400" i="1" dirty="0" err="1"/>
              <a:t>пресистирующих</a:t>
            </a:r>
            <a:r>
              <a:rPr lang="ru-RU" sz="2400" i="1" dirty="0"/>
              <a:t> микроорганизмов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/>
              <a:t>Годен любой клинический материал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0" y="3148137"/>
            <a:ext cx="4297250" cy="266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352" y="501746"/>
            <a:ext cx="11593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Полимеразная цепная реакция (ПЦР)</a:t>
            </a:r>
            <a:r>
              <a:rPr lang="ru-RU" sz="2800" dirty="0"/>
              <a:t> </a:t>
            </a:r>
            <a:r>
              <a:rPr lang="ru-RU" sz="2400" dirty="0"/>
              <a:t>—  метод молекулярной биологии, позволяющий добиться значительного увеличения малых концентраций определённых фрагментов нуклеиновой кислоты (ДНК) в биологическом материале (пробе).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20854159-31BA-43F0-B408-EA3252EF7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15889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762000" indent="-762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62000" indent="-762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762000" indent="-762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762000" indent="-762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762000" indent="-762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19200" indent="-762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676400" indent="-762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133600" indent="-762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590800" indent="-762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chemeClr val="tx1"/>
                </a:solidFill>
              </a:rPr>
              <a:t>Варианты флуоресцентной ПЦР</a:t>
            </a:r>
          </a:p>
        </p:txBody>
      </p:sp>
      <p:pic>
        <p:nvPicPr>
          <p:cNvPr id="11269" name="Picture 5" descr="gin_open2">
            <a:extLst>
              <a:ext uri="{FF2B5EF4-FFF2-40B4-BE49-F238E27FC236}">
                <a16:creationId xmlns:a16="http://schemas.microsoft.com/office/drawing/2014/main" id="{9FE97E78-F15B-4175-9BDE-D29BFE36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068638"/>
            <a:ext cx="17589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ercik1-copy">
            <a:extLst>
              <a:ext uri="{FF2B5EF4-FFF2-40B4-BE49-F238E27FC236}">
                <a16:creationId xmlns:a16="http://schemas.microsoft.com/office/drawing/2014/main" id="{816D012C-28DE-4B3E-B408-BFFF738B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3068638"/>
            <a:ext cx="1895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ДТ322-без экрана">
            <a:extLst>
              <a:ext uri="{FF2B5EF4-FFF2-40B4-BE49-F238E27FC236}">
                <a16:creationId xmlns:a16="http://schemas.microsoft.com/office/drawing/2014/main" id="{1F7137F8-BC8E-4B25-858C-CAFAAB9A4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849564"/>
            <a:ext cx="2232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107F5D36-D395-4555-BAED-60FAA41AC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736" y="2060576"/>
            <a:ext cx="326685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/>
              <a:t>Качественная</a:t>
            </a:r>
          </a:p>
          <a:p>
            <a:pPr algn="ctr" eaLnBrk="0" hangingPunct="0"/>
            <a:r>
              <a:rPr lang="ru-RU" altLang="ru-RU" sz="2000" b="1"/>
              <a:t>(скрининг, идентификация)</a:t>
            </a:r>
          </a:p>
          <a:p>
            <a:pPr algn="ctr" eaLnBrk="0" hangingPunct="0"/>
            <a:r>
              <a:rPr lang="ru-RU" altLang="ru-RU" b="1"/>
              <a:t>ответ: ДА</a:t>
            </a:r>
            <a:r>
              <a:rPr lang="en-US" altLang="ru-RU" b="1"/>
              <a:t> / </a:t>
            </a:r>
            <a:r>
              <a:rPr lang="ru-RU" altLang="ru-RU" b="1"/>
              <a:t>НЕТ</a:t>
            </a:r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D090617B-2197-490E-8409-BF2242C82F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1557339"/>
            <a:ext cx="43180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F50A8034-4D17-4292-AF79-CFC692094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1557339"/>
            <a:ext cx="43021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1FC6FAF4-46AC-4D21-BD59-93792DD4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241" y="2133600"/>
            <a:ext cx="198804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/>
              <a:t>Количественная</a:t>
            </a:r>
          </a:p>
          <a:p>
            <a:pPr algn="ctr" eaLnBrk="0" hangingPunct="0"/>
            <a:r>
              <a:rPr lang="ru-RU" altLang="ru-RU" b="1"/>
              <a:t>ответ: сколько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F0A15B70-E3FF-43F2-8997-1D33F7093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1" y="3933825"/>
            <a:ext cx="58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/>
              <a:t>+</a:t>
            </a:r>
            <a:endParaRPr lang="ru-RU" altLang="ru-RU" sz="2400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59473CD6-C5EC-41B9-926B-CB47197F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4797426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>
                <a:latin typeface="Parsek" pitchFamily="2" charset="0"/>
              </a:rPr>
              <a:t>Терцик</a:t>
            </a:r>
            <a:endParaRPr lang="ru-RU" altLang="ru-RU" sz="2000">
              <a:latin typeface="Parsek" pitchFamily="2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FBD12B84-ED85-450C-A05E-B9CFC863E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4797426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>
                <a:latin typeface="Parsek" pitchFamily="2" charset="0"/>
              </a:rPr>
              <a:t>Джин</a:t>
            </a:r>
            <a:endParaRPr lang="ru-RU" altLang="ru-RU" sz="2000">
              <a:latin typeface="Parsek" pitchFamily="2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7C460966-51D2-4DC7-9FEF-7D5E3320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4868864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>
                <a:latin typeface="Parsek" pitchFamily="2" charset="0"/>
              </a:rPr>
              <a:t>ДТ-322</a:t>
            </a:r>
            <a:endParaRPr lang="ru-RU" altLang="ru-RU" sz="2000">
              <a:latin typeface="Parsek" pitchFamily="2" charset="0"/>
            </a:endParaRPr>
          </a:p>
        </p:txBody>
      </p:sp>
      <p:pic>
        <p:nvPicPr>
          <p:cNvPr id="11280" name="Picture 16" descr="gene">
            <a:extLst>
              <a:ext uri="{FF2B5EF4-FFF2-40B4-BE49-F238E27FC236}">
                <a16:creationId xmlns:a16="http://schemas.microsoft.com/office/drawing/2014/main" id="{102CAA17-2E57-4F27-838F-0D950E48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052514"/>
            <a:ext cx="15843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Graphic1">
            <a:extLst>
              <a:ext uri="{FF2B5EF4-FFF2-40B4-BE49-F238E27FC236}">
                <a16:creationId xmlns:a16="http://schemas.microsoft.com/office/drawing/2014/main" id="{B7625D68-45FF-4B05-931B-9F55A6A2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052513"/>
            <a:ext cx="17287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AB58EB2E-1FC3-4C81-B0E0-C2F83BDF1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 dirty="0"/>
              <a:t>Устройство ПЦР-лаборатории с флуоресцентной </a:t>
            </a:r>
            <a:r>
              <a:rPr lang="ru-RU" altLang="ru-RU" sz="3200" b="1" dirty="0" err="1"/>
              <a:t>детекцией</a:t>
            </a:r>
            <a:r>
              <a:rPr lang="ru-RU" altLang="ru-RU" sz="3200" b="1" dirty="0"/>
              <a:t> 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A4325A6-7D02-48AD-9893-974275B9B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41439"/>
            <a:ext cx="39703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1.Зона подготовки реакционной смеси (чистая зона)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• </a:t>
            </a:r>
            <a:r>
              <a:rPr lang="ru-RU" altLang="ru-RU" sz="1400" b="1">
                <a:cs typeface="Arial" panose="020B0604020202020204" pitchFamily="34" charset="0"/>
              </a:rPr>
              <a:t>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400" b="1">
                <a:cs typeface="Arial" panose="020B0604020202020204" pitchFamily="34" charset="0"/>
              </a:rPr>
              <a:t>•</a:t>
            </a:r>
            <a:r>
              <a:rPr lang="ru-RU" altLang="ru-RU" sz="1400" b="1">
                <a:cs typeface="Arial" panose="020B0604020202020204" pitchFamily="34" charset="0"/>
              </a:rPr>
              <a:t>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2. Зона пробоподготовки</a:t>
            </a:r>
            <a:endParaRPr lang="ru-RU" altLang="ru-RU" sz="2000" b="1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• </a:t>
            </a:r>
            <a:r>
              <a:rPr lang="ru-RU" altLang="ru-RU" sz="1400" b="1">
                <a:cs typeface="Arial" panose="020B0604020202020204" pitchFamily="34" charset="0"/>
              </a:rPr>
              <a:t>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Твердотельный термостат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Высокоскоростная центрифуга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Насос с колбой-ловушкой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Амплификатор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</a:t>
            </a:r>
            <a:r>
              <a:rPr lang="en-US" altLang="ru-RU" sz="1400" b="1">
                <a:cs typeface="Arial" panose="020B0604020202020204" pitchFamily="34" charset="0"/>
              </a:rPr>
              <a:t> </a:t>
            </a:r>
            <a:r>
              <a:rPr lang="ru-RU" altLang="ru-RU" sz="1400" b="1"/>
              <a:t>ДЖИН</a:t>
            </a:r>
          </a:p>
        </p:txBody>
      </p:sp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9EC02617-F5F3-474E-863F-D09487058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4538" y="1371600"/>
          <a:ext cx="413861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448661" imgH="8192998" progId="Word.Document.8">
                  <p:embed/>
                </p:oleObj>
              </mc:Choice>
              <mc:Fallback>
                <p:oleObj name="Документ" r:id="rId2" imgW="6448661" imgH="8192998" progId="Word.Document.8">
                  <p:embed/>
                  <p:pic>
                    <p:nvPicPr>
                      <p:cNvPr id="12294" name="Object 6">
                        <a:extLst>
                          <a:ext uri="{FF2B5EF4-FFF2-40B4-BE49-F238E27FC236}">
                            <a16:creationId xmlns:a16="http://schemas.microsoft.com/office/drawing/2014/main" id="{9EC02617-F5F3-474E-863F-D09487058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1371600"/>
                        <a:ext cx="4138612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8F156B7A-8E02-4D96-8449-37BE61CE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88914"/>
            <a:ext cx="90011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Устройство ПЦР-лаборатории с флуоресцентной детекцией (количественный анализ)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E125328-270C-4948-94C1-6B6405BA5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773238"/>
            <a:ext cx="410368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ru-RU" altLang="ru-RU" sz="18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1.Зона подготовки реакционной смеси (чистая зона)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• </a:t>
            </a:r>
            <a:r>
              <a:rPr lang="ru-RU" altLang="ru-RU" sz="1400" b="1">
                <a:cs typeface="Arial" panose="020B0604020202020204" pitchFamily="34" charset="0"/>
              </a:rPr>
              <a:t>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400" b="1">
                <a:cs typeface="Arial" panose="020B0604020202020204" pitchFamily="34" charset="0"/>
              </a:rPr>
              <a:t>•</a:t>
            </a:r>
            <a:r>
              <a:rPr lang="ru-RU" altLang="ru-RU" sz="1400" b="1">
                <a:cs typeface="Arial" panose="020B0604020202020204" pitchFamily="34" charset="0"/>
              </a:rPr>
              <a:t>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2. Зона пробоподготовки</a:t>
            </a:r>
            <a:endParaRPr lang="ru-RU" altLang="ru-RU" sz="2000" b="1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>
                <a:cs typeface="Arial" panose="020B0604020202020204" pitchFamily="34" charset="0"/>
              </a:rPr>
              <a:t>• </a:t>
            </a:r>
            <a:r>
              <a:rPr lang="ru-RU" altLang="ru-RU" sz="1400" b="1">
                <a:cs typeface="Arial" panose="020B0604020202020204" pitchFamily="34" charset="0"/>
              </a:rPr>
              <a:t>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Твердотельный термостат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Высокоскоростная центрифуга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Насос с колбой-ловушкой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Детектирующий амплификатор ДТ-322</a:t>
            </a:r>
            <a:endParaRPr lang="ru-RU" altLang="ru-RU" sz="1400" b="1"/>
          </a:p>
        </p:txBody>
      </p:sp>
      <p:graphicFrame>
        <p:nvGraphicFramePr>
          <p:cNvPr id="13318" name="Object 6">
            <a:extLst>
              <a:ext uri="{FF2B5EF4-FFF2-40B4-BE49-F238E27FC236}">
                <a16:creationId xmlns:a16="http://schemas.microsoft.com/office/drawing/2014/main" id="{535AC39D-EC1D-4D87-82DC-1EDFE94770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0101" y="1373188"/>
          <a:ext cx="3908425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448661" imgH="8190839" progId="Word.Document.8">
                  <p:embed/>
                </p:oleObj>
              </mc:Choice>
              <mc:Fallback>
                <p:oleObj name="Документ" r:id="rId2" imgW="6448661" imgH="8190839" progId="Word.Document.8">
                  <p:embed/>
                  <p:pic>
                    <p:nvPicPr>
                      <p:cNvPr id="13318" name="Object 6">
                        <a:extLst>
                          <a:ext uri="{FF2B5EF4-FFF2-40B4-BE49-F238E27FC236}">
                            <a16:creationId xmlns:a16="http://schemas.microsoft.com/office/drawing/2014/main" id="{535AC39D-EC1D-4D87-82DC-1EDFE94770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1373188"/>
                        <a:ext cx="3908425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7BF2DCE8-1432-4B7F-A718-F45CDDC5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Пример лаборатории с флуоресцентной детекцией</a:t>
            </a:r>
          </a:p>
        </p:txBody>
      </p:sp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E988417D-8E13-4171-B57C-5230B1E742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838201"/>
          <a:ext cx="8382000" cy="52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9829800" imgH="6074280" progId="Word.Document.8">
                  <p:embed/>
                </p:oleObj>
              </mc:Choice>
              <mc:Fallback>
                <p:oleObj name="Документ" r:id="rId2" imgW="9829800" imgH="6074280" progId="Word.Document.8">
                  <p:embed/>
                  <p:pic>
                    <p:nvPicPr>
                      <p:cNvPr id="14341" name="Object 5">
                        <a:extLst>
                          <a:ext uri="{FF2B5EF4-FFF2-40B4-BE49-F238E27FC236}">
                            <a16:creationId xmlns:a16="http://schemas.microsoft.com/office/drawing/2014/main" id="{E988417D-8E13-4171-B57C-5230B1E742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38201"/>
                        <a:ext cx="8382000" cy="52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1871E176-5323-439E-95E3-1E71AC69D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Особенности «флуоресцентной» ПЦР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A12AE3B-6E7A-48E4-A451-C97539C1C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68414"/>
            <a:ext cx="82296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/>
              <a:t>Решение проблемы контаминации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Повышает надежность за счет использования специфического зонда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Детекция проводится в закрытых пробирках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Существенно сокращается время детекции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Снижение требований к организации лаборатории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Регистрация, интерпретация и хранение результатов проводится автоматически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Возможность количественного анализа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FAAAC0D-85F0-4808-A420-6EA70F71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4052889"/>
            <a:ext cx="7956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DC4D51A-57F6-4F55-B58F-B5DB9FB5A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Требования к помещениям лаборатории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BAC7379-4CC2-4070-8060-5A4356E71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b="1">
                <a:solidFill>
                  <a:schemeClr val="hlink"/>
                </a:solidFill>
              </a:rPr>
              <a:t>Набор рабочих зон:</a:t>
            </a:r>
          </a:p>
          <a:p>
            <a:r>
              <a:rPr lang="ru-RU" altLang="ru-RU" b="1"/>
              <a:t>Прием,регистрация, разбор и первичная обработка материала</a:t>
            </a:r>
          </a:p>
          <a:p>
            <a:r>
              <a:rPr lang="ru-RU" altLang="ru-RU" b="1"/>
              <a:t>Выделение НК</a:t>
            </a:r>
          </a:p>
          <a:p>
            <a:r>
              <a:rPr lang="ru-RU" altLang="ru-RU" b="1"/>
              <a:t>Приготовление реакционных смесей и проведение ПЦР</a:t>
            </a:r>
          </a:p>
          <a:p>
            <a:r>
              <a:rPr lang="ru-RU" altLang="ru-RU" b="1"/>
              <a:t>Детекции продуктов амплификации методом электрофореза или ГиФА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C626B60-B869-4F35-8FA1-5F5FD8486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Требования к помещениям лаборатории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FEA20D7-D2AF-4A81-BE2E-F54F8FBB4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>
                <a:solidFill>
                  <a:schemeClr val="hlink"/>
                </a:solidFill>
              </a:rPr>
              <a:t>Вспомогательные помещения:</a:t>
            </a:r>
          </a:p>
          <a:p>
            <a:pPr>
              <a:lnSpc>
                <a:spcPct val="90000"/>
              </a:lnSpc>
            </a:pPr>
            <a:r>
              <a:rPr lang="ru-RU" altLang="ru-RU" b="1"/>
              <a:t>Ординаторская (комната персонала)</a:t>
            </a:r>
          </a:p>
          <a:p>
            <a:pPr>
              <a:lnSpc>
                <a:spcPct val="90000"/>
              </a:lnSpc>
            </a:pPr>
            <a:r>
              <a:rPr lang="ru-RU" altLang="ru-RU" b="1"/>
              <a:t>Кабинет заведующего лабораторией</a:t>
            </a:r>
          </a:p>
          <a:p>
            <a:pPr>
              <a:lnSpc>
                <a:spcPct val="90000"/>
              </a:lnSpc>
            </a:pPr>
            <a:r>
              <a:rPr lang="ru-RU" altLang="ru-RU" b="1"/>
              <a:t>Раздевалка для сотрудников</a:t>
            </a:r>
          </a:p>
          <a:p>
            <a:pPr>
              <a:lnSpc>
                <a:spcPct val="90000"/>
              </a:lnSpc>
            </a:pPr>
            <a:r>
              <a:rPr lang="ru-RU" altLang="ru-RU" b="1"/>
              <a:t>Комната приема пищи</a:t>
            </a:r>
          </a:p>
          <a:p>
            <a:pPr>
              <a:lnSpc>
                <a:spcPct val="90000"/>
              </a:lnSpc>
            </a:pPr>
            <a:r>
              <a:rPr lang="ru-RU" altLang="ru-RU" b="1"/>
              <a:t>Туалет</a:t>
            </a:r>
          </a:p>
          <a:p>
            <a:pPr>
              <a:lnSpc>
                <a:spcPct val="90000"/>
              </a:lnSpc>
            </a:pPr>
            <a:r>
              <a:rPr lang="ru-RU" altLang="ru-RU" b="1"/>
              <a:t>Подсобные (складские) помещения</a:t>
            </a:r>
          </a:p>
          <a:p>
            <a:pPr>
              <a:lnSpc>
                <a:spcPct val="90000"/>
              </a:lnSpc>
            </a:pPr>
            <a:r>
              <a:rPr lang="ru-RU" altLang="ru-RU" b="1"/>
              <a:t>Автоклавная для обеззараживания исследуемого материала</a:t>
            </a:r>
          </a:p>
          <a:p>
            <a:pPr>
              <a:lnSpc>
                <a:spcPct val="90000"/>
              </a:lnSpc>
            </a:pPr>
            <a:endParaRPr lang="ru-RU" altLang="ru-RU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24DACB7-2DA8-4CD1-B9B5-37AFFFC34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Требования к помещениям лаборатории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1D5790C-2BB1-4E36-992C-375FA1095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b="1"/>
              <a:t>Лаборатория должна быть оснащена водопроводом, канализацией, электричеством и отоплением в сосответствии с СП.</a:t>
            </a:r>
          </a:p>
          <a:p>
            <a:pPr>
              <a:lnSpc>
                <a:spcPct val="80000"/>
              </a:lnSpc>
            </a:pPr>
            <a:r>
              <a:rPr lang="ru-RU" altLang="ru-RU" b="1"/>
              <a:t>Достаточное естественной и искусственное освещение</a:t>
            </a:r>
          </a:p>
          <a:p>
            <a:pPr>
              <a:lnSpc>
                <a:spcPct val="80000"/>
              </a:lnSpc>
            </a:pPr>
            <a:r>
              <a:rPr lang="ru-RU" altLang="ru-RU" b="1"/>
              <a:t>Приточно-вытяжная вентиляция кратность воздухообмена (приток- 5м</a:t>
            </a:r>
            <a:r>
              <a:rPr lang="ru-RU" altLang="ru-RU" b="1" baseline="30000"/>
              <a:t>3</a:t>
            </a:r>
            <a:r>
              <a:rPr lang="ru-RU" altLang="ru-RU" b="1"/>
              <a:t>/час, вытяжка – от 5м</a:t>
            </a:r>
            <a:r>
              <a:rPr lang="ru-RU" altLang="ru-RU" b="1" baseline="30000"/>
              <a:t>3</a:t>
            </a:r>
            <a:r>
              <a:rPr lang="ru-RU" altLang="ru-RU" b="1"/>
              <a:t>/час до 6-7м</a:t>
            </a:r>
            <a:r>
              <a:rPr lang="ru-RU" altLang="ru-RU" b="1" baseline="30000"/>
              <a:t>3</a:t>
            </a:r>
            <a:r>
              <a:rPr lang="ru-RU" altLang="ru-RU" b="1"/>
              <a:t>/час – приема и детекции</a:t>
            </a:r>
            <a:r>
              <a:rPr lang="ru-RU" altLang="ru-RU"/>
              <a:t>)</a:t>
            </a:r>
          </a:p>
          <a:p>
            <a:pPr>
              <a:lnSpc>
                <a:spcPct val="80000"/>
              </a:lnSpc>
            </a:pPr>
            <a:r>
              <a:rPr lang="ru-RU" altLang="ru-RU" b="1"/>
              <a:t>Бактерицидные лампы из расчета 2,5 Вт/м</a:t>
            </a:r>
            <a:r>
              <a:rPr lang="ru-RU" altLang="ru-RU" b="1" baseline="30000"/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65B5AD0-D65B-4FFB-B33A-D5CFC5232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Оборудование лаборатории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0289347-1C55-47D2-9520-3C3C081AD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/>
              <a:t>Комплект оборудования с учетом типа ПЦР-лаборатории</a:t>
            </a:r>
          </a:p>
          <a:p>
            <a:r>
              <a:rPr lang="ru-RU" altLang="ru-RU" b="1"/>
              <a:t>Наличие холодильников в каждом помещении отдельный холодильник</a:t>
            </a:r>
          </a:p>
          <a:p>
            <a:r>
              <a:rPr lang="ru-RU" altLang="ru-RU" b="1"/>
              <a:t>Режим от +4-+8</a:t>
            </a:r>
            <a:r>
              <a:rPr lang="en-US" altLang="ru-RU" b="1">
                <a:cs typeface="Arial" panose="020B0604020202020204" pitchFamily="34" charset="0"/>
              </a:rPr>
              <a:t>°</a:t>
            </a:r>
            <a:r>
              <a:rPr lang="ru-RU" altLang="ru-RU" b="1">
                <a:cs typeface="Arial" panose="020B0604020202020204" pitchFamily="34" charset="0"/>
              </a:rPr>
              <a:t>С, -20</a:t>
            </a:r>
            <a:r>
              <a:rPr lang="en-US" altLang="ru-RU" b="1">
                <a:cs typeface="Arial" panose="020B0604020202020204" pitchFamily="34" charset="0"/>
              </a:rPr>
              <a:t>°</a:t>
            </a:r>
            <a:r>
              <a:rPr lang="ru-RU" altLang="ru-RU" b="1">
                <a:cs typeface="Arial" panose="020B0604020202020204" pitchFamily="34" charset="0"/>
              </a:rPr>
              <a:t>С (хранение исследуемых проб НК, наборов обратной транскрипции и амплификации)</a:t>
            </a:r>
            <a:endParaRPr lang="en-US" altLang="ru-RU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9C8ABFF-4895-4CC2-BC30-B301FC6CD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Оценка и контроль качества работы лаборатории ПЦР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3CBE3E3-3D6F-4F43-9276-DBFBD58D7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chemeClr val="hlink"/>
                </a:solidFill>
              </a:rPr>
              <a:t>ВЛК</a:t>
            </a:r>
            <a:r>
              <a:rPr lang="ru-RU" altLang="ru-RU" b="1" dirty="0"/>
              <a:t> – проводится не реже 1 раза в квартал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chemeClr val="hlink"/>
                </a:solidFill>
              </a:rPr>
              <a:t>Внешний контроль качества</a:t>
            </a:r>
            <a:r>
              <a:rPr lang="ru-RU" altLang="ru-RU" b="1" dirty="0"/>
              <a:t> - исследование шифрованных аттестованных контрольных панелей, содержащих «положительные» и «отрицательные» пробы.</a:t>
            </a:r>
          </a:p>
          <a:p>
            <a:pPr>
              <a:lnSpc>
                <a:spcPct val="90000"/>
              </a:lnSpc>
            </a:pPr>
            <a:r>
              <a:rPr lang="ru-RU" altLang="ru-RU" b="1" dirty="0"/>
              <a:t>Для выявления контаминации НК берут смывы с поверхностей стерильными ватными тампонами и выделяют НК и проводят амплификацию и </a:t>
            </a:r>
            <a:r>
              <a:rPr lang="ru-RU" altLang="ru-RU" b="1" dirty="0" err="1"/>
              <a:t>детекцию</a:t>
            </a:r>
            <a:r>
              <a:rPr lang="ru-RU" altLang="ru-RU" b="1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D64FDF6B-86CF-458B-85EE-11B3E048C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Организация ПЦР-лаборатории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A7A7C70-948E-4540-B1F5-82BA8C8DC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268413"/>
            <a:ext cx="8640762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endParaRPr lang="ru-RU" altLang="ru-RU"/>
          </a:p>
          <a:p>
            <a:r>
              <a:rPr lang="en-US" altLang="ru-RU" sz="2800" b="1"/>
              <a:t>c</a:t>
            </a:r>
            <a:r>
              <a:rPr lang="ru-RU" altLang="ru-RU" sz="2800" b="1"/>
              <a:t> использованием метода электрофореза</a:t>
            </a:r>
          </a:p>
          <a:p>
            <a:r>
              <a:rPr lang="en-US" altLang="ru-RU" sz="2800" b="1"/>
              <a:t>c</a:t>
            </a:r>
            <a:r>
              <a:rPr lang="ru-RU" altLang="ru-RU" sz="2800" b="1"/>
              <a:t> использованием флуоресцентной детекции </a:t>
            </a:r>
            <a:r>
              <a:rPr lang="ru-RU" altLang="ru-RU" sz="2800" b="1" i="1"/>
              <a:t>качественный анализ</a:t>
            </a:r>
            <a:r>
              <a:rPr lang="ru-RU" altLang="ru-RU" sz="2800" b="1"/>
              <a:t> (Джин</a:t>
            </a:r>
            <a:r>
              <a:rPr lang="en-US" altLang="ru-RU" sz="2800" b="1"/>
              <a:t>)</a:t>
            </a:r>
          </a:p>
          <a:p>
            <a:r>
              <a:rPr lang="en-US" altLang="ru-RU" sz="2800" b="1"/>
              <a:t>c</a:t>
            </a:r>
            <a:r>
              <a:rPr lang="ru-RU" altLang="ru-RU" sz="2800" b="1"/>
              <a:t> использованием флуоресцентной детекции </a:t>
            </a:r>
            <a:r>
              <a:rPr lang="ru-RU" altLang="ru-RU" sz="2800" b="1" i="1"/>
              <a:t>количественный анализ (ДТ-322</a:t>
            </a:r>
            <a:r>
              <a:rPr lang="en-US" altLang="ru-RU" sz="2800" b="1" i="1"/>
              <a:t>)</a:t>
            </a:r>
            <a:endParaRPr lang="en-US" altLang="ru-RU" sz="2800" b="1"/>
          </a:p>
          <a:p>
            <a:endParaRPr lang="ru-RU" altLang="ru-RU" sz="28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98143E-C50C-4552-8C69-4D4895546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224589"/>
            <a:ext cx="11016916" cy="595237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Контаминация – попадание из внешней среды в реакционную смесь специфических и неспецифических молекул ДНК, способных служить мишенями в реакции амплификации и давать ложноположительные или ложноотрицательные результаты.</a:t>
            </a:r>
          </a:p>
          <a:p>
            <a:pPr fontAlgn="base"/>
            <a:r>
              <a:rPr lang="ru-RU" dirty="0"/>
              <a:t>l  перекрестная контаминация от пробы к пробе (в процессе обработки клинических образцов или при раскапывании реакционной смеси), приводящая к появлению спорадических ложноположительных результатов;</a:t>
            </a:r>
          </a:p>
          <a:p>
            <a:pPr fontAlgn="base"/>
            <a:r>
              <a:rPr lang="ru-RU" dirty="0"/>
              <a:t>l  контаминация продуктами амплификации (</a:t>
            </a:r>
            <a:r>
              <a:rPr lang="ru-RU" dirty="0" err="1"/>
              <a:t>ампликонами</a:t>
            </a:r>
            <a:r>
              <a:rPr lang="ru-RU" dirty="0"/>
              <a:t>), являющаяся наиболее частой причиной ложноположительных результатов, поскольку в процессе ПЦР – анализа </a:t>
            </a:r>
            <a:r>
              <a:rPr lang="ru-RU" dirty="0" err="1"/>
              <a:t>ампликоны</a:t>
            </a:r>
            <a:r>
              <a:rPr lang="ru-RU" dirty="0"/>
              <a:t> накапливаются в больших количествах и очень легко переносятся воздухом с пылью, с аэрозолями, а также через приборы или руки. Контаминация следовыми количествами </a:t>
            </a:r>
            <a:r>
              <a:rPr lang="ru-RU" dirty="0" err="1"/>
              <a:t>ампликонов</a:t>
            </a:r>
            <a:r>
              <a:rPr lang="ru-RU" dirty="0"/>
              <a:t> посуды, автоматических пипеток и лабораторного оборудования, поверхности лабораторных столов или даже поверхности кожи сотрудников лаборатории приводит к появлению систематических </a:t>
            </a:r>
            <a:r>
              <a:rPr lang="ru-RU" dirty="0" err="1"/>
              <a:t>ложнопожительных</a:t>
            </a:r>
            <a:r>
              <a:rPr lang="ru-RU" dirty="0"/>
              <a:t>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98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2BE11-43C6-4942-BD63-ADCDB3F0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правила предотвращения контаминации	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A9C6A1-174D-4CB0-AF5B-EFA43A069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отдельные лабораторные халаты в каждой рабочей зоне;</a:t>
            </a:r>
          </a:p>
          <a:p>
            <a:r>
              <a:rPr lang="ru-RU" dirty="0">
                <a:hlinkClick r:id="rId2"/>
              </a:rPr>
              <a:t>одноразовые перчатки без талька</a:t>
            </a:r>
            <a:r>
              <a:rPr lang="ru-RU" dirty="0"/>
              <a:t>;</a:t>
            </a:r>
          </a:p>
          <a:p>
            <a:r>
              <a:rPr lang="ru-RU" dirty="0">
                <a:hlinkClick r:id="rId3"/>
              </a:rPr>
              <a:t>наконечники для дозаторов с фильтрами</a:t>
            </a:r>
            <a:r>
              <a:rPr lang="ru-RU" dirty="0"/>
              <a:t>, защищающими от аэрозоля</a:t>
            </a:r>
          </a:p>
          <a:p>
            <a:r>
              <a:rPr lang="ru-RU" dirty="0">
                <a:hlinkClick r:id="rId4"/>
              </a:rPr>
              <a:t>одноразовые пластиковые пробирки, посуда, наконечники</a:t>
            </a:r>
            <a:r>
              <a:rPr lang="ru-RU" dirty="0"/>
              <a:t>;</a:t>
            </a:r>
          </a:p>
          <a:p>
            <a:r>
              <a:rPr lang="ru-RU" dirty="0"/>
              <a:t>соблюдение поточности продвижения анализируемых образцов;</a:t>
            </a:r>
          </a:p>
          <a:p>
            <a:r>
              <a:rPr lang="ru-RU" dirty="0">
                <a:hlinkClick r:id="rId5"/>
              </a:rPr>
              <a:t>химическая</a:t>
            </a:r>
            <a:r>
              <a:rPr lang="ru-RU" dirty="0"/>
              <a:t> и </a:t>
            </a:r>
            <a:r>
              <a:rPr lang="ru-RU" dirty="0">
                <a:hlinkClick r:id="rId6"/>
              </a:rPr>
              <a:t>УФ дезинфекция</a:t>
            </a:r>
            <a:r>
              <a:rPr lang="ru-RU" dirty="0"/>
              <a:t> всех поверхностей рабочих зон.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787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D51E2-0532-4096-A88D-25C2BCE1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287E2-399F-46A7-9114-C41BAB38C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Преаналитический</a:t>
            </a:r>
            <a:r>
              <a:rPr lang="ru-RU" dirty="0"/>
              <a:t> этап	</a:t>
            </a:r>
          </a:p>
          <a:p>
            <a:r>
              <a:rPr lang="ru-RU" dirty="0"/>
              <a:t>Аналитический этап</a:t>
            </a:r>
          </a:p>
          <a:p>
            <a:r>
              <a:rPr lang="ru-RU" dirty="0" err="1"/>
              <a:t>Постаналитический</a:t>
            </a:r>
            <a:r>
              <a:rPr lang="ru-RU" dirty="0"/>
              <a:t> этап</a:t>
            </a:r>
          </a:p>
        </p:txBody>
      </p:sp>
    </p:spTree>
    <p:extLst>
      <p:ext uri="{BB962C8B-B14F-4D97-AF65-F5344CB8AC3E}">
        <p14:creationId xmlns:p14="http://schemas.microsoft.com/office/powerpoint/2010/main" val="3269142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334EF-4E7F-4A37-9246-EC8F37CE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инструкций на </a:t>
            </a:r>
            <a:r>
              <a:rPr lang="ru-RU" dirty="0" err="1"/>
              <a:t>преаналитическом</a:t>
            </a:r>
            <a:r>
              <a:rPr lang="ru-RU" dirty="0"/>
              <a:t> этапе должна включать следующие разделы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941A5-9C60-42CB-BEC8-0262D1E77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1 Показания для назначения врачом необходимых анализов.</a:t>
            </a:r>
          </a:p>
          <a:p>
            <a:pPr fontAlgn="base"/>
            <a:r>
              <a:rPr lang="ru-RU" dirty="0"/>
              <a:t>2.  Подготовка пациента к обследованию.</a:t>
            </a:r>
          </a:p>
          <a:p>
            <a:pPr fontAlgn="base"/>
            <a:r>
              <a:rPr lang="ru-RU" dirty="0"/>
              <a:t>3.  Взятие биологического материала в процедурном или смотровом кабинете (правильно выбранная стратегия забора материала обеспечивает эффективность ПЦР-диагностики).</a:t>
            </a:r>
          </a:p>
          <a:p>
            <a:pPr fontAlgn="base"/>
            <a:r>
              <a:rPr lang="ru-RU" dirty="0"/>
              <a:t>4.  Маркировка пробы и заполнение направления.</a:t>
            </a:r>
          </a:p>
          <a:p>
            <a:pPr fontAlgn="base"/>
            <a:r>
              <a:rPr lang="ru-RU" dirty="0"/>
              <a:t>5.  Условия транспортировки проб в лабораторию, сроки их доставки.</a:t>
            </a:r>
          </a:p>
          <a:p>
            <a:pPr fontAlgn="base"/>
            <a:r>
              <a:rPr lang="ru-RU" dirty="0"/>
              <a:t>6.  Температурный режим и продолжительность хранения материала.</a:t>
            </a:r>
          </a:p>
          <a:p>
            <a:pPr fontAlgn="base"/>
            <a:r>
              <a:rPr lang="ru-RU" dirty="0"/>
              <a:t>7.  Регистрацию направлений и материала.</a:t>
            </a:r>
          </a:p>
          <a:p>
            <a:pPr fontAlgn="base"/>
            <a:r>
              <a:rPr lang="ru-RU" dirty="0"/>
              <a:t>8.  Порядок сортировки проб в лаборатории.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793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E154FB-C1A2-4FE5-9B86-B324D1E02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401053"/>
            <a:ext cx="10984832" cy="577591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Ложноположительные результаты на </a:t>
            </a:r>
            <a:r>
              <a:rPr lang="ru-RU" dirty="0" err="1"/>
              <a:t>преаналитическом</a:t>
            </a:r>
            <a:r>
              <a:rPr lang="ru-RU" dirty="0"/>
              <a:t> этапе (положительный результат при отсутствии возбудителя в пробе) возникают в случаях:</a:t>
            </a:r>
          </a:p>
          <a:p>
            <a:pPr fontAlgn="base"/>
            <a:r>
              <a:rPr lang="ru-RU" dirty="0"/>
              <a:t>l  контаминации (загрязнения) как в отдельных пробах, так и во всех пробах (тотальная контаминация). Она возникает при использовании инструментария, пробирок, перчаток и др. материалов, загрязненных искомыми микроорганизмами, чужой ДНК или ее копиями через предметы и реагенты. В результате обнаруживается "несуществующая" инфекция. Для ее устранения следует использовать одноразовый инструментарий;</a:t>
            </a:r>
          </a:p>
          <a:p>
            <a:pPr fontAlgn="base"/>
            <a:r>
              <a:rPr lang="ru-RU" dirty="0"/>
              <a:t>l  неправильной тактики обследования пациента. Выявление микроорганизмов, не имеющих диагностического значения, которые могут присутствовать у здорового человека. Например,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ssp</a:t>
            </a:r>
            <a:r>
              <a:rPr lang="ru-RU" dirty="0"/>
              <a:t>. в норме может существовать в полости рта и на других слизистых. Для </a:t>
            </a:r>
            <a:r>
              <a:rPr lang="ru-RU" dirty="0" err="1"/>
              <a:t>уреаплазм</a:t>
            </a:r>
            <a:r>
              <a:rPr lang="ru-RU" dirty="0"/>
              <a:t>, </a:t>
            </a:r>
            <a:r>
              <a:rPr lang="ru-RU" dirty="0" err="1"/>
              <a:t>гарднерелл</a:t>
            </a:r>
            <a:r>
              <a:rPr lang="ru-RU" dirty="0"/>
              <a:t> и других возбудителей значение имеют их количественные характеристики.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56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7DF7AB-C033-4FE1-A913-5BEE02F6C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379"/>
            <a:ext cx="11049000" cy="60325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Ложноотрицательные результаты на </a:t>
            </a:r>
            <a:r>
              <a:rPr lang="ru-RU" dirty="0" err="1"/>
              <a:t>преаналитическом</a:t>
            </a:r>
            <a:r>
              <a:rPr lang="ru-RU" dirty="0"/>
              <a:t> этапе (отрицательный результат при наличии возбудителя в пробе) возникают в случаях:</a:t>
            </a:r>
          </a:p>
          <a:p>
            <a:pPr fontAlgn="base"/>
            <a:r>
              <a:rPr lang="ru-RU" dirty="0"/>
              <a:t>l  </a:t>
            </a:r>
            <a:r>
              <a:rPr lang="ru-RU" dirty="0" err="1"/>
              <a:t>неинформированности</a:t>
            </a:r>
            <a:r>
              <a:rPr lang="ru-RU" dirty="0"/>
              <a:t> медицинского персонала по правильности забора клинического материала. Взятие материала должен осуществлять квалифицированный специалист. Перед началом работы следует ознакомиться с «Методическими рекомендациями по взятию, транспортировке, хранению и </a:t>
            </a:r>
            <a:r>
              <a:rPr lang="ru-RU" dirty="0" err="1"/>
              <a:t>пробоподготовке</a:t>
            </a:r>
            <a:r>
              <a:rPr lang="ru-RU" dirty="0"/>
              <a:t> биологического материала для ПЦР-диагностики»;</a:t>
            </a:r>
          </a:p>
          <a:p>
            <a:pPr fontAlgn="base"/>
            <a:r>
              <a:rPr lang="ru-RU" dirty="0"/>
              <a:t>l  неосмысленного выбора биологического материала для ПЦР-исследования. Например, ДНК некоторых возбудителей неинформативно выявлять в крови (</a:t>
            </a:r>
            <a:r>
              <a:rPr lang="ru-RU" dirty="0" err="1"/>
              <a:t>Chlamydia</a:t>
            </a:r>
            <a:r>
              <a:rPr lang="ru-RU" dirty="0"/>
              <a:t> </a:t>
            </a:r>
            <a:r>
              <a:rPr lang="ru-RU" dirty="0" err="1"/>
              <a:t>trachomatis</a:t>
            </a:r>
            <a:r>
              <a:rPr lang="ru-RU" dirty="0"/>
              <a:t>,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gonor­hoeae</a:t>
            </a:r>
            <a:r>
              <a:rPr lang="ru-RU" dirty="0"/>
              <a:t>), осуществлять забор материала в период ремиссии (для инфекций, протекающих с периодами обострений и ремиссий) и т. д.;</a:t>
            </a:r>
          </a:p>
          <a:p>
            <a:pPr fontAlgn="base"/>
            <a:r>
              <a:rPr lang="ru-RU" dirty="0"/>
              <a:t>l  загрязнения пробы примесями, ингибирующими ПЦР. Гепарин, продукты гемолиза эритроцитов и некоторые препараты для местного лечения способны ингибировать (тормозить) реакцию ПЦР. Поэтому забор материала должен проводиться до лечебных манипуляций;</a:t>
            </a:r>
          </a:p>
          <a:p>
            <a:pPr fontAlgn="base"/>
            <a:r>
              <a:rPr lang="ru-RU" dirty="0"/>
              <a:t>l  разрушения ДНК во время неправильной транспортировки и хранения пробы. Например, цельную кровь нельзя замораживать;</a:t>
            </a:r>
          </a:p>
          <a:p>
            <a:pPr fontAlgn="base"/>
            <a:r>
              <a:rPr lang="ru-RU" dirty="0"/>
              <a:t>l  взятия неинформативного мазка (недостаточное содержание в мазке эпителиальных клеток или содержание большого количества неинформативной слизи).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65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6370E-D1B4-47A6-912A-15E3E102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E74CA-337A-49DB-A150-E4CE37E4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Обязательным условием для успешного применения методов молекулярной биологии является понимание возможных ошибок на всех этапах анализа, их устранение или сведение к минимуму. Для этого при проведении ПЦР-исследований наряду с </a:t>
            </a:r>
            <a:r>
              <a:rPr lang="ru-RU" dirty="0" err="1"/>
              <a:t>внутрилабораторным</a:t>
            </a:r>
            <a:r>
              <a:rPr lang="ru-RU" dirty="0"/>
              <a:t> контролем качества проводится и внешняя оценка качества ФСВОК (Россия).</a:t>
            </a:r>
          </a:p>
        </p:txBody>
      </p:sp>
    </p:spTree>
    <p:extLst>
      <p:ext uri="{BB962C8B-B14F-4D97-AF65-F5344CB8AC3E}">
        <p14:creationId xmlns:p14="http://schemas.microsoft.com/office/powerpoint/2010/main" val="1187180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F0CBC-5893-4EF9-BFB0-54459E2E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1"/>
            <a:ext cx="10515600" cy="1325563"/>
          </a:xfrm>
        </p:spPr>
        <p:txBody>
          <a:bodyPr/>
          <a:lstStyle/>
          <a:p>
            <a:r>
              <a:rPr lang="ru-RU" dirty="0"/>
              <a:t>Контроль качества исследований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EE6E8-8DC9-44B3-BD3D-E5EBDF27F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l  Осуществляется постоянно путем включения в каждую постановку ПЦР-реакции положительного, отрицательного и бланк-контролей (контроль качества выделения ДНК).</a:t>
            </a:r>
          </a:p>
          <a:p>
            <a:pPr fontAlgn="base"/>
            <a:r>
              <a:rPr lang="ru-RU" dirty="0"/>
              <a:t>l  Периодически применяются собственные лабораторные положительные и отрицательные контроли, охарактеризованные и другими методами диагностики данной инфекции.</a:t>
            </a:r>
          </a:p>
          <a:p>
            <a:r>
              <a:rPr lang="ru-RU" dirty="0"/>
              <a:t>l  Применяются зашифрованные контрольные образцы ФСВОК (Федеральный стандарт).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507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A61183-2419-4E6F-AA77-1CAB0EAF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l  Проверяется чувствительность и специфичность каждой новой серии диагностических наборов методом ПЦР, для стандартизации работы ПЦР тест-систем используются референс-панели.</a:t>
            </a:r>
          </a:p>
          <a:p>
            <a:pPr fontAlgn="base"/>
            <a:r>
              <a:rPr lang="ru-RU" dirty="0"/>
              <a:t>l  Преимущество имеют ПЦР-наборы, укомплектованные внутренним контролем качества.</a:t>
            </a:r>
          </a:p>
          <a:p>
            <a:pPr fontAlgn="base"/>
            <a:r>
              <a:rPr lang="ru-RU" dirty="0"/>
              <a:t>Отсутствие внутреннего контроля при рутинном клиническом ПЦР-исследовании приводит к увеличению ложноотрицательных результатов – в случае присутствия ингибиторов реакции.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E7A259-FB7D-4D61-95EC-BC659038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Контроль качества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209384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6094" y="535500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проводимых анализов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8736" y="1517786"/>
            <a:ext cx="9433048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ИППП</a:t>
            </a:r>
          </a:p>
          <a:p>
            <a:pPr>
              <a:lnSpc>
                <a:spcPct val="11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Респираторные инфекции</a:t>
            </a:r>
          </a:p>
          <a:p>
            <a:pPr>
              <a:lnSpc>
                <a:spcPct val="11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TORCH-инфекции</a:t>
            </a:r>
          </a:p>
          <a:p>
            <a:pPr>
              <a:lnSpc>
                <a:spcPct val="11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ПЦР-диагностика гепатитов</a:t>
            </a:r>
          </a:p>
          <a:p>
            <a:pPr>
              <a:lnSpc>
                <a:spcPct val="11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резистентности к антибиотикам</a:t>
            </a:r>
          </a:p>
          <a:p>
            <a:pPr>
              <a:lnSpc>
                <a:spcPct val="11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инфекции (ПЦР)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A22010ED-4600-46A0-BA16-EB10C084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Устройство ПЦР-лаборатории с детекцией электрофорезом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7152E43-AC10-4D41-A6F8-0A58D773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341438"/>
            <a:ext cx="43211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1.Зона подготовки реакционной смеси (чистая зона)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400" b="1">
                <a:cs typeface="Arial" panose="020B0604020202020204" pitchFamily="34" charset="0"/>
              </a:rPr>
              <a:t>•</a:t>
            </a:r>
            <a:r>
              <a:rPr lang="ru-RU" altLang="ru-RU" sz="1400" b="1">
                <a:cs typeface="Arial" panose="020B0604020202020204" pitchFamily="34" charset="0"/>
              </a:rPr>
              <a:t>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2. Зона пробоподготовки</a:t>
            </a:r>
            <a:endParaRPr lang="ru-RU" altLang="ru-RU" sz="2000" b="1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000" b="1">
                <a:cs typeface="Arial" panose="020B0604020202020204" pitchFamily="34" charset="0"/>
              </a:rPr>
              <a:t>• </a:t>
            </a:r>
            <a:r>
              <a:rPr lang="ru-RU" altLang="ru-RU" sz="1400" b="1">
                <a:cs typeface="Arial" panose="020B0604020202020204" pitchFamily="34" charset="0"/>
              </a:rPr>
              <a:t>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Твердотельный термостат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Высокоскоростная центрифуга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Насос с колбой-ловушкой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Амплификатор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3. Зона детекции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Источник питания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Камера для электрофореза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•Трансиллюминатор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Видеосистема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400" b="1"/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75926971-EB3C-4D5F-9B78-B7DBC4DBB1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1225550"/>
          <a:ext cx="4262438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448661" imgH="7917667" progId="Word.Document.8">
                  <p:embed/>
                </p:oleObj>
              </mc:Choice>
              <mc:Fallback>
                <p:oleObj name="Документ" r:id="rId2" imgW="6448661" imgH="7917667" progId="Word.Document.8">
                  <p:embed/>
                  <p:pic>
                    <p:nvPicPr>
                      <p:cNvPr id="5126" name="Object 6">
                        <a:extLst>
                          <a:ext uri="{FF2B5EF4-FFF2-40B4-BE49-F238E27FC236}">
                            <a16:creationId xmlns:a16="http://schemas.microsoft.com/office/drawing/2014/main" id="{75926971-EB3C-4D5F-9B78-B7DBC4DBB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225550"/>
                        <a:ext cx="4262438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D26D820E-D8AE-471F-972A-21C3B5C7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/>
              <a:t>Устройство ПЦР-лаборатории для работы с гепатитами + ЗППП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DBC6DE0-4161-491E-B6AD-57994CE3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12875"/>
            <a:ext cx="442753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1.Зона подготовки реакционной смеси (чистая зона)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400" b="1">
                <a:cs typeface="Arial" panose="020B0604020202020204" pitchFamily="34" charset="0"/>
              </a:rPr>
              <a:t>•</a:t>
            </a:r>
            <a:r>
              <a:rPr lang="ru-RU" altLang="ru-RU" sz="1400" b="1">
                <a:cs typeface="Arial" panose="020B0604020202020204" pitchFamily="34" charset="0"/>
              </a:rPr>
              <a:t>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2. Зона пробоподготовки</a:t>
            </a:r>
            <a:endParaRPr lang="ru-RU" altLang="ru-RU" sz="2000" b="1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ПЦР-бокс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Твердотельный термостат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Микроцентрифуга вортекс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Высокоскоростная центрифуга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Насос с колбой-ловушкой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Набор одноканальных дозаторов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Штативы (рабочее место + хранение)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Холодильник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Амплификатор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/>
              <a:t>3. Зона детекции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Источник питания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Камера для электрофореза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•Трансиллюминатор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• Видеосистема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400" b="1"/>
          </a:p>
        </p:txBody>
      </p:sp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979E565E-6753-490F-B7B5-F086A8C90C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341438"/>
          <a:ext cx="4141788" cy="52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448661" imgH="8204875" progId="Word.Document.8">
                  <p:embed/>
                </p:oleObj>
              </mc:Choice>
              <mc:Fallback>
                <p:oleObj name="Документ" r:id="rId2" imgW="6448661" imgH="8204875" progId="Word.Document.8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979E565E-6753-490F-B7B5-F086A8C90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41438"/>
                        <a:ext cx="4141788" cy="526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19" y="1071320"/>
            <a:ext cx="8208911" cy="5427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5680" y="332656"/>
            <a:ext cx="5608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 сотрудников</a:t>
            </a:r>
            <a:endParaRPr lang="ru-RU" sz="2800" spc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5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4072" y="1487590"/>
            <a:ext cx="6096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pc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</a:t>
            </a:r>
            <a:r>
              <a:rPr lang="en-US" spc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</a:t>
            </a:r>
            <a:endParaRPr lang="ru-RU" spc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ru-RU" spc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pc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 _____________________________</a:t>
            </a:r>
            <a:endParaRPr lang="ru-RU" spc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1424" y="2492896"/>
            <a:ext cx="105851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Прошу Вас провести поверку/калибровку СИ, в порядке и на условиях, установленных в вашей организации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ru-RU" sz="1600" dirty="0"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ru-RU" sz="1600" dirty="0"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ru-RU" sz="1600" dirty="0"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Число                                                                               ______________ ФИО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              (Подпись)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68" y="461717"/>
            <a:ext cx="402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проверку СИ</a:t>
            </a:r>
          </a:p>
        </p:txBody>
      </p:sp>
    </p:spTree>
    <p:extLst>
      <p:ext uri="{BB962C8B-B14F-4D97-AF65-F5344CB8AC3E}">
        <p14:creationId xmlns:p14="http://schemas.microsoft.com/office/powerpoint/2010/main" val="211063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lina\Desktop\calibration-certificate-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0"/>
            <a:ext cx="72008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023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1701</Words>
  <Application>Microsoft Office PowerPoint</Application>
  <PresentationFormat>Широкоэкранный</PresentationFormat>
  <Paragraphs>263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Parsek</vt:lpstr>
      <vt:lpstr>Times New Roman</vt:lpstr>
      <vt:lpstr>Wingdings</vt:lpstr>
      <vt:lpstr>Тема Office</vt:lpstr>
      <vt:lpstr>Документ</vt:lpstr>
      <vt:lpstr>Организация работы ПЦР-лаборатории</vt:lpstr>
      <vt:lpstr>Презентация PowerPoint</vt:lpstr>
      <vt:lpstr>Презентация PowerPoint</vt:lpstr>
      <vt:lpstr>Перечень проводимых анализов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(формы) результатов анализов</vt:lpstr>
      <vt:lpstr>Схема помещений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помещениям лаборатории</vt:lpstr>
      <vt:lpstr>Требования к помещениям лаборатории</vt:lpstr>
      <vt:lpstr>Требования к помещениям лаборатории</vt:lpstr>
      <vt:lpstr>Оборудование лаборатории</vt:lpstr>
      <vt:lpstr>Оценка и контроль качества работы лаборатории ПЦР</vt:lpstr>
      <vt:lpstr>Презентация PowerPoint</vt:lpstr>
      <vt:lpstr>Главные правила предотвращения контаминации  </vt:lpstr>
      <vt:lpstr>Ошибки</vt:lpstr>
      <vt:lpstr>Разработка инструкций на преаналитическом этапе должна включать следующие разделы работы:</vt:lpstr>
      <vt:lpstr>Презентация PowerPoint</vt:lpstr>
      <vt:lpstr>Презентация PowerPoint</vt:lpstr>
      <vt:lpstr>Презентация PowerPoint</vt:lpstr>
      <vt:lpstr>Контроль качества исследований</vt:lpstr>
      <vt:lpstr>Контроль качества исследований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ПЦР-лаборатории</dc:title>
  <dc:creator>Павел Чирсков</dc:creator>
  <cp:lastModifiedBy>Павел Чирсков</cp:lastModifiedBy>
  <cp:revision>5</cp:revision>
  <dcterms:created xsi:type="dcterms:W3CDTF">2019-10-31T16:28:34Z</dcterms:created>
  <dcterms:modified xsi:type="dcterms:W3CDTF">2021-04-14T18:20:43Z</dcterms:modified>
</cp:coreProperties>
</file>