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handoutMasterIdLst>
    <p:handoutMasterId r:id="rId28"/>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6" r:id="rId22"/>
    <p:sldId id="278" r:id="rId23"/>
    <p:sldId id="279" r:id="rId24"/>
    <p:sldId id="280" r:id="rId25"/>
    <p:sldId id="28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28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CBAF01-4684-4BA3-9142-466C4955D3DF}" type="datetimeFigureOut">
              <a:rPr lang="ru-RU" smtClean="0"/>
              <a:t>18.03.2022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9064AD-2AA4-4752-9EAC-E84FBE6D9343}" type="slidenum">
              <a:rPr lang="ru-RU" smtClean="0"/>
              <a:t>‹#›</a:t>
            </a:fld>
            <a:endParaRPr lang="ru-RU"/>
          </a:p>
        </p:txBody>
      </p:sp>
    </p:spTree>
    <p:extLst>
      <p:ext uri="{BB962C8B-B14F-4D97-AF65-F5344CB8AC3E}">
        <p14:creationId xmlns:p14="http://schemas.microsoft.com/office/powerpoint/2010/main" val="2945093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6E225F-9748-486B-A075-431E3DC3CD57}" type="datetimeFigureOut">
              <a:rPr lang="ru-RU" smtClean="0"/>
              <a:t>18.03.2022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F2C23D-BB65-4C4A-A336-F717A2E39EAC}" type="slidenum">
              <a:rPr lang="ru-RU" smtClean="0"/>
              <a:t>‹#›</a:t>
            </a:fld>
            <a:endParaRPr lang="ru-RU"/>
          </a:p>
        </p:txBody>
      </p:sp>
    </p:spTree>
    <p:extLst>
      <p:ext uri="{BB962C8B-B14F-4D97-AF65-F5344CB8AC3E}">
        <p14:creationId xmlns:p14="http://schemas.microsoft.com/office/powerpoint/2010/main" val="36868780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9F2C23D-BB65-4C4A-A336-F717A2E39EAC}" type="slidenum">
              <a:rPr lang="ru-RU" smtClean="0"/>
              <a:t>2</a:t>
            </a:fld>
            <a:endParaRPr lang="ru-RU"/>
          </a:p>
        </p:txBody>
      </p:sp>
    </p:spTree>
    <p:extLst>
      <p:ext uri="{BB962C8B-B14F-4D97-AF65-F5344CB8AC3E}">
        <p14:creationId xmlns:p14="http://schemas.microsoft.com/office/powerpoint/2010/main" val="3071955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9BCAB00-1B9F-4087-A4A6-E133E73876AD}" type="datetime1">
              <a:rPr lang="ru-RU" smtClean="0"/>
              <a:t>18.03.2022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02D7025-1826-487F-A838-A4E713C259A2}" type="datetime1">
              <a:rPr lang="ru-RU" smtClean="0"/>
              <a:t>18.03.2022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7D0F630-3987-4E0D-85B4-33E519AA1F74}" type="datetime1">
              <a:rPr lang="ru-RU" smtClean="0"/>
              <a:t>18.03.2022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3807E74-529D-41DD-B595-7B6394E8A32E}" type="datetime1">
              <a:rPr lang="ru-RU" smtClean="0"/>
              <a:t>18.03.2022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1AB706-E0B2-436F-817B-1BB1E72B87D8}"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5E23201-73C0-40DC-B100-ABC015B3C8D0}" type="datetime1">
              <a:rPr lang="ru-RU" smtClean="0"/>
              <a:t>18.03.2022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EDC87FEA-E6D6-4714-BC5E-A3278F503A15}" type="datetime1">
              <a:rPr lang="ru-RU" smtClean="0"/>
              <a:t>18.03.2022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FE08EF3C-96DA-40CF-B1AE-CF6855EC93F8}" type="datetime1">
              <a:rPr lang="ru-RU" smtClean="0"/>
              <a:t>18.03.2022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043BFC-8B98-4184-BAF2-0F8134076798}" type="datetime1">
              <a:rPr lang="ru-RU" smtClean="0"/>
              <a:t>18.03.2022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21A9CF5-F5E1-4B53-B50E-611AED4992D8}" type="datetime1">
              <a:rPr lang="ru-RU" smtClean="0"/>
              <a:t>18.03.2022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AB8EFFB-E6F2-44CC-9AE5-A8AF01A42406}" type="datetime1">
              <a:rPr lang="ru-RU" smtClean="0"/>
              <a:t>18.03.2022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6090BCA-3C99-4B94-A52E-0A63604C950F}" type="datetime1">
              <a:rPr lang="ru-RU" smtClean="0"/>
              <a:t>18.03.2022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1535B4D-6892-4287-AE2F-7EE4EB584026}" type="datetime1">
              <a:rPr lang="ru-RU" smtClean="0"/>
              <a:t>18.03.2022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7DCF3D5-1CF4-407A-8D22-8BE78AF4746C}" type="datetime1">
              <a:rPr lang="ru-RU" smtClean="0"/>
              <a:t>18.03.2022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FC45D7E-4A9B-43DD-8894-9573107B5A04}" type="datetime1">
              <a:rPr lang="ru-RU" smtClean="0"/>
              <a:t>18.03.2022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F0FBA16-935A-4927-8B72-4A225D60E743}" type="datetime1">
              <a:rPr lang="ru-RU" smtClean="0"/>
              <a:t>18.03.2022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6EC2FE3-92D8-4742-B14F-401D8678021F}" type="datetime1">
              <a:rPr lang="ru-RU" smtClean="0"/>
              <a:t>18.03.2022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33A63AC-0080-459F-8C40-93E335982600}" type="datetime1">
              <a:rPr lang="ru-RU" smtClean="0"/>
              <a:t>18.03.2022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1AB706-E0B2-436F-817B-1BB1E72B87D8}"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3C7F4BC0-555D-43EB-B98D-86DEC8146B99}" type="datetime1">
              <a:rPr lang="ru-RU" smtClean="0"/>
              <a:t>18.03.2022</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1E1AB706-E0B2-436F-817B-1BB1E72B87D8}"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1313259" y="836713"/>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General pharmaceutical chemistry </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1313259" y="2348880"/>
            <a:ext cx="6517482" cy="1944216"/>
          </a:xfrm>
        </p:spPr>
        <p:txBody>
          <a:bodyPr>
            <a:normAutofit/>
          </a:bodyPr>
          <a:lstStyle/>
          <a:p>
            <a:r>
              <a:rPr lang="en-US" sz="3200" b="1" dirty="0" smtClean="0">
                <a:solidFill>
                  <a:srgbClr val="FF0000"/>
                </a:solidFill>
                <a:latin typeface="Arial" panose="020B0604020202020204" pitchFamily="34" charset="0"/>
                <a:cs typeface="Arial" panose="020B0604020202020204" pitchFamily="34" charset="0"/>
              </a:rPr>
              <a:t>METROLOGY</a:t>
            </a:r>
            <a:r>
              <a:rPr lang="ru-RU" sz="3200" b="1" dirty="0" smtClean="0">
                <a:solidFill>
                  <a:srgbClr val="FF0000"/>
                </a:solidFill>
                <a:latin typeface="Arial" panose="020B0604020202020204" pitchFamily="34" charset="0"/>
                <a:cs typeface="Arial" panose="020B0604020202020204" pitchFamily="34" charset="0"/>
              </a:rPr>
              <a:t> </a:t>
            </a:r>
            <a:r>
              <a:rPr lang="en-US" sz="3200" b="1" dirty="0" smtClean="0">
                <a:solidFill>
                  <a:srgbClr val="FF0000"/>
                </a:solidFill>
                <a:latin typeface="Arial" panose="020B0604020202020204" pitchFamily="34" charset="0"/>
                <a:cs typeface="Arial" panose="020B0604020202020204" pitchFamily="34" charset="0"/>
              </a:rPr>
              <a:t>in </a:t>
            </a:r>
            <a:r>
              <a:rPr lang="en-US" sz="3200" b="1" dirty="0">
                <a:solidFill>
                  <a:srgbClr val="FF0000"/>
                </a:solidFill>
                <a:latin typeface="Arial" panose="020B0604020202020204" pitchFamily="34" charset="0"/>
                <a:cs typeface="Arial" panose="020B0604020202020204" pitchFamily="34" charset="0"/>
              </a:rPr>
              <a:t>pharmacy. BASIC CONCEPTS OF METROLOGY.</a:t>
            </a:r>
            <a:endParaRPr lang="ru-RU" sz="32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spTree>
    <p:extLst>
      <p:ext uri="{BB962C8B-B14F-4D97-AF65-F5344CB8AC3E}">
        <p14:creationId xmlns:p14="http://schemas.microsoft.com/office/powerpoint/2010/main" val="2957013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10</a:t>
            </a:fld>
            <a:endParaRPr lang="ru-RU" dirty="0"/>
          </a:p>
        </p:txBody>
      </p:sp>
      <p:sp>
        <p:nvSpPr>
          <p:cNvPr id="7" name="Прямоугольник 6"/>
          <p:cNvSpPr/>
          <p:nvPr/>
        </p:nvSpPr>
        <p:spPr>
          <a:xfrm>
            <a:off x="827584" y="332656"/>
            <a:ext cx="8208912" cy="584775"/>
          </a:xfrm>
          <a:prstGeom prst="rect">
            <a:avLst/>
          </a:prstGeom>
        </p:spPr>
        <p:txBody>
          <a:bodyPr wrap="square">
            <a:spAutoFit/>
          </a:bodyPr>
          <a:lstStyle/>
          <a:p>
            <a:pPr algn="ctr"/>
            <a:r>
              <a:rPr lang="en-US" sz="3200" b="1" dirty="0" smtClean="0">
                <a:solidFill>
                  <a:srgbClr val="0070C0"/>
                </a:solidFill>
              </a:rPr>
              <a:t>Regional Metrology </a:t>
            </a:r>
            <a:r>
              <a:rPr lang="en-US" sz="3200" b="1" dirty="0" err="1" smtClean="0">
                <a:solidFill>
                  <a:srgbClr val="0070C0"/>
                </a:solidFill>
              </a:rPr>
              <a:t>Organisations</a:t>
            </a:r>
            <a:r>
              <a:rPr lang="en-US" sz="3200" b="1" dirty="0" smtClean="0">
                <a:solidFill>
                  <a:srgbClr val="0070C0"/>
                </a:solidFill>
              </a:rPr>
              <a:t> (RMO)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1070"/>
            <a:ext cx="7631113" cy="50482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29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11</a:t>
            </a:fld>
            <a:endParaRPr lang="ru-RU" dirty="0"/>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Traceability in Measurement</a:t>
            </a: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22" b="1022"/>
          <a:stretch/>
        </p:blipFill>
        <p:spPr bwMode="auto">
          <a:xfrm>
            <a:off x="545994" y="1254868"/>
            <a:ext cx="8052012" cy="505445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01377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12</a:t>
            </a:fld>
            <a:endParaRPr lang="ru-RU"/>
          </a:p>
        </p:txBody>
      </p:sp>
      <p:sp>
        <p:nvSpPr>
          <p:cNvPr id="6" name="Прямоугольник 5"/>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International Bureau of Weights and Measures </a:t>
            </a:r>
          </a:p>
        </p:txBody>
      </p:sp>
      <p:sp>
        <p:nvSpPr>
          <p:cNvPr id="7" name="Прямоугольник 6"/>
          <p:cNvSpPr/>
          <p:nvPr/>
        </p:nvSpPr>
        <p:spPr>
          <a:xfrm>
            <a:off x="251520" y="1773971"/>
            <a:ext cx="4608512" cy="3693319"/>
          </a:xfrm>
          <a:prstGeom prst="rect">
            <a:avLst/>
          </a:prstGeom>
        </p:spPr>
        <p:txBody>
          <a:bodyPr wrap="square">
            <a:spAutoFit/>
          </a:bodyPr>
          <a:lstStyle/>
          <a:p>
            <a:pPr algn="just"/>
            <a:r>
              <a:rPr lang="en-US" b="1" dirty="0" smtClean="0">
                <a:solidFill>
                  <a:srgbClr val="C00000"/>
                </a:solidFill>
              </a:rPr>
              <a:t>International Bureau of Weights and Measures (BIPM) </a:t>
            </a:r>
            <a:r>
              <a:rPr lang="en-US" dirty="0" smtClean="0"/>
              <a:t>is a permanent </a:t>
            </a:r>
            <a:r>
              <a:rPr lang="en-US" dirty="0" err="1" smtClean="0"/>
              <a:t>organisation</a:t>
            </a:r>
            <a:r>
              <a:rPr lang="en-US" dirty="0" smtClean="0"/>
              <a:t> headquartered in </a:t>
            </a:r>
            <a:r>
              <a:rPr lang="en-US" dirty="0" err="1" smtClean="0"/>
              <a:t>Sèvres</a:t>
            </a:r>
            <a:r>
              <a:rPr lang="en-US" dirty="0" smtClean="0"/>
              <a:t>, near Paris, France. Its principal task is to ensure that a uniform system of measurements exists in all the countries that are party to the metric convention. It does this by comparing national measurement standards and by carrying out research in metrology with a view of improving accuracy. The member countries of the Metrology Convention finance the Bureau.</a:t>
            </a:r>
            <a:endParaRPr lang="ru-RU" dirty="0"/>
          </a:p>
        </p:txBody>
      </p:sp>
      <p:pic>
        <p:nvPicPr>
          <p:cNvPr id="1126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48" t="24860" r="27329" b="5244"/>
          <a:stretch/>
        </p:blipFill>
        <p:spPr bwMode="auto">
          <a:xfrm>
            <a:off x="5868144" y="1483601"/>
            <a:ext cx="2160240" cy="203943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990752"/>
            <a:ext cx="3464169" cy="20305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63319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13</a:t>
            </a:fld>
            <a:endParaRPr lang="ru-RU"/>
          </a:p>
        </p:txBody>
      </p:sp>
      <p:sp>
        <p:nvSpPr>
          <p:cNvPr id="6" name="Прямоугольник 5"/>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International Committee of Weights and Measures</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8573" y="1844824"/>
            <a:ext cx="3184146" cy="32403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11560" y="1884888"/>
            <a:ext cx="4572000" cy="3416320"/>
          </a:xfrm>
          <a:prstGeom prst="rect">
            <a:avLst/>
          </a:prstGeom>
        </p:spPr>
        <p:txBody>
          <a:bodyPr>
            <a:spAutoFit/>
          </a:bodyPr>
          <a:lstStyle/>
          <a:p>
            <a:pPr algn="just"/>
            <a:r>
              <a:rPr lang="en-US" b="1" dirty="0" smtClean="0">
                <a:solidFill>
                  <a:srgbClr val="C00000"/>
                </a:solidFill>
              </a:rPr>
              <a:t>International Committee of Weights and Measures</a:t>
            </a:r>
            <a:r>
              <a:rPr lang="en-US" dirty="0" smtClean="0">
                <a:solidFill>
                  <a:srgbClr val="C00000"/>
                </a:solidFill>
              </a:rPr>
              <a:t> </a:t>
            </a:r>
            <a:r>
              <a:rPr lang="en-US" dirty="0" smtClean="0"/>
              <a:t>comprises 18 members, each representing one member country. It meets annually at the headquarters of the International Bureau of Weights and Measures. The Committee oversees the work of the International Bureau of Weights and Measures, co-ordinates metrological research in the Member countries and drafts. It advises the General Conferences on Weights and Measures.</a:t>
            </a:r>
            <a:endParaRPr lang="ru-RU" dirty="0"/>
          </a:p>
        </p:txBody>
      </p:sp>
    </p:spTree>
    <p:extLst>
      <p:ext uri="{BB962C8B-B14F-4D97-AF65-F5344CB8AC3E}">
        <p14:creationId xmlns:p14="http://schemas.microsoft.com/office/powerpoint/2010/main" val="35815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1E1AB706-E0B2-436F-817B-1BB1E72B87D8}" type="slidenum">
              <a:rPr lang="ru-RU" smtClean="0"/>
              <a:t>14</a:t>
            </a:fld>
            <a:endParaRPr lang="ru-RU"/>
          </a:p>
        </p:txBody>
      </p:sp>
      <p:sp>
        <p:nvSpPr>
          <p:cNvPr id="6" name="Прямоугольник 5"/>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General Conferences on Weights and Measures </a:t>
            </a:r>
          </a:p>
        </p:txBody>
      </p:sp>
      <p:sp>
        <p:nvSpPr>
          <p:cNvPr id="7" name="Прямоугольник 6"/>
          <p:cNvSpPr/>
          <p:nvPr/>
        </p:nvSpPr>
        <p:spPr>
          <a:xfrm>
            <a:off x="251520" y="1895921"/>
            <a:ext cx="4572000" cy="3693319"/>
          </a:xfrm>
          <a:prstGeom prst="rect">
            <a:avLst/>
          </a:prstGeom>
        </p:spPr>
        <p:txBody>
          <a:bodyPr>
            <a:spAutoFit/>
          </a:bodyPr>
          <a:lstStyle/>
          <a:p>
            <a:pPr algn="just"/>
            <a:r>
              <a:rPr lang="en-US" b="1" dirty="0" smtClean="0">
                <a:solidFill>
                  <a:srgbClr val="C00000"/>
                </a:solidFill>
              </a:rPr>
              <a:t>General Conferences on Weights and Measures</a:t>
            </a:r>
            <a:r>
              <a:rPr lang="en-US" dirty="0" smtClean="0">
                <a:solidFill>
                  <a:srgbClr val="C00000"/>
                </a:solidFill>
              </a:rPr>
              <a:t> </a:t>
            </a:r>
            <a:r>
              <a:rPr lang="en-US" dirty="0" smtClean="0"/>
              <a:t>are convened every four years. Representatives of all countries taking part in the metric convention and observers from associate members take part in them. The Conference hears the report of the International Committee of Weights and Measures, decides aimed at improving and spreading the International System of Units (SI), approves the budget of the International Bureau of Weights and Measures for the next four years.</a:t>
            </a:r>
            <a:endParaRPr lang="ru-RU"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380951"/>
            <a:ext cx="3671830" cy="212816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182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15</a:t>
            </a:fld>
            <a:endParaRPr lang="ru-RU" dirty="0"/>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Metrology</a:t>
            </a:r>
          </a:p>
        </p:txBody>
      </p:sp>
      <p:sp>
        <p:nvSpPr>
          <p:cNvPr id="7" name="Прямоугольник 6"/>
          <p:cNvSpPr/>
          <p:nvPr/>
        </p:nvSpPr>
        <p:spPr>
          <a:xfrm>
            <a:off x="467544" y="1242626"/>
            <a:ext cx="5256584" cy="1754326"/>
          </a:xfrm>
          <a:prstGeom prst="rect">
            <a:avLst/>
          </a:prstGeom>
        </p:spPr>
        <p:txBody>
          <a:bodyPr wrap="square">
            <a:spAutoFit/>
          </a:bodyPr>
          <a:lstStyle/>
          <a:p>
            <a:r>
              <a:rPr lang="en-US" b="1" dirty="0" smtClean="0">
                <a:solidFill>
                  <a:srgbClr val="C00000"/>
                </a:solidFill>
              </a:rPr>
              <a:t>Metrology</a:t>
            </a:r>
            <a:r>
              <a:rPr lang="en-US" dirty="0" smtClean="0"/>
              <a:t> is the science of measurements, methods and means of ensuring their unity and ways to achieve the required accuracy.</a:t>
            </a:r>
          </a:p>
          <a:p>
            <a:endParaRPr lang="en-US" dirty="0" smtClean="0"/>
          </a:p>
          <a:p>
            <a:r>
              <a:rPr lang="en-US" b="1" dirty="0" smtClean="0">
                <a:solidFill>
                  <a:srgbClr val="C00000"/>
                </a:solidFill>
              </a:rPr>
              <a:t>Metrology</a:t>
            </a:r>
            <a:r>
              <a:rPr lang="en-US" dirty="0" smtClean="0"/>
              <a:t> is the science of measurement and its application.</a:t>
            </a:r>
            <a:endParaRPr lang="en-US"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242626"/>
            <a:ext cx="2743200" cy="256889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971600" y="3244334"/>
            <a:ext cx="4275529" cy="461665"/>
          </a:xfrm>
          <a:prstGeom prst="rect">
            <a:avLst/>
          </a:prstGeom>
        </p:spPr>
        <p:txBody>
          <a:bodyPr wrap="none">
            <a:spAutoFit/>
          </a:bodyPr>
          <a:lstStyle/>
          <a:p>
            <a:r>
              <a:rPr lang="en-US" sz="2400" b="1" dirty="0" smtClean="0">
                <a:solidFill>
                  <a:srgbClr val="0070C0"/>
                </a:solidFill>
              </a:rPr>
              <a:t>Why Metrology is Essential?</a:t>
            </a:r>
            <a:endParaRPr lang="ru-RU" sz="2400" b="1" dirty="0">
              <a:solidFill>
                <a:srgbClr val="0070C0"/>
              </a:solidFill>
            </a:endParaRPr>
          </a:p>
        </p:txBody>
      </p:sp>
      <p:sp>
        <p:nvSpPr>
          <p:cNvPr id="9" name="Прямоугольник 8"/>
          <p:cNvSpPr/>
          <p:nvPr/>
        </p:nvSpPr>
        <p:spPr>
          <a:xfrm>
            <a:off x="251520" y="3717032"/>
            <a:ext cx="3150221" cy="369332"/>
          </a:xfrm>
          <a:prstGeom prst="rect">
            <a:avLst/>
          </a:prstGeom>
        </p:spPr>
        <p:txBody>
          <a:bodyPr wrap="none">
            <a:spAutoFit/>
          </a:bodyPr>
          <a:lstStyle/>
          <a:p>
            <a:r>
              <a:rPr lang="en-US" b="1" dirty="0" smtClean="0">
                <a:solidFill>
                  <a:srgbClr val="7030A0"/>
                </a:solidFill>
              </a:rPr>
              <a:t>The Logic Chain of Quality</a:t>
            </a:r>
            <a:endParaRPr lang="ru-RU" b="1" dirty="0">
              <a:solidFill>
                <a:srgbClr val="7030A0"/>
              </a:solidFill>
            </a:endParaRPr>
          </a:p>
        </p:txBody>
      </p:sp>
      <p:sp>
        <p:nvSpPr>
          <p:cNvPr id="10" name="Прямоугольник 9"/>
          <p:cNvSpPr/>
          <p:nvPr/>
        </p:nvSpPr>
        <p:spPr>
          <a:xfrm>
            <a:off x="251520" y="4205987"/>
            <a:ext cx="6436171" cy="2031325"/>
          </a:xfrm>
          <a:prstGeom prst="rect">
            <a:avLst/>
          </a:prstGeom>
        </p:spPr>
        <p:txBody>
          <a:bodyPr wrap="square">
            <a:spAutoFit/>
          </a:bodyPr>
          <a:lstStyle/>
          <a:p>
            <a:pPr marL="285750" indent="-285750">
              <a:buFont typeface="Wingdings" panose="05000000000000000000" pitchFamily="2" charset="2"/>
              <a:buChar char="Ø"/>
            </a:pPr>
            <a:r>
              <a:rPr lang="en-US" dirty="0" smtClean="0"/>
              <a:t>no quality without quality control,</a:t>
            </a:r>
          </a:p>
          <a:p>
            <a:pPr marL="285750" indent="-285750">
              <a:buFont typeface="Wingdings" panose="05000000000000000000" pitchFamily="2" charset="2"/>
              <a:buChar char="Ø"/>
            </a:pPr>
            <a:r>
              <a:rPr lang="en-US" dirty="0" smtClean="0"/>
              <a:t>no quality control without measurements,</a:t>
            </a:r>
          </a:p>
          <a:p>
            <a:pPr marL="285750" indent="-285750">
              <a:buFont typeface="Wingdings" panose="05000000000000000000" pitchFamily="2" charset="2"/>
              <a:buChar char="Ø"/>
            </a:pPr>
            <a:r>
              <a:rPr lang="en-US" dirty="0" smtClean="0"/>
              <a:t>no measurements without calibration,</a:t>
            </a:r>
          </a:p>
          <a:p>
            <a:pPr marL="285750" indent="-285750">
              <a:buFont typeface="Wingdings" panose="05000000000000000000" pitchFamily="2" charset="2"/>
              <a:buChar char="Ø"/>
            </a:pPr>
            <a:r>
              <a:rPr lang="en-US" dirty="0" smtClean="0"/>
              <a:t>no calibration without calibration laboratories,</a:t>
            </a:r>
          </a:p>
          <a:p>
            <a:pPr marL="285750" indent="-285750">
              <a:buFont typeface="Wingdings" panose="05000000000000000000" pitchFamily="2" charset="2"/>
              <a:buChar char="Ø"/>
            </a:pPr>
            <a:r>
              <a:rPr lang="en-US" dirty="0" smtClean="0"/>
              <a:t>no calibration laboratories without traceability,</a:t>
            </a:r>
          </a:p>
          <a:p>
            <a:pPr marL="285750" indent="-285750">
              <a:buFont typeface="Wingdings" panose="05000000000000000000" pitchFamily="2" charset="2"/>
              <a:buChar char="Ø"/>
            </a:pPr>
            <a:r>
              <a:rPr lang="en-US" dirty="0" smtClean="0"/>
              <a:t>no traceability without measurement standards,</a:t>
            </a:r>
          </a:p>
          <a:p>
            <a:pPr marL="285750" indent="-285750">
              <a:buFont typeface="Wingdings" panose="05000000000000000000" pitchFamily="2" charset="2"/>
              <a:buChar char="Ø"/>
            </a:pPr>
            <a:r>
              <a:rPr lang="en-US" dirty="0" smtClean="0"/>
              <a:t>no measurement standards without </a:t>
            </a:r>
            <a:r>
              <a:rPr lang="en-US" b="1" dirty="0" smtClean="0">
                <a:solidFill>
                  <a:srgbClr val="C00000"/>
                </a:solidFill>
              </a:rPr>
              <a:t>metrology</a:t>
            </a:r>
            <a:endParaRPr lang="ru-RU" b="1" dirty="0">
              <a:solidFill>
                <a:srgbClr val="C00000"/>
              </a:solidFill>
            </a:endParaRPr>
          </a:p>
        </p:txBody>
      </p:sp>
    </p:spTree>
    <p:extLst>
      <p:ext uri="{BB962C8B-B14F-4D97-AF65-F5344CB8AC3E}">
        <p14:creationId xmlns:p14="http://schemas.microsoft.com/office/powerpoint/2010/main" val="271746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520259"/>
            <a:ext cx="573161" cy="365125"/>
          </a:xfrm>
        </p:spPr>
        <p:txBody>
          <a:bodyPr/>
          <a:lstStyle/>
          <a:p>
            <a:fld id="{1E1AB706-E0B2-436F-817B-1BB1E72B87D8}" type="slidenum">
              <a:rPr lang="ru-RU" smtClean="0"/>
              <a:t>16</a:t>
            </a:fld>
            <a:endParaRPr lang="ru-RU" dirty="0"/>
          </a:p>
        </p:txBody>
      </p:sp>
      <p:sp>
        <p:nvSpPr>
          <p:cNvPr id="7" name="Прямоугольник 6"/>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Goals and objectives of metrology</a:t>
            </a:r>
          </a:p>
        </p:txBody>
      </p:sp>
      <p:sp>
        <p:nvSpPr>
          <p:cNvPr id="8" name="Прямоугольник 7"/>
          <p:cNvSpPr/>
          <p:nvPr/>
        </p:nvSpPr>
        <p:spPr>
          <a:xfrm>
            <a:off x="251520" y="1052736"/>
            <a:ext cx="8568952" cy="3724096"/>
          </a:xfrm>
          <a:prstGeom prst="rect">
            <a:avLst/>
          </a:prstGeom>
        </p:spPr>
        <p:txBody>
          <a:bodyPr wrap="square">
            <a:spAutoFit/>
          </a:bodyPr>
          <a:lstStyle/>
          <a:p>
            <a:pPr marL="285750" indent="-285750">
              <a:spcAft>
                <a:spcPts val="600"/>
              </a:spcAft>
              <a:buFont typeface="Wingdings" panose="05000000000000000000" pitchFamily="2" charset="2"/>
              <a:buChar char="ü"/>
            </a:pPr>
            <a:r>
              <a:rPr lang="en-US" dirty="0" smtClean="0"/>
              <a:t>creation of a general theory of measurements;</a:t>
            </a:r>
          </a:p>
          <a:p>
            <a:pPr marL="285750" indent="-285750">
              <a:spcAft>
                <a:spcPts val="600"/>
              </a:spcAft>
              <a:buFont typeface="Wingdings" panose="05000000000000000000" pitchFamily="2" charset="2"/>
              <a:buChar char="ü"/>
            </a:pPr>
            <a:r>
              <a:rPr lang="en-US" dirty="0" smtClean="0"/>
              <a:t>establishment of units of physical quantities and systems of units;</a:t>
            </a:r>
          </a:p>
          <a:p>
            <a:pPr marL="285750" indent="-285750">
              <a:spcAft>
                <a:spcPts val="600"/>
              </a:spcAft>
              <a:buFont typeface="Wingdings" panose="05000000000000000000" pitchFamily="2" charset="2"/>
              <a:buChar char="ü"/>
            </a:pPr>
            <a:r>
              <a:rPr lang="en-US" dirty="0" smtClean="0"/>
              <a:t>development and standardization of methods and measuring instruments, methods for determining the accuracy of measurements, the foundations for ensuring the uniformity of measurements and the uniformity of measuring instruments (the so-called "legal metrology");</a:t>
            </a:r>
          </a:p>
          <a:p>
            <a:pPr marL="285750" indent="-285750">
              <a:spcAft>
                <a:spcPts val="600"/>
              </a:spcAft>
              <a:buFont typeface="Wingdings" panose="05000000000000000000" pitchFamily="2" charset="2"/>
              <a:buChar char="ü"/>
            </a:pPr>
            <a:r>
              <a:rPr lang="en-US" dirty="0" smtClean="0"/>
              <a:t>creation of standards and exemplary measuring instruments, verification of measures and measuring instruments. The priority subtask of this direction is the development of a system of standards based on physical constants.</a:t>
            </a:r>
          </a:p>
          <a:p>
            <a:pPr marL="285750" indent="-285750">
              <a:spcAft>
                <a:spcPts val="600"/>
              </a:spcAft>
              <a:buFont typeface="Wingdings" panose="05000000000000000000" pitchFamily="2" charset="2"/>
              <a:buChar char="ü"/>
            </a:pPr>
            <a:r>
              <a:rPr lang="en-US" dirty="0" smtClean="0"/>
              <a:t>development of the system of measures, monetary units and accounts in the historical perspective.</a:t>
            </a:r>
            <a:endParaRPr lang="en-US" dirty="0"/>
          </a:p>
        </p:txBody>
      </p:sp>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597" b="25935"/>
          <a:stretch/>
        </p:blipFill>
        <p:spPr bwMode="auto">
          <a:xfrm>
            <a:off x="2488500" y="4941168"/>
            <a:ext cx="4166999" cy="170226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436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1E1AB706-E0B2-436F-817B-1BB1E72B87D8}" type="slidenum">
              <a:rPr lang="ru-RU" smtClean="0"/>
              <a:t>17</a:t>
            </a:fld>
            <a:endParaRPr lang="ru-RU"/>
          </a:p>
        </p:txBody>
      </p:sp>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Sections of metrology</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20" y="1341923"/>
            <a:ext cx="4968552" cy="4247317"/>
          </a:xfrm>
          <a:prstGeom prst="rect">
            <a:avLst/>
          </a:prstGeom>
        </p:spPr>
        <p:txBody>
          <a:bodyPr wrap="square">
            <a:spAutoFit/>
          </a:bodyPr>
          <a:lstStyle/>
          <a:p>
            <a:pPr algn="just"/>
            <a:r>
              <a:rPr lang="en-US" b="1" dirty="0" smtClean="0">
                <a:solidFill>
                  <a:srgbClr val="C00000"/>
                </a:solidFill>
              </a:rPr>
              <a:t>Theoretical or fundamental metrology </a:t>
            </a:r>
            <a:r>
              <a:rPr lang="en-US" dirty="0" smtClean="0"/>
              <a:t>- considers general theoretical problems (development of the theory and problems of measuring physical quantities, their units, measurement methods).</a:t>
            </a:r>
          </a:p>
          <a:p>
            <a:pPr algn="just"/>
            <a:endParaRPr lang="en-US" dirty="0" smtClean="0"/>
          </a:p>
          <a:p>
            <a:pPr algn="just"/>
            <a:r>
              <a:rPr lang="en-US" b="1" dirty="0" smtClean="0">
                <a:solidFill>
                  <a:srgbClr val="C00000"/>
                </a:solidFill>
              </a:rPr>
              <a:t>Applied metrology </a:t>
            </a:r>
            <a:r>
              <a:rPr lang="en-US" dirty="0" smtClean="0"/>
              <a:t>– studies the issues of practical application of developments in theoretical metrology. She is in charge of all issues of metrological support.</a:t>
            </a:r>
          </a:p>
          <a:p>
            <a:pPr algn="just"/>
            <a:endParaRPr lang="en-US" dirty="0" smtClean="0"/>
          </a:p>
          <a:p>
            <a:pPr algn="just"/>
            <a:r>
              <a:rPr lang="en-US" b="1" dirty="0" smtClean="0">
                <a:solidFill>
                  <a:srgbClr val="C00000"/>
                </a:solidFill>
              </a:rPr>
              <a:t>Legal metrology </a:t>
            </a:r>
            <a:r>
              <a:rPr lang="en-US" dirty="0" smtClean="0"/>
              <a:t>- establishes mandatory technical and legal requirements for the use of units of physical quantity, methods and measuring instruments.</a:t>
            </a:r>
            <a:endParaRPr lang="en-US"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788602"/>
            <a:ext cx="3003798" cy="300379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951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18</a:t>
            </a:fld>
            <a:endParaRPr lang="ru-RU" dirty="0"/>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Terms and definitions of metrology</a:t>
            </a:r>
          </a:p>
        </p:txBody>
      </p:sp>
      <p:sp>
        <p:nvSpPr>
          <p:cNvPr id="7" name="Прямоугольник 6"/>
          <p:cNvSpPr/>
          <p:nvPr/>
        </p:nvSpPr>
        <p:spPr>
          <a:xfrm>
            <a:off x="251520" y="1052736"/>
            <a:ext cx="8640960" cy="1477328"/>
          </a:xfrm>
          <a:prstGeom prst="rect">
            <a:avLst/>
          </a:prstGeom>
        </p:spPr>
        <p:txBody>
          <a:bodyPr wrap="square">
            <a:spAutoFit/>
          </a:bodyPr>
          <a:lstStyle/>
          <a:p>
            <a:pPr algn="just"/>
            <a:r>
              <a:rPr lang="en-US" b="1" dirty="0" smtClean="0">
                <a:solidFill>
                  <a:srgbClr val="C00000"/>
                </a:solidFill>
              </a:rPr>
              <a:t>Unity of measurement </a:t>
            </a:r>
            <a:r>
              <a:rPr lang="en-US" dirty="0" smtClean="0"/>
              <a:t>is the condition of measurement in which the results are expressed in legal units whose dimensions within prescribed limits are equal to those of the units reproduced by the primary standards, and in which the errors of measurement are known and, with a given probability, are within prescribed limits.</a:t>
            </a:r>
            <a:endParaRPr lang="ru-RU" dirty="0"/>
          </a:p>
        </p:txBody>
      </p:sp>
      <p:sp>
        <p:nvSpPr>
          <p:cNvPr id="8" name="Прямоугольник 7"/>
          <p:cNvSpPr/>
          <p:nvPr/>
        </p:nvSpPr>
        <p:spPr>
          <a:xfrm>
            <a:off x="251520" y="2564904"/>
            <a:ext cx="6192688" cy="1754326"/>
          </a:xfrm>
          <a:prstGeom prst="rect">
            <a:avLst/>
          </a:prstGeom>
        </p:spPr>
        <p:txBody>
          <a:bodyPr wrap="square">
            <a:spAutoFit/>
          </a:bodyPr>
          <a:lstStyle/>
          <a:p>
            <a:pPr algn="just"/>
            <a:r>
              <a:rPr lang="en-US" b="1" dirty="0" smtClean="0">
                <a:solidFill>
                  <a:srgbClr val="C00000"/>
                </a:solidFill>
              </a:rPr>
              <a:t>International System of Units SI </a:t>
            </a:r>
            <a:r>
              <a:rPr lang="en-US" dirty="0" smtClean="0"/>
              <a:t>- system of units, based on the International System of Quantities (ISQ), their names and symbols, including a series of prefixes and their names and symbols, together with rules for their use, adopted by the General Conference on Weights and Measures (CGPM).</a:t>
            </a:r>
            <a:endParaRPr lang="ru-RU"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2276872"/>
            <a:ext cx="1876147" cy="187614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51519" y="4437112"/>
            <a:ext cx="8644899" cy="1754326"/>
          </a:xfrm>
          <a:prstGeom prst="rect">
            <a:avLst/>
          </a:prstGeom>
        </p:spPr>
        <p:txBody>
          <a:bodyPr wrap="square">
            <a:spAutoFit/>
          </a:bodyPr>
          <a:lstStyle/>
          <a:p>
            <a:pPr algn="just"/>
            <a:r>
              <a:rPr lang="en-US" b="1" dirty="0" smtClean="0">
                <a:solidFill>
                  <a:srgbClr val="C00000"/>
                </a:solidFill>
              </a:rPr>
              <a:t>Measurement</a:t>
            </a:r>
            <a:r>
              <a:rPr lang="en-US" dirty="0" smtClean="0"/>
              <a:t> - a set of operations for the use of a technical means that stores a unit of a physical quantity, providing a ratio of the measured quantity with its unit and getting the value of this quantity.</a:t>
            </a:r>
          </a:p>
          <a:p>
            <a:endParaRPr lang="en-US" sz="1400" dirty="0" smtClean="0"/>
          </a:p>
          <a:p>
            <a:r>
              <a:rPr lang="en-US" b="1" dirty="0" smtClean="0">
                <a:solidFill>
                  <a:srgbClr val="C00000"/>
                </a:solidFill>
              </a:rPr>
              <a:t>Measuring instrument </a:t>
            </a:r>
            <a:r>
              <a:rPr lang="en-US" dirty="0" smtClean="0"/>
              <a:t>is device used for making measurements, alone or in conjunction with one supplementary devices.</a:t>
            </a:r>
            <a:endParaRPr lang="en-US" dirty="0"/>
          </a:p>
        </p:txBody>
      </p:sp>
    </p:spTree>
    <p:extLst>
      <p:ext uri="{BB962C8B-B14F-4D97-AF65-F5344CB8AC3E}">
        <p14:creationId xmlns:p14="http://schemas.microsoft.com/office/powerpoint/2010/main" val="1389038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19</a:t>
            </a:fld>
            <a:endParaRPr lang="ru-RU"/>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Medical metrology</a:t>
            </a:r>
          </a:p>
        </p:txBody>
      </p:sp>
      <p:sp>
        <p:nvSpPr>
          <p:cNvPr id="7" name="Прямоугольник 6"/>
          <p:cNvSpPr/>
          <p:nvPr/>
        </p:nvSpPr>
        <p:spPr>
          <a:xfrm>
            <a:off x="251520" y="1124744"/>
            <a:ext cx="8640960" cy="923330"/>
          </a:xfrm>
          <a:prstGeom prst="rect">
            <a:avLst/>
          </a:prstGeom>
        </p:spPr>
        <p:txBody>
          <a:bodyPr wrap="square">
            <a:spAutoFit/>
          </a:bodyPr>
          <a:lstStyle/>
          <a:p>
            <a:pPr algn="just"/>
            <a:r>
              <a:rPr lang="en-US" b="1" dirty="0" smtClean="0">
                <a:solidFill>
                  <a:srgbClr val="C00000"/>
                </a:solidFill>
              </a:rPr>
              <a:t>Medical metrology </a:t>
            </a:r>
            <a:r>
              <a:rPr lang="en-US" dirty="0" smtClean="0"/>
              <a:t>is a field of metrology, the principal task of which is to ensure the unity and reliability of measurements in medicine. Medical metrology data are used in medical information systems.</a:t>
            </a:r>
            <a:endParaRPr lang="ru-RU" dirty="0"/>
          </a:p>
        </p:txBody>
      </p:sp>
      <p:sp>
        <p:nvSpPr>
          <p:cNvPr id="8" name="Прямоугольник 7"/>
          <p:cNvSpPr/>
          <p:nvPr/>
        </p:nvSpPr>
        <p:spPr>
          <a:xfrm>
            <a:off x="251520" y="2062003"/>
            <a:ext cx="6912768" cy="4478149"/>
          </a:xfrm>
          <a:prstGeom prst="rect">
            <a:avLst/>
          </a:prstGeom>
        </p:spPr>
        <p:txBody>
          <a:bodyPr wrap="square">
            <a:spAutoFit/>
          </a:bodyPr>
          <a:lstStyle/>
          <a:p>
            <a:pPr algn="just">
              <a:spcAft>
                <a:spcPts val="600"/>
              </a:spcAft>
            </a:pPr>
            <a:r>
              <a:rPr lang="en-US" dirty="0" smtClean="0"/>
              <a:t>Medical measuring instruments, mainly measuring instruments, can be divided into three groups according to the method of normalizing their measurement ranges and accuracy characteristics</a:t>
            </a:r>
          </a:p>
          <a:p>
            <a:pPr marL="342900" indent="-342900" algn="just">
              <a:spcAft>
                <a:spcPts val="600"/>
              </a:spcAft>
              <a:buFont typeface="+mj-lt"/>
              <a:buAutoNum type="arabicPeriod"/>
            </a:pPr>
            <a:r>
              <a:rPr lang="en-US" dirty="0" smtClean="0"/>
              <a:t>The first group is devices calibrated directly in units of those physical quantities, the values of which are the final measurement information that allows making a medical conclusion (thermometer, dynamometer).</a:t>
            </a:r>
          </a:p>
          <a:p>
            <a:pPr marL="342900" indent="-342900" algn="just">
              <a:spcAft>
                <a:spcPts val="600"/>
              </a:spcAft>
              <a:buFont typeface="+mj-lt"/>
              <a:buAutoNum type="arabicPeriod"/>
            </a:pPr>
            <a:r>
              <a:rPr lang="en-US" dirty="0" smtClean="0"/>
              <a:t>The second group are devices in intermediate values, the measured values of which still need to be converted into final information using another device or by calculation (photoelectric colorimeters).</a:t>
            </a:r>
          </a:p>
          <a:p>
            <a:pPr marL="342900" indent="-342900" algn="just">
              <a:spcAft>
                <a:spcPts val="600"/>
              </a:spcAft>
              <a:buFont typeface="+mj-lt"/>
              <a:buAutoNum type="arabicPeriod"/>
            </a:pPr>
            <a:r>
              <a:rPr lang="en-US" dirty="0" smtClean="0"/>
              <a:t>The third group is devices that are characterized by the representation of their metrological properties using auxiliary quantities and parameters (electrocardiograph).</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450" y="2048074"/>
            <a:ext cx="1003900" cy="428595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0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Metrology History</a:t>
            </a:r>
            <a:endParaRPr lang="ru-RU" sz="3200" b="1" dirty="0">
              <a:solidFill>
                <a:srgbClr val="0070C0"/>
              </a:solidFill>
            </a:endParaRPr>
          </a:p>
        </p:txBody>
      </p:sp>
      <p:sp>
        <p:nvSpPr>
          <p:cNvPr id="6" name="Прямоугольник 5"/>
          <p:cNvSpPr/>
          <p:nvPr/>
        </p:nvSpPr>
        <p:spPr>
          <a:xfrm>
            <a:off x="251520" y="1484784"/>
            <a:ext cx="3600400" cy="4247317"/>
          </a:xfrm>
          <a:prstGeom prst="rect">
            <a:avLst/>
          </a:prstGeom>
        </p:spPr>
        <p:txBody>
          <a:bodyPr wrap="square">
            <a:spAutoFit/>
          </a:bodyPr>
          <a:lstStyle/>
          <a:p>
            <a:pPr algn="just"/>
            <a:r>
              <a:rPr lang="en-US" dirty="0" smtClean="0"/>
              <a:t>	Metrology dates back to ancient times. Ancient forms of metrology comprised local authorities setting simple, arbitrary standards, often based on simple practical measurements, such as arm length. </a:t>
            </a:r>
            <a:endParaRPr lang="ru-RU" dirty="0" smtClean="0"/>
          </a:p>
          <a:p>
            <a:pPr algn="just"/>
            <a:r>
              <a:rPr lang="en-US" dirty="0" smtClean="0"/>
              <a:t>	The earliest standards were introduced for quantities such as length, weight and time. This simplified commercial transactions and the recording of human activity.</a:t>
            </a:r>
            <a:endParaRPr lang="ru-RU"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700808"/>
            <a:ext cx="4824870" cy="321658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4788024" y="5085184"/>
            <a:ext cx="3339376" cy="338554"/>
          </a:xfrm>
          <a:prstGeom prst="rect">
            <a:avLst/>
          </a:prstGeom>
        </p:spPr>
        <p:txBody>
          <a:bodyPr wrap="none">
            <a:spAutoFit/>
          </a:bodyPr>
          <a:lstStyle/>
          <a:p>
            <a:r>
              <a:rPr lang="en-US" sz="1600" i="1" dirty="0" smtClean="0"/>
              <a:t>Bronze scales of </a:t>
            </a:r>
            <a:r>
              <a:rPr lang="en-US" sz="1600" i="1" dirty="0"/>
              <a:t>A</a:t>
            </a:r>
            <a:r>
              <a:rPr lang="en-US" sz="1600" i="1" dirty="0" smtClean="0"/>
              <a:t>ncient Greece</a:t>
            </a:r>
            <a:endParaRPr lang="ru-RU" sz="1600" i="1" dirty="0"/>
          </a:p>
        </p:txBody>
      </p:sp>
      <p:sp>
        <p:nvSpPr>
          <p:cNvPr id="8" name="Номер слайда 7"/>
          <p:cNvSpPr>
            <a:spLocks noGrp="1"/>
          </p:cNvSpPr>
          <p:nvPr>
            <p:ph type="sldNum" sz="quarter" idx="12"/>
          </p:nvPr>
        </p:nvSpPr>
        <p:spPr>
          <a:xfrm>
            <a:off x="8532440" y="6520259"/>
            <a:ext cx="573161" cy="365125"/>
          </a:xfrm>
        </p:spPr>
        <p:txBody>
          <a:bodyPr/>
          <a:lstStyle/>
          <a:p>
            <a:fld id="{1E1AB706-E0B2-436F-817B-1BB1E72B87D8}" type="slidenum">
              <a:rPr lang="ru-RU" smtClean="0"/>
              <a:t>2</a:t>
            </a:fld>
            <a:endParaRPr lang="ru-RU"/>
          </a:p>
        </p:txBody>
      </p:sp>
    </p:spTree>
    <p:extLst>
      <p:ext uri="{BB962C8B-B14F-4D97-AF65-F5344CB8AC3E}">
        <p14:creationId xmlns:p14="http://schemas.microsoft.com/office/powerpoint/2010/main" val="2866671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20</a:t>
            </a:fld>
            <a:endParaRPr lang="ru-RU"/>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Medical equipment products </a:t>
            </a:r>
          </a:p>
        </p:txBody>
      </p:sp>
      <p:sp>
        <p:nvSpPr>
          <p:cNvPr id="2" name="Прямоугольник 1"/>
          <p:cNvSpPr/>
          <p:nvPr/>
        </p:nvSpPr>
        <p:spPr>
          <a:xfrm>
            <a:off x="251520" y="980728"/>
            <a:ext cx="8640960" cy="1200329"/>
          </a:xfrm>
          <a:prstGeom prst="rect">
            <a:avLst/>
          </a:prstGeom>
        </p:spPr>
        <p:txBody>
          <a:bodyPr wrap="square">
            <a:spAutoFit/>
          </a:bodyPr>
          <a:lstStyle/>
          <a:p>
            <a:r>
              <a:rPr lang="en-US" dirty="0" smtClean="0"/>
              <a:t>All medical equipment products can only be approved for use by order of the Ministry of Health. For the use of medical measuring instruments, besides the order of the Ministry of Health, a positive decision of the State Committee of Standards is required.</a:t>
            </a:r>
            <a:endParaRPr lang="ru-RU" dirty="0"/>
          </a:p>
        </p:txBody>
      </p:sp>
      <p:sp>
        <p:nvSpPr>
          <p:cNvPr id="3" name="Прямоугольник 2"/>
          <p:cNvSpPr/>
          <p:nvPr/>
        </p:nvSpPr>
        <p:spPr>
          <a:xfrm>
            <a:off x="251520" y="2204864"/>
            <a:ext cx="6552728" cy="4401205"/>
          </a:xfrm>
          <a:prstGeom prst="rect">
            <a:avLst/>
          </a:prstGeom>
        </p:spPr>
        <p:txBody>
          <a:bodyPr wrap="square">
            <a:spAutoFit/>
          </a:bodyPr>
          <a:lstStyle/>
          <a:p>
            <a:pPr marL="285750" lvl="0" indent="-285750" algn="just">
              <a:spcAft>
                <a:spcPts val="600"/>
              </a:spcAft>
              <a:buFont typeface="Wingdings" panose="05000000000000000000" pitchFamily="2" charset="2"/>
              <a:buChar char="Ø"/>
            </a:pPr>
            <a:r>
              <a:rPr lang="en-US" dirty="0"/>
              <a:t>Medical devices (electrophoresis, UHF, magnetic and laser therapy, laser cameras, defibrillators, etc.), which are used for physiotherapy procedures, must pass the control of output parameters and have a valid certificate of suitability for use.</a:t>
            </a:r>
            <a:endParaRPr lang="ru-RU" dirty="0"/>
          </a:p>
          <a:p>
            <a:pPr marL="285750" lvl="0" indent="-285750" algn="just">
              <a:spcAft>
                <a:spcPts val="600"/>
              </a:spcAft>
              <a:buFont typeface="Wingdings" panose="05000000000000000000" pitchFamily="2" charset="2"/>
              <a:buChar char="Ø"/>
            </a:pPr>
            <a:r>
              <a:rPr lang="en-US" dirty="0"/>
              <a:t>Test equipment (drying cabinets, sieves, thermostats, ovens, etc.), which is used to reproduce normalized external influencing factors (loads), must be certified and have a valid certificate.</a:t>
            </a:r>
            <a:endParaRPr lang="ru-RU" dirty="0"/>
          </a:p>
          <a:p>
            <a:pPr marL="285750" lvl="0" indent="-285750" algn="just">
              <a:spcAft>
                <a:spcPts val="600"/>
              </a:spcAft>
              <a:buFont typeface="Wingdings" panose="05000000000000000000" pitchFamily="2" charset="2"/>
              <a:buChar char="Ø"/>
            </a:pPr>
            <a:r>
              <a:rPr lang="en-US" dirty="0"/>
              <a:t>Measuring equipment (diagnostic equipment, scales, blood pressure monitors, etc.), which are used to obtain data about the patient’s condition, must be verified (state metrological certification) and have a valid certificate of verification (state metrological certification).</a:t>
            </a:r>
            <a:endParaRPr lang="ru-RU" dirty="0"/>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830" y="2996952"/>
            <a:ext cx="1888649" cy="216024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99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21</a:t>
            </a:fld>
            <a:endParaRPr lang="ru-RU" dirty="0"/>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Metrology in pharmacy</a:t>
            </a:r>
          </a:p>
        </p:txBody>
      </p:sp>
      <p:sp>
        <p:nvSpPr>
          <p:cNvPr id="7" name="Прямоугольник 6"/>
          <p:cNvSpPr/>
          <p:nvPr/>
        </p:nvSpPr>
        <p:spPr>
          <a:xfrm>
            <a:off x="251520" y="1196752"/>
            <a:ext cx="8640960" cy="2585323"/>
          </a:xfrm>
          <a:prstGeom prst="rect">
            <a:avLst/>
          </a:prstGeom>
        </p:spPr>
        <p:txBody>
          <a:bodyPr wrap="square">
            <a:spAutoFit/>
          </a:bodyPr>
          <a:lstStyle/>
          <a:p>
            <a:pPr algn="just"/>
            <a:r>
              <a:rPr lang="en-US" dirty="0" smtClean="0"/>
              <a:t>	Measurements are carried out both in order to establish the actual parameters of medicines and medical equipment and their compliance with the requirements of regulatory documentation, and to check the accuracy of the technological process and improve it to prevent the occurrence of defects.</a:t>
            </a:r>
          </a:p>
          <a:p>
            <a:pPr algn="just"/>
            <a:r>
              <a:rPr lang="en-US" dirty="0" smtClean="0"/>
              <a:t>	When controlling finished dosage forms, they check the compliance of the actual values of chemical, mechanical, physical and other parameters with the permissible values of these parameters established in the pharmacopoeia.</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5" y="4077072"/>
            <a:ext cx="4578740" cy="22327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973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448251"/>
            <a:ext cx="573161" cy="365125"/>
          </a:xfrm>
        </p:spPr>
        <p:txBody>
          <a:bodyPr/>
          <a:lstStyle/>
          <a:p>
            <a:fld id="{1E1AB706-E0B2-436F-817B-1BB1E72B87D8}" type="slidenum">
              <a:rPr lang="ru-RU" smtClean="0"/>
              <a:t>22</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Measuring instruments </a:t>
            </a:r>
          </a:p>
        </p:txBody>
      </p:sp>
      <p:sp>
        <p:nvSpPr>
          <p:cNvPr id="7" name="Прямоугольник 6"/>
          <p:cNvSpPr/>
          <p:nvPr/>
        </p:nvSpPr>
        <p:spPr>
          <a:xfrm>
            <a:off x="251520" y="1268760"/>
            <a:ext cx="8640960" cy="646331"/>
          </a:xfrm>
          <a:prstGeom prst="rect">
            <a:avLst/>
          </a:prstGeom>
        </p:spPr>
        <p:txBody>
          <a:bodyPr wrap="square">
            <a:spAutoFit/>
          </a:bodyPr>
          <a:lstStyle/>
          <a:p>
            <a:r>
              <a:rPr lang="en-US" b="1" dirty="0">
                <a:solidFill>
                  <a:srgbClr val="C00000"/>
                </a:solidFill>
              </a:rPr>
              <a:t>Measuring instruments </a:t>
            </a:r>
            <a:r>
              <a:rPr lang="en-US" dirty="0"/>
              <a:t>- technical means, devices and equipment having normalized metrological properties.</a:t>
            </a:r>
            <a:endParaRPr lang="ru-RU" dirty="0"/>
          </a:p>
        </p:txBody>
      </p:sp>
      <p:sp>
        <p:nvSpPr>
          <p:cNvPr id="8" name="Прямоугольник 7"/>
          <p:cNvSpPr/>
          <p:nvPr/>
        </p:nvSpPr>
        <p:spPr>
          <a:xfrm>
            <a:off x="251520" y="1916832"/>
            <a:ext cx="5976664" cy="4478149"/>
          </a:xfrm>
          <a:prstGeom prst="rect">
            <a:avLst/>
          </a:prstGeom>
        </p:spPr>
        <p:txBody>
          <a:bodyPr wrap="square">
            <a:spAutoFit/>
          </a:bodyPr>
          <a:lstStyle/>
          <a:p>
            <a:pPr>
              <a:spcAft>
                <a:spcPts val="600"/>
              </a:spcAft>
            </a:pPr>
            <a:r>
              <a:rPr lang="en-US" dirty="0" smtClean="0"/>
              <a:t>Measuring instruments are divided into 2 classes:</a:t>
            </a:r>
          </a:p>
          <a:p>
            <a:pPr marL="342900" indent="-342900" algn="just">
              <a:spcAft>
                <a:spcPts val="600"/>
              </a:spcAft>
              <a:buAutoNum type="arabicPeriod"/>
            </a:pPr>
            <a:r>
              <a:rPr lang="en-US" b="1" dirty="0" smtClean="0">
                <a:solidFill>
                  <a:srgbClr val="0070C0"/>
                </a:solidFill>
              </a:rPr>
              <a:t>Exemplary measuring instruments </a:t>
            </a:r>
            <a:r>
              <a:rPr lang="en-US" dirty="0" smtClean="0"/>
              <a:t>are measures, measuring instruments or transducers approved as exemplary. </a:t>
            </a:r>
          </a:p>
          <a:p>
            <a:pPr marL="342900" indent="-342900" algn="just">
              <a:spcAft>
                <a:spcPts val="600"/>
              </a:spcAft>
              <a:buAutoNum type="arabicPeriod"/>
            </a:pPr>
            <a:r>
              <a:rPr lang="en-US" b="1" dirty="0" smtClean="0">
                <a:solidFill>
                  <a:srgbClr val="0070C0"/>
                </a:solidFill>
              </a:rPr>
              <a:t>Working measuring instruments </a:t>
            </a:r>
            <a:r>
              <a:rPr lang="en-US" dirty="0" smtClean="0"/>
              <a:t>are measures, devices, or devices used for measurements during working hours.</a:t>
            </a:r>
          </a:p>
          <a:p>
            <a:r>
              <a:rPr lang="en-US" dirty="0" smtClean="0"/>
              <a:t>	</a:t>
            </a:r>
          </a:p>
          <a:p>
            <a:r>
              <a:rPr lang="en-US" dirty="0" smtClean="0"/>
              <a:t>Depending on the physical measurement principles used, there are:</a:t>
            </a:r>
          </a:p>
          <a:p>
            <a:pPr marL="622300" indent="-349250">
              <a:buFont typeface="Wingdings" panose="05000000000000000000" pitchFamily="2" charset="2"/>
              <a:buChar char="Ø"/>
            </a:pPr>
            <a:r>
              <a:rPr lang="en-US" dirty="0" smtClean="0"/>
              <a:t>electrical;</a:t>
            </a:r>
          </a:p>
          <a:p>
            <a:pPr marL="622300" indent="-349250">
              <a:buFont typeface="Wingdings" panose="05000000000000000000" pitchFamily="2" charset="2"/>
              <a:buChar char="Ø"/>
            </a:pPr>
            <a:r>
              <a:rPr lang="en-US" dirty="0" smtClean="0"/>
              <a:t>pneumatic;</a:t>
            </a:r>
          </a:p>
          <a:p>
            <a:pPr marL="622300" indent="-349250">
              <a:buFont typeface="Wingdings" panose="05000000000000000000" pitchFamily="2" charset="2"/>
              <a:buChar char="Ø"/>
            </a:pPr>
            <a:r>
              <a:rPr lang="en-US" dirty="0" smtClean="0"/>
              <a:t>optical;</a:t>
            </a:r>
          </a:p>
          <a:p>
            <a:pPr marL="622300" indent="-349250">
              <a:buFont typeface="Wingdings" panose="05000000000000000000" pitchFamily="2" charset="2"/>
              <a:buChar char="Ø"/>
            </a:pPr>
            <a:r>
              <a:rPr lang="en-US" dirty="0" smtClean="0"/>
              <a:t>photoelectric and other measuring instruments.</a:t>
            </a:r>
            <a:endParaRPr lang="en-US" dirty="0"/>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2647" y="2348880"/>
            <a:ext cx="2431733" cy="30861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283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1E1AB706-E0B2-436F-817B-1BB1E72B87D8}" type="slidenum">
              <a:rPr lang="ru-RU" smtClean="0"/>
              <a:t>23</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Measurement methods</a:t>
            </a:r>
          </a:p>
        </p:txBody>
      </p:sp>
      <p:sp>
        <p:nvSpPr>
          <p:cNvPr id="7" name="Прямоугольник 6"/>
          <p:cNvSpPr/>
          <p:nvPr/>
        </p:nvSpPr>
        <p:spPr>
          <a:xfrm>
            <a:off x="251520" y="1196752"/>
            <a:ext cx="8568952" cy="4755148"/>
          </a:xfrm>
          <a:prstGeom prst="rect">
            <a:avLst/>
          </a:prstGeom>
        </p:spPr>
        <p:txBody>
          <a:bodyPr wrap="square">
            <a:spAutoFit/>
          </a:bodyPr>
          <a:lstStyle/>
          <a:p>
            <a:pPr algn="just">
              <a:spcAft>
                <a:spcPts val="600"/>
              </a:spcAft>
            </a:pPr>
            <a:r>
              <a:rPr lang="en-US" dirty="0" smtClean="0"/>
              <a:t>	In </a:t>
            </a:r>
            <a:r>
              <a:rPr lang="en-US" b="1" dirty="0" smtClean="0">
                <a:solidFill>
                  <a:srgbClr val="C00000"/>
                </a:solidFill>
              </a:rPr>
              <a:t>direct measurements</a:t>
            </a:r>
            <a:r>
              <a:rPr lang="en-US" dirty="0" smtClean="0"/>
              <a:t>, the value of the measured quantity is found directly from experimental data. Most measuring instruments are based on direct measurements, such as temperature measurement with a thermometer, tablet diameter with a caliper, etc.</a:t>
            </a:r>
          </a:p>
          <a:p>
            <a:pPr algn="just">
              <a:spcAft>
                <a:spcPts val="600"/>
              </a:spcAft>
            </a:pPr>
            <a:r>
              <a:rPr lang="en-US" dirty="0" smtClean="0"/>
              <a:t>	In </a:t>
            </a:r>
            <a:r>
              <a:rPr lang="en-US" b="1" dirty="0" smtClean="0">
                <a:solidFill>
                  <a:srgbClr val="C00000"/>
                </a:solidFill>
              </a:rPr>
              <a:t>indirect measurements</a:t>
            </a:r>
            <a:r>
              <a:rPr lang="en-US" dirty="0" smtClean="0"/>
              <a:t>, the desired value of the value is found by calculating the known relationship between this value and the values subjected to direct measurements, for example, measuring the concentration of the active substance - according to the consumption of the reagent used for titration.</a:t>
            </a:r>
          </a:p>
          <a:p>
            <a:pPr algn="just">
              <a:spcAft>
                <a:spcPts val="600"/>
              </a:spcAft>
            </a:pPr>
            <a:r>
              <a:rPr lang="en-US" dirty="0" smtClean="0"/>
              <a:t>	A variation of the indirect method is the comparison method.</a:t>
            </a:r>
          </a:p>
          <a:p>
            <a:pPr algn="just">
              <a:spcAft>
                <a:spcPts val="600"/>
              </a:spcAft>
            </a:pPr>
            <a:r>
              <a:rPr lang="en-US" dirty="0" smtClean="0"/>
              <a:t>	</a:t>
            </a:r>
            <a:r>
              <a:rPr lang="en-US" b="1" dirty="0" smtClean="0">
                <a:solidFill>
                  <a:srgbClr val="C00000"/>
                </a:solidFill>
              </a:rPr>
              <a:t>Comparison method </a:t>
            </a:r>
            <a:r>
              <a:rPr lang="en-US" dirty="0" smtClean="0"/>
              <a:t>- a measurement method based on the use of a working standard and a measuring device for comparison. In this case, the obtained measurement result is compared with a test under the same conditions as a working standard sample. For example, the measurement of the optical density of the test solution and the RSO solution in a quantitative analysis by spectrophotometry.</a:t>
            </a:r>
            <a:endParaRPr lang="en-US" dirty="0"/>
          </a:p>
        </p:txBody>
      </p:sp>
    </p:spTree>
    <p:extLst>
      <p:ext uri="{BB962C8B-B14F-4D97-AF65-F5344CB8AC3E}">
        <p14:creationId xmlns:p14="http://schemas.microsoft.com/office/powerpoint/2010/main" val="635637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1E1AB706-E0B2-436F-817B-1BB1E72B87D8}" type="slidenum">
              <a:rPr lang="ru-RU" smtClean="0"/>
              <a:t>24</a:t>
            </a:fld>
            <a:endParaRPr lang="ru-RU" dirty="0"/>
          </a:p>
        </p:txBody>
      </p:sp>
      <p:sp>
        <p:nvSpPr>
          <p:cNvPr id="5" name="Прямоугольник 4"/>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Statistical processing of the results of quantitative analysis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641376"/>
            <a:ext cx="2188840" cy="21979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51520" y="1628800"/>
            <a:ext cx="6192688" cy="4401205"/>
          </a:xfrm>
          <a:prstGeom prst="rect">
            <a:avLst/>
          </a:prstGeom>
        </p:spPr>
        <p:txBody>
          <a:bodyPr wrap="square">
            <a:spAutoFit/>
          </a:bodyPr>
          <a:lstStyle/>
          <a:p>
            <a:pPr>
              <a:spcAft>
                <a:spcPts val="600"/>
              </a:spcAft>
            </a:pPr>
            <a:r>
              <a:rPr lang="en-US" b="1" dirty="0" smtClean="0">
                <a:solidFill>
                  <a:srgbClr val="C00000"/>
                </a:solidFill>
              </a:rPr>
              <a:t>Accuracy </a:t>
            </a:r>
            <a:r>
              <a:rPr lang="en-US" dirty="0" smtClean="0"/>
              <a:t>(correctness) of analysis results is the closeness of the results of the analysis to the actual value of the measured value.</a:t>
            </a:r>
          </a:p>
          <a:p>
            <a:pPr>
              <a:spcAft>
                <a:spcPts val="600"/>
              </a:spcAft>
            </a:pPr>
            <a:r>
              <a:rPr lang="en-US" dirty="0"/>
              <a:t>Accuracy depends on the magnitude of the systematic error inherent in this method of analysis.</a:t>
            </a:r>
            <a:endParaRPr lang="ru-RU" dirty="0"/>
          </a:p>
          <a:p>
            <a:pPr algn="just">
              <a:spcAft>
                <a:spcPts val="600"/>
              </a:spcAft>
            </a:pPr>
            <a:r>
              <a:rPr lang="en-US" b="1" dirty="0" smtClean="0">
                <a:solidFill>
                  <a:srgbClr val="C00000"/>
                </a:solidFill>
              </a:rPr>
              <a:t>Reproducibility</a:t>
            </a:r>
            <a:r>
              <a:rPr lang="en-US" dirty="0" smtClean="0"/>
              <a:t> of the analysis is the degree of closeness to each other of the results of parallel measurements performed using the same technique and on the same device. Reproducibility is determined by the magnitude of random errors (errors) and can be characterized by the reciprocal of the relative standard deviation. Methods for estimating random errors are very diverse, although most of them are based on methods of mathematical statistics.</a:t>
            </a:r>
            <a:endParaRPr lang="ru-RU" dirty="0"/>
          </a:p>
        </p:txBody>
      </p:sp>
    </p:spTree>
    <p:extLst>
      <p:ext uri="{BB962C8B-B14F-4D97-AF65-F5344CB8AC3E}">
        <p14:creationId xmlns:p14="http://schemas.microsoft.com/office/powerpoint/2010/main" val="37762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E1AB706-E0B2-436F-817B-1BB1E72B87D8}" type="slidenum">
              <a:rPr lang="ru-RU" smtClean="0"/>
              <a:t>25</a:t>
            </a:fld>
            <a:endParaRPr lang="ru-RU"/>
          </a:p>
        </p:txBody>
      </p:sp>
      <p:sp>
        <p:nvSpPr>
          <p:cNvPr id="5" name="Прямоугольник 4"/>
          <p:cNvSpPr/>
          <p:nvPr/>
        </p:nvSpPr>
        <p:spPr>
          <a:xfrm>
            <a:off x="2051720" y="1628800"/>
            <a:ext cx="5028941" cy="584775"/>
          </a:xfrm>
          <a:prstGeom prst="rect">
            <a:avLst/>
          </a:prstGeom>
        </p:spPr>
        <p:txBody>
          <a:bodyPr wrap="none">
            <a:spAutoFit/>
          </a:bodyPr>
          <a:lstStyle/>
          <a:p>
            <a:r>
              <a:rPr lang="en-US" sz="3200" b="1" dirty="0" smtClean="0">
                <a:solidFill>
                  <a:srgbClr val="0070C0"/>
                </a:solidFill>
              </a:rPr>
              <a:t>Thank you for attention!</a:t>
            </a:r>
            <a:endParaRPr lang="ru-RU" sz="3200" b="1" dirty="0">
              <a:solidFill>
                <a:srgbClr val="0070C0"/>
              </a:solidFill>
            </a:endParaRPr>
          </a:p>
        </p:txBody>
      </p:sp>
      <p:pic>
        <p:nvPicPr>
          <p:cNvPr id="2355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266" t="23470" r="12699" b="7514"/>
          <a:stretch/>
        </p:blipFill>
        <p:spPr bwMode="auto">
          <a:xfrm>
            <a:off x="2358598" y="2348880"/>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86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5344"/>
            <a:ext cx="573161" cy="365125"/>
          </a:xfrm>
        </p:spPr>
        <p:txBody>
          <a:bodyPr/>
          <a:lstStyle/>
          <a:p>
            <a:fld id="{1E1AB706-E0B2-436F-817B-1BB1E72B87D8}" type="slidenum">
              <a:rPr lang="ru-RU" smtClean="0"/>
              <a:t>3</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Metrology in Ancient Egypt</a:t>
            </a:r>
            <a:endParaRPr lang="ru-RU" sz="3200" b="1" dirty="0">
              <a:solidFill>
                <a:srgbClr val="0070C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27" y="951478"/>
            <a:ext cx="7640637" cy="25908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131840" y="4050938"/>
            <a:ext cx="5616624" cy="1831271"/>
          </a:xfrm>
          <a:prstGeom prst="rect">
            <a:avLst/>
          </a:prstGeom>
        </p:spPr>
        <p:txBody>
          <a:bodyPr wrap="square">
            <a:spAutoFit/>
          </a:bodyPr>
          <a:lstStyle/>
          <a:p>
            <a:pPr marL="285750" indent="-285750" algn="just">
              <a:spcAft>
                <a:spcPts val="600"/>
              </a:spcAft>
              <a:buFont typeface="Wingdings" panose="05000000000000000000" pitchFamily="2" charset="2"/>
              <a:buChar char="ü"/>
            </a:pPr>
            <a:r>
              <a:rPr lang="en-US" dirty="0" smtClean="0"/>
              <a:t>Ramses II distributed to all the citizens identical square pieces of land, such that all would pay the same taxes.</a:t>
            </a:r>
          </a:p>
          <a:p>
            <a:pPr marL="285750" indent="-285750" algn="just">
              <a:spcAft>
                <a:spcPts val="600"/>
              </a:spcAft>
              <a:buFont typeface="Wingdings" panose="05000000000000000000" pitchFamily="2" charset="2"/>
              <a:buChar char="ü"/>
            </a:pPr>
            <a:r>
              <a:rPr lang="en-US" dirty="0" smtClean="0"/>
              <a:t>But the Nile floods changed their shapes. The scribers measured the new complex surfaces shapes in order to adjust the taxes.</a:t>
            </a:r>
            <a:endParaRPr lang="ru-RU" dirty="0"/>
          </a:p>
        </p:txBody>
      </p:sp>
      <p:pic>
        <p:nvPicPr>
          <p:cNvPr id="2052" name="Picture 4" descr="http://itkonkurs2019.turbopro.ru/images/konkurs/web/mazin_jaroslav/images/3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3864209"/>
            <a:ext cx="1719861" cy="25691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37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4</a:t>
            </a:fld>
            <a:endParaRPr lang="ru-RU" dirty="0"/>
          </a:p>
        </p:txBody>
      </p:sp>
      <p:sp>
        <p:nvSpPr>
          <p:cNvPr id="6" name="Прямоугольник 5"/>
          <p:cNvSpPr/>
          <p:nvPr/>
        </p:nvSpPr>
        <p:spPr>
          <a:xfrm>
            <a:off x="1475656" y="332656"/>
            <a:ext cx="6192687" cy="1077218"/>
          </a:xfrm>
          <a:prstGeom prst="rect">
            <a:avLst/>
          </a:prstGeom>
        </p:spPr>
        <p:txBody>
          <a:bodyPr wrap="square">
            <a:spAutoFit/>
          </a:bodyPr>
          <a:lstStyle/>
          <a:p>
            <a:pPr algn="ctr"/>
            <a:r>
              <a:rPr lang="en-US" sz="3200" b="1" dirty="0" smtClean="0">
                <a:solidFill>
                  <a:srgbClr val="0070C0"/>
                </a:solidFill>
              </a:rPr>
              <a:t>Measuring and Counting in Ancient Egypt</a:t>
            </a:r>
            <a:endParaRPr lang="ru-RU" sz="3200" b="1" dirty="0">
              <a:solidFill>
                <a:srgbClr val="0070C0"/>
              </a:solidFill>
            </a:endParaRPr>
          </a:p>
        </p:txBody>
      </p:sp>
      <p:sp>
        <p:nvSpPr>
          <p:cNvPr id="7" name="Прямоугольник 6"/>
          <p:cNvSpPr/>
          <p:nvPr/>
        </p:nvSpPr>
        <p:spPr>
          <a:xfrm>
            <a:off x="576064" y="1868631"/>
            <a:ext cx="4572000" cy="1200329"/>
          </a:xfrm>
          <a:prstGeom prst="rect">
            <a:avLst/>
          </a:prstGeom>
        </p:spPr>
        <p:txBody>
          <a:bodyPr>
            <a:spAutoFit/>
          </a:bodyPr>
          <a:lstStyle/>
          <a:p>
            <a:pPr algn="just"/>
            <a:r>
              <a:rPr lang="en-US" dirty="0" smtClean="0"/>
              <a:t>Land surveying for purposes of taxation and administration led to measuring and counting.</a:t>
            </a:r>
          </a:p>
          <a:p>
            <a:endParaRPr lang="ru-R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72" y="3181697"/>
            <a:ext cx="4648200" cy="26955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132856"/>
            <a:ext cx="2554982" cy="309174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971996" y="5373216"/>
            <a:ext cx="2632452" cy="369332"/>
          </a:xfrm>
          <a:prstGeom prst="rect">
            <a:avLst/>
          </a:prstGeom>
        </p:spPr>
        <p:txBody>
          <a:bodyPr wrap="none">
            <a:spAutoFit/>
          </a:bodyPr>
          <a:lstStyle/>
          <a:p>
            <a:r>
              <a:rPr lang="en-US" i="1" dirty="0" smtClean="0"/>
              <a:t>Ramses II ~ 1300 B.C.</a:t>
            </a:r>
            <a:endParaRPr lang="ru-RU" i="1" dirty="0"/>
          </a:p>
        </p:txBody>
      </p:sp>
    </p:spTree>
    <p:extLst>
      <p:ext uri="{BB962C8B-B14F-4D97-AF65-F5344CB8AC3E}">
        <p14:creationId xmlns:p14="http://schemas.microsoft.com/office/powerpoint/2010/main" val="280459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5</a:t>
            </a:fld>
            <a:endParaRPr lang="ru-RU"/>
          </a:p>
        </p:txBody>
      </p:sp>
      <p:sp>
        <p:nvSpPr>
          <p:cNvPr id="6" name="Прямоугольник 5"/>
          <p:cNvSpPr/>
          <p:nvPr/>
        </p:nvSpPr>
        <p:spPr>
          <a:xfrm>
            <a:off x="251520" y="1916832"/>
            <a:ext cx="5328592" cy="1477328"/>
          </a:xfrm>
          <a:prstGeom prst="rect">
            <a:avLst/>
          </a:prstGeom>
        </p:spPr>
        <p:txBody>
          <a:bodyPr wrap="square">
            <a:spAutoFit/>
          </a:bodyPr>
          <a:lstStyle/>
          <a:p>
            <a:pPr algn="just"/>
            <a:r>
              <a:rPr lang="en-US" dirty="0" smtClean="0"/>
              <a:t>The Egyptians Laid the Foundation for Modern Dimensional Measurements.</a:t>
            </a:r>
          </a:p>
          <a:p>
            <a:pPr algn="just"/>
            <a:r>
              <a:rPr lang="en-US" dirty="0" smtClean="0"/>
              <a:t>5,000 years ago they produced a standard of linear measurement, the cubit "Length Of The Royal Forearm".</a:t>
            </a:r>
            <a:endParaRPr lang="ru-RU" dirty="0"/>
          </a:p>
        </p:txBody>
      </p:sp>
      <p:sp>
        <p:nvSpPr>
          <p:cNvPr id="7" name="Прямоугольник 6"/>
          <p:cNvSpPr/>
          <p:nvPr/>
        </p:nvSpPr>
        <p:spPr>
          <a:xfrm>
            <a:off x="1475656" y="332656"/>
            <a:ext cx="6192687" cy="1077218"/>
          </a:xfrm>
          <a:prstGeom prst="rect">
            <a:avLst/>
          </a:prstGeom>
        </p:spPr>
        <p:txBody>
          <a:bodyPr wrap="square">
            <a:spAutoFit/>
          </a:bodyPr>
          <a:lstStyle/>
          <a:p>
            <a:pPr algn="ctr"/>
            <a:r>
              <a:rPr lang="en-US" sz="3200" b="1" dirty="0" smtClean="0">
                <a:solidFill>
                  <a:srgbClr val="0070C0"/>
                </a:solidFill>
              </a:rPr>
              <a:t>Calibration and Traceability in</a:t>
            </a:r>
          </a:p>
          <a:p>
            <a:pPr algn="ctr"/>
            <a:r>
              <a:rPr lang="en-US" sz="3200" b="1" dirty="0" smtClean="0">
                <a:solidFill>
                  <a:srgbClr val="0070C0"/>
                </a:solidFill>
              </a:rPr>
              <a:t>Ancient Egypt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727" y="1415171"/>
            <a:ext cx="2935753" cy="222985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19" y="3851756"/>
            <a:ext cx="8640961" cy="369332"/>
          </a:xfrm>
          <a:prstGeom prst="rect">
            <a:avLst/>
          </a:prstGeom>
        </p:spPr>
        <p:txBody>
          <a:bodyPr wrap="square">
            <a:spAutoFit/>
          </a:bodyPr>
          <a:lstStyle/>
          <a:p>
            <a:r>
              <a:rPr lang="en-US" dirty="0" smtClean="0"/>
              <a:t>The “Royal Cubit” Primary standard was made from granite. </a:t>
            </a:r>
            <a:endParaRPr lang="ru-RU" dirty="0"/>
          </a:p>
        </p:txBody>
      </p:sp>
      <p:sp>
        <p:nvSpPr>
          <p:cNvPr id="9" name="Прямоугольник 8"/>
          <p:cNvSpPr/>
          <p:nvPr/>
        </p:nvSpPr>
        <p:spPr>
          <a:xfrm>
            <a:off x="252419" y="4289028"/>
            <a:ext cx="4463597" cy="2308324"/>
          </a:xfrm>
          <a:prstGeom prst="rect">
            <a:avLst/>
          </a:prstGeom>
        </p:spPr>
        <p:txBody>
          <a:bodyPr wrap="square">
            <a:spAutoFit/>
          </a:bodyPr>
          <a:lstStyle/>
          <a:p>
            <a:pPr algn="just"/>
            <a:r>
              <a:rPr lang="en-US" dirty="0" smtClean="0"/>
              <a:t>The “Royal Cubit” Primary standard, Realization of Reference.</a:t>
            </a:r>
          </a:p>
          <a:p>
            <a:pPr marL="285750" indent="-285750" algn="just">
              <a:buFont typeface="Wingdings" panose="05000000000000000000" pitchFamily="2" charset="2"/>
              <a:buChar char="Ø"/>
            </a:pPr>
            <a:r>
              <a:rPr lang="en-US" dirty="0" smtClean="0"/>
              <a:t>A stick of wood as Working Standard.</a:t>
            </a:r>
          </a:p>
          <a:p>
            <a:pPr marL="285750" indent="-285750" algn="just">
              <a:buFont typeface="Wingdings" panose="05000000000000000000" pitchFamily="2" charset="2"/>
              <a:buChar char="Ø"/>
            </a:pPr>
            <a:r>
              <a:rPr lang="en-US" dirty="0" smtClean="0"/>
              <a:t>Re-calibration of cubit stick on each full moon.</a:t>
            </a:r>
          </a:p>
          <a:p>
            <a:pPr marL="285750" indent="-285750" algn="just">
              <a:buFont typeface="Wingdings" panose="05000000000000000000" pitchFamily="2" charset="2"/>
              <a:buChar char="Ø"/>
            </a:pPr>
            <a:r>
              <a:rPr lang="en-US" dirty="0" smtClean="0"/>
              <a:t>Severe penalty for non-compliance</a:t>
            </a:r>
          </a:p>
          <a:p>
            <a:pPr marL="285750" indent="-285750" algn="just">
              <a:buFont typeface="Wingdings" panose="05000000000000000000" pitchFamily="2" charset="2"/>
              <a:buChar char="Ø"/>
            </a:pPr>
            <a:r>
              <a:rPr lang="en-US" dirty="0" smtClean="0"/>
              <a:t>Calibration / Traceability</a:t>
            </a:r>
            <a:endParaRPr lang="ru-RU"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756" y="4541377"/>
            <a:ext cx="4121546" cy="111987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80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1E1AB706-E0B2-436F-817B-1BB1E72B87D8}" type="slidenum">
              <a:rPr lang="ru-RU" smtClean="0"/>
              <a:t>6</a:t>
            </a:fld>
            <a:endParaRPr lang="ru-RU"/>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Errors In Pyramid Construction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3672408" cy="27412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268760"/>
            <a:ext cx="4171950" cy="27336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20" y="4797152"/>
            <a:ext cx="8636446" cy="923330"/>
          </a:xfrm>
          <a:prstGeom prst="rect">
            <a:avLst/>
          </a:prstGeom>
        </p:spPr>
        <p:txBody>
          <a:bodyPr wrap="square">
            <a:spAutoFit/>
          </a:bodyPr>
          <a:lstStyle/>
          <a:p>
            <a:pPr marL="285750" indent="-285750">
              <a:buFont typeface="Wingdings" panose="05000000000000000000" pitchFamily="2" charset="2"/>
              <a:buChar char="q"/>
            </a:pPr>
            <a:r>
              <a:rPr lang="en-US" dirty="0" smtClean="0"/>
              <a:t>236.22 m wide width, 146.3 m height and the error less than 15 mm, (6 X 10</a:t>
            </a:r>
            <a:r>
              <a:rPr lang="en-US" baseline="30000" dirty="0" smtClean="0"/>
              <a:t>-5</a:t>
            </a:r>
            <a:r>
              <a:rPr lang="en-US" dirty="0" smtClean="0"/>
              <a:t>)</a:t>
            </a:r>
          </a:p>
          <a:p>
            <a:pPr marL="285750" indent="-285750">
              <a:buFont typeface="Wingdings" panose="05000000000000000000" pitchFamily="2" charset="2"/>
              <a:buChar char="q"/>
            </a:pPr>
            <a:r>
              <a:rPr lang="en-US" dirty="0" smtClean="0"/>
              <a:t>Perpendicular angel with error less than 12 second (4 X 10</a:t>
            </a:r>
            <a:r>
              <a:rPr lang="en-US" baseline="30000" dirty="0" smtClean="0"/>
              <a:t>-6</a:t>
            </a:r>
            <a:r>
              <a:rPr lang="en-US" dirty="0" smtClean="0"/>
              <a:t>).</a:t>
            </a:r>
            <a:endParaRPr lang="ru-RU" dirty="0"/>
          </a:p>
        </p:txBody>
      </p:sp>
    </p:spTree>
    <p:extLst>
      <p:ext uri="{BB962C8B-B14F-4D97-AF65-F5344CB8AC3E}">
        <p14:creationId xmlns:p14="http://schemas.microsoft.com/office/powerpoint/2010/main" val="1919402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p:txBody>
          <a:bodyPr/>
          <a:lstStyle/>
          <a:p>
            <a:fld id="{1E1AB706-E0B2-436F-817B-1BB1E72B87D8}" type="slidenum">
              <a:rPr lang="ru-RU" smtClean="0"/>
              <a:t>7</a:t>
            </a:fld>
            <a:endParaRPr lang="ru-RU"/>
          </a:p>
        </p:txBody>
      </p:sp>
      <p:sp>
        <p:nvSpPr>
          <p:cNvPr id="7" name="Прямоугольник 6"/>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Other Measurement Standards in Ancient Egypt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51" y="1516288"/>
            <a:ext cx="7603898" cy="486504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349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8</a:t>
            </a:fld>
            <a:endParaRPr lang="ru-RU"/>
          </a:p>
        </p:txBody>
      </p:sp>
      <p:sp>
        <p:nvSpPr>
          <p:cNvPr id="6" name="Прямоугольник 5"/>
          <p:cNvSpPr/>
          <p:nvPr/>
        </p:nvSpPr>
        <p:spPr>
          <a:xfrm>
            <a:off x="251520" y="1484784"/>
            <a:ext cx="8640960" cy="3093154"/>
          </a:xfrm>
          <a:prstGeom prst="rect">
            <a:avLst/>
          </a:prstGeom>
        </p:spPr>
        <p:txBody>
          <a:bodyPr wrap="square">
            <a:spAutoFit/>
          </a:bodyPr>
          <a:lstStyle/>
          <a:p>
            <a:pPr marL="285750" indent="-285750" algn="just">
              <a:spcAft>
                <a:spcPts val="600"/>
              </a:spcAft>
              <a:buFont typeface="Wingdings" panose="05000000000000000000" pitchFamily="2" charset="2"/>
              <a:buChar char="q"/>
            </a:pPr>
            <a:r>
              <a:rPr lang="en-US" dirty="0" smtClean="0"/>
              <a:t>18th century - establishment of the meter standard (the standard is kept in France, at the Museum of Weights and Measures; nowadays it is more of a historical exhibit than a scientific instrument.);</a:t>
            </a:r>
          </a:p>
          <a:p>
            <a:pPr marL="285750" indent="-285750" algn="just">
              <a:spcAft>
                <a:spcPts val="600"/>
              </a:spcAft>
              <a:buFont typeface="Wingdings" panose="05000000000000000000" pitchFamily="2" charset="2"/>
              <a:buChar char="q"/>
            </a:pPr>
            <a:r>
              <a:rPr lang="en-US" dirty="0" smtClean="0"/>
              <a:t>1832 - Karl Gauss's creation of </a:t>
            </a:r>
            <a:r>
              <a:rPr lang="en-US" b="1" dirty="0" smtClean="0">
                <a:solidFill>
                  <a:srgbClr val="C00000"/>
                </a:solidFill>
              </a:rPr>
              <a:t>absolute systems of units</a:t>
            </a:r>
            <a:r>
              <a:rPr lang="en-US" dirty="0" smtClean="0"/>
              <a:t>;</a:t>
            </a:r>
          </a:p>
          <a:p>
            <a:pPr marL="285750" indent="-285750" algn="just">
              <a:spcAft>
                <a:spcPts val="600"/>
              </a:spcAft>
              <a:buFont typeface="Wingdings" panose="05000000000000000000" pitchFamily="2" charset="2"/>
              <a:buChar char="q"/>
            </a:pPr>
            <a:r>
              <a:rPr lang="en-US" dirty="0" smtClean="0"/>
              <a:t>1875 - 20 May 1875, the </a:t>
            </a:r>
            <a:r>
              <a:rPr lang="en-US" b="1" dirty="0" smtClean="0">
                <a:solidFill>
                  <a:srgbClr val="C00000"/>
                </a:solidFill>
              </a:rPr>
              <a:t>Meter Convention </a:t>
            </a:r>
            <a:r>
              <a:rPr lang="en-US" dirty="0" smtClean="0"/>
              <a:t>(second oldest</a:t>
            </a:r>
            <a:r>
              <a:rPr lang="ru-RU" dirty="0" smtClean="0"/>
              <a:t> </a:t>
            </a:r>
            <a:r>
              <a:rPr lang="en-US" dirty="0" smtClean="0"/>
              <a:t>intergovernmental treaty) was signed, by 17 industrial nations, in</a:t>
            </a:r>
            <a:r>
              <a:rPr lang="ru-RU" dirty="0" smtClean="0"/>
              <a:t> </a:t>
            </a:r>
            <a:r>
              <a:rPr lang="en-US" dirty="0" smtClean="0"/>
              <a:t>Paris with the aim of </a:t>
            </a:r>
            <a:r>
              <a:rPr lang="en-US" b="1" dirty="0" smtClean="0">
                <a:solidFill>
                  <a:srgbClr val="0070C0"/>
                </a:solidFill>
              </a:rPr>
              <a:t>world-wide uniformity of measurement</a:t>
            </a:r>
            <a:r>
              <a:rPr lang="en-US" dirty="0" smtClean="0"/>
              <a:t>;</a:t>
            </a:r>
            <a:r>
              <a:rPr lang="ru-RU" dirty="0" smtClean="0"/>
              <a:t> </a:t>
            </a:r>
            <a:r>
              <a:rPr lang="en-US" dirty="0" smtClean="0"/>
              <a:t>measurement standards improvement, international equivalence,</a:t>
            </a:r>
            <a:r>
              <a:rPr lang="ru-RU" dirty="0" smtClean="0"/>
              <a:t> </a:t>
            </a:r>
            <a:r>
              <a:rPr lang="en-US" dirty="0" smtClean="0"/>
              <a:t>establishment of a global infrastructure for precise, accurate and</a:t>
            </a:r>
            <a:r>
              <a:rPr lang="ru-RU" dirty="0" smtClean="0"/>
              <a:t> </a:t>
            </a:r>
            <a:r>
              <a:rPr lang="en-US" dirty="0" smtClean="0"/>
              <a:t>traceable measurement.</a:t>
            </a:r>
          </a:p>
          <a:p>
            <a:pPr>
              <a:spcAft>
                <a:spcPts val="200"/>
              </a:spcAft>
            </a:pPr>
            <a:endParaRPr lang="en-US" dirty="0"/>
          </a:p>
        </p:txBody>
      </p:sp>
      <p:sp>
        <p:nvSpPr>
          <p:cNvPr id="7" name="Прямоугольник 6"/>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Historically important stages in the development of metrology</a:t>
            </a: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 t="13197" r="-164" b="13197"/>
          <a:stretch/>
        </p:blipFill>
        <p:spPr bwMode="auto">
          <a:xfrm>
            <a:off x="5436096" y="4410978"/>
            <a:ext cx="3281637" cy="161031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20" y="4149080"/>
            <a:ext cx="4968552" cy="2185214"/>
          </a:xfrm>
          <a:prstGeom prst="rect">
            <a:avLst/>
          </a:prstGeom>
        </p:spPr>
        <p:txBody>
          <a:bodyPr wrap="square">
            <a:spAutoFit/>
          </a:bodyPr>
          <a:lstStyle/>
          <a:p>
            <a:pPr marL="285750" indent="-285750">
              <a:spcAft>
                <a:spcPts val="600"/>
              </a:spcAft>
              <a:buFont typeface="Wingdings" panose="05000000000000000000" pitchFamily="2" charset="2"/>
              <a:buChar char="q"/>
            </a:pPr>
            <a:r>
              <a:rPr lang="en-US" dirty="0" smtClean="0"/>
              <a:t>1960 - development and establishment of the </a:t>
            </a:r>
            <a:r>
              <a:rPr lang="en-US" b="1" dirty="0" smtClean="0">
                <a:solidFill>
                  <a:srgbClr val="C00000"/>
                </a:solidFill>
              </a:rPr>
              <a:t>International System of Units </a:t>
            </a:r>
            <a:r>
              <a:rPr lang="en-US" dirty="0" smtClean="0"/>
              <a:t>(SI);</a:t>
            </a:r>
          </a:p>
          <a:p>
            <a:pPr marL="285750" indent="-285750">
              <a:spcAft>
                <a:spcPts val="600"/>
              </a:spcAft>
              <a:buFont typeface="Wingdings" panose="05000000000000000000" pitchFamily="2" charset="2"/>
              <a:buChar char="q"/>
            </a:pPr>
            <a:r>
              <a:rPr lang="en-US" dirty="0" smtClean="0"/>
              <a:t>20th century - </a:t>
            </a:r>
            <a:r>
              <a:rPr lang="en-US" b="1" dirty="0" smtClean="0">
                <a:solidFill>
                  <a:srgbClr val="C00000"/>
                </a:solidFill>
              </a:rPr>
              <a:t>International Metrology Organizations</a:t>
            </a:r>
            <a:r>
              <a:rPr lang="en-US" dirty="0" smtClean="0">
                <a:solidFill>
                  <a:srgbClr val="C00000"/>
                </a:solidFill>
              </a:rPr>
              <a:t> </a:t>
            </a:r>
            <a:r>
              <a:rPr lang="en-US" dirty="0" smtClean="0"/>
              <a:t>coordinate metrological studies of individual countries.</a:t>
            </a:r>
            <a:endParaRPr lang="ru-RU" dirty="0" smtClean="0"/>
          </a:p>
          <a:p>
            <a:pPr marL="285750" indent="-285750" algn="just">
              <a:spcAft>
                <a:spcPts val="600"/>
              </a:spcAft>
              <a:buFont typeface="Wingdings" panose="05000000000000000000" pitchFamily="2" charset="2"/>
              <a:buChar char="q"/>
            </a:pPr>
            <a:r>
              <a:rPr lang="en-US" dirty="0" smtClean="0"/>
              <a:t>New type of institute dedicated, the </a:t>
            </a:r>
            <a:r>
              <a:rPr lang="en-US" b="1" dirty="0" smtClean="0">
                <a:solidFill>
                  <a:srgbClr val="C00000"/>
                </a:solidFill>
              </a:rPr>
              <a:t>National Metrology Institute</a:t>
            </a:r>
            <a:r>
              <a:rPr lang="en-US" dirty="0" smtClean="0"/>
              <a:t>(NMIs).</a:t>
            </a:r>
            <a:endParaRPr lang="en-US" dirty="0"/>
          </a:p>
        </p:txBody>
      </p:sp>
      <p:sp>
        <p:nvSpPr>
          <p:cNvPr id="9" name="Прямоугольник 8"/>
          <p:cNvSpPr/>
          <p:nvPr/>
        </p:nvSpPr>
        <p:spPr>
          <a:xfrm>
            <a:off x="6051179" y="6217567"/>
            <a:ext cx="2193229" cy="307777"/>
          </a:xfrm>
          <a:prstGeom prst="rect">
            <a:avLst/>
          </a:prstGeom>
        </p:spPr>
        <p:txBody>
          <a:bodyPr wrap="none">
            <a:spAutoFit/>
          </a:bodyPr>
          <a:lstStyle/>
          <a:p>
            <a:r>
              <a:rPr lang="en-US" sz="1400" i="1" dirty="0" smtClean="0"/>
              <a:t>Meter standard in Paris</a:t>
            </a:r>
            <a:endParaRPr lang="ru-RU" sz="1400" i="1" dirty="0"/>
          </a:p>
        </p:txBody>
      </p:sp>
    </p:spTree>
    <p:extLst>
      <p:ext uri="{BB962C8B-B14F-4D97-AF65-F5344CB8AC3E}">
        <p14:creationId xmlns:p14="http://schemas.microsoft.com/office/powerpoint/2010/main" val="157767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1E1AB706-E0B2-436F-817B-1BB1E72B87D8}" type="slidenum">
              <a:rPr lang="ru-RU" smtClean="0"/>
              <a:t>9</a:t>
            </a:fld>
            <a:endParaRPr lang="ru-RU"/>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National Metrology Institute</a:t>
            </a:r>
            <a:r>
              <a:rPr lang="en-US" sz="3200" b="1" dirty="0">
                <a:solidFill>
                  <a:srgbClr val="0070C0"/>
                </a:solidFill>
              </a:rPr>
              <a:t>s</a:t>
            </a:r>
            <a:r>
              <a:rPr lang="en-US" sz="3200" b="1" dirty="0" smtClean="0">
                <a:solidFill>
                  <a:srgbClr val="0070C0"/>
                </a:solidFill>
              </a:rPr>
              <a:t>(NMIs)</a:t>
            </a:r>
          </a:p>
        </p:txBody>
      </p:sp>
      <p:sp>
        <p:nvSpPr>
          <p:cNvPr id="7" name="Прямоугольник 6"/>
          <p:cNvSpPr/>
          <p:nvPr/>
        </p:nvSpPr>
        <p:spPr>
          <a:xfrm>
            <a:off x="251520" y="1268760"/>
            <a:ext cx="8640960" cy="1554272"/>
          </a:xfrm>
          <a:prstGeom prst="rect">
            <a:avLst/>
          </a:prstGeom>
        </p:spPr>
        <p:txBody>
          <a:bodyPr wrap="square">
            <a:spAutoFit/>
          </a:bodyPr>
          <a:lstStyle/>
          <a:p>
            <a:pPr marL="285750" indent="-285750" algn="just">
              <a:spcAft>
                <a:spcPts val="600"/>
              </a:spcAft>
              <a:buFont typeface="Wingdings" panose="05000000000000000000" pitchFamily="2" charset="2"/>
              <a:buChar char="ü"/>
            </a:pPr>
            <a:r>
              <a:rPr lang="en-US" dirty="0" smtClean="0"/>
              <a:t>In 1887 the first institute for metrological research was founded, in Germany (PTB). Soon in other countries similar institutes were created, first in the UK (NPL), then in the USA (NIST) and in Japan (NMIJ).</a:t>
            </a:r>
          </a:p>
          <a:p>
            <a:pPr marL="285750" indent="-285750" algn="just">
              <a:spcAft>
                <a:spcPts val="600"/>
              </a:spcAft>
              <a:buFont typeface="Wingdings" panose="05000000000000000000" pitchFamily="2" charset="2"/>
              <a:buChar char="ü"/>
            </a:pPr>
            <a:r>
              <a:rPr lang="en-US" dirty="0" smtClean="0"/>
              <a:t>In Egypt National Institute for Standards (NIS) was established in 1963 just after Egypt became signatory to the Meter Convention in 1962.</a:t>
            </a:r>
            <a:endParaRPr lang="ru-RU" dirty="0"/>
          </a:p>
        </p:txBody>
      </p:sp>
      <p:sp>
        <p:nvSpPr>
          <p:cNvPr id="8" name="Прямоугольник 7"/>
          <p:cNvSpPr/>
          <p:nvPr/>
        </p:nvSpPr>
        <p:spPr>
          <a:xfrm>
            <a:off x="1115616" y="3111351"/>
            <a:ext cx="2279791" cy="461665"/>
          </a:xfrm>
          <a:prstGeom prst="rect">
            <a:avLst/>
          </a:prstGeom>
        </p:spPr>
        <p:txBody>
          <a:bodyPr wrap="none">
            <a:spAutoFit/>
          </a:bodyPr>
          <a:lstStyle/>
          <a:p>
            <a:r>
              <a:rPr lang="en-US" sz="2400" b="1" dirty="0" smtClean="0">
                <a:solidFill>
                  <a:srgbClr val="0070C0"/>
                </a:solidFill>
              </a:rPr>
              <a:t>Tasks of NMIs</a:t>
            </a:r>
            <a:endParaRPr lang="ru-RU" sz="2400" b="1" dirty="0">
              <a:solidFill>
                <a:srgbClr val="0070C0"/>
              </a:solidFill>
            </a:endParaRPr>
          </a:p>
        </p:txBody>
      </p:sp>
      <p:sp>
        <p:nvSpPr>
          <p:cNvPr id="9" name="Прямоугольник 8"/>
          <p:cNvSpPr/>
          <p:nvPr/>
        </p:nvSpPr>
        <p:spPr>
          <a:xfrm>
            <a:off x="251520" y="3356992"/>
            <a:ext cx="4572000" cy="2616101"/>
          </a:xfrm>
          <a:prstGeom prst="rect">
            <a:avLst/>
          </a:prstGeom>
        </p:spPr>
        <p:txBody>
          <a:bodyPr>
            <a:spAutoFit/>
          </a:bodyPr>
          <a:lstStyle/>
          <a:p>
            <a:endParaRPr lang="en-US" dirty="0" smtClean="0"/>
          </a:p>
          <a:p>
            <a:pPr marL="285750" indent="-285750">
              <a:spcAft>
                <a:spcPts val="600"/>
              </a:spcAft>
              <a:buFont typeface="Wingdings" panose="05000000000000000000" pitchFamily="2" charset="2"/>
              <a:buChar char="Ø"/>
            </a:pPr>
            <a:r>
              <a:rPr lang="en-US" dirty="0" smtClean="0"/>
              <a:t>Realisation and dissemination of units</a:t>
            </a:r>
          </a:p>
          <a:p>
            <a:pPr marL="285750" indent="-285750">
              <a:spcAft>
                <a:spcPts val="600"/>
              </a:spcAft>
              <a:buFont typeface="Wingdings" panose="05000000000000000000" pitchFamily="2" charset="2"/>
              <a:buChar char="Ø"/>
            </a:pPr>
            <a:r>
              <a:rPr lang="en-US" dirty="0" smtClean="0"/>
              <a:t>Development and validation of measurement procedures</a:t>
            </a:r>
          </a:p>
          <a:p>
            <a:pPr marL="285750" indent="-285750">
              <a:spcAft>
                <a:spcPts val="600"/>
              </a:spcAft>
              <a:buFont typeface="Wingdings" panose="05000000000000000000" pitchFamily="2" charset="2"/>
              <a:buChar char="Ø"/>
            </a:pPr>
            <a:r>
              <a:rPr lang="en-US" dirty="0" smtClean="0"/>
              <a:t>Knowledge transfer</a:t>
            </a:r>
          </a:p>
          <a:p>
            <a:pPr marL="285750" indent="-285750">
              <a:spcAft>
                <a:spcPts val="600"/>
              </a:spcAft>
              <a:buFont typeface="Wingdings" panose="05000000000000000000" pitchFamily="2" charset="2"/>
              <a:buChar char="Ø"/>
            </a:pPr>
            <a:r>
              <a:rPr lang="en-US" dirty="0" smtClean="0"/>
              <a:t>Consultation</a:t>
            </a:r>
          </a:p>
          <a:p>
            <a:pPr>
              <a:spcAft>
                <a:spcPts val="600"/>
              </a:spcAft>
            </a:pPr>
            <a:endParaRPr lang="ru-RU"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135213"/>
            <a:ext cx="3009900" cy="28860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15874"/>
      </p:ext>
    </p:extLst>
  </p:cSld>
  <p:clrMapOvr>
    <a:masterClrMapping/>
  </p:clrMapOvr>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ppt/theme/themeOverride2.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docProps/app.xml><?xml version="1.0" encoding="utf-8"?>
<Properties xmlns="http://schemas.openxmlformats.org/officeDocument/2006/extended-properties" xmlns:vt="http://schemas.openxmlformats.org/officeDocument/2006/docPropsVTypes">
  <Template/>
  <TotalTime>464</TotalTime>
  <Words>1708</Words>
  <Application>Microsoft Office PowerPoint</Application>
  <PresentationFormat>Экран (4:3)</PresentationFormat>
  <Paragraphs>143</Paragraphs>
  <Slides>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Капли</vt:lpstr>
      <vt:lpstr>«General pharmaceutical chemistry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pharmaceutical chemistry »</dc:title>
  <dc:creator>Лена Лена</dc:creator>
  <cp:lastModifiedBy>Лена Лена</cp:lastModifiedBy>
  <cp:revision>48</cp:revision>
  <dcterms:created xsi:type="dcterms:W3CDTF">2022-03-18T13:57:21Z</dcterms:created>
  <dcterms:modified xsi:type="dcterms:W3CDTF">2022-03-18T21:41:46Z</dcterms:modified>
</cp:coreProperties>
</file>