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94" r:id="rId3"/>
    <p:sldId id="295" r:id="rId4"/>
    <p:sldId id="296" r:id="rId5"/>
    <p:sldId id="314" r:id="rId6"/>
    <p:sldId id="315" r:id="rId7"/>
    <p:sldId id="316" r:id="rId8"/>
    <p:sldId id="322" r:id="rId9"/>
    <p:sldId id="323" r:id="rId10"/>
    <p:sldId id="324" r:id="rId11"/>
    <p:sldId id="325" r:id="rId12"/>
    <p:sldId id="326" r:id="rId13"/>
    <p:sldId id="327" r:id="rId14"/>
    <p:sldId id="298" r:id="rId15"/>
    <p:sldId id="300" r:id="rId16"/>
    <p:sldId id="301" r:id="rId17"/>
    <p:sldId id="303" r:id="rId18"/>
    <p:sldId id="306" r:id="rId19"/>
    <p:sldId id="318" r:id="rId20"/>
    <p:sldId id="328" r:id="rId21"/>
    <p:sldId id="319" r:id="rId22"/>
    <p:sldId id="329" r:id="rId23"/>
    <p:sldId id="320" r:id="rId24"/>
    <p:sldId id="317" r:id="rId25"/>
    <p:sldId id="330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_paramonova" initials="m" lastIdx="1" clrIdx="0">
    <p:extLst>
      <p:ext uri="{19B8F6BF-5375-455C-9EA6-DF929625EA0E}">
        <p15:presenceInfo xmlns:p15="http://schemas.microsoft.com/office/powerpoint/2012/main" userId="mp_paramo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1" autoAdjust="0"/>
    <p:restoredTop sz="94660"/>
  </p:normalViewPr>
  <p:slideViewPr>
    <p:cSldViewPr snapToGrid="0">
      <p:cViewPr>
        <p:scale>
          <a:sx n="50" d="100"/>
          <a:sy n="50" d="100"/>
        </p:scale>
        <p:origin x="78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A9E0-DBD3-4C1B-A9D5-A7348FB1C30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EE56-6788-4739-AFA2-83AC0A67E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8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0EE56-6788-4739-AFA2-83AC0A67E5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49A-0FE2-4260-9A34-6A83C16D200B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3444-9FF1-4852-84E6-BDA0603D1D12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36FA-71E8-4A56-B96C-E4B9E07D7920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91B9-0F1B-4BED-B996-E97D62664E67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E3D-9A74-449F-ABE3-9F8F4C3214FA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7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20B-14CD-4AD2-98F4-D9E771629CB5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5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E6A-6096-456C-9709-4160FC8B782A}" type="datetime1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7177-03FB-4E2C-8C98-2E0699C5F80F}" type="datetime1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81FD-A5F9-4779-82C7-63B9165197F5}" type="datetime1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1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6C4-8A0D-4D2B-8531-4D85C8BEAF48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A73-C03B-44BB-A24A-EFE977AE757E}" type="datetime1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24E8-9EA3-4724-9C8D-C9C8A78F5785}" type="datetime1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24D2-99C2-4971-A76F-0077CE8CF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pium" TargetMode="External"/><Relationship Id="rId13" Type="http://schemas.openxmlformats.org/officeDocument/2006/relationships/hyperlink" Target="https://en.wikipedia.org/wiki/Hydrochloride" TargetMode="External"/><Relationship Id="rId18" Type="http://schemas.openxmlformats.org/officeDocument/2006/relationships/hyperlink" Target="https://en.wikipedia.org/wiki/Acetylation" TargetMode="External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3.jpeg"/><Relationship Id="rId7" Type="http://schemas.openxmlformats.org/officeDocument/2006/relationships/hyperlink" Target="https://en.wikipedia.org/wiki/Opioid" TargetMode="External"/><Relationship Id="rId12" Type="http://schemas.openxmlformats.org/officeDocument/2006/relationships/hyperlink" Target="https://en.wikipedia.org/wiki/Medical-grade" TargetMode="External"/><Relationship Id="rId17" Type="http://schemas.openxmlformats.org/officeDocument/2006/relationships/hyperlink" Target="https://en.wikipedia.org/wiki/6-MAM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Morphine" TargetMode="External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4.vml"/><Relationship Id="rId6" Type="http://schemas.openxmlformats.org/officeDocument/2006/relationships/hyperlink" Target="https://en.wikipedia.org/wiki/Morphinan" TargetMode="External"/><Relationship Id="rId11" Type="http://schemas.openxmlformats.org/officeDocument/2006/relationships/hyperlink" Target="https://en.wikipedia.org/wiki/Euphoric" TargetMode="External"/><Relationship Id="rId5" Type="http://schemas.openxmlformats.org/officeDocument/2006/relationships/hyperlink" Target="https://en.wikipedia.org/wiki/Heroin#cite_note-Martindale36-1" TargetMode="External"/><Relationship Id="rId15" Type="http://schemas.openxmlformats.org/officeDocument/2006/relationships/hyperlink" Target="https://en.wikipedia.org/wiki/Black_tar_heroin" TargetMode="External"/><Relationship Id="rId10" Type="http://schemas.openxmlformats.org/officeDocument/2006/relationships/hyperlink" Target="https://en.wikipedia.org/wiki/Recreational_drug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hyperlink" Target="https://en.wikipedia.org/wiki/Papaver_somniferum" TargetMode="External"/><Relationship Id="rId14" Type="http://schemas.openxmlformats.org/officeDocument/2006/relationships/hyperlink" Target="https://en.wikipedia.org/wiki/Cutting_ag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nalgesic" TargetMode="External"/><Relationship Id="rId13" Type="http://schemas.openxmlformats.org/officeDocument/2006/relationships/hyperlink" Target="https://en.wikipedia.org/wiki/Transdermal" TargetMode="External"/><Relationship Id="rId18" Type="http://schemas.openxmlformats.org/officeDocument/2006/relationships/hyperlink" Target="https://en.wikipedia.org/wiki/Central_nervous_system" TargetMode="External"/><Relationship Id="rId3" Type="http://schemas.openxmlformats.org/officeDocument/2006/relationships/oleObject" Target="../embeddings/oleObject4.bin"/><Relationship Id="rId7" Type="http://schemas.openxmlformats.org/officeDocument/2006/relationships/hyperlink" Target="https://en.wikipedia.org/wiki/Papaver_somniferum" TargetMode="External"/><Relationship Id="rId12" Type="http://schemas.openxmlformats.org/officeDocument/2006/relationships/hyperlink" Target="https://en.wikipedia.org/wiki/Spinal_cord" TargetMode="External"/><Relationship Id="rId17" Type="http://schemas.openxmlformats.org/officeDocument/2006/relationships/hyperlink" Target="https://en.wikipedia.org/wiki/Morphine#cite_note-St2012-12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Morphine#cite_note-AHFS2015-10" TargetMode="External"/><Relationship Id="rId20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6" Type="http://schemas.openxmlformats.org/officeDocument/2006/relationships/hyperlink" Target="https://en.wikipedia.org/wiki/Opium" TargetMode="External"/><Relationship Id="rId11" Type="http://schemas.openxmlformats.org/officeDocument/2006/relationships/hyperlink" Target="https://en.wikipedia.org/wiki/Subcutaneous_injection" TargetMode="External"/><Relationship Id="rId5" Type="http://schemas.openxmlformats.org/officeDocument/2006/relationships/hyperlink" Target="https://en.wikipedia.org/wiki/Opiate" TargetMode="External"/><Relationship Id="rId15" Type="http://schemas.openxmlformats.org/officeDocument/2006/relationships/hyperlink" Target="https://en.wikipedia.org/wiki/Suppository" TargetMode="External"/><Relationship Id="rId10" Type="http://schemas.openxmlformats.org/officeDocument/2006/relationships/hyperlink" Target="https://en.wikipedia.org/wiki/Intramuscular" TargetMode="External"/><Relationship Id="rId19" Type="http://schemas.openxmlformats.org/officeDocument/2006/relationships/hyperlink" Target="https://en.wikipedia.org/wiki/Analgesia" TargetMode="External"/><Relationship Id="rId4" Type="http://schemas.openxmlformats.org/officeDocument/2006/relationships/image" Target="../media/image3.wmf"/><Relationship Id="rId9" Type="http://schemas.openxmlformats.org/officeDocument/2006/relationships/hyperlink" Target="https://en.wikipedia.org/wiki/Sublingual_administration" TargetMode="External"/><Relationship Id="rId14" Type="http://schemas.openxmlformats.org/officeDocument/2006/relationships/hyperlink" Target="https://en.wikipedia.org/wiki/Rectal_administra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arrhea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en.wikipedia.org/wiki/Opiate" TargetMode="External"/><Relationship Id="rId7" Type="http://schemas.openxmlformats.org/officeDocument/2006/relationships/hyperlink" Target="https://en.wikipedia.org/wiki/Cough_medicine" TargetMode="External"/><Relationship Id="rId12" Type="http://schemas.openxmlformats.org/officeDocument/2006/relationships/hyperlink" Target="https://en.wikipedia.org/wiki/Opioid_overdos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en.wikipedia.org/wiki/Pain" TargetMode="External"/><Relationship Id="rId11" Type="http://schemas.openxmlformats.org/officeDocument/2006/relationships/hyperlink" Target="https://en.wikipedia.org/wiki/Addiction" TargetMode="External"/><Relationship Id="rId5" Type="http://schemas.openxmlformats.org/officeDocument/2006/relationships/hyperlink" Target="https://en.wikipedia.org/wiki/Morphine" TargetMode="External"/><Relationship Id="rId15" Type="http://schemas.openxmlformats.org/officeDocument/2006/relationships/image" Target="../media/image4.wmf"/><Relationship Id="rId10" Type="http://schemas.openxmlformats.org/officeDocument/2006/relationships/hyperlink" Target="https://en.wikipedia.org/wiki/Opium_poppy" TargetMode="External"/><Relationship Id="rId4" Type="http://schemas.openxmlformats.org/officeDocument/2006/relationships/hyperlink" Target="https://en.wikipedia.org/wiki/Prodrug" TargetMode="External"/><Relationship Id="rId9" Type="http://schemas.openxmlformats.org/officeDocument/2006/relationships/hyperlink" Target="https://en.wikipedia.org/wiki/Recreational_drug" TargetMode="External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649287"/>
            <a:ext cx="10936940" cy="3761347"/>
          </a:xfrm>
        </p:spPr>
        <p:txBody>
          <a:bodyPr rtlCol="0">
            <a:no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MINISTRY OF HEALTH OF THE RUSSIAN FEDERATION </a:t>
            </a:r>
            <a:b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VOLGOGRAD STATE MEDICAL UNIVERSITY </a:t>
            </a:r>
            <a:b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18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DEPARTMENT OF PHARMACEUTICAL AND TOXICOLOGICAL CHEMISTRY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1800" kern="0" dirty="0">
                <a:solidFill>
                  <a:srgbClr val="FF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LECTURE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6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en-US" altLang="ru-RU" sz="2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ru-RU" altLang="ru-RU" sz="1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/>
            </a:r>
            <a:br>
              <a:rPr lang="ru-RU" altLang="ru-RU" sz="1400" b="1" kern="0" dirty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</a:br>
            <a:r>
              <a:rPr lang="en-US" altLang="ru-RU" sz="2400" b="1" kern="0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 panose="02020603050405020304" pitchFamily="18" charset="0"/>
              </a:rPr>
              <a:t>TOXICOLOGIKAL CHEMISTRY</a:t>
            </a:r>
            <a:r>
              <a:rPr lang="ru-RU" sz="4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lang="ru-RU" sz="4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endParaRPr lang="ru-RU" sz="8800" dirty="0">
              <a:solidFill>
                <a:schemeClr val="tx2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70965" y="3228718"/>
            <a:ext cx="10775576" cy="16557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Characteristics of groups of </a:t>
            </a:r>
            <a:r>
              <a:rPr lang="en-US" sz="2800" dirty="0" err="1"/>
              <a:t>xenobiotics</a:t>
            </a:r>
            <a:r>
              <a:rPr lang="en-US" sz="2800" dirty="0"/>
              <a:t> that cause intoxication. Chemical-toxicological analysis of derivatives of opiates.</a:t>
            </a:r>
            <a:endParaRPr lang="ru-RU" altLang="ru-RU" sz="40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871" y="5453513"/>
            <a:ext cx="390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Petrovna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Paramonova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PHD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599" y="649634"/>
            <a:ext cx="209384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94765"/>
              </p:ext>
            </p:extLst>
          </p:nvPr>
        </p:nvGraphicFramePr>
        <p:xfrm>
          <a:off x="315664" y="340373"/>
          <a:ext cx="3644881" cy="2377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2333121" imgH="1523151" progId="ISISServer">
                  <p:embed/>
                </p:oleObj>
              </mc:Choice>
              <mc:Fallback>
                <p:oleObj r:id="rId3" imgW="2333121" imgH="1523151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64" y="340373"/>
                        <a:ext cx="3644881" cy="2377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62600" y="239436"/>
            <a:ext cx="62941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Heroin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 also known as </a:t>
            </a:r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diacetylmorphine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2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diamorphine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among other names,</a:t>
            </a:r>
            <a:r>
              <a:rPr lang="en-US" sz="2400" baseline="30000" dirty="0">
                <a:solidFill>
                  <a:srgbClr val="3366CC"/>
                </a:solidFill>
                <a:latin typeface="Arial" panose="020B0604020202020204" pitchFamily="34" charset="0"/>
                <a:hlinkClick r:id="rId5"/>
              </a:rPr>
              <a:t>[1]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is a </a:t>
            </a:r>
            <a:r>
              <a:rPr lang="en-US" sz="2400" dirty="0" err="1">
                <a:solidFill>
                  <a:srgbClr val="3366CC"/>
                </a:solidFill>
                <a:latin typeface="Arial" panose="020B0604020202020204" pitchFamily="34" charset="0"/>
                <a:hlinkClick r:id="rId6" tooltip="Morphinan"/>
              </a:rPr>
              <a:t>morphinan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7" tooltip="Opioid"/>
              </a:rPr>
              <a:t>opioid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substance synthesized from the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8" tooltip="Opium"/>
              </a:rPr>
              <a:t>dried latex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of the </a:t>
            </a:r>
            <a:r>
              <a:rPr lang="en-US" sz="2400" i="1" dirty="0" err="1">
                <a:solidFill>
                  <a:srgbClr val="3366CC"/>
                </a:solidFill>
                <a:latin typeface="Arial" panose="020B0604020202020204" pitchFamily="34" charset="0"/>
                <a:hlinkClick r:id="rId9" tooltip="Papaver somniferum"/>
              </a:rPr>
              <a:t>Papaver</a:t>
            </a:r>
            <a:r>
              <a:rPr lang="en-US" sz="2400" i="1" dirty="0">
                <a:solidFill>
                  <a:srgbClr val="3366CC"/>
                </a:solidFill>
                <a:latin typeface="Arial" panose="020B0604020202020204" pitchFamily="34" charset="0"/>
                <a:hlinkClick r:id="rId9" tooltip="Papaver somniferum"/>
              </a:rPr>
              <a:t> </a:t>
            </a:r>
            <a:r>
              <a:rPr lang="en-US" sz="2400" i="1" dirty="0" err="1">
                <a:solidFill>
                  <a:srgbClr val="3366CC"/>
                </a:solidFill>
                <a:latin typeface="Arial" panose="020B0604020202020204" pitchFamily="34" charset="0"/>
                <a:hlinkClick r:id="rId9" tooltip="Papaver somniferum"/>
              </a:rPr>
              <a:t>somniferum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plant; it is mainly used as a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0" tooltip="Recreational drug"/>
              </a:rPr>
              <a:t>recreational drug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for its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1" tooltip="Euphoric"/>
              </a:rPr>
              <a:t>euphoric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effects.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2" tooltip="Medical-grade"/>
              </a:rPr>
              <a:t>Medical-grade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diamorphine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is used as a pure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3" tooltip="Hydrochloride"/>
              </a:rPr>
              <a:t>hydrochloride salt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. Various white and brown powders sold illegally around the world as heroin are routinely diluted with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4" tooltip="Cutting agent"/>
              </a:rPr>
              <a:t>cutting agents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5" tooltip="Black tar heroin"/>
              </a:rPr>
              <a:t>Black tar heroin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is a variable admixture of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6" tooltip="Morphine"/>
              </a:rPr>
              <a:t>morphine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derivatives—predominantly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7" tooltip="6-MAM"/>
              </a:rPr>
              <a:t>6-MAM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(6-monoacetylmorphine), which is the result of crude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8" tooltip="Acetylation"/>
              </a:rPr>
              <a:t>acetylation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during clandestine production of street heroin</a:t>
            </a:r>
            <a:endParaRPr lang="ru-RU" sz="2400" dirty="0"/>
          </a:p>
        </p:txBody>
      </p:sp>
      <p:pic>
        <p:nvPicPr>
          <p:cNvPr id="4102" name="Picture 6" descr="Героиновый джихад. Афганские наркотики продают по всему миру. Рискнут ли  талибы отказаться от этого прибыльного бизнеса?: Политика: Мир: Lenta.ru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" y="2739392"/>
            <a:ext cx="3084880" cy="20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Шприц Наркотиков И Приготовленный Героин На Ложке Проблема Наркомана И  Концепция Терапии — стоковые фотографии и другие картинки Героин - iStock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" y="4599516"/>
            <a:ext cx="3387725" cy="22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defined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83" y="2739392"/>
            <a:ext cx="2322574" cy="31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b="1">
                <a:solidFill>
                  <a:srgbClr val="202122"/>
                </a:solidFill>
                <a:latin typeface="Arial" panose="020B0604020202020204" pitchFamily="34" charset="0"/>
              </a:rPr>
              <a:t>Morphine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09702" y="469196"/>
            <a:ext cx="13301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70948"/>
              </p:ext>
            </p:extLst>
          </p:nvPr>
        </p:nvGraphicFramePr>
        <p:xfrm>
          <a:off x="1609702" y="374844"/>
          <a:ext cx="8265300" cy="202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r:id="rId3" imgW="6469475" imgH="1584621" progId="ISISServer">
                  <p:embed/>
                </p:oleObj>
              </mc:Choice>
              <mc:Fallback>
                <p:oleObj r:id="rId3" imgW="6469475" imgH="1584621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02" y="374844"/>
                        <a:ext cx="8265300" cy="2022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80472" y="3136381"/>
            <a:ext cx="14460256" cy="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07054"/>
              </p:ext>
            </p:extLst>
          </p:nvPr>
        </p:nvGraphicFramePr>
        <p:xfrm>
          <a:off x="1380472" y="2584248"/>
          <a:ext cx="90026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5" imgW="7548880" imgH="1470660" progId="ISISServer">
                  <p:embed/>
                </p:oleObj>
              </mc:Choice>
              <mc:Fallback>
                <p:oleObj r:id="rId5" imgW="7548880" imgH="14706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472" y="2584248"/>
                        <a:ext cx="9002672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16270" y="4677996"/>
            <a:ext cx="13076944" cy="4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63786"/>
              </p:ext>
            </p:extLst>
          </p:nvPr>
        </p:nvGraphicFramePr>
        <p:xfrm>
          <a:off x="3585970" y="4317367"/>
          <a:ext cx="5294380" cy="2310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7" imgW="4710238" imgH="2057083" progId="ISISServer">
                  <p:embed/>
                </p:oleObj>
              </mc:Choice>
              <mc:Fallback>
                <p:oleObj r:id="rId7" imgW="4710238" imgH="2057083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970" y="4317367"/>
                        <a:ext cx="5294380" cy="2310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800" b="1"/>
              <a:t>Codeine</a:t>
            </a:r>
            <a:endParaRPr lang="ru-RU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2480" y="649635"/>
            <a:ext cx="149560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316683"/>
              </p:ext>
            </p:extLst>
          </p:nvPr>
        </p:nvGraphicFramePr>
        <p:xfrm>
          <a:off x="792481" y="649635"/>
          <a:ext cx="8253835" cy="176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3" imgW="6854190" imgH="1471930" progId="ISISServer">
                  <p:embed/>
                </p:oleObj>
              </mc:Choice>
              <mc:Fallback>
                <p:oleObj r:id="rId3" imgW="6854190" imgH="147193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1" y="649635"/>
                        <a:ext cx="8253835" cy="1769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81249" y="3254373"/>
            <a:ext cx="146801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49389"/>
              </p:ext>
            </p:extLst>
          </p:nvPr>
        </p:nvGraphicFramePr>
        <p:xfrm>
          <a:off x="2512165" y="2585721"/>
          <a:ext cx="6057901" cy="18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5" imgW="4970780" imgH="1494790" progId="ISISServer">
                  <p:embed/>
                </p:oleObj>
              </mc:Choice>
              <mc:Fallback>
                <p:oleObj r:id="rId5" imgW="4970780" imgH="149479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165" y="2585721"/>
                        <a:ext cx="6057901" cy="1839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2480" y="4563063"/>
            <a:ext cx="155612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125678"/>
              </p:ext>
            </p:extLst>
          </p:nvPr>
        </p:nvGraphicFramePr>
        <p:xfrm>
          <a:off x="3620077" y="4791054"/>
          <a:ext cx="5426239" cy="179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7" imgW="4434840" imgH="1471930" progId="ISISServer">
                  <p:embed/>
                </p:oleObj>
              </mc:Choice>
              <mc:Fallback>
                <p:oleObj r:id="rId7" imgW="4434840" imgH="147193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077" y="4791054"/>
                        <a:ext cx="5426239" cy="1793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4286250" y="2266950"/>
            <a:ext cx="45720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390650" y="2585721"/>
            <a:ext cx="1905000" cy="3357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800" b="1">
                <a:solidFill>
                  <a:srgbClr val="202122"/>
                </a:solidFill>
                <a:latin typeface="Arial" panose="020B0604020202020204" pitchFamily="34" charset="0"/>
              </a:rPr>
              <a:t>Heroin</a:t>
            </a:r>
            <a:endParaRPr lang="ru-RU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599" y="1047749"/>
            <a:ext cx="14636017" cy="5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70977"/>
              </p:ext>
            </p:extLst>
          </p:nvPr>
        </p:nvGraphicFramePr>
        <p:xfrm>
          <a:off x="990600" y="1047750"/>
          <a:ext cx="10310648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r:id="rId3" imgW="7592060" imgH="1531620" progId="ISISServer">
                  <p:embed/>
                </p:oleObj>
              </mc:Choice>
              <mc:Fallback>
                <p:oleObj r:id="rId3" imgW="7592060" imgH="153162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47750"/>
                        <a:ext cx="10310648" cy="207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83887"/>
              </p:ext>
            </p:extLst>
          </p:nvPr>
        </p:nvGraphicFramePr>
        <p:xfrm>
          <a:off x="656254" y="4146549"/>
          <a:ext cx="305207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5" imgW="2045970" imgH="1470660" progId="ISISServer">
                  <p:embed/>
                </p:oleObj>
              </mc:Choice>
              <mc:Fallback>
                <p:oleObj r:id="rId5" imgW="2045970" imgH="147066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54" y="4146549"/>
                        <a:ext cx="3052070" cy="219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66103"/>
              </p:ext>
            </p:extLst>
          </p:nvPr>
        </p:nvGraphicFramePr>
        <p:xfrm>
          <a:off x="4665432" y="3981451"/>
          <a:ext cx="2772397" cy="198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7" imgW="2052320" imgH="1470660" progId="ISISServer">
                  <p:embed/>
                </p:oleObj>
              </mc:Choice>
              <mc:Fallback>
                <p:oleObj r:id="rId7" imgW="2052320" imgH="14706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432" y="3981451"/>
                        <a:ext cx="2772397" cy="1982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57500" y="370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500" y="528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57500" y="635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62150" y="3124200"/>
            <a:ext cx="0" cy="85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57500" y="3124200"/>
            <a:ext cx="1807932" cy="857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688539"/>
            <a:ext cx="100774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Objects of study:</a:t>
            </a:r>
            <a:endParaRPr lang="ru-RU" sz="2800" b="1" dirty="0"/>
          </a:p>
          <a:p>
            <a:endParaRPr lang="ru-RU" sz="2800" dirty="0"/>
          </a:p>
          <a:p>
            <a:r>
              <a:rPr lang="en-US" sz="2800" b="1" i="1" dirty="0"/>
              <a:t>Corpse material</a:t>
            </a:r>
            <a:r>
              <a:rPr lang="en-US" sz="2800" dirty="0"/>
              <a:t>: 1/3 liver, 1 kidney, 1 meter </a:t>
            </a:r>
            <a:r>
              <a:rPr lang="en-US" sz="2800" dirty="0" err="1" smtClean="0"/>
              <a:t>intestin</a:t>
            </a:r>
            <a:r>
              <a:rPr lang="en-US" sz="2800" dirty="0" smtClean="0"/>
              <a:t>, </a:t>
            </a:r>
            <a:r>
              <a:rPr lang="en-US" sz="2800" dirty="0"/>
              <a:t>stomach with contents, brain</a:t>
            </a:r>
            <a:r>
              <a:rPr lang="en-US" sz="2800" dirty="0" smtClean="0"/>
              <a:t>;</a:t>
            </a:r>
            <a:r>
              <a:rPr lang="ru-RU" sz="2800" dirty="0" smtClean="0"/>
              <a:t> </a:t>
            </a:r>
            <a:r>
              <a:rPr lang="en-US" sz="2800" dirty="0"/>
              <a:t>blood, urine</a:t>
            </a:r>
            <a:endParaRPr lang="ru-RU" sz="2800" dirty="0"/>
          </a:p>
          <a:p>
            <a:endParaRPr lang="ru-RU" sz="2800" dirty="0"/>
          </a:p>
          <a:p>
            <a:r>
              <a:rPr lang="en-US" sz="2800" b="1" i="1" dirty="0"/>
              <a:t>Acute poisoning</a:t>
            </a:r>
            <a:r>
              <a:rPr lang="en-US" sz="2800" dirty="0"/>
              <a:t>: gastric lavage water, dialysis water, vomit, blood, urine.</a:t>
            </a:r>
            <a:endParaRPr lang="ru-RU" sz="2800" dirty="0"/>
          </a:p>
          <a:p>
            <a:endParaRPr lang="ru-RU" sz="2800" dirty="0"/>
          </a:p>
          <a:p>
            <a:r>
              <a:rPr lang="en-US" sz="2800" b="1" i="1" dirty="0" err="1" smtClean="0"/>
              <a:t>Narcological</a:t>
            </a:r>
            <a:r>
              <a:rPr lang="en-US" sz="2800" b="1" i="1" dirty="0" smtClean="0"/>
              <a:t>  research </a:t>
            </a:r>
            <a:r>
              <a:rPr lang="en-US" sz="2800" dirty="0" smtClean="0"/>
              <a:t>: </a:t>
            </a:r>
            <a:r>
              <a:rPr lang="en-US" sz="2800" dirty="0"/>
              <a:t>blood, urine, hair, </a:t>
            </a:r>
            <a:r>
              <a:rPr lang="en-US" sz="2800" dirty="0" smtClean="0"/>
              <a:t>nails</a:t>
            </a:r>
            <a:r>
              <a:rPr lang="ru-RU" sz="2800" dirty="0" smtClean="0"/>
              <a:t>, </a:t>
            </a:r>
            <a:r>
              <a:rPr lang="en-US" sz="2800" dirty="0" smtClean="0"/>
              <a:t>saliva</a:t>
            </a:r>
            <a:r>
              <a:rPr lang="ru-RU" sz="2800" dirty="0" smtClean="0"/>
              <a:t>, </a:t>
            </a:r>
            <a:r>
              <a:rPr lang="en-US" sz="2800" dirty="0"/>
              <a:t>sweat and fat washes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15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1960" y="0"/>
            <a:ext cx="11231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Methods</a:t>
            </a:r>
            <a:r>
              <a:rPr lang="ru-RU" sz="3200" b="1" dirty="0"/>
              <a:t> </a:t>
            </a:r>
            <a:r>
              <a:rPr lang="ru-RU" sz="3200" b="1" dirty="0" err="1"/>
              <a:t>for</a:t>
            </a:r>
            <a:r>
              <a:rPr lang="ru-RU" sz="3200" b="1" dirty="0"/>
              <a:t> </a:t>
            </a:r>
            <a:r>
              <a:rPr lang="ru-RU" sz="3200" b="1" dirty="0" err="1"/>
              <a:t>isolating</a:t>
            </a:r>
            <a:r>
              <a:rPr lang="ru-RU" sz="3200" b="1" dirty="0"/>
              <a:t> </a:t>
            </a:r>
            <a:r>
              <a:rPr lang="en-US" sz="3200" b="1" dirty="0" smtClean="0"/>
              <a:t>opiates: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dirty="0" err="1" smtClean="0"/>
              <a:t>General</a:t>
            </a:r>
            <a:r>
              <a:rPr lang="ru-RU" sz="3200" dirty="0" smtClean="0"/>
              <a:t> </a:t>
            </a:r>
            <a:r>
              <a:rPr lang="ru-RU" sz="3200" dirty="0" err="1"/>
              <a:t>methods</a:t>
            </a:r>
            <a:r>
              <a:rPr lang="ru-RU" sz="3200" dirty="0" smtClean="0"/>
              <a:t>: </a:t>
            </a:r>
            <a:r>
              <a:rPr lang="en-US" sz="3200" dirty="0"/>
              <a:t>morphine </a:t>
            </a:r>
            <a:r>
              <a:rPr lang="en-US" sz="3200" dirty="0" smtClean="0"/>
              <a:t>loss</a:t>
            </a:r>
            <a:r>
              <a:rPr lang="ru-RU" sz="3200" dirty="0" smtClean="0"/>
              <a:t> 97-98,5</a:t>
            </a:r>
            <a:r>
              <a:rPr lang="ru-RU" sz="3200" dirty="0"/>
              <a:t>%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Stass-Otto</a:t>
            </a:r>
            <a:r>
              <a:rPr lang="ru-RU" sz="3200" dirty="0"/>
              <a:t> </a:t>
            </a:r>
            <a:r>
              <a:rPr lang="ru-RU" sz="3200" dirty="0" err="1"/>
              <a:t>method</a:t>
            </a:r>
            <a:r>
              <a:rPr lang="ru-RU" sz="3200" dirty="0"/>
              <a:t> (</a:t>
            </a:r>
            <a:r>
              <a:rPr lang="ru-RU" sz="3200" dirty="0" err="1"/>
              <a:t>isolation</a:t>
            </a:r>
            <a:r>
              <a:rPr lang="ru-RU" sz="3200" dirty="0"/>
              <a:t> </a:t>
            </a:r>
            <a:r>
              <a:rPr lang="ru-RU" sz="3200" dirty="0" err="1"/>
              <a:t>with</a:t>
            </a:r>
            <a:r>
              <a:rPr lang="ru-RU" sz="3200" dirty="0"/>
              <a:t> </a:t>
            </a:r>
            <a:r>
              <a:rPr lang="ru-RU" sz="3200" dirty="0" err="1"/>
              <a:t>acidified</a:t>
            </a:r>
            <a:r>
              <a:rPr lang="ru-RU" sz="3200" dirty="0"/>
              <a:t> </a:t>
            </a:r>
            <a:r>
              <a:rPr lang="ru-RU" sz="3200" dirty="0" err="1"/>
              <a:t>alcohol</a:t>
            </a:r>
            <a:r>
              <a:rPr lang="ru-RU" sz="3200" dirty="0" smtClean="0"/>
              <a:t>) • </a:t>
            </a:r>
            <a:r>
              <a:rPr lang="ru-RU" sz="3200" dirty="0" err="1"/>
              <a:t>Shvaikova-Vasilieva</a:t>
            </a:r>
            <a:r>
              <a:rPr lang="ru-RU" sz="3200" dirty="0"/>
              <a:t> </a:t>
            </a:r>
            <a:r>
              <a:rPr lang="ru-RU" sz="3200" dirty="0" err="1"/>
              <a:t>method</a:t>
            </a:r>
            <a:r>
              <a:rPr lang="ru-RU" sz="3200" dirty="0"/>
              <a:t> (</a:t>
            </a:r>
            <a:r>
              <a:rPr lang="ru-RU" sz="3200" dirty="0" err="1"/>
              <a:t>isolation</a:t>
            </a:r>
            <a:r>
              <a:rPr lang="ru-RU" sz="3200" dirty="0"/>
              <a:t> </a:t>
            </a:r>
            <a:r>
              <a:rPr lang="en-US" sz="3200" dirty="0" smtClean="0"/>
              <a:t>with</a:t>
            </a:r>
            <a:r>
              <a:rPr lang="ru-RU" sz="3200" dirty="0" smtClean="0"/>
              <a:t> </a:t>
            </a:r>
            <a:r>
              <a:rPr lang="ru-RU" sz="3200" dirty="0" err="1" smtClean="0"/>
              <a:t>acidified</a:t>
            </a:r>
            <a:r>
              <a:rPr lang="en-US" sz="3200" dirty="0" smtClean="0"/>
              <a:t> </a:t>
            </a:r>
            <a:r>
              <a:rPr lang="ru-RU" sz="3200" dirty="0" err="1" smtClean="0"/>
              <a:t>water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sz="3200" dirty="0" smtClean="0"/>
              <a:t>2</a:t>
            </a:r>
            <a:r>
              <a:rPr lang="ru-RU" sz="3200" dirty="0"/>
              <a:t>. </a:t>
            </a:r>
            <a:r>
              <a:rPr lang="en-US" sz="3200" dirty="0" smtClean="0"/>
              <a:t>Specific </a:t>
            </a:r>
            <a:r>
              <a:rPr lang="ru-RU" sz="3200" dirty="0" smtClean="0"/>
              <a:t> </a:t>
            </a:r>
            <a:r>
              <a:rPr lang="ru-RU" sz="3200" dirty="0" err="1"/>
              <a:t>methods</a:t>
            </a:r>
            <a:r>
              <a:rPr lang="ru-RU" sz="3200" dirty="0" smtClean="0"/>
              <a:t>: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</a:t>
            </a:r>
            <a:r>
              <a:rPr lang="en-US" sz="3200" dirty="0" err="1" smtClean="0"/>
              <a:t>Kramarenko</a:t>
            </a:r>
            <a:r>
              <a:rPr lang="en-US" sz="3200" dirty="0" smtClean="0"/>
              <a:t> </a:t>
            </a:r>
            <a:r>
              <a:rPr lang="en-US" sz="3200" dirty="0"/>
              <a:t>method (for alkaloids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Specific </a:t>
            </a:r>
            <a:r>
              <a:rPr lang="ru-RU" sz="3200" dirty="0"/>
              <a:t> </a:t>
            </a:r>
            <a:r>
              <a:rPr lang="ru-RU" sz="3200" dirty="0" err="1" smtClean="0"/>
              <a:t>method</a:t>
            </a:r>
            <a:r>
              <a:rPr lang="en-US" sz="3200" dirty="0" smtClean="0"/>
              <a:t> </a:t>
            </a:r>
            <a:r>
              <a:rPr lang="ru-RU" sz="3200" dirty="0" smtClean="0"/>
              <a:t>(</a:t>
            </a:r>
            <a:r>
              <a:rPr lang="en-US" sz="3200" dirty="0" smtClean="0"/>
              <a:t>for morphine pH=9 </a:t>
            </a:r>
            <a:endParaRPr lang="ru-RU" sz="3200" dirty="0" smtClean="0"/>
          </a:p>
          <a:p>
            <a:r>
              <a:rPr lang="ru-RU" sz="3200" dirty="0"/>
              <a:t>	</a:t>
            </a:r>
            <a:r>
              <a:rPr lang="ru-RU" sz="3200" dirty="0" smtClean="0"/>
              <a:t>			</a:t>
            </a:r>
            <a:r>
              <a:rPr lang="en-US" sz="3200" dirty="0" smtClean="0"/>
              <a:t>CHCl</a:t>
            </a:r>
            <a:r>
              <a:rPr lang="en-US" sz="3200" baseline="-25000" dirty="0" smtClean="0"/>
              <a:t>3</a:t>
            </a:r>
            <a:r>
              <a:rPr lang="en-US" sz="3200" dirty="0"/>
              <a:t>: isopropyl </a:t>
            </a:r>
            <a:r>
              <a:rPr lang="en-US" sz="3200" dirty="0" smtClean="0"/>
              <a:t>alcohol</a:t>
            </a:r>
            <a:r>
              <a:rPr lang="ru-RU" sz="3200" dirty="0" smtClean="0"/>
              <a:t> 9</a:t>
            </a:r>
            <a:r>
              <a:rPr lang="en-US" sz="3200" dirty="0" smtClean="0"/>
              <a:t>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Specific </a:t>
            </a:r>
            <a:r>
              <a:rPr lang="ru-RU" sz="3200" dirty="0"/>
              <a:t> </a:t>
            </a:r>
            <a:r>
              <a:rPr lang="ru-RU" sz="3200" dirty="0" err="1"/>
              <a:t>method</a:t>
            </a:r>
            <a:r>
              <a:rPr lang="en-US" sz="3200" dirty="0"/>
              <a:t> </a:t>
            </a:r>
            <a:r>
              <a:rPr lang="ru-RU" sz="3200" dirty="0"/>
              <a:t>(</a:t>
            </a:r>
            <a:r>
              <a:rPr lang="en-US" sz="3200" dirty="0"/>
              <a:t>for morphine </a:t>
            </a:r>
            <a:r>
              <a:rPr lang="en-US" sz="3200" dirty="0" smtClean="0"/>
              <a:t>pH=</a:t>
            </a:r>
            <a:r>
              <a:rPr lang="ru-RU" sz="3200" dirty="0" smtClean="0"/>
              <a:t>8,5-</a:t>
            </a:r>
            <a:r>
              <a:rPr lang="en-US" sz="3200" dirty="0" smtClean="0"/>
              <a:t>9</a:t>
            </a:r>
            <a:r>
              <a:rPr lang="ru-RU" sz="3200" dirty="0" smtClean="0"/>
              <a:t>,5</a:t>
            </a:r>
            <a:r>
              <a:rPr lang="en-US" sz="3200" dirty="0" smtClean="0"/>
              <a:t> with amyl alcohol)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6635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05383"/>
            <a:ext cx="112623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Isolation with acidified alcohol (</a:t>
            </a:r>
            <a:r>
              <a:rPr lang="en-US" sz="2400" b="1" dirty="0" err="1"/>
              <a:t>Stass</a:t>
            </a:r>
            <a:r>
              <a:rPr lang="en-US" sz="2400" b="1" dirty="0"/>
              <a:t>-Otto method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en-US" sz="2400" b="1" dirty="0" smtClean="0"/>
              <a:t>Stage 1</a:t>
            </a:r>
            <a:endParaRPr lang="ru-RU" sz="2400" b="1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Infusion of the crushed object 100 g with ethyl alcohol 96%, acidified with oxalic acid to pH = 2.5-3, three times during the day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Evaporation of the combined alcohol extracts at a temperature of 40-50°C to a thick residue, to which absolute ethanol is added drop by drop to coagulate proteins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Evaporation of the filtrate at the same temperature to a thick residue and dilution with hot water to remove resinous substances, fats and pigments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b="1" dirty="0" smtClean="0"/>
              <a:t>Stage 2</a:t>
            </a:r>
            <a:endParaRPr lang="ru-RU" sz="2400" b="1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Extraction of acidic, neutral and weakly basic substances from an aqueous filtrate with chloroform at pH = 2 (three-fold extraction), separation of the organic phase and concentration of the resulting extract by evaporation (fraction A, “acidic” extract</a:t>
            </a:r>
            <a:r>
              <a:rPr lang="en-US" sz="2400" dirty="0" smtClean="0"/>
              <a:t>).</a:t>
            </a:r>
            <a:endParaRPr lang="ru-RU" sz="2400" dirty="0" smtClean="0"/>
          </a:p>
          <a:p>
            <a:r>
              <a:rPr lang="en-US" sz="2400" dirty="0" smtClean="0"/>
              <a:t>• </a:t>
            </a:r>
            <a:r>
              <a:rPr lang="en-US" sz="2400" dirty="0" err="1"/>
              <a:t>Alkalinization</a:t>
            </a:r>
            <a:r>
              <a:rPr lang="en-US" sz="2400" dirty="0"/>
              <a:t> of the aqueous layer remaining after phase separation to pH = 9-10, extraction of strongly basic substances (three-fold extraction) with chloroform, separation of the organic phase and concentration by evaporation (fraction B, “alkaline” extraction).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2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" y="75605"/>
            <a:ext cx="11155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Isolation </a:t>
            </a:r>
            <a:r>
              <a:rPr lang="en-US" sz="2800" b="1" dirty="0"/>
              <a:t>with water acidified with oxalic acid </a:t>
            </a:r>
            <a:r>
              <a:rPr lang="en-US" sz="2800" b="1" dirty="0" err="1" smtClean="0"/>
              <a:t>Shvaikova-Vasileva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• </a:t>
            </a:r>
            <a:r>
              <a:rPr lang="en-US" sz="2800" dirty="0"/>
              <a:t>Infusion of the crushed object 100 g with water acidified with oxalic acid to pH = 2-3 (1:2), for two hours, then 1 hour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•</a:t>
            </a:r>
            <a:r>
              <a:rPr lang="en-US" sz="2800" dirty="0"/>
              <a:t>Centrifugation 30 min at 3000 rpm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• </a:t>
            </a:r>
            <a:r>
              <a:rPr lang="en-US" sz="2800" dirty="0"/>
              <a:t>Extraction of acidic, neutral and weakly basic substances from aqueous filtrate (</a:t>
            </a:r>
            <a:r>
              <a:rPr lang="en-US" sz="2800" dirty="0" err="1"/>
              <a:t>centrifugate</a:t>
            </a:r>
            <a:r>
              <a:rPr lang="en-US" sz="2800" dirty="0"/>
              <a:t>) with chloroform at pH = 2 (three </a:t>
            </a:r>
            <a:r>
              <a:rPr lang="en-US" sz="2800" dirty="0" smtClean="0"/>
              <a:t>times extraction), </a:t>
            </a:r>
            <a:r>
              <a:rPr lang="en-US" sz="2800" dirty="0"/>
              <a:t>separation of the organic phase and concentration of the resulting extract by evaporation (fraction A, “acidic” extract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• </a:t>
            </a:r>
            <a:r>
              <a:rPr lang="en-US" sz="2800" dirty="0" err="1"/>
              <a:t>Alkalinization</a:t>
            </a:r>
            <a:r>
              <a:rPr lang="en-US" sz="2800" dirty="0"/>
              <a:t> of the aqueous layer remaining after phase separation with a 25% ammonia solution to pH = 9-10, extraction of basic substances by three-fold extraction with chloroform, separation of the organic phase and concentration by evaporation (fraction B, “alkaline” extraction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000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560" y="342602"/>
            <a:ext cx="11673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Method of isolating alkaloids with water acidified with sulfur acid (according to V.F. </a:t>
            </a:r>
            <a:r>
              <a:rPr lang="en-US" sz="2400" b="1" dirty="0" err="1" smtClean="0"/>
              <a:t>Kramarenko</a:t>
            </a:r>
            <a:r>
              <a:rPr lang="en-US" sz="2400" b="1" dirty="0" smtClean="0"/>
              <a:t>)</a:t>
            </a:r>
            <a:endParaRPr lang="ru-RU" sz="2400" b="1" dirty="0" smtClean="0"/>
          </a:p>
          <a:p>
            <a:endParaRPr lang="ru-RU" sz="2400" dirty="0"/>
          </a:p>
          <a:p>
            <a:r>
              <a:rPr lang="en-US" sz="2400" dirty="0" smtClean="0"/>
              <a:t>• </a:t>
            </a:r>
            <a:r>
              <a:rPr lang="en-US" sz="2400" dirty="0"/>
              <a:t>Infusion of the crushed object 100 g with water, acidified with a 20% sulfuric acid solution to pH 2-3, for two hours, then 1 hour. Combination, centrifugation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Purification of the aqueous extract from protein compounds by saturating it with ammonium sulfate, infusing for an hour and filtering or centrifuging the resulting precipitate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</a:t>
            </a:r>
            <a:r>
              <a:rPr lang="en-US" sz="2400" dirty="0"/>
              <a:t>Cleaning the filtrate from fats, resins, pigments by extraction with ether. The ethereal extract is discarded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•</a:t>
            </a:r>
            <a:r>
              <a:rPr lang="en-US" sz="2400" dirty="0" err="1"/>
              <a:t>Alkalinization</a:t>
            </a:r>
            <a:r>
              <a:rPr lang="en-US" sz="2400" dirty="0"/>
              <a:t> of the aqueous extract with a 20% sodium hydroxide solution and extraction of basic substances with chloroform at pH 8.5-9 (fourfold extraction), separation of the organic phase and concentration of the resulting extract by evaporation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b="1" dirty="0" smtClean="0"/>
              <a:t>Advantages </a:t>
            </a:r>
            <a:r>
              <a:rPr lang="en-US" sz="2400" b="1" dirty="0"/>
              <a:t>of the method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Speed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Good </a:t>
            </a:r>
            <a:r>
              <a:rPr lang="en-US" sz="2400" dirty="0"/>
              <a:t>purification of extracts from </a:t>
            </a:r>
            <a:r>
              <a:rPr lang="en-US" sz="2400" dirty="0" smtClean="0"/>
              <a:t>co-extractives</a:t>
            </a:r>
            <a:endParaRPr lang="ru-RU" sz="2400" dirty="0" smtClean="0"/>
          </a:p>
          <a:p>
            <a:r>
              <a:rPr lang="en-US" sz="2400" b="1" dirty="0" smtClean="0"/>
              <a:t>Disadvantage </a:t>
            </a:r>
            <a:r>
              <a:rPr lang="en-US" sz="2400" b="1" dirty="0"/>
              <a:t>of the method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en-US" sz="2400" dirty="0" smtClean="0"/>
              <a:t>Loss </a:t>
            </a:r>
            <a:r>
              <a:rPr lang="en-US" sz="2400" dirty="0"/>
              <a:t>of desired substances due to co-extraction at the purification stage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97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494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8302" y="32653"/>
            <a:ext cx="3881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Morphine DETECTION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681335"/>
            <a:ext cx="112356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</a:t>
            </a:r>
            <a:r>
              <a:rPr lang="en-US" sz="2800" b="1" dirty="0" smtClean="0"/>
              <a:t>Thin </a:t>
            </a:r>
            <a:r>
              <a:rPr lang="en-US" sz="2800" b="1" dirty="0"/>
              <a:t>layer chromatography method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r>
              <a:rPr lang="en-US" sz="2800" dirty="0" smtClean="0"/>
              <a:t>solvent </a:t>
            </a:r>
            <a:r>
              <a:rPr lang="en-US" sz="2800" dirty="0"/>
              <a:t>(ether-acetone-25% ammonia in a ratio of 20:10:1</a:t>
            </a:r>
            <a:r>
              <a:rPr lang="en-US" sz="2800" dirty="0" smtClean="0"/>
              <a:t>).</a:t>
            </a:r>
            <a:endParaRPr lang="ru-RU" sz="2800" dirty="0" smtClean="0"/>
          </a:p>
          <a:p>
            <a:r>
              <a:rPr lang="en-US" sz="2800" dirty="0" smtClean="0"/>
              <a:t>detection </a:t>
            </a:r>
            <a:r>
              <a:rPr lang="en-US" sz="2800" dirty="0"/>
              <a:t>with </a:t>
            </a:r>
            <a:r>
              <a:rPr lang="en-US" sz="2800" dirty="0" err="1"/>
              <a:t>Dragendorff</a:t>
            </a:r>
            <a:r>
              <a:rPr lang="en-US" sz="2800" dirty="0"/>
              <a:t> reagent. </a:t>
            </a:r>
            <a:endParaRPr lang="ru-RU" sz="2800" dirty="0" smtClean="0"/>
          </a:p>
          <a:p>
            <a:r>
              <a:rPr lang="en-US" sz="2800" dirty="0" smtClean="0"/>
              <a:t>pink </a:t>
            </a:r>
            <a:r>
              <a:rPr lang="en-US" sz="2800" dirty="0"/>
              <a:t>or brown </a:t>
            </a:r>
            <a:r>
              <a:rPr lang="en-US" sz="2800" dirty="0" smtClean="0"/>
              <a:t>spots</a:t>
            </a:r>
            <a:endParaRPr lang="ru-RU" sz="2800" dirty="0" smtClean="0"/>
          </a:p>
          <a:p>
            <a:r>
              <a:rPr lang="ru-RU" sz="2800" b="1" dirty="0" smtClean="0"/>
              <a:t>2. </a:t>
            </a:r>
            <a:r>
              <a:rPr lang="en-US" sz="2800" b="1" dirty="0" smtClean="0"/>
              <a:t>UV </a:t>
            </a:r>
            <a:r>
              <a:rPr lang="en-US" sz="2800" b="1" dirty="0"/>
              <a:t>and IR </a:t>
            </a:r>
            <a:r>
              <a:rPr lang="en-US" sz="2800" b="1" dirty="0" smtClean="0"/>
              <a:t>spectra</a:t>
            </a:r>
            <a:endParaRPr lang="ru-RU" sz="2800" b="1" dirty="0" smtClean="0"/>
          </a:p>
          <a:p>
            <a:r>
              <a:rPr lang="ru-RU" sz="2800" b="1" dirty="0" smtClean="0"/>
              <a:t>3. </a:t>
            </a:r>
            <a:r>
              <a:rPr lang="en-US" sz="2800" b="1" dirty="0" smtClean="0"/>
              <a:t>GLC</a:t>
            </a:r>
            <a:endParaRPr lang="ru-RU" sz="2800" b="1" dirty="0" smtClean="0"/>
          </a:p>
          <a:p>
            <a:r>
              <a:rPr lang="ru-RU" sz="2800" b="1" dirty="0" smtClean="0"/>
              <a:t>4. </a:t>
            </a:r>
            <a:r>
              <a:rPr lang="en-US" sz="2800" b="1" dirty="0" smtClean="0"/>
              <a:t>HPLC</a:t>
            </a:r>
            <a:endParaRPr lang="ru-RU" sz="2800" b="1" dirty="0" smtClean="0"/>
          </a:p>
          <a:p>
            <a:r>
              <a:rPr lang="ru-RU" sz="2800" b="1" dirty="0" smtClean="0"/>
              <a:t>5. </a:t>
            </a:r>
            <a:r>
              <a:rPr lang="en-US" sz="2800" b="1" dirty="0" smtClean="0"/>
              <a:t>Chemical </a:t>
            </a:r>
            <a:r>
              <a:rPr lang="en-US" sz="2800" b="1" dirty="0"/>
              <a:t>reactions:</a:t>
            </a:r>
            <a:r>
              <a:rPr lang="en-US" sz="2800" dirty="0"/>
              <a:t>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Bouchard</a:t>
            </a:r>
            <a:r>
              <a:rPr lang="en-US" sz="2800" dirty="0"/>
              <a:t>, </a:t>
            </a:r>
            <a:r>
              <a:rPr lang="en-US" sz="2800" dirty="0" err="1"/>
              <a:t>Dragendorff</a:t>
            </a:r>
            <a:r>
              <a:rPr lang="en-US" sz="2800" dirty="0"/>
              <a:t>, Mayer, </a:t>
            </a:r>
            <a:r>
              <a:rPr lang="en-US" sz="2800" dirty="0" err="1"/>
              <a:t>Sonnenschein</a:t>
            </a:r>
            <a:r>
              <a:rPr lang="en-US" sz="2800" dirty="0"/>
              <a:t>,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Erdmann's </a:t>
            </a:r>
            <a:r>
              <a:rPr lang="en-US" sz="2800" dirty="0" smtClean="0"/>
              <a:t>and </a:t>
            </a:r>
            <a:r>
              <a:rPr lang="en-US" sz="2800" dirty="0" err="1" smtClean="0"/>
              <a:t>Frede's</a:t>
            </a:r>
            <a:r>
              <a:rPr lang="en-US" sz="2800" dirty="0" smtClean="0"/>
              <a:t> reagent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Pellagri</a:t>
            </a:r>
            <a:r>
              <a:rPr lang="en-US" sz="2800" dirty="0"/>
              <a:t> reaction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Reaction with iron (III) </a:t>
            </a:r>
            <a:r>
              <a:rPr lang="en-US" sz="2800" dirty="0" smtClean="0"/>
              <a:t>chloride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Reaction </a:t>
            </a:r>
            <a:r>
              <a:rPr lang="en-US" sz="2800" dirty="0"/>
              <a:t>with potassium </a:t>
            </a:r>
            <a:r>
              <a:rPr lang="en-US" sz="2800" dirty="0" err="1"/>
              <a:t>hexacyanoferrate</a:t>
            </a:r>
            <a:r>
              <a:rPr lang="en-US" sz="2800" dirty="0"/>
              <a:t> (III) and iron (III) chloride.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46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33" t="5208" r="21157" b="4427"/>
          <a:stretch/>
        </p:blipFill>
        <p:spPr>
          <a:xfrm>
            <a:off x="1162049" y="97725"/>
            <a:ext cx="9448801" cy="67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494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8302" y="32653"/>
            <a:ext cx="3607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Codeine DETECTION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681335"/>
            <a:ext cx="112356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</a:t>
            </a:r>
            <a:r>
              <a:rPr lang="en-US" sz="2800" b="1" dirty="0" smtClean="0"/>
              <a:t>Thin </a:t>
            </a:r>
            <a:r>
              <a:rPr lang="en-US" sz="2800" b="1" dirty="0"/>
              <a:t>layer chromatography method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r>
              <a:rPr lang="en-US" sz="2800" dirty="0"/>
              <a:t>solvent (chloroform-acetone-</a:t>
            </a:r>
            <a:r>
              <a:rPr lang="en-US" sz="2800" dirty="0" err="1"/>
              <a:t>diethylamine</a:t>
            </a:r>
            <a:r>
              <a:rPr lang="en-US" sz="2800" dirty="0"/>
              <a:t> in the ratio 25:15:1).</a:t>
            </a:r>
            <a:endParaRPr lang="ru-RU" sz="2800" dirty="0" smtClean="0"/>
          </a:p>
          <a:p>
            <a:r>
              <a:rPr lang="en-US" sz="2800" dirty="0" smtClean="0"/>
              <a:t>detection </a:t>
            </a:r>
            <a:r>
              <a:rPr lang="en-US" sz="2800" dirty="0"/>
              <a:t>with </a:t>
            </a:r>
            <a:r>
              <a:rPr lang="en-US" sz="2800" dirty="0" err="1"/>
              <a:t>Dragendorff</a:t>
            </a:r>
            <a:r>
              <a:rPr lang="en-US" sz="2800" dirty="0"/>
              <a:t> reagent. </a:t>
            </a:r>
            <a:endParaRPr lang="ru-RU" sz="2800" dirty="0" smtClean="0"/>
          </a:p>
          <a:p>
            <a:r>
              <a:rPr lang="en-US" sz="2800" dirty="0" smtClean="0"/>
              <a:t>pink </a:t>
            </a:r>
            <a:r>
              <a:rPr lang="en-US" sz="2800" dirty="0"/>
              <a:t>or brown </a:t>
            </a:r>
            <a:r>
              <a:rPr lang="en-US" sz="2800" dirty="0" smtClean="0"/>
              <a:t>spots</a:t>
            </a:r>
            <a:endParaRPr lang="ru-RU" sz="2800" dirty="0" smtClean="0"/>
          </a:p>
          <a:p>
            <a:r>
              <a:rPr lang="ru-RU" sz="2800" b="1" dirty="0" smtClean="0"/>
              <a:t>2. </a:t>
            </a:r>
            <a:r>
              <a:rPr lang="en-US" sz="2800" b="1" dirty="0" smtClean="0"/>
              <a:t>UV </a:t>
            </a:r>
            <a:r>
              <a:rPr lang="en-US" sz="2800" b="1" dirty="0"/>
              <a:t>and IR </a:t>
            </a:r>
            <a:r>
              <a:rPr lang="en-US" sz="2800" b="1" dirty="0" smtClean="0"/>
              <a:t>spectra</a:t>
            </a:r>
            <a:endParaRPr lang="ru-RU" sz="2800" b="1" dirty="0" smtClean="0"/>
          </a:p>
          <a:p>
            <a:r>
              <a:rPr lang="ru-RU" sz="2800" b="1" dirty="0" smtClean="0"/>
              <a:t>3. </a:t>
            </a:r>
            <a:r>
              <a:rPr lang="en-US" sz="2800" b="1" dirty="0" smtClean="0"/>
              <a:t>GLC</a:t>
            </a:r>
            <a:endParaRPr lang="ru-RU" sz="2800" b="1" dirty="0" smtClean="0"/>
          </a:p>
          <a:p>
            <a:r>
              <a:rPr lang="ru-RU" sz="2800" b="1" dirty="0" smtClean="0"/>
              <a:t>4. </a:t>
            </a:r>
            <a:r>
              <a:rPr lang="en-US" sz="2800" b="1" dirty="0" smtClean="0"/>
              <a:t>HPLC</a:t>
            </a:r>
            <a:endParaRPr lang="ru-RU" sz="2800" b="1" dirty="0" smtClean="0"/>
          </a:p>
          <a:p>
            <a:r>
              <a:rPr lang="ru-RU" sz="2800" b="1" dirty="0" smtClean="0"/>
              <a:t>5. </a:t>
            </a:r>
            <a:r>
              <a:rPr lang="en-US" sz="2800" b="1" dirty="0" smtClean="0"/>
              <a:t>Chemical </a:t>
            </a:r>
            <a:r>
              <a:rPr lang="en-US" sz="2800" b="1" dirty="0"/>
              <a:t>reactions:</a:t>
            </a:r>
            <a:r>
              <a:rPr lang="en-US" sz="2800" dirty="0"/>
              <a:t>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Bouchard</a:t>
            </a:r>
            <a:r>
              <a:rPr lang="en-US" sz="2800" dirty="0"/>
              <a:t>, </a:t>
            </a:r>
            <a:r>
              <a:rPr lang="en-US" sz="2800" dirty="0" err="1"/>
              <a:t>Dragendorff</a:t>
            </a:r>
            <a:r>
              <a:rPr lang="en-US" sz="2800" dirty="0"/>
              <a:t>, Mayer, </a:t>
            </a:r>
            <a:r>
              <a:rPr lang="en-US" sz="2800" dirty="0" err="1"/>
              <a:t>Sonnenschein</a:t>
            </a:r>
            <a:r>
              <a:rPr lang="en-US" sz="2800" dirty="0"/>
              <a:t>,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Erdmann's </a:t>
            </a:r>
            <a:r>
              <a:rPr lang="en-US" sz="2800" dirty="0" smtClean="0"/>
              <a:t>and </a:t>
            </a:r>
            <a:r>
              <a:rPr lang="en-US" sz="2800" dirty="0" err="1" smtClean="0"/>
              <a:t>Frede's</a:t>
            </a:r>
            <a:r>
              <a:rPr lang="en-US" sz="2800" dirty="0" smtClean="0"/>
              <a:t> reagent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Pellagri</a:t>
            </a:r>
            <a:r>
              <a:rPr lang="en-US" sz="2800" dirty="0"/>
              <a:t> reaction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44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b="1" dirty="0" smtClean="0"/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Substance</a:t>
            </a:r>
            <a:r>
              <a:rPr lang="ru-RU" sz="2400" b="1" dirty="0"/>
              <a:t>!!!</a:t>
            </a:r>
            <a:endParaRPr lang="en-US" sz="2400" b="1" dirty="0"/>
          </a:p>
          <a:p>
            <a:pPr>
              <a:spcAft>
                <a:spcPts val="600"/>
              </a:spcAft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480" y="1143000"/>
            <a:ext cx="10881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Chemical methods for the determination of heroin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en-US" sz="2800" dirty="0" smtClean="0"/>
              <a:t>• </a:t>
            </a:r>
            <a:r>
              <a:rPr lang="en-US" sz="2800" dirty="0"/>
              <a:t>When concentrated sulfuric acid is added to a drug, the formation of a blue color is observed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• </a:t>
            </a:r>
            <a:r>
              <a:rPr lang="en-US" sz="2800" dirty="0"/>
              <a:t>When concentrated nitric acid is added to the drug, the formation of a yellow color is observed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• </a:t>
            </a:r>
            <a:r>
              <a:rPr lang="en-US" sz="2800" dirty="0"/>
              <a:t>Esterification reaction. 1 ml of concentrated sulfuric acid, a few drops of ethyl alcohol are added to part of the drug under study and heated. There is a characteristic odor of ethyl acetate.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8302" y="32653"/>
            <a:ext cx="351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Heroin</a:t>
            </a:r>
            <a:r>
              <a:rPr lang="en-US" sz="3200" b="1" dirty="0" smtClean="0"/>
              <a:t> DETECTION</a:t>
            </a:r>
            <a:endParaRPr lang="ru-RU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62250" y="4722226"/>
            <a:ext cx="19892568" cy="5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59592"/>
              </p:ext>
            </p:extLst>
          </p:nvPr>
        </p:nvGraphicFramePr>
        <p:xfrm>
          <a:off x="2762249" y="4722226"/>
          <a:ext cx="7070057" cy="181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5979160" imgH="1520190" progId="ISISServer">
                  <p:embed/>
                </p:oleObj>
              </mc:Choice>
              <mc:Fallback>
                <p:oleObj r:id="rId3" imgW="5979160" imgH="152019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49" y="4722226"/>
                        <a:ext cx="7070057" cy="1811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494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0202" y="0"/>
            <a:ext cx="351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Heroin</a:t>
            </a:r>
            <a:r>
              <a:rPr lang="en-US" sz="3200" b="1" dirty="0" smtClean="0"/>
              <a:t> DETECTION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357485"/>
            <a:ext cx="1123569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 </a:t>
            </a:r>
            <a:r>
              <a:rPr lang="en-US" sz="2800" b="1" dirty="0" smtClean="0"/>
              <a:t>extract</a:t>
            </a:r>
            <a:endParaRPr lang="ru-RU" sz="2800" b="1" dirty="0" smtClean="0"/>
          </a:p>
          <a:p>
            <a:r>
              <a:rPr lang="en-US" sz="2800" b="1" dirty="0" smtClean="0"/>
              <a:t>detection </a:t>
            </a:r>
            <a:r>
              <a:rPr lang="en-US" sz="2800" b="1" dirty="0"/>
              <a:t>is based on </a:t>
            </a:r>
            <a:r>
              <a:rPr lang="en-US" sz="2800" b="1" dirty="0" smtClean="0"/>
              <a:t>morphine</a:t>
            </a:r>
            <a:r>
              <a:rPr lang="ru-RU" sz="2800" b="1" dirty="0" smtClean="0"/>
              <a:t>!!!!!!</a:t>
            </a:r>
          </a:p>
          <a:p>
            <a:r>
              <a:rPr lang="en-US" sz="2800" b="1" dirty="0" smtClean="0"/>
              <a:t>It </a:t>
            </a:r>
            <a:r>
              <a:rPr lang="en-US" sz="2800" b="1" dirty="0"/>
              <a:t>is necessary to determine </a:t>
            </a:r>
            <a:r>
              <a:rPr lang="en-US" sz="2800" b="1" dirty="0" smtClean="0"/>
              <a:t>6-monoacetylmorphine</a:t>
            </a:r>
            <a:r>
              <a:rPr lang="ru-RU" sz="2800" b="1" dirty="0" smtClean="0"/>
              <a:t>!!!!!!!</a:t>
            </a:r>
          </a:p>
          <a:p>
            <a:r>
              <a:rPr lang="ru-RU" sz="2800" b="1" dirty="0" smtClean="0"/>
              <a:t>1. </a:t>
            </a:r>
            <a:r>
              <a:rPr lang="en-US" sz="2800" b="1" dirty="0" smtClean="0"/>
              <a:t>Thin </a:t>
            </a:r>
            <a:r>
              <a:rPr lang="en-US" sz="2800" b="1" dirty="0"/>
              <a:t>layer chromatography method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r>
              <a:rPr lang="en-US" sz="2800" dirty="0"/>
              <a:t>solvent (ether-acetone-25% ammonia in a ratio of 20:10:1).</a:t>
            </a:r>
            <a:endParaRPr lang="ru-RU" sz="2800" dirty="0"/>
          </a:p>
          <a:p>
            <a:r>
              <a:rPr lang="en-US" sz="2800" dirty="0" smtClean="0"/>
              <a:t>detection </a:t>
            </a:r>
            <a:r>
              <a:rPr lang="en-US" sz="2800" dirty="0"/>
              <a:t>with </a:t>
            </a:r>
            <a:r>
              <a:rPr lang="en-US" sz="2800" dirty="0" err="1"/>
              <a:t>Dragendorff</a:t>
            </a:r>
            <a:r>
              <a:rPr lang="en-US" sz="2800" dirty="0"/>
              <a:t> reagent. </a:t>
            </a:r>
            <a:r>
              <a:rPr lang="en-US" sz="2800" dirty="0" smtClean="0"/>
              <a:t>pink </a:t>
            </a:r>
            <a:r>
              <a:rPr lang="en-US" sz="2800" dirty="0"/>
              <a:t>or brown </a:t>
            </a:r>
            <a:r>
              <a:rPr lang="en-US" sz="2800" dirty="0" smtClean="0"/>
              <a:t>spots</a:t>
            </a:r>
            <a:endParaRPr lang="ru-RU" sz="2800" dirty="0" smtClean="0"/>
          </a:p>
          <a:p>
            <a:r>
              <a:rPr lang="ru-RU" sz="2800" b="1" dirty="0" smtClean="0"/>
              <a:t>2. </a:t>
            </a:r>
            <a:r>
              <a:rPr lang="en-US" sz="2800" b="1" dirty="0" smtClean="0"/>
              <a:t>GL</a:t>
            </a:r>
            <a:r>
              <a:rPr lang="ru-RU" sz="2800" b="1" dirty="0" smtClean="0"/>
              <a:t>-</a:t>
            </a:r>
            <a:r>
              <a:rPr lang="en-US" sz="2800" b="1" dirty="0" smtClean="0"/>
              <a:t>MS</a:t>
            </a:r>
            <a:endParaRPr lang="ru-RU" sz="2800" b="1" dirty="0" smtClean="0"/>
          </a:p>
          <a:p>
            <a:r>
              <a:rPr lang="ru-RU" sz="2800" b="1" dirty="0" smtClean="0"/>
              <a:t>3. </a:t>
            </a:r>
            <a:r>
              <a:rPr lang="en-US" sz="2800" b="1" dirty="0"/>
              <a:t>ELISA </a:t>
            </a:r>
            <a:r>
              <a:rPr lang="en-US" sz="2800" dirty="0"/>
              <a:t>(enzyme-linked </a:t>
            </a:r>
            <a:r>
              <a:rPr lang="en-US" sz="2800" dirty="0" err="1"/>
              <a:t>immunosorbent</a:t>
            </a:r>
            <a:r>
              <a:rPr lang="en-US" sz="2800" dirty="0"/>
              <a:t> assay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en-US" sz="2800" dirty="0" smtClean="0"/>
              <a:t> </a:t>
            </a:r>
            <a:r>
              <a:rPr lang="en-US" sz="2400" i="1" dirty="0"/>
              <a:t>is a plate-based assay technique designed </a:t>
            </a:r>
            <a:r>
              <a:rPr lang="en-US" sz="2400" i="1" dirty="0" smtClean="0"/>
              <a:t>for</a:t>
            </a:r>
            <a:endParaRPr lang="ru-RU" sz="2400" i="1" dirty="0" smtClean="0"/>
          </a:p>
          <a:p>
            <a:r>
              <a:rPr lang="en-US" sz="2400" i="1" dirty="0" smtClean="0"/>
              <a:t> </a:t>
            </a:r>
            <a:r>
              <a:rPr lang="en-US" sz="2400" i="1" dirty="0"/>
              <a:t>detecting and quantifying soluble </a:t>
            </a:r>
            <a:r>
              <a:rPr lang="en-US" sz="2400" i="1" dirty="0" smtClean="0"/>
              <a:t>substances</a:t>
            </a:r>
            <a:endParaRPr lang="ru-RU" sz="2400" i="1" dirty="0" smtClean="0"/>
          </a:p>
          <a:p>
            <a:r>
              <a:rPr lang="en-US" sz="2400" i="1" dirty="0" smtClean="0"/>
              <a:t> </a:t>
            </a:r>
            <a:r>
              <a:rPr lang="en-US" sz="2400" i="1" dirty="0"/>
              <a:t>such as peptides, proteins, antibodies, </a:t>
            </a:r>
            <a:endParaRPr lang="ru-RU" sz="2400" i="1" dirty="0" smtClean="0"/>
          </a:p>
          <a:p>
            <a:r>
              <a:rPr lang="en-US" sz="2400" i="1" dirty="0" smtClean="0"/>
              <a:t>and </a:t>
            </a:r>
            <a:r>
              <a:rPr lang="en-US" sz="2400" i="1" dirty="0"/>
              <a:t>hormones</a:t>
            </a:r>
            <a:r>
              <a:rPr lang="en-US" sz="2400" i="1" dirty="0" smtClean="0"/>
              <a:t>.</a:t>
            </a:r>
            <a:r>
              <a:rPr lang="ru-RU" sz="2400" i="1" dirty="0" smtClean="0"/>
              <a:t> </a:t>
            </a:r>
            <a:r>
              <a:rPr lang="en-US" sz="2400" i="1" dirty="0" smtClean="0"/>
              <a:t>Other </a:t>
            </a:r>
            <a:r>
              <a:rPr lang="en-US" sz="2400" i="1" dirty="0"/>
              <a:t>names</a:t>
            </a:r>
            <a:r>
              <a:rPr lang="en-US" sz="2400" i="1" dirty="0" smtClean="0"/>
              <a:t>,</a:t>
            </a:r>
            <a:endParaRPr lang="ru-RU" sz="2400" i="1" dirty="0" smtClean="0"/>
          </a:p>
          <a:p>
            <a:r>
              <a:rPr lang="en-US" sz="2400" i="1" dirty="0" smtClean="0"/>
              <a:t> </a:t>
            </a:r>
            <a:r>
              <a:rPr lang="en-US" sz="2400" i="1" dirty="0"/>
              <a:t>such as enzyme immunoassay (EIA</a:t>
            </a:r>
            <a:r>
              <a:rPr lang="en-US" sz="2400" i="1" dirty="0" smtClean="0"/>
              <a:t>),</a:t>
            </a:r>
            <a:endParaRPr lang="ru-RU" sz="2400" i="1" dirty="0" smtClean="0"/>
          </a:p>
          <a:p>
            <a:r>
              <a:rPr lang="en-US" sz="2400" i="1" dirty="0" smtClean="0"/>
              <a:t> </a:t>
            </a:r>
            <a:r>
              <a:rPr lang="en-US" sz="2400" i="1" dirty="0"/>
              <a:t>are also used to describe the same technology</a:t>
            </a:r>
            <a:r>
              <a:rPr lang="en-US" sz="2400" i="1" dirty="0" smtClean="0"/>
              <a:t>.</a:t>
            </a:r>
            <a:endParaRPr lang="ru-RU" sz="2400" i="1" dirty="0" smtClean="0"/>
          </a:p>
          <a:p>
            <a:r>
              <a:rPr lang="ru-RU" sz="2800" b="1" dirty="0" smtClean="0"/>
              <a:t>4. </a:t>
            </a:r>
            <a:r>
              <a:rPr lang="en-US" sz="2800" b="1" dirty="0"/>
              <a:t>HPLC</a:t>
            </a:r>
            <a:endParaRPr lang="ru-RU" sz="2800" b="1" dirty="0"/>
          </a:p>
          <a:p>
            <a:endParaRPr lang="ru-RU" sz="2400" i="1" dirty="0"/>
          </a:p>
        </p:txBody>
      </p:sp>
      <p:pic>
        <p:nvPicPr>
          <p:cNvPr id="9218" name="Picture 2" descr="Enzyme-linked immunosorbent assay utilizing thin-laye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4" y="3943351"/>
            <a:ext cx="5675086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11246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QUANTITATIVE ASSESSMENT:</a:t>
            </a:r>
          </a:p>
          <a:p>
            <a:endParaRPr lang="ru-RU" sz="3600" b="1" dirty="0"/>
          </a:p>
          <a:p>
            <a:pPr marL="742950" indent="-742950">
              <a:buAutoNum type="arabicPeriod"/>
            </a:pPr>
            <a:r>
              <a:rPr lang="ru-RU" sz="3600" b="1" dirty="0" smtClean="0"/>
              <a:t>PHOTOCOLORIMETRY</a:t>
            </a:r>
          </a:p>
          <a:p>
            <a:r>
              <a:rPr lang="ru-RU" sz="3600" b="1" dirty="0" smtClean="0"/>
              <a:t>2. HPLC</a:t>
            </a:r>
          </a:p>
          <a:p>
            <a:r>
              <a:rPr lang="ru-RU" sz="3600" b="1" dirty="0" smtClean="0"/>
              <a:t>3. GLC</a:t>
            </a:r>
          </a:p>
          <a:p>
            <a:r>
              <a:rPr lang="ru-RU" sz="3600" b="1" dirty="0" smtClean="0"/>
              <a:t>4. UV SPECTROMETRY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02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04" t="15365" r="25256" b="8073"/>
          <a:stretch/>
        </p:blipFill>
        <p:spPr>
          <a:xfrm>
            <a:off x="792480" y="0"/>
            <a:ext cx="9856470" cy="68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25</a:t>
            </a:fld>
            <a:endParaRPr lang="ru-RU"/>
          </a:p>
        </p:txBody>
      </p:sp>
      <p:pic>
        <p:nvPicPr>
          <p:cNvPr id="11266" name="Picture 2" descr="Free Vector | Thank you for your attention sign 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1294606"/>
            <a:ext cx="95631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686" t="4427" r="21889" b="3646"/>
          <a:stretch/>
        </p:blipFill>
        <p:spPr>
          <a:xfrm>
            <a:off x="1238249" y="133350"/>
            <a:ext cx="916305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700" y="1771649"/>
            <a:ext cx="16421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8561"/>
              </p:ext>
            </p:extLst>
          </p:nvPr>
        </p:nvGraphicFramePr>
        <p:xfrm>
          <a:off x="556720" y="1697381"/>
          <a:ext cx="2891330" cy="236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3" imgW="1767840" imgH="1469390" progId="ISISServer">
                  <p:embed/>
                </p:oleObj>
              </mc:Choice>
              <mc:Fallback>
                <p:oleObj r:id="rId3" imgW="1767840" imgH="146939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20" y="1697381"/>
                        <a:ext cx="2891330" cy="2360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24349" y="1771647"/>
            <a:ext cx="204510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83047"/>
              </p:ext>
            </p:extLst>
          </p:nvPr>
        </p:nvGraphicFramePr>
        <p:xfrm>
          <a:off x="3965236" y="1697381"/>
          <a:ext cx="3250736" cy="228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5" imgW="2071707" imgH="1471434" progId="ISISServer">
                  <p:embed/>
                </p:oleObj>
              </mc:Choice>
              <mc:Fallback>
                <p:oleObj r:id="rId5" imgW="2071707" imgH="1471434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236" y="1697381"/>
                        <a:ext cx="3250736" cy="2286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82000" y="1697381"/>
            <a:ext cx="15629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81820"/>
              </p:ext>
            </p:extLst>
          </p:nvPr>
        </p:nvGraphicFramePr>
        <p:xfrm>
          <a:off x="8382000" y="1697382"/>
          <a:ext cx="3619078" cy="236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7" imgW="2333121" imgH="1523151" progId="ISISServer">
                  <p:embed/>
                </p:oleObj>
              </mc:Choice>
              <mc:Fallback>
                <p:oleObj r:id="rId7" imgW="2333121" imgH="1523151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97382"/>
                        <a:ext cx="3619078" cy="2360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35274" y="335518"/>
            <a:ext cx="278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MAIN OPIATE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6720" y="4698914"/>
            <a:ext cx="10797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MORPHINE </a:t>
            </a:r>
            <a:r>
              <a:rPr lang="ru-RU" sz="2800" b="1" dirty="0" smtClean="0"/>
              <a:t>				</a:t>
            </a:r>
            <a:r>
              <a:rPr lang="en-US" sz="2800" b="1" dirty="0" smtClean="0"/>
              <a:t>CODEINE </a:t>
            </a:r>
            <a:r>
              <a:rPr lang="ru-RU" sz="2800" b="1" dirty="0" smtClean="0"/>
              <a:t>				</a:t>
            </a:r>
            <a:r>
              <a:rPr lang="en-US" sz="2800" b="1" dirty="0" smtClean="0"/>
              <a:t>HEROIN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737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57" t="5208" r="23499" b="7293"/>
          <a:stretch/>
        </p:blipFill>
        <p:spPr>
          <a:xfrm>
            <a:off x="1504949" y="0"/>
            <a:ext cx="885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981" t="2083" r="20424" b="2083"/>
          <a:stretch/>
        </p:blipFill>
        <p:spPr>
          <a:xfrm>
            <a:off x="990599" y="0"/>
            <a:ext cx="931545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19" t="13281" r="25256" b="13541"/>
          <a:stretch/>
        </p:blipFill>
        <p:spPr>
          <a:xfrm>
            <a:off x="876299" y="0"/>
            <a:ext cx="10306051" cy="68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87970"/>
            <a:ext cx="1088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	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72171"/>
              </p:ext>
            </p:extLst>
          </p:nvPr>
        </p:nvGraphicFramePr>
        <p:xfrm>
          <a:off x="609600" y="486094"/>
          <a:ext cx="3695700" cy="301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767840" imgH="1469390" progId="ISISServer">
                  <p:embed/>
                </p:oleObj>
              </mc:Choice>
              <mc:Fallback>
                <p:oleObj r:id="rId3" imgW="1767840" imgH="146939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6094"/>
                        <a:ext cx="3695700" cy="3016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88180" y="649635"/>
            <a:ext cx="6522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02122"/>
                </a:solidFill>
                <a:latin typeface="Arial" panose="020B0604020202020204" pitchFamily="34" charset="0"/>
              </a:rPr>
              <a:t>Morphine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is a strong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5" tooltip="Opiate"/>
              </a:rPr>
              <a:t>opiate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that is found naturally in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6" tooltip="Opium"/>
              </a:rPr>
              <a:t>opium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 a dark brown resin produced by drying the latex of opium poppies (</a:t>
            </a:r>
            <a:r>
              <a:rPr lang="en-US" sz="2400" i="1" dirty="0" err="1">
                <a:solidFill>
                  <a:srgbClr val="3366CC"/>
                </a:solidFill>
                <a:latin typeface="Arial" panose="020B0604020202020204" pitchFamily="34" charset="0"/>
                <a:hlinkClick r:id="rId7" tooltip="Papaver somniferum"/>
              </a:rPr>
              <a:t>Papaver</a:t>
            </a:r>
            <a:r>
              <a:rPr lang="en-US" sz="2400" i="1" dirty="0">
                <a:solidFill>
                  <a:srgbClr val="3366CC"/>
                </a:solidFill>
                <a:latin typeface="Arial" panose="020B0604020202020204" pitchFamily="34" charset="0"/>
                <a:hlinkClick r:id="rId7" tooltip="Papaver somniferum"/>
              </a:rPr>
              <a:t> </a:t>
            </a:r>
            <a:r>
              <a:rPr lang="en-US" sz="2400" i="1" dirty="0" err="1">
                <a:solidFill>
                  <a:srgbClr val="3366CC"/>
                </a:solidFill>
                <a:latin typeface="Arial" panose="020B0604020202020204" pitchFamily="34" charset="0"/>
                <a:hlinkClick r:id="rId7" tooltip="Papaver somniferum"/>
              </a:rPr>
              <a:t>somniferum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). It is mainly used as an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8" tooltip="Analgesic"/>
              </a:rPr>
              <a:t>analgesic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(pain medication). There are numerous methods used to administer morphine: oral;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9" tooltip="Sublingual administration"/>
              </a:rPr>
              <a:t>sublingual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; via inhalation;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0" tooltip="Intramuscular"/>
              </a:rPr>
              <a:t>injection into a muscle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1" tooltip="Subcutaneous injection"/>
              </a:rPr>
              <a:t>injection under the skin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 or injection into the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2" tooltip="Spinal cord"/>
              </a:rPr>
              <a:t>spinal cord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area;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3" tooltip="Transdermal"/>
              </a:rPr>
              <a:t>transdermal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; or via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4" tooltip="Rectal administration"/>
              </a:rPr>
              <a:t>rectal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5" tooltip="Suppository"/>
              </a:rPr>
              <a:t>suppository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2400" baseline="30000" dirty="0">
                <a:solidFill>
                  <a:srgbClr val="3366CC"/>
                </a:solidFill>
                <a:latin typeface="Arial" panose="020B0604020202020204" pitchFamily="34" charset="0"/>
                <a:hlinkClick r:id="rId16"/>
              </a:rPr>
              <a:t>[10]</a:t>
            </a:r>
            <a:r>
              <a:rPr lang="en-US" sz="2400" baseline="30000" dirty="0">
                <a:solidFill>
                  <a:srgbClr val="3366CC"/>
                </a:solidFill>
                <a:latin typeface="Arial" panose="020B0604020202020204" pitchFamily="34" charset="0"/>
                <a:hlinkClick r:id="rId17"/>
              </a:rPr>
              <a:t>[12]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It acts directly on the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8" tooltip="Central nervous system"/>
              </a:rPr>
              <a:t>central nervous system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(CNS) to induce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9" tooltip="Analgesia"/>
              </a:rPr>
              <a:t>analgesia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and alter perception and emotional response to pain. Physical and psychological dependence and tolerance may develop with repeated administration</a:t>
            </a:r>
            <a:endParaRPr lang="ru-RU" sz="2400" dirty="0"/>
          </a:p>
        </p:txBody>
      </p:sp>
      <p:pic>
        <p:nvPicPr>
          <p:cNvPr id="2053" name="Picture 5" descr="How long does morphine stay in the system?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345" y="3650456"/>
            <a:ext cx="5469084" cy="30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D24D2-99C2-4971-A76F-0077CE8CF617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57800" y="375375"/>
            <a:ext cx="65913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Codeine</a:t>
            </a:r>
            <a:r>
              <a:rPr lang="en-US" sz="2800" dirty="0"/>
              <a:t> is an </a:t>
            </a:r>
            <a:r>
              <a:rPr lang="en-US" sz="2800" dirty="0">
                <a:hlinkClick r:id="rId3" tooltip="Opiate"/>
              </a:rPr>
              <a:t>opiate</a:t>
            </a:r>
            <a:r>
              <a:rPr lang="en-US" sz="2800" dirty="0"/>
              <a:t> and </a:t>
            </a:r>
            <a:r>
              <a:rPr lang="en-US" sz="2800" dirty="0" err="1">
                <a:hlinkClick r:id="rId4" tooltip="Prodrug"/>
              </a:rPr>
              <a:t>prodrug</a:t>
            </a:r>
            <a:r>
              <a:rPr lang="en-US" sz="2800" dirty="0"/>
              <a:t> of </a:t>
            </a:r>
            <a:r>
              <a:rPr lang="en-US" sz="2800" dirty="0">
                <a:hlinkClick r:id="rId5" tooltip="Morphine"/>
              </a:rPr>
              <a:t>morphine</a:t>
            </a:r>
            <a:r>
              <a:rPr lang="en-US" sz="2800" dirty="0"/>
              <a:t> mainly used to treat </a:t>
            </a:r>
            <a:r>
              <a:rPr lang="en-US" sz="2800" dirty="0">
                <a:hlinkClick r:id="rId6" tooltip="Pain"/>
              </a:rPr>
              <a:t>pain</a:t>
            </a:r>
            <a:r>
              <a:rPr lang="en-US" sz="2800" dirty="0"/>
              <a:t>, </a:t>
            </a:r>
            <a:r>
              <a:rPr lang="en-US" sz="2800" dirty="0">
                <a:hlinkClick r:id="rId7" tooltip="Cough medicine"/>
              </a:rPr>
              <a:t>coughing</a:t>
            </a:r>
            <a:r>
              <a:rPr lang="en-US" sz="2800" dirty="0"/>
              <a:t>, and </a:t>
            </a:r>
            <a:r>
              <a:rPr lang="en-US" sz="2800" dirty="0">
                <a:hlinkClick r:id="rId8" tooltip="Diarrhea"/>
              </a:rPr>
              <a:t>diarrhea</a:t>
            </a:r>
            <a:r>
              <a:rPr lang="en-US" sz="2800" dirty="0"/>
              <a:t>. It is also commonly used as a </a:t>
            </a:r>
            <a:r>
              <a:rPr lang="en-US" sz="2800" dirty="0">
                <a:hlinkClick r:id="rId9" tooltip="Recreational drug"/>
              </a:rPr>
              <a:t>recreational drug</a:t>
            </a:r>
            <a:r>
              <a:rPr lang="en-US" sz="2800" dirty="0"/>
              <a:t>. It is found naturally in the sap of the </a:t>
            </a:r>
            <a:r>
              <a:rPr lang="en-US" sz="2800" dirty="0">
                <a:hlinkClick r:id="rId10" tooltip="Opium poppy"/>
              </a:rPr>
              <a:t>opium poppy</a:t>
            </a:r>
            <a:r>
              <a:rPr lang="en-US" sz="2800" dirty="0"/>
              <a:t>, </a:t>
            </a:r>
            <a:r>
              <a:rPr lang="en-US" sz="2800" i="1" dirty="0" err="1"/>
              <a:t>Papaver</a:t>
            </a:r>
            <a:r>
              <a:rPr lang="en-US" sz="2800" i="1" dirty="0"/>
              <a:t> </a:t>
            </a:r>
            <a:r>
              <a:rPr lang="en-US" sz="2800" i="1" dirty="0" err="1" smtClean="0"/>
              <a:t>somniferum</a:t>
            </a:r>
            <a:r>
              <a:rPr lang="en-US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 It is typically used to treat mild to moderate degrees of pain</a:t>
            </a:r>
            <a:r>
              <a:rPr lang="en-US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Codeine exhibits abuse potential similar to other opioid medications, including a risk of </a:t>
            </a:r>
            <a:r>
              <a:rPr lang="en-US" sz="2800" dirty="0">
                <a:hlinkClick r:id="rId11" tooltip="Addiction"/>
              </a:rPr>
              <a:t>habituation</a:t>
            </a:r>
            <a:r>
              <a:rPr lang="en-US" sz="2800" dirty="0"/>
              <a:t> and </a:t>
            </a:r>
            <a:r>
              <a:rPr lang="en-US" sz="2800" dirty="0">
                <a:hlinkClick r:id="rId12" tooltip="Opioid overdose"/>
              </a:rPr>
              <a:t>overdose</a:t>
            </a:r>
            <a:r>
              <a:rPr lang="en-US" sz="2800" dirty="0" smtClean="0"/>
              <a:t>.</a:t>
            </a:r>
          </a:p>
        </p:txBody>
      </p:sp>
      <p:pic>
        <p:nvPicPr>
          <p:cNvPr id="3074" name="Picture 2" descr="PROMETHAZINE VC WITH CODEINE ORAL SOLUTION | PAI Pharm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379787"/>
            <a:ext cx="31591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2449" y="649634"/>
            <a:ext cx="201364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07385"/>
              </p:ext>
            </p:extLst>
          </p:nvPr>
        </p:nvGraphicFramePr>
        <p:xfrm>
          <a:off x="552450" y="649635"/>
          <a:ext cx="368416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14" imgW="2071707" imgH="1471434" progId="ISISServer">
                  <p:embed/>
                </p:oleObj>
              </mc:Choice>
              <mc:Fallback>
                <p:oleObj r:id="rId14" imgW="2071707" imgH="1471434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649635"/>
                        <a:ext cx="3684165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12346</TotalTime>
  <Words>983</Words>
  <Application>Microsoft Office PowerPoint</Application>
  <PresentationFormat>Широкоэкранный</PresentationFormat>
  <Paragraphs>149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Times New Roman</vt:lpstr>
      <vt:lpstr>Тема Office</vt:lpstr>
      <vt:lpstr>ISISServer</vt:lpstr>
      <vt:lpstr>MINISTRY OF HEALTH OF THE RUSSIAN FEDERATION  VOLGOGRAD STATE MEDICAL UNIVERSITY  DEPARTMENT OF PHARMACEUTICAL AND TOXICOLOGICAL CHEMISTRY   LECTURE 6   TOXICOLOGIKAL CHEMISTRY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HEALTH OF THE RUSSIAN FEDERATION  VOLGOGRAD STATE MEDICAL UNIVERSITY  DEPARTMENT OF PHARMACEUTICAL AND TOXICOLOGICAL CHEMISTRY   LECTURE 1  Methods of pharmacopoeial analysis</dc:title>
  <dc:creator>mp_paramonova</dc:creator>
  <cp:lastModifiedBy>mp_paramonova</cp:lastModifiedBy>
  <cp:revision>412</cp:revision>
  <cp:lastPrinted>2024-02-29T05:44:01Z</cp:lastPrinted>
  <dcterms:created xsi:type="dcterms:W3CDTF">2023-03-02T19:19:06Z</dcterms:created>
  <dcterms:modified xsi:type="dcterms:W3CDTF">2024-03-25T20:39:28Z</dcterms:modified>
</cp:coreProperties>
</file>