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4"/>
  </p:notesMasterIdLst>
  <p:sldIdLst>
    <p:sldId id="256" r:id="rId2"/>
    <p:sldId id="661" r:id="rId3"/>
    <p:sldId id="706" r:id="rId4"/>
    <p:sldId id="740" r:id="rId5"/>
    <p:sldId id="739" r:id="rId6"/>
    <p:sldId id="730" r:id="rId7"/>
    <p:sldId id="742" r:id="rId8"/>
    <p:sldId id="741" r:id="rId9"/>
    <p:sldId id="743" r:id="rId10"/>
    <p:sldId id="737" r:id="rId11"/>
    <p:sldId id="749" r:id="rId12"/>
    <p:sldId id="748" r:id="rId13"/>
    <p:sldId id="750" r:id="rId14"/>
    <p:sldId id="747" r:id="rId15"/>
    <p:sldId id="752" r:id="rId16"/>
    <p:sldId id="746" r:id="rId17"/>
    <p:sldId id="751" r:id="rId18"/>
    <p:sldId id="745" r:id="rId19"/>
    <p:sldId id="759" r:id="rId20"/>
    <p:sldId id="758" r:id="rId21"/>
    <p:sldId id="757" r:id="rId22"/>
    <p:sldId id="693" r:id="rId23"/>
  </p:sldIdLst>
  <p:sldSz cx="9144000" cy="5143500" type="screen16x9"/>
  <p:notesSz cx="6858000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3429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685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0287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1714500" algn="l" defTabSz="6858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057400" algn="l" defTabSz="6858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2400300" algn="l" defTabSz="6858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2743200" algn="l" defTabSz="6858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E5C78C"/>
    <a:srgbClr val="239079"/>
    <a:srgbClr val="EAE884"/>
    <a:srgbClr val="078877"/>
    <a:srgbClr val="FF3B3B"/>
    <a:srgbClr val="FF9393"/>
    <a:srgbClr val="FE6150"/>
    <a:srgbClr val="FFCE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17" autoAdjust="0"/>
    <p:restoredTop sz="91788" autoAdjust="0"/>
  </p:normalViewPr>
  <p:slideViewPr>
    <p:cSldViewPr snapToGrid="0">
      <p:cViewPr>
        <p:scale>
          <a:sx n="59" d="100"/>
          <a:sy n="59" d="100"/>
        </p:scale>
        <p:origin x="-408" y="-136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088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/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778" tIns="45889" rIns="91778" bIns="4588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/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778" tIns="45889" rIns="91778" bIns="4588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ECD5CCD-14AF-426B-B28D-CAB618EEAE59}" type="datetimeFigureOut">
              <a:rPr lang="ru-RU"/>
              <a:pPr>
                <a:defRPr/>
              </a:pPr>
              <a:t>19.05.2025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/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50850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78" tIns="45889" rIns="91778" bIns="45889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776788"/>
            <a:ext cx="5486400" cy="3908425"/>
          </a:xfrm>
          <a:prstGeom prst="rect">
            <a:avLst/>
          </a:prstGeom>
        </p:spPr>
        <p:txBody>
          <a:bodyPr vert="horz" lIns="91778" tIns="45889" rIns="91778" bIns="45889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71800" cy="498475"/>
          </a:xfrm>
          <a:prstGeom prst="rect">
            <a:avLst/>
          </a:prstGeom>
        </p:spPr>
        <p:txBody>
          <a:bodyPr vert="horz" lIns="91778" tIns="45889" rIns="91778" bIns="4588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9428163"/>
            <a:ext cx="2971800" cy="498475"/>
          </a:xfrm>
          <a:prstGeom prst="rect">
            <a:avLst/>
          </a:prstGeom>
        </p:spPr>
        <p:txBody>
          <a:bodyPr vert="horz" wrap="square" lIns="91778" tIns="45889" rIns="91778" bIns="458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90FA1EB-683F-4C3F-8A0C-E82446B80C6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5">
            <a:extLst>
              <a:ext uri="{FF2B5EF4-FFF2-40B4-BE49-F238E27FC236}"/>
            </a:extLst>
          </p:cNvPr>
          <p:cNvCxnSpPr/>
          <p:nvPr/>
        </p:nvCxnSpPr>
        <p:spPr>
          <a:xfrm flipH="1">
            <a:off x="6171010" y="5954"/>
            <a:ext cx="2857500" cy="28575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16">
            <a:extLst>
              <a:ext uri="{FF2B5EF4-FFF2-40B4-BE49-F238E27FC236}"/>
            </a:extLst>
          </p:cNvPr>
          <p:cNvCxnSpPr/>
          <p:nvPr/>
        </p:nvCxnSpPr>
        <p:spPr>
          <a:xfrm flipH="1">
            <a:off x="4581525" y="69057"/>
            <a:ext cx="4560094" cy="456009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8">
            <a:extLst>
              <a:ext uri="{FF2B5EF4-FFF2-40B4-BE49-F238E27FC236}"/>
            </a:extLst>
          </p:cNvPr>
          <p:cNvCxnSpPr/>
          <p:nvPr/>
        </p:nvCxnSpPr>
        <p:spPr>
          <a:xfrm flipH="1">
            <a:off x="5426869" y="171450"/>
            <a:ext cx="3714750" cy="37147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20">
            <a:extLst>
              <a:ext uri="{FF2B5EF4-FFF2-40B4-BE49-F238E27FC236}"/>
            </a:extLst>
          </p:cNvPr>
          <p:cNvCxnSpPr/>
          <p:nvPr/>
        </p:nvCxnSpPr>
        <p:spPr>
          <a:xfrm flipH="1">
            <a:off x="5501879" y="23813"/>
            <a:ext cx="3639740" cy="3639741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2">
            <a:extLst>
              <a:ext uri="{FF2B5EF4-FFF2-40B4-BE49-F238E27FC236}"/>
            </a:extLst>
          </p:cNvPr>
          <p:cNvCxnSpPr/>
          <p:nvPr/>
        </p:nvCxnSpPr>
        <p:spPr>
          <a:xfrm flipH="1">
            <a:off x="5884069" y="457200"/>
            <a:ext cx="3257550" cy="325755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3159" y="514350"/>
            <a:ext cx="6000750" cy="2228851"/>
          </a:xfrm>
        </p:spPr>
        <p:txBody>
          <a:bodyPr anchor="b"/>
          <a:lstStyle>
            <a:lvl1pPr algn="l">
              <a:defRPr sz="36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3159" y="2882900"/>
            <a:ext cx="4800600" cy="14605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9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5EC0C-9D6F-4EDF-8E24-C05CBDA23547}" type="datetimeFigureOut">
              <a:rPr lang="ru-RU"/>
              <a:pPr>
                <a:defRPr/>
              </a:pPr>
              <a:t>19.05.2025</a:t>
            </a:fld>
            <a:endParaRPr lang="ru-RU"/>
          </a:p>
        </p:txBody>
      </p:sp>
      <p:sp>
        <p:nvSpPr>
          <p:cNvPr id="10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FD79D-B403-4E95-A735-4087E02BEED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14350" y="400050"/>
            <a:ext cx="8114109" cy="234315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2882900"/>
            <a:ext cx="6228158" cy="3429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20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E380F-69FB-4A09-B2EB-D1B6337BE2C9}" type="datetimeFigureOut">
              <a:rPr lang="ru-RU"/>
              <a:pPr>
                <a:defRPr/>
              </a:pPr>
              <a:t>19.05.2025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CCE8E-CC82-4376-878D-39EFF79128C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514350"/>
            <a:ext cx="7543800" cy="2057400"/>
          </a:xfrm>
        </p:spPr>
        <p:txBody>
          <a:bodyPr/>
          <a:lstStyle>
            <a:lvl1pPr algn="l">
              <a:defRPr sz="24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3086100"/>
            <a:ext cx="6401991" cy="1409700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849F0-DA52-419A-88E5-D7FF5C6B7A37}" type="datetimeFigureOut">
              <a:rPr lang="ru-RU"/>
              <a:pPr>
                <a:defRPr/>
              </a:pPr>
              <a:t>19.05.2025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73FC3-0925-470A-BAAD-01379017391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2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398860" y="609600"/>
            <a:ext cx="4572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ru-RU" sz="6000" dirty="0">
                <a:latin typeface="Palatino Linotype" panose="02040502050505030304" pitchFamily="18" charset="0"/>
              </a:rPr>
              <a:t>“</a:t>
            </a:r>
          </a:p>
        </p:txBody>
      </p:sp>
      <p:sp>
        <p:nvSpPr>
          <p:cNvPr id="6" name="TextBox 13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7714060" y="2076450"/>
            <a:ext cx="4572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ru-RU" sz="6000" dirty="0">
                <a:latin typeface="Palatino Linotype" panose="02040502050505030304" pitchFamily="18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514350"/>
            <a:ext cx="6858001" cy="2057400"/>
          </a:xfrm>
        </p:spPr>
        <p:txBody>
          <a:bodyPr/>
          <a:lstStyle>
            <a:lvl1pPr algn="l">
              <a:defRPr sz="24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84659" y="2571750"/>
            <a:ext cx="6400800" cy="2857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0" y="3225801"/>
            <a:ext cx="6400800" cy="1263649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6FAE2-693D-45EF-874B-C6394EFC5A40}" type="datetimeFigureOut">
              <a:rPr lang="ru-RU"/>
              <a:pPr>
                <a:defRPr/>
              </a:pPr>
              <a:t>19.05.2025</a:t>
            </a:fld>
            <a:endParaRPr lang="ru-RU"/>
          </a:p>
        </p:txBody>
      </p:sp>
      <p:sp>
        <p:nvSpPr>
          <p:cNvPr id="8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D8F5C-3C03-4FCD-B726-6493548A56D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2571750"/>
            <a:ext cx="6400800" cy="1273050"/>
          </a:xfrm>
        </p:spPr>
        <p:txBody>
          <a:bodyPr anchor="b"/>
          <a:lstStyle>
            <a:lvl1pPr algn="l">
              <a:defRPr sz="24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8" y="3849736"/>
            <a:ext cx="6401993" cy="6453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4D1E9-7977-46D2-AACC-BF0A45E688D4}" type="datetimeFigureOut">
              <a:rPr lang="ru-RU"/>
              <a:pPr>
                <a:defRPr/>
              </a:pPr>
              <a:t>19.05.2025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114A5-1920-497D-A4AB-24F1E1B3350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2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398860" y="609600"/>
            <a:ext cx="4572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ru-RU" sz="6000" dirty="0">
                <a:latin typeface="Palatino Linotype" panose="02040502050505030304" pitchFamily="18" charset="0"/>
              </a:rPr>
              <a:t>“</a:t>
            </a:r>
          </a:p>
        </p:txBody>
      </p:sp>
      <p:sp>
        <p:nvSpPr>
          <p:cNvPr id="6" name="TextBox 13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7714060" y="2076450"/>
            <a:ext cx="4572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ru-RU" sz="6000" dirty="0">
                <a:latin typeface="Palatino Linotype" panose="02040502050505030304" pitchFamily="18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514350"/>
            <a:ext cx="6858000" cy="2057400"/>
          </a:xfrm>
        </p:spPr>
        <p:txBody>
          <a:bodyPr/>
          <a:lstStyle>
            <a:lvl1pPr algn="l">
              <a:defRPr sz="24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3159" y="2946400"/>
            <a:ext cx="6400801" cy="787400"/>
          </a:xfrm>
        </p:spPr>
        <p:txBody>
          <a:bodyPr rtlCol="0" anchor="b">
            <a:normAutofit/>
          </a:bodyPr>
          <a:lstStyle>
            <a:lvl1pPr>
              <a:buNone/>
              <a:defRPr lang="en-US" sz="18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3733800"/>
            <a:ext cx="6400801" cy="762000"/>
          </a:xfrm>
        </p:spPr>
        <p:txBody>
          <a:bodyPr anchor="t">
            <a:normAutofit/>
          </a:bodyPr>
          <a:lstStyle>
            <a:lvl1pPr marL="0" indent="0" algn="l">
              <a:buNone/>
              <a:defRPr sz="14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5660F-8A76-4BC7-B137-064B237FE052}" type="datetimeFigureOut">
              <a:rPr lang="ru-RU"/>
              <a:pPr>
                <a:defRPr/>
              </a:pPr>
              <a:t>19.05.2025</a:t>
            </a:fld>
            <a:endParaRPr lang="ru-RU"/>
          </a:p>
        </p:txBody>
      </p:sp>
      <p:sp>
        <p:nvSpPr>
          <p:cNvPr id="8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AC1E6-D5D6-45EB-8A87-BDD5BEC73B4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514350"/>
            <a:ext cx="7543800" cy="2057400"/>
          </a:xfrm>
        </p:spPr>
        <p:txBody>
          <a:bodyPr/>
          <a:lstStyle>
            <a:lvl1pPr>
              <a:defRPr lang="en-US" b="0" dirty="0"/>
            </a:lvl1pPr>
          </a:lstStyle>
          <a:p>
            <a:pPr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3159" y="2946401"/>
            <a:ext cx="6400800" cy="628650"/>
          </a:xfrm>
        </p:spPr>
        <p:txBody>
          <a:bodyPr rtlCol="0" anchor="b">
            <a:normAutofit/>
          </a:bodyPr>
          <a:lstStyle>
            <a:lvl1pPr>
              <a:buNone/>
              <a:defRPr lang="en-US" sz="18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3575049"/>
            <a:ext cx="6400801" cy="920750"/>
          </a:xfrm>
        </p:spPr>
        <p:txBody>
          <a:bodyPr anchor="t">
            <a:normAutofit/>
          </a:bodyPr>
          <a:lstStyle>
            <a:lvl1pPr marL="0" indent="0" algn="l">
              <a:buNone/>
              <a:defRPr sz="14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05B7C-39F3-4D30-9F5D-918C03A91FE8}" type="datetimeFigureOut">
              <a:rPr lang="ru-RU"/>
              <a:pPr>
                <a:defRPr/>
              </a:pPr>
              <a:t>19.05.2025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259FF-6795-497C-B3F6-00DC83B958B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D4B2F-04C3-4F01-B9C6-9C7B37FFAFE9}" type="datetimeFigureOut">
              <a:rPr lang="ru-RU"/>
              <a:pPr>
                <a:defRPr/>
              </a:pPr>
              <a:t>19.05.2025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CD964-B45C-49AA-BD82-05A27CBBE62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3909" y="514350"/>
            <a:ext cx="1543050" cy="3429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514350"/>
            <a:ext cx="5867400" cy="398145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CFF73-C228-4CFF-9A0E-B36C74FCD36D}" type="datetimeFigureOut">
              <a:rPr lang="ru-RU"/>
              <a:pPr>
                <a:defRPr/>
              </a:pPr>
              <a:t>19.05.2025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4FE96-06FC-4D30-AFEA-E994756BC7E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200151"/>
            <a:ext cx="8229600" cy="3394472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Rectangle 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FA5A3-9554-4312-9E30-12096E78273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4502A-58AC-4A62-83B5-B75DC9778FB8}" type="datetimeFigureOut">
              <a:rPr lang="ru-RU"/>
              <a:pPr>
                <a:defRPr/>
              </a:pPr>
              <a:t>19.05.2025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DE7C6-F741-4AF3-A401-3579FF5ECD3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1504950"/>
            <a:ext cx="6400801" cy="1711200"/>
          </a:xfrm>
        </p:spPr>
        <p:txBody>
          <a:bodyPr anchor="b"/>
          <a:lstStyle>
            <a:lvl1pPr algn="l">
              <a:defRPr sz="27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0" y="3371850"/>
            <a:ext cx="6400800" cy="1123950"/>
          </a:xfrm>
        </p:spPr>
        <p:txBody>
          <a:bodyPr anchor="t">
            <a:normAutofit/>
          </a:bodyPr>
          <a:lstStyle>
            <a:lvl1pPr marL="0" indent="0" algn="l">
              <a:buNone/>
              <a:defRPr sz="14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A7537-30D5-48DA-BB6A-6E2CF7C1D559}" type="datetimeFigureOut">
              <a:rPr lang="ru-RU"/>
              <a:pPr>
                <a:defRPr/>
              </a:pPr>
              <a:t>19.05.2025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E91B6-7FFB-4A26-9773-F328611E8E4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3159" y="514351"/>
            <a:ext cx="3703241" cy="271145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6100" y="514351"/>
            <a:ext cx="3700859" cy="271145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B4524-D3EC-4C00-AE74-996B08782E98}" type="datetimeFigureOut">
              <a:rPr lang="ru-RU"/>
              <a:pPr>
                <a:defRPr/>
              </a:pPr>
              <a:t>19.05.2025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3B59A-54FC-4F5D-865E-11B5DBF3DAF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061" y="514350"/>
            <a:ext cx="3487340" cy="432197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159" y="952897"/>
            <a:ext cx="3703241" cy="2272904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9299" y="514350"/>
            <a:ext cx="3498851" cy="432197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54909" y="946546"/>
            <a:ext cx="3696891" cy="2272904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F7767-BAB4-4546-BBFA-8CA70A4FD8DF}" type="datetimeFigureOut">
              <a:rPr lang="ru-RU"/>
              <a:pPr>
                <a:defRPr/>
              </a:pPr>
              <a:t>19.05.2025</a:t>
            </a:fld>
            <a:endParaRPr lang="ru-RU"/>
          </a:p>
        </p:txBody>
      </p:sp>
      <p:sp>
        <p:nvSpPr>
          <p:cNvPr id="8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7D547-7F88-4ED3-8B53-FDC24A069FA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0CDA6-E4B1-4F7F-B74E-528B66BDBCD7}" type="datetimeFigureOut">
              <a:rPr lang="ru-RU"/>
              <a:pPr>
                <a:defRPr/>
              </a:pPr>
              <a:t>19.05.2025</a:t>
            </a:fld>
            <a:endParaRPr lang="ru-RU"/>
          </a:p>
        </p:txBody>
      </p:sp>
      <p:sp>
        <p:nvSpPr>
          <p:cNvPr id="4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759AE-56DE-447F-BECA-3D05CCC100E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2"/>
          <p:cNvPicPr>
            <a:picLocks noChangeAspect="1"/>
          </p:cNvPicPr>
          <p:nvPr userDrawn="1"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214312" y="225029"/>
            <a:ext cx="909638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500">
                <a:solidFill>
                  <a:srgbClr val="E5C78C"/>
                </a:solidFill>
              </a:defRPr>
            </a:lvl1pPr>
          </a:lstStyle>
          <a:p>
            <a:pPr>
              <a:defRPr/>
            </a:pPr>
            <a:r>
              <a:rPr lang="ru-RU"/>
              <a:t>2020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3759" y="514350"/>
            <a:ext cx="2743200" cy="1028700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159" y="514350"/>
            <a:ext cx="4457701" cy="398145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3759" y="1657350"/>
            <a:ext cx="2743200" cy="156845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F931A-7BE4-4F5B-8AEA-E900189FC537}" type="datetimeFigureOut">
              <a:rPr lang="ru-RU"/>
              <a:pPr>
                <a:defRPr/>
              </a:pPr>
              <a:t>19.05.2025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49D70-7E97-49B9-AC0F-D78D8DF6D78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2109" y="1085850"/>
            <a:ext cx="4514850" cy="857250"/>
          </a:xfrm>
        </p:spPr>
        <p:txBody>
          <a:bodyPr anchor="b"/>
          <a:lstStyle>
            <a:lvl1pPr algn="l">
              <a:defRPr sz="21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1759" y="685800"/>
            <a:ext cx="2460731" cy="3429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2109" y="2082800"/>
            <a:ext cx="4516041" cy="153670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ECBD9-621D-4814-8B95-9789FCC387EF}" type="datetimeFigureOut">
              <a:rPr lang="ru-RU"/>
              <a:pPr>
                <a:defRPr/>
              </a:pPr>
              <a:t>19.05.2025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F007B-67AC-4C96-8331-06C8F3DC745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78877"/>
            </a:gs>
            <a:gs pos="35001">
              <a:srgbClr val="078877"/>
            </a:gs>
            <a:gs pos="97000">
              <a:srgbClr val="4BE7C8"/>
            </a:gs>
            <a:gs pos="100000">
              <a:srgbClr val="4BE7C8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6905625" y="2222898"/>
            <a:ext cx="2235994" cy="2406253"/>
            <a:chOff x="9206969" y="2963333"/>
            <a:chExt cx="2981858" cy="3208867"/>
          </a:xfrm>
        </p:grpSpPr>
        <p:cxnSp>
          <p:nvCxnSpPr>
            <p:cNvPr id="8" name="Straight Connector 7">
              <a:extLst>
                <a:ext uri="{FF2B5EF4-FFF2-40B4-BE49-F238E27FC236}"/>
              </a:extLst>
            </p:cNvPr>
            <p:cNvCxnSpPr/>
            <p:nvPr/>
          </p:nvCxnSpPr>
          <p:spPr>
            <a:xfrm flipH="1">
              <a:off x="11275852" y="2963333"/>
              <a:ext cx="912975" cy="91296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/>
              </a:extLst>
            </p:cNvPr>
            <p:cNvCxnSpPr/>
            <p:nvPr/>
          </p:nvCxnSpPr>
          <p:spPr>
            <a:xfrm flipH="1">
              <a:off x="9206969" y="3190383"/>
              <a:ext cx="2981858" cy="298181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/>
              </a:extLst>
            </p:cNvPr>
            <p:cNvCxnSpPr/>
            <p:nvPr/>
          </p:nvCxnSpPr>
          <p:spPr>
            <a:xfrm flipH="1">
              <a:off x="10293013" y="3285648"/>
              <a:ext cx="1895814" cy="1895788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/>
              </a:extLst>
            </p:cNvPr>
            <p:cNvCxnSpPr/>
            <p:nvPr/>
          </p:nvCxnSpPr>
          <p:spPr>
            <a:xfrm flipH="1">
              <a:off x="10443853" y="3131636"/>
              <a:ext cx="1744974" cy="17449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/>
              </a:extLst>
            </p:cNvPr>
            <p:cNvCxnSpPr/>
            <p:nvPr/>
          </p:nvCxnSpPr>
          <p:spPr>
            <a:xfrm flipH="1">
              <a:off x="10918600" y="3682589"/>
              <a:ext cx="1270227" cy="127021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160" y="3365898"/>
            <a:ext cx="6400800" cy="1129903"/>
          </a:xfrm>
          <a:prstGeom prst="rect">
            <a:avLst/>
          </a:prstGeom>
          <a:effectLst/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13160" y="514350"/>
            <a:ext cx="6400800" cy="27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428310" y="4629150"/>
            <a:ext cx="1200150" cy="273844"/>
          </a:xfrm>
          <a:prstGeom prst="rect">
            <a:avLst/>
          </a:prstGeom>
        </p:spPr>
        <p:txBody>
          <a:bodyPr vert="horz" lIns="68580" tIns="34290" rIns="68580" bIns="34290" rtlCol="0" anchor="t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5DAC4219-837F-48B6-BB73-7ADCF14FBF09}" type="datetimeFigureOut">
              <a:rPr lang="ru-RU"/>
              <a:pPr>
                <a:defRPr/>
              </a:pPr>
              <a:t>19.05.2025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3160" y="4629150"/>
            <a:ext cx="5657850" cy="273844"/>
          </a:xfrm>
          <a:prstGeom prst="rect">
            <a:avLst/>
          </a:prstGeom>
        </p:spPr>
        <p:txBody>
          <a:bodyPr vert="horz" lIns="68580" tIns="34290" rIns="68580" bIns="34290" rtlCol="0" anchor="t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72400" y="4183857"/>
            <a:ext cx="857250" cy="502444"/>
          </a:xfrm>
          <a:prstGeom prst="rect">
            <a:avLst/>
          </a:prstGeom>
        </p:spPr>
        <p:txBody>
          <a:bodyPr vert="horz" wrap="square" lIns="68580" tIns="34290" rIns="68580" bIns="3429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2400">
                <a:solidFill>
                  <a:srgbClr val="0A304A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6C4C84D-3A4F-4194-AE13-9F9D403ADBD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98" r:id="rId7"/>
    <p:sldLayoutId id="2147483689" r:id="rId8"/>
    <p:sldLayoutId id="2147483690" r:id="rId9"/>
    <p:sldLayoutId id="2147483691" r:id="rId10"/>
    <p:sldLayoutId id="2147483692" r:id="rId11"/>
    <p:sldLayoutId id="2147483699" r:id="rId12"/>
    <p:sldLayoutId id="2147483693" r:id="rId13"/>
    <p:sldLayoutId id="2147483700" r:id="rId14"/>
    <p:sldLayoutId id="2147483694" r:id="rId15"/>
    <p:sldLayoutId id="2147483695" r:id="rId16"/>
    <p:sldLayoutId id="2147483696" r:id="rId17"/>
    <p:sldLayoutId id="2147483701" r:id="rId18"/>
  </p:sldLayoutIdLst>
  <p:txStyles>
    <p:titleStyle>
      <a:lvl1pPr algn="l" defTabSz="342900" rtl="0" eaLnBrk="0" fontAlgn="base" hangingPunct="0">
        <a:spcBef>
          <a:spcPct val="0"/>
        </a:spcBef>
        <a:spcAft>
          <a:spcPct val="0"/>
        </a:spcAft>
        <a:defRPr sz="2700" kern="1200" cap="all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l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Palatino Linotype" panose="02040502050505030304" pitchFamily="18" charset="0"/>
        </a:defRPr>
      </a:lvl2pPr>
      <a:lvl3pPr algn="l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Palatino Linotype" panose="02040502050505030304" pitchFamily="18" charset="0"/>
        </a:defRPr>
      </a:lvl3pPr>
      <a:lvl4pPr algn="l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Palatino Linotype" panose="02040502050505030304" pitchFamily="18" charset="0"/>
        </a:defRPr>
      </a:lvl4pPr>
      <a:lvl5pPr algn="l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Palatino Linotype" panose="02040502050505030304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0" fontAlgn="base" hangingPunct="0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itchFamily="18" charset="2"/>
        <a:buChar char=""/>
        <a:defRPr sz="1500" kern="1200">
          <a:solidFill>
            <a:srgbClr val="0F496F"/>
          </a:solidFill>
          <a:latin typeface="+mn-lt"/>
          <a:ea typeface="+mn-ea"/>
          <a:cs typeface="+mn-cs"/>
        </a:defRPr>
      </a:lvl1pPr>
      <a:lvl2pPr marL="557213" indent="-214313" algn="l" defTabSz="342900" rtl="0" eaLnBrk="0" fontAlgn="base" hangingPunct="0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itchFamily="18" charset="2"/>
        <a:buChar char=""/>
        <a:defRPr kern="1200">
          <a:solidFill>
            <a:srgbClr val="0F496F"/>
          </a:solidFill>
          <a:latin typeface="+mn-lt"/>
          <a:ea typeface="+mn-ea"/>
          <a:cs typeface="+mn-cs"/>
        </a:defRPr>
      </a:lvl2pPr>
      <a:lvl3pPr marL="900113" indent="-214313" algn="l" defTabSz="342900" rtl="0" eaLnBrk="0" fontAlgn="base" hangingPunct="0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itchFamily="18" charset="2"/>
        <a:buChar char=""/>
        <a:defRPr sz="1200" kern="1200">
          <a:solidFill>
            <a:srgbClr val="0F496F"/>
          </a:solidFill>
          <a:latin typeface="+mn-lt"/>
          <a:ea typeface="+mn-ea"/>
          <a:cs typeface="+mn-cs"/>
        </a:defRPr>
      </a:lvl3pPr>
      <a:lvl4pPr marL="1157288" indent="-128588" algn="l" defTabSz="342900" rtl="0" eaLnBrk="0" fontAlgn="base" hangingPunct="0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itchFamily="18" charset="2"/>
        <a:buChar char=""/>
        <a:defRPr sz="1100" kern="1200">
          <a:solidFill>
            <a:srgbClr val="0F496F"/>
          </a:solidFill>
          <a:latin typeface="+mn-lt"/>
          <a:ea typeface="+mn-ea"/>
          <a:cs typeface="+mn-cs"/>
        </a:defRPr>
      </a:lvl4pPr>
      <a:lvl5pPr marL="1500188" indent="-128588" algn="l" defTabSz="342900" rtl="0" eaLnBrk="0" fontAlgn="base" hangingPunct="0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itchFamily="18" charset="2"/>
        <a:buChar char=""/>
        <a:defRPr sz="1100" kern="1200">
          <a:solidFill>
            <a:srgbClr val="0F496F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1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1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1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1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5"/>
          <p:cNvSpPr txBox="1">
            <a:spLocks noChangeArrowheads="1"/>
          </p:cNvSpPr>
          <p:nvPr/>
        </p:nvSpPr>
        <p:spPr bwMode="auto">
          <a:xfrm>
            <a:off x="2551510" y="1268017"/>
            <a:ext cx="13856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>
            <a:spAutoFit/>
          </a:bodyPr>
          <a:lstStyle/>
          <a:p>
            <a:endParaRPr lang="ru-RU" altLang="ru-RU">
              <a:solidFill>
                <a:srgbClr val="FFFFFF"/>
              </a:solidFill>
              <a:latin typeface="Palatino Linotype" pitchFamily="18" charset="0"/>
            </a:endParaRPr>
          </a:p>
        </p:txBody>
      </p:sp>
      <p:pic>
        <p:nvPicPr>
          <p:cNvPr id="21507" name="Рисунок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1691" y="155972"/>
            <a:ext cx="2757488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Прямоугольник 4"/>
          <p:cNvSpPr>
            <a:spLocks noChangeArrowheads="1"/>
          </p:cNvSpPr>
          <p:nvPr/>
        </p:nvSpPr>
        <p:spPr bwMode="auto">
          <a:xfrm>
            <a:off x="5557837" y="3979069"/>
            <a:ext cx="3506391" cy="238527"/>
          </a:xfrm>
          <a:prstGeom prst="rect">
            <a:avLst/>
          </a:prstGeom>
          <a:solidFill>
            <a:srgbClr val="078877"/>
          </a:solidFill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pPr algn="r"/>
            <a:endParaRPr lang="ru-RU" altLang="ru-RU" sz="1100" dirty="0">
              <a:solidFill>
                <a:srgbClr val="E5C78C"/>
              </a:solidFill>
            </a:endParaRPr>
          </a:p>
        </p:txBody>
      </p:sp>
      <p:sp>
        <p:nvSpPr>
          <p:cNvPr id="21509" name="Прямоугольник 6"/>
          <p:cNvSpPr>
            <a:spLocks noChangeArrowheads="1"/>
          </p:cNvSpPr>
          <p:nvPr/>
        </p:nvSpPr>
        <p:spPr bwMode="auto">
          <a:xfrm>
            <a:off x="1167063" y="204788"/>
            <a:ext cx="7976937" cy="3023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pPr algn="ctr" eaLnBrk="0" hangingPunct="0"/>
            <a:r>
              <a:rPr lang="ru-RU" b="1" dirty="0">
                <a:solidFill>
                  <a:srgbClr val="E5C78C"/>
                </a:solidFill>
              </a:rPr>
              <a:t>Кафедра биологии</a:t>
            </a:r>
            <a:endParaRPr lang="ru-RU" dirty="0">
              <a:solidFill>
                <a:srgbClr val="E5C78C"/>
              </a:solidFill>
            </a:endParaRPr>
          </a:p>
          <a:p>
            <a:pPr algn="ctr" eaLnBrk="0" hangingPunct="0"/>
            <a:r>
              <a:rPr lang="ru-RU" b="1" dirty="0">
                <a:solidFill>
                  <a:srgbClr val="E5C78C"/>
                </a:solidFill>
              </a:rPr>
              <a:t> </a:t>
            </a:r>
            <a:endParaRPr lang="ru-RU" dirty="0">
              <a:solidFill>
                <a:srgbClr val="E5C78C"/>
              </a:solidFill>
            </a:endParaRPr>
          </a:p>
          <a:p>
            <a:pPr algn="ctr" eaLnBrk="0" hangingPunct="0"/>
            <a:r>
              <a:rPr lang="ru-RU" b="1" dirty="0">
                <a:solidFill>
                  <a:srgbClr val="E5C78C"/>
                </a:solidFill>
              </a:rPr>
              <a:t>Лекционный курс по дисциплине </a:t>
            </a:r>
            <a:r>
              <a:rPr lang="ru-RU" b="1" dirty="0" smtClean="0">
                <a:solidFill>
                  <a:srgbClr val="E5C78C"/>
                </a:solidFill>
              </a:rPr>
              <a:t>«Биология</a:t>
            </a:r>
            <a:r>
              <a:rPr lang="ru-RU" b="1" dirty="0">
                <a:solidFill>
                  <a:srgbClr val="E5C78C"/>
                </a:solidFill>
              </a:rPr>
              <a:t>»</a:t>
            </a:r>
          </a:p>
          <a:p>
            <a:pPr algn="ctr" eaLnBrk="0" hangingPunct="0"/>
            <a:r>
              <a:rPr lang="ru-RU" b="1" dirty="0">
                <a:solidFill>
                  <a:srgbClr val="E5C78C"/>
                </a:solidFill>
              </a:rPr>
              <a:t>для </a:t>
            </a:r>
            <a:r>
              <a:rPr lang="ru-RU" b="1" dirty="0" err="1">
                <a:solidFill>
                  <a:srgbClr val="E5C78C"/>
                </a:solidFill>
              </a:rPr>
              <a:t>специалитета</a:t>
            </a:r>
            <a:r>
              <a:rPr lang="ru-RU" b="1" dirty="0">
                <a:solidFill>
                  <a:srgbClr val="E5C78C"/>
                </a:solidFill>
              </a:rPr>
              <a:t> по специальности</a:t>
            </a:r>
            <a:endParaRPr lang="ru-RU" dirty="0">
              <a:solidFill>
                <a:srgbClr val="E5C78C"/>
              </a:solidFill>
            </a:endParaRPr>
          </a:p>
          <a:p>
            <a:pPr algn="ctr" eaLnBrk="0" hangingPunct="0"/>
            <a:r>
              <a:rPr lang="ru-RU" b="1" dirty="0" smtClean="0">
                <a:solidFill>
                  <a:srgbClr val="E5C78C"/>
                </a:solidFill>
              </a:rPr>
              <a:t>30.05.01 Медицинская биохимия</a:t>
            </a:r>
            <a:endParaRPr lang="ru-RU" b="1" dirty="0">
              <a:solidFill>
                <a:srgbClr val="E5C78C"/>
              </a:solidFill>
            </a:endParaRPr>
          </a:p>
          <a:p>
            <a:pPr algn="ctr" eaLnBrk="0" hangingPunct="0"/>
            <a:r>
              <a:rPr lang="ru-RU" b="1" dirty="0">
                <a:solidFill>
                  <a:srgbClr val="E5C78C"/>
                </a:solidFill>
              </a:rPr>
              <a:t> (профиль) </a:t>
            </a:r>
            <a:r>
              <a:rPr lang="ru-RU" b="1" dirty="0" smtClean="0">
                <a:solidFill>
                  <a:srgbClr val="E5C78C"/>
                </a:solidFill>
              </a:rPr>
              <a:t>Медицинская биохимия</a:t>
            </a:r>
            <a:endParaRPr lang="ru-RU" dirty="0">
              <a:solidFill>
                <a:srgbClr val="E5C78C"/>
              </a:solidFill>
            </a:endParaRPr>
          </a:p>
          <a:p>
            <a:pPr algn="ctr"/>
            <a:endParaRPr lang="ru-RU" altLang="ru-RU" sz="2100" b="1" dirty="0">
              <a:solidFill>
                <a:srgbClr val="E5C78C"/>
              </a:solidFill>
              <a:latin typeface="Palatino Linotype" pitchFamily="18" charset="0"/>
            </a:endParaRPr>
          </a:p>
          <a:p>
            <a:pPr algn="ctr"/>
            <a:endParaRPr lang="ru-RU" altLang="ru-RU" sz="2100" b="1" dirty="0">
              <a:solidFill>
                <a:srgbClr val="E5C78C"/>
              </a:solidFill>
              <a:latin typeface="Palatino Linotype" pitchFamily="18" charset="0"/>
            </a:endParaRPr>
          </a:p>
          <a:p>
            <a:pPr algn="ctr" eaLnBrk="0" hangingPunct="0"/>
            <a:r>
              <a:rPr lang="ru-RU" b="1" dirty="0">
                <a:solidFill>
                  <a:srgbClr val="E5C78C"/>
                </a:solidFill>
              </a:rPr>
              <a:t>Лекция </a:t>
            </a:r>
            <a:r>
              <a:rPr lang="ru-RU" b="1" dirty="0" smtClean="0">
                <a:solidFill>
                  <a:srgbClr val="E5C78C"/>
                </a:solidFill>
              </a:rPr>
              <a:t>№ 1</a:t>
            </a:r>
            <a:endParaRPr lang="ru-RU" b="1" dirty="0">
              <a:solidFill>
                <a:srgbClr val="E5C78C"/>
              </a:solidFill>
            </a:endParaRPr>
          </a:p>
          <a:p>
            <a:pPr algn="ctr" eaLnBrk="0" hangingPunct="0"/>
            <a:r>
              <a:rPr lang="ru-RU" b="1" dirty="0">
                <a:solidFill>
                  <a:srgbClr val="E5C78C"/>
                </a:solidFill>
              </a:rPr>
              <a:t> </a:t>
            </a:r>
            <a:endParaRPr lang="ru-RU" dirty="0">
              <a:solidFill>
                <a:srgbClr val="E5C78C"/>
              </a:solidFill>
            </a:endParaRPr>
          </a:p>
        </p:txBody>
      </p:sp>
      <p:sp>
        <p:nvSpPr>
          <p:cNvPr id="21510" name="Прямоугольник 8"/>
          <p:cNvSpPr>
            <a:spLocks noChangeArrowheads="1"/>
          </p:cNvSpPr>
          <p:nvPr/>
        </p:nvSpPr>
        <p:spPr bwMode="auto">
          <a:xfrm>
            <a:off x="4295274" y="4210050"/>
            <a:ext cx="4673705" cy="900246"/>
          </a:xfrm>
          <a:prstGeom prst="rect">
            <a:avLst/>
          </a:prstGeom>
          <a:solidFill>
            <a:srgbClr val="078877"/>
          </a:solidFill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pPr algn="r"/>
            <a:r>
              <a:rPr lang="ru-RU" b="1" dirty="0" err="1" smtClean="0">
                <a:solidFill>
                  <a:srgbClr val="E5C78C"/>
                </a:solidFill>
              </a:rPr>
              <a:t>Постнова</a:t>
            </a:r>
            <a:r>
              <a:rPr lang="ru-RU" b="1" dirty="0" smtClean="0">
                <a:solidFill>
                  <a:srgbClr val="E5C78C"/>
                </a:solidFill>
              </a:rPr>
              <a:t> Маргарита Викторовна </a:t>
            </a:r>
            <a:endParaRPr lang="en-US" b="1" dirty="0" smtClean="0">
              <a:solidFill>
                <a:srgbClr val="E5C78C"/>
              </a:solidFill>
            </a:endParaRPr>
          </a:p>
          <a:p>
            <a:pPr algn="r"/>
            <a:r>
              <a:rPr lang="en-US" b="1" dirty="0" smtClean="0">
                <a:solidFill>
                  <a:srgbClr val="E5C78C"/>
                </a:solidFill>
              </a:rPr>
              <a:t>e-mail</a:t>
            </a:r>
            <a:r>
              <a:rPr lang="ru-RU" b="1" dirty="0" smtClean="0">
                <a:solidFill>
                  <a:srgbClr val="E5C78C"/>
                </a:solidFill>
              </a:rPr>
              <a:t>:</a:t>
            </a:r>
            <a:r>
              <a:rPr lang="en-US" b="1" dirty="0" smtClean="0">
                <a:solidFill>
                  <a:srgbClr val="E5C78C"/>
                </a:solidFill>
              </a:rPr>
              <a:t> margarita.postnova@volgmed.ru</a:t>
            </a:r>
            <a:endParaRPr lang="ru-RU" b="1" dirty="0" smtClean="0">
              <a:solidFill>
                <a:srgbClr val="E5C78C"/>
              </a:solidFill>
            </a:endParaRPr>
          </a:p>
          <a:p>
            <a:pPr algn="r"/>
            <a:endParaRPr lang="ru-RU" b="1" dirty="0">
              <a:solidFill>
                <a:srgbClr val="E5C78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50495" y="3159555"/>
            <a:ext cx="7495673" cy="3924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2100" dirty="0" err="1" smtClean="0">
                <a:solidFill>
                  <a:srgbClr val="E5C78C"/>
                </a:solidFill>
                <a:latin typeface="Times New Roman" pitchFamily="18" charset="0"/>
                <a:cs typeface="Times New Roman" pitchFamily="18" charset="0"/>
              </a:rPr>
              <a:t>Демэкология</a:t>
            </a:r>
            <a:endParaRPr lang="ru-RU" sz="2100" dirty="0">
              <a:solidFill>
                <a:srgbClr val="E5C78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10653" y="213625"/>
            <a:ext cx="7491476" cy="496239"/>
          </a:xfrm>
        </p:spPr>
        <p:txBody>
          <a:bodyPr>
            <a:normAutofit/>
          </a:bodyPr>
          <a:lstStyle/>
          <a:p>
            <a:pPr algn="ctr"/>
            <a:r>
              <a:rPr lang="ru-RU" sz="2100" dirty="0" smtClean="0">
                <a:solidFill>
                  <a:schemeClr val="bg1"/>
                </a:solidFill>
              </a:rPr>
              <a:t>Периодизация жизненного цикла особей</a:t>
            </a:r>
            <a:endParaRPr lang="ru-RU" sz="2100" dirty="0">
              <a:solidFill>
                <a:schemeClr val="bg1"/>
              </a:solidFill>
            </a:endParaRPr>
          </a:p>
        </p:txBody>
      </p:sp>
      <p:pic>
        <p:nvPicPr>
          <p:cNvPr id="6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71451" y="200464"/>
            <a:ext cx="338175" cy="3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726" y="3272590"/>
            <a:ext cx="7381875" cy="1678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869848"/>
            <a:ext cx="9400673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493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новорожденные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– до момента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прозревания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493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молодые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– подрастающие особи, "подростки"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493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полувзрослые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– близкие к половозрелым особям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493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взрослые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– половозрелые животные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493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старые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– особи, переставшие размножаться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54768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95664" y="213624"/>
            <a:ext cx="7491476" cy="1129903"/>
          </a:xfrm>
        </p:spPr>
        <p:txBody>
          <a:bodyPr>
            <a:normAutofit/>
          </a:bodyPr>
          <a:lstStyle/>
          <a:p>
            <a:pPr algn="ctr"/>
            <a:r>
              <a:rPr lang="ru-RU" sz="2100" dirty="0" smtClean="0">
                <a:solidFill>
                  <a:schemeClr val="bg1"/>
                </a:solidFill>
              </a:rPr>
              <a:t>Характеристики популяции, влияющие на ее динамику</a:t>
            </a:r>
            <a:endParaRPr lang="ru-RU" sz="2100" dirty="0">
              <a:solidFill>
                <a:schemeClr val="bg1"/>
              </a:solidFill>
            </a:endParaRPr>
          </a:p>
        </p:txBody>
      </p:sp>
      <p:pic>
        <p:nvPicPr>
          <p:cNvPr id="6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71451" y="200464"/>
            <a:ext cx="1088231" cy="1058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16568" y="1467854"/>
            <a:ext cx="2319930" cy="173124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</a:rPr>
              <a:t>Численность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</a:rPr>
              <a:t>Плотность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</a:rPr>
              <a:t>Рождаемость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</a:rPr>
              <a:t>Смертность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</a:rPr>
              <a:t>Темп роста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</a:rPr>
              <a:t>Прирост популяции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5548" y="1345317"/>
            <a:ext cx="5489383" cy="3575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2547680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95664" y="213625"/>
            <a:ext cx="7491476" cy="412018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Численность популяции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6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71452" y="200464"/>
            <a:ext cx="534402" cy="519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417094" y="679890"/>
            <a:ext cx="7443537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60400" algn="l"/>
                <a:tab pos="661988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Численность популяции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– это общее количество особей популяции в пределах её ареала.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60400" algn="l"/>
                <a:tab pos="661988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Пример: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60400" algn="l"/>
                <a:tab pos="661988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популяция уссурийского тигра – около 300 особей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60400" algn="l"/>
                <a:tab pos="661988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популяция ладожской нерпы – около 10 тыс. особей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60400" algn="l"/>
                <a:tab pos="661988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image7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22866" y="912090"/>
            <a:ext cx="1121134" cy="1073426"/>
          </a:xfrm>
          <a:prstGeom prst="rect">
            <a:avLst/>
          </a:prstGeom>
        </p:spPr>
      </p:pic>
      <p:pic>
        <p:nvPicPr>
          <p:cNvPr id="15" name="image8.jpe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054671" y="1966893"/>
            <a:ext cx="1089329" cy="1081377"/>
          </a:xfrm>
          <a:prstGeom prst="rect">
            <a:avLst/>
          </a:prstGeom>
        </p:spPr>
      </p:pic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497304" y="3009026"/>
            <a:ext cx="802105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604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Эффективная численность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(репродуктивная численность) – это количество особей популяции, которая формирует генофонд следующего поколения (генетически эффективная величина).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604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Пример: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604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для человека эффективная численность – 45 особей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604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для домовой мыши – 10 особей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547680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63580" y="0"/>
            <a:ext cx="7491476" cy="556397"/>
          </a:xfrm>
        </p:spPr>
        <p:txBody>
          <a:bodyPr>
            <a:normAutofit/>
          </a:bodyPr>
          <a:lstStyle/>
          <a:p>
            <a:pPr algn="ctr"/>
            <a:r>
              <a:rPr lang="ru-RU" sz="2100" dirty="0" smtClean="0">
                <a:solidFill>
                  <a:schemeClr val="bg1"/>
                </a:solidFill>
              </a:rPr>
              <a:t>Плотность популяции</a:t>
            </a:r>
            <a:endParaRPr lang="ru-RU" sz="2100" dirty="0">
              <a:solidFill>
                <a:schemeClr val="bg1"/>
              </a:solidFill>
            </a:endParaRPr>
          </a:p>
        </p:txBody>
      </p:sp>
      <p:pic>
        <p:nvPicPr>
          <p:cNvPr id="6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" y="0"/>
            <a:ext cx="560770" cy="545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619185"/>
            <a:ext cx="91440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755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Плотность популяции –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количество особей или биомассы на единицу площади либо объема.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755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Пример: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17550" algn="l"/>
              </a:tabLst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400 деревьев на 1 га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17550" algn="l"/>
              </a:tabLst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0,5 г циклопов в 1 м3 воды.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755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Плотность популяции отличается изменчивостью и зависит от ее численности.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755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Обычно с увеличением численности увеличивается плотность.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755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При возрастании численности не наблюдается увеличение плотности лишь в том случае, когда возможно распределение популяции, расширение ее ареала.</a:t>
            </a:r>
            <a: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547680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94611" y="229667"/>
            <a:ext cx="7491476" cy="556397"/>
          </a:xfrm>
        </p:spPr>
        <p:txBody>
          <a:bodyPr>
            <a:normAutofit/>
          </a:bodyPr>
          <a:lstStyle/>
          <a:p>
            <a:pPr algn="ctr"/>
            <a:r>
              <a:rPr lang="ru-RU" sz="2100" dirty="0" smtClean="0">
                <a:solidFill>
                  <a:schemeClr val="bg1"/>
                </a:solidFill>
              </a:rPr>
              <a:t>Рождаемость и смертность</a:t>
            </a:r>
            <a:endParaRPr lang="ru-RU" sz="2100" dirty="0">
              <a:solidFill>
                <a:schemeClr val="bg1"/>
              </a:solidFill>
            </a:endParaRPr>
          </a:p>
        </p:txBody>
      </p:sp>
      <p:pic>
        <p:nvPicPr>
          <p:cNvPr id="6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71452" y="200464"/>
            <a:ext cx="566486" cy="550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288758" y="619185"/>
            <a:ext cx="851835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27075" algn="l"/>
                <a:tab pos="728663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Рождаемость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– число новых особей, появившихся за единицу времени в результате размножения.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27075" algn="l"/>
                <a:tab pos="728663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Смертность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– количество погибших в популяции особей за определенный отрезок времени.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27075" algn="l"/>
                <a:tab pos="728663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Рождаемость/смертность: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27075" algn="l"/>
                <a:tab pos="728663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абсолютная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27075" algn="l"/>
                <a:tab pos="728663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удельная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27075" algn="l"/>
                <a:tab pos="728663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	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27075" algn="l"/>
                <a:tab pos="728663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Типы смертности: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27075" algn="l"/>
                <a:tab pos="728663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одинаковая на всех стадиях развития (редко)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27075" algn="l"/>
                <a:tab pos="728663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повышенная в раннем возрасте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27075" algn="l"/>
                <a:tab pos="728663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повышенная в старости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42547680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79621" y="213624"/>
            <a:ext cx="7507519" cy="604523"/>
          </a:xfrm>
        </p:spPr>
        <p:txBody>
          <a:bodyPr>
            <a:normAutofit/>
          </a:bodyPr>
          <a:lstStyle/>
          <a:p>
            <a:pPr algn="ctr"/>
            <a:r>
              <a:rPr lang="ru-RU" sz="2100" dirty="0" smtClean="0">
                <a:solidFill>
                  <a:schemeClr val="bg1"/>
                </a:solidFill>
              </a:rPr>
              <a:t>Прирост и темп роста популяции</a:t>
            </a:r>
            <a:endParaRPr lang="ru-RU" sz="2100" dirty="0">
              <a:solidFill>
                <a:schemeClr val="bg1"/>
              </a:solidFill>
            </a:endParaRPr>
          </a:p>
        </p:txBody>
      </p:sp>
      <p:pic>
        <p:nvPicPr>
          <p:cNvPr id="6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71452" y="200465"/>
            <a:ext cx="871286" cy="84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224590" y="1055455"/>
            <a:ext cx="7652083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Прирост популяции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– это разница между рождаемостью и смертностью.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Он может быть как положительным, так и отрицательным.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Темп роста популяции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– это средний прирост популяции за единицу времени.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29137" y="3292613"/>
            <a:ext cx="2392779" cy="165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2547680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95664" y="213625"/>
            <a:ext cx="7491476" cy="34785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Типы роста популяций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6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0" y="0"/>
            <a:ext cx="701027" cy="681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834190" y="511115"/>
            <a:ext cx="76039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S-образная кривая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12290" name="Group 2"/>
          <p:cNvGrpSpPr>
            <a:grpSpLocks/>
          </p:cNvGrpSpPr>
          <p:nvPr/>
        </p:nvGrpSpPr>
        <p:grpSpPr bwMode="auto">
          <a:xfrm>
            <a:off x="122741" y="1074873"/>
            <a:ext cx="8732624" cy="3843456"/>
            <a:chOff x="377" y="-3157"/>
            <a:chExt cx="14146" cy="7664"/>
          </a:xfrm>
        </p:grpSpPr>
        <p:pic>
          <p:nvPicPr>
            <p:cNvPr id="12292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7" y="-3157"/>
              <a:ext cx="6673" cy="4981"/>
            </a:xfrm>
            <a:prstGeom prst="rect">
              <a:avLst/>
            </a:prstGeom>
            <a:noFill/>
          </p:spPr>
        </p:pic>
        <p:pic>
          <p:nvPicPr>
            <p:cNvPr id="12291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221" y="-10"/>
              <a:ext cx="7302" cy="4517"/>
            </a:xfrm>
            <a:prstGeom prst="rect">
              <a:avLst/>
            </a:prstGeom>
            <a:noFill/>
          </p:spPr>
        </p:pic>
      </p:grp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4572000" y="2263076"/>
            <a:ext cx="256486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J-образная кривая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547680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99412" y="0"/>
            <a:ext cx="7491476" cy="737937"/>
          </a:xfrm>
        </p:spPr>
        <p:txBody>
          <a:bodyPr>
            <a:normAutofit/>
          </a:bodyPr>
          <a:lstStyle/>
          <a:p>
            <a:pPr algn="ctr"/>
            <a:r>
              <a:rPr lang="ru-RU" sz="2100" dirty="0" smtClean="0">
                <a:solidFill>
                  <a:schemeClr val="bg1"/>
                </a:solidFill>
              </a:rPr>
              <a:t>Эффект группы</a:t>
            </a:r>
            <a:endParaRPr lang="ru-RU" sz="2100" dirty="0">
              <a:solidFill>
                <a:schemeClr val="bg1"/>
              </a:solidFill>
            </a:endParaRPr>
          </a:p>
        </p:txBody>
      </p:sp>
      <p:pic>
        <p:nvPicPr>
          <p:cNvPr id="6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0" y="0"/>
            <a:ext cx="701027" cy="681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208547" y="814824"/>
            <a:ext cx="749166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Эффект группы –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оптимизация физиологических процессов, ведущая к повышению жизнеспособности при совместном существовании.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Проявляется как психофизиологическая реакция отдельной особи на присутствие других особей своего вида.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grpSp>
        <p:nvGrpSpPr>
          <p:cNvPr id="11266" name="Group 2"/>
          <p:cNvGrpSpPr>
            <a:grpSpLocks/>
          </p:cNvGrpSpPr>
          <p:nvPr/>
        </p:nvGrpSpPr>
        <p:grpSpPr bwMode="auto">
          <a:xfrm>
            <a:off x="6176210" y="3080084"/>
            <a:ext cx="2866189" cy="2069765"/>
            <a:chOff x="8575" y="322"/>
            <a:chExt cx="5665" cy="4237"/>
          </a:xfrm>
        </p:grpSpPr>
        <p:pic>
          <p:nvPicPr>
            <p:cNvPr id="1126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574" y="321"/>
              <a:ext cx="5665" cy="4079"/>
            </a:xfrm>
            <a:prstGeom prst="rect">
              <a:avLst/>
            </a:prstGeom>
            <a:noFill/>
          </p:spPr>
        </p:pic>
        <p:sp>
          <p:nvSpPr>
            <p:cNvPr id="11268" name="Text Box 4"/>
            <p:cNvSpPr txBox="1">
              <a:spLocks noChangeArrowheads="1"/>
            </p:cNvSpPr>
            <p:nvPr/>
          </p:nvSpPr>
          <p:spPr bwMode="auto">
            <a:xfrm>
              <a:off x="13288" y="4318"/>
              <a:ext cx="265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96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rgbClr val="8A8A8A"/>
                  </a:solidFill>
                  <a:effectLst/>
                  <a:latin typeface="Calibri" pitchFamily="34" charset="0"/>
                  <a:cs typeface="Arial" pitchFamily="34" charset="0"/>
                </a:rPr>
                <a:t>19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42547680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62527" y="0"/>
            <a:ext cx="7491476" cy="1129903"/>
          </a:xfrm>
        </p:spPr>
        <p:txBody>
          <a:bodyPr>
            <a:normAutofit/>
          </a:bodyPr>
          <a:lstStyle/>
          <a:p>
            <a:pPr algn="ctr"/>
            <a:r>
              <a:rPr lang="ru-RU" sz="2100" dirty="0" smtClean="0">
                <a:solidFill>
                  <a:schemeClr val="bg1"/>
                </a:solidFill>
              </a:rPr>
              <a:t>Экологические стратегии выживания</a:t>
            </a:r>
            <a:endParaRPr lang="ru-RU" sz="2100" dirty="0">
              <a:solidFill>
                <a:schemeClr val="bg1"/>
              </a:solidFill>
            </a:endParaRPr>
          </a:p>
        </p:txBody>
      </p:sp>
      <p:pic>
        <p:nvPicPr>
          <p:cNvPr id="6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71452" y="200465"/>
            <a:ext cx="630654" cy="61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73298" y="895169"/>
            <a:ext cx="8266622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Экологическая стратегия популяции </a:t>
            </a:r>
            <a:r>
              <a:rPr lang="ru-RU" sz="2400" dirty="0" smtClean="0">
                <a:solidFill>
                  <a:schemeClr val="bg1"/>
                </a:solidFill>
              </a:rPr>
              <a:t>— это её общая </a:t>
            </a:r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Характеристика  </a:t>
            </a:r>
            <a:r>
              <a:rPr lang="ru-RU" sz="2400" dirty="0" smtClean="0">
                <a:solidFill>
                  <a:schemeClr val="bg1"/>
                </a:solidFill>
              </a:rPr>
              <a:t>роста и размножения. </a:t>
            </a:r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Сюда </a:t>
            </a:r>
            <a:r>
              <a:rPr lang="ru-RU" sz="2400" dirty="0" smtClean="0">
                <a:solidFill>
                  <a:schemeClr val="bg1"/>
                </a:solidFill>
              </a:rPr>
              <a:t>входят темпы роста особей, </a:t>
            </a:r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время </a:t>
            </a:r>
            <a:r>
              <a:rPr lang="ru-RU" sz="2400" dirty="0" smtClean="0">
                <a:solidFill>
                  <a:schemeClr val="bg1"/>
                </a:solidFill>
              </a:rPr>
              <a:t>достижения </a:t>
            </a:r>
            <a:r>
              <a:rPr lang="ru-RU" sz="2400" dirty="0" err="1" smtClean="0">
                <a:solidFill>
                  <a:schemeClr val="bg1"/>
                </a:solidFill>
              </a:rPr>
              <a:t>половозрелости</a:t>
            </a:r>
            <a:r>
              <a:rPr lang="ru-RU" sz="2400" dirty="0" smtClean="0">
                <a:solidFill>
                  <a:schemeClr val="bg1"/>
                </a:solidFill>
              </a:rPr>
              <a:t>, плодовитость</a:t>
            </a:r>
            <a:r>
              <a:rPr lang="ru-RU" sz="2400" dirty="0" smtClean="0">
                <a:solidFill>
                  <a:schemeClr val="bg1"/>
                </a:solidFill>
              </a:rPr>
              <a:t>,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периодичность размножения и т. д.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5641" y="2791406"/>
            <a:ext cx="2778543" cy="2111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90255" y="2630905"/>
            <a:ext cx="3136914" cy="2301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2547680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27748" y="0"/>
            <a:ext cx="7491476" cy="1129903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Основные признаки r-видов</a:t>
            </a:r>
            <a:endParaRPr lang="ru-RU" sz="2100" dirty="0">
              <a:solidFill>
                <a:schemeClr val="bg1"/>
              </a:solidFill>
            </a:endParaRPr>
          </a:p>
        </p:txBody>
      </p:sp>
      <p:pic>
        <p:nvPicPr>
          <p:cNvPr id="6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71452" y="200464"/>
            <a:ext cx="503108" cy="489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08546" y="896183"/>
            <a:ext cx="7459579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017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высокая плодовитость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017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короткое время регенерации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017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высокая численность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017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малые размеры особей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017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малая продолжительность жизни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017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большие траты энергии на размножение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017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кратковременность местообитаний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017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низкая конкурентоспособность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17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1853" y="2573609"/>
            <a:ext cx="2125579" cy="2334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254768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44379" y="144379"/>
            <a:ext cx="795735" cy="757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Прямоугольник 2"/>
          <p:cNvSpPr>
            <a:spLocks noChangeArrowheads="1"/>
          </p:cNvSpPr>
          <p:nvPr/>
        </p:nvSpPr>
        <p:spPr bwMode="auto">
          <a:xfrm>
            <a:off x="2936082" y="207169"/>
            <a:ext cx="740828" cy="392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>
            <a:spAutoFit/>
          </a:bodyPr>
          <a:lstStyle/>
          <a:p>
            <a:pPr eaLnBrk="0" hangingPunct="0"/>
            <a:r>
              <a:rPr lang="ru-RU" sz="2100" dirty="0" smtClean="0">
                <a:solidFill>
                  <a:schemeClr val="bg1"/>
                </a:solidFill>
              </a:rPr>
              <a:t>план</a:t>
            </a:r>
            <a:endParaRPr lang="ru-RU" sz="2100" dirty="0">
              <a:solidFill>
                <a:schemeClr val="bg1"/>
              </a:solidFill>
            </a:endParaRPr>
          </a:p>
        </p:txBody>
      </p:sp>
      <p:sp>
        <p:nvSpPr>
          <p:cNvPr id="22531" name="Rectangle 2"/>
          <p:cNvSpPr>
            <a:spLocks noChangeArrowheads="1"/>
          </p:cNvSpPr>
          <p:nvPr/>
        </p:nvSpPr>
        <p:spPr bwMode="auto">
          <a:xfrm>
            <a:off x="950119" y="1884453"/>
            <a:ext cx="8068700" cy="62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 anchor="ctr">
            <a:spAutoFit/>
          </a:bodyPr>
          <a:lstStyle/>
          <a:p>
            <a:endParaRPr lang="ru-RU" dirty="0"/>
          </a:p>
          <a:p>
            <a:pPr eaLnBrk="0" hangingPunct="0"/>
            <a:endParaRPr lang="ru-RU" dirty="0"/>
          </a:p>
        </p:txBody>
      </p:sp>
      <p:sp>
        <p:nvSpPr>
          <p:cNvPr id="22535" name="Rectangle 2"/>
          <p:cNvSpPr>
            <a:spLocks noChangeArrowheads="1"/>
          </p:cNvSpPr>
          <p:nvPr/>
        </p:nvSpPr>
        <p:spPr bwMode="auto">
          <a:xfrm>
            <a:off x="0" y="-1674"/>
            <a:ext cx="13856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22537" name="Rectangle 5"/>
          <p:cNvSpPr>
            <a:spLocks noChangeArrowheads="1"/>
          </p:cNvSpPr>
          <p:nvPr/>
        </p:nvSpPr>
        <p:spPr bwMode="auto">
          <a:xfrm>
            <a:off x="0" y="-1674"/>
            <a:ext cx="13856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44380" y="1034716"/>
            <a:ext cx="8336513" cy="283923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lvl="0"/>
            <a:r>
              <a:rPr lang="ru-RU" dirty="0" smtClean="0">
                <a:solidFill>
                  <a:schemeClr val="bg1"/>
                </a:solidFill>
              </a:rPr>
              <a:t>1.Основные понятия </a:t>
            </a:r>
            <a:r>
              <a:rPr lang="ru-RU" dirty="0" err="1" smtClean="0">
                <a:solidFill>
                  <a:schemeClr val="bg1"/>
                </a:solidFill>
              </a:rPr>
              <a:t>демэкологии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pPr lvl="0"/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2. Структура и динамика популяций.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3.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Динамика популяции, типы роста и регуляция численности популяции.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Эффект группы</a:t>
            </a:r>
            <a:r>
              <a:rPr lang="ru-RU" b="1" dirty="0" smtClean="0">
                <a:solidFill>
                  <a:schemeClr val="bg1"/>
                </a:solidFill>
              </a:rPr>
              <a:t>.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4. Популяция как саморегулирующаяся экологическая система.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Понятие об экологических стратегиях выживания (r-стратегия, K-стратегия).</a:t>
            </a:r>
            <a:endParaRPr lang="ru-RU" b="1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95664" y="213624"/>
            <a:ext cx="7491476" cy="1129903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Основные признаки К-видов</a:t>
            </a:r>
            <a:endParaRPr lang="ru-RU" sz="2100" dirty="0">
              <a:solidFill>
                <a:schemeClr val="bg1"/>
              </a:solidFill>
            </a:endParaRPr>
          </a:p>
        </p:txBody>
      </p:sp>
      <p:pic>
        <p:nvPicPr>
          <p:cNvPr id="6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71451" y="200464"/>
            <a:ext cx="1088231" cy="1058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-368968" y="1327071"/>
            <a:ext cx="7924800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74725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низкая плодовитость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74725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значительная продолжительность жизни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74725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крупные размеры особей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74725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высокая конкурентоспособность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74725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устойчивость на занимаемой территории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74725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высокая специализация образа жизни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74725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81011" y="1979903"/>
            <a:ext cx="2432371" cy="2367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2547680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37936" y="0"/>
            <a:ext cx="7202719" cy="492229"/>
          </a:xfrm>
        </p:spPr>
        <p:txBody>
          <a:bodyPr>
            <a:normAutofit/>
          </a:bodyPr>
          <a:lstStyle/>
          <a:p>
            <a:pPr algn="ctr"/>
            <a:r>
              <a:rPr lang="ru-RU" sz="2400" dirty="0" err="1" smtClean="0">
                <a:solidFill>
                  <a:schemeClr val="bg1"/>
                </a:solidFill>
              </a:rPr>
              <a:t>r</a:t>
            </a:r>
            <a:r>
              <a:rPr lang="ru-RU" sz="2400" dirty="0" smtClean="0">
                <a:solidFill>
                  <a:schemeClr val="bg1"/>
                </a:solidFill>
              </a:rPr>
              <a:t>- и К-стратегии: обобщение</a:t>
            </a:r>
            <a:endParaRPr lang="ru-RU" sz="2100" dirty="0">
              <a:solidFill>
                <a:schemeClr val="bg1"/>
              </a:solidFill>
            </a:endParaRPr>
          </a:p>
        </p:txBody>
      </p:sp>
      <p:pic>
        <p:nvPicPr>
          <p:cNvPr id="6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71451" y="200465"/>
            <a:ext cx="438149" cy="426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545432"/>
            <a:ext cx="8341895" cy="4245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017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Одну ту же среду обитания разные популяции могут использовать по-разному, поэтому в одном и том же местообитаний могут сосуществовать виды с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 и К- стратегией.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017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Между этими крайними стратегиями существуют переходы.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017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Ни один из видов не подвержен только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 или только К- отбору.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17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 целом же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 и К-стратегии объясняют связь между разнокачественными характеристиками популяции и условиями среды.</a:t>
            </a:r>
            <a: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84169" y="3352092"/>
            <a:ext cx="1459832" cy="1791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2547680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71451" y="44054"/>
            <a:ext cx="1088231" cy="1058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8" name="Rectangle 1"/>
          <p:cNvSpPr>
            <a:spLocks noChangeArrowheads="1"/>
          </p:cNvSpPr>
          <p:nvPr/>
        </p:nvSpPr>
        <p:spPr bwMode="auto">
          <a:xfrm>
            <a:off x="2633100" y="2413083"/>
            <a:ext cx="4136231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 anchor="ctr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ea typeface="Microsoft Sans Serif" pitchFamily="34" charset="0"/>
                <a:cs typeface="Times New Roman" pitchFamily="18" charset="0"/>
              </a:rPr>
              <a:t>Благодарю за внимание!</a:t>
            </a:r>
            <a:endParaRPr lang="ru-RU" sz="2400" dirty="0">
              <a:solidFill>
                <a:schemeClr val="bg1"/>
              </a:solidFill>
              <a:ea typeface="Microsoft Sans Serif" pitchFamily="34" charset="0"/>
            </a:endParaRPr>
          </a:p>
        </p:txBody>
      </p:sp>
      <p:pic>
        <p:nvPicPr>
          <p:cNvPr id="6" name="image14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46947" y="208547"/>
            <a:ext cx="4061537" cy="2181726"/>
          </a:xfrm>
          <a:prstGeom prst="rect">
            <a:avLst/>
          </a:prstGeom>
        </p:spPr>
      </p:pic>
      <p:pic>
        <p:nvPicPr>
          <p:cNvPr id="7" name="image15.jpeg" descr="https://lh5.googleusercontent.com/proxy/kWpVEY-5yf3fXWy0-gTPVs8z7VElb4S8rdCARvCj-rZ1Yr3KFHC4Rb73Z784jmyfFJmgRyxLVjfzaS4yTkOrdeZA1Ss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8547" y="2775284"/>
            <a:ext cx="2823412" cy="2101516"/>
          </a:xfrm>
          <a:prstGeom prst="rect">
            <a:avLst/>
          </a:prstGeom>
        </p:spPr>
      </p:pic>
      <p:pic>
        <p:nvPicPr>
          <p:cNvPr id="8" name="image16.jpeg" descr="https://rs.img.com.ua/crop?v2=1&amp;w=600&amp;h=0&amp;url=%2F%2Fbm.img.com.ua%2Fberlin%2Fstorage%2Forig%2Fa%2Fd9%2F4125f6e90ad50f1ff17740550c748d9a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702759" y="2791326"/>
            <a:ext cx="3088315" cy="21596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065233" y="225655"/>
            <a:ext cx="6400800" cy="712808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Основные понятия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92506" y="192505"/>
            <a:ext cx="1088231" cy="1058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00789" y="1431758"/>
            <a:ext cx="6576929" cy="900246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Демэкология</a:t>
            </a:r>
            <a:r>
              <a:rPr lang="ru-RU" dirty="0" smtClean="0">
                <a:solidFill>
                  <a:schemeClr val="bg1"/>
                </a:solidFill>
              </a:rPr>
              <a:t>  это раздел общей экологии,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изучающий динамику  популяций, </a:t>
            </a:r>
          </a:p>
          <a:p>
            <a:r>
              <a:rPr lang="ru-RU" dirty="0" err="1" smtClean="0">
                <a:solidFill>
                  <a:schemeClr val="bg1"/>
                </a:solidFill>
              </a:rPr>
              <a:t>внутрипопуляционноые</a:t>
            </a:r>
            <a:r>
              <a:rPr lang="ru-RU" dirty="0" smtClean="0">
                <a:solidFill>
                  <a:schemeClr val="bg1"/>
                </a:solidFill>
              </a:rPr>
              <a:t> группировки и их взаимоотношения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5149" y="2593369"/>
            <a:ext cx="3465852" cy="2135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06929" y="2502569"/>
            <a:ext cx="3595498" cy="2134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/>
          <p:cNvSpPr>
            <a:spLocks noGrp="1" noChangeArrowheads="1"/>
          </p:cNvSpPr>
          <p:nvPr>
            <p:ph type="title"/>
          </p:nvPr>
        </p:nvSpPr>
        <p:spPr>
          <a:xfrm>
            <a:off x="818148" y="225655"/>
            <a:ext cx="7647886" cy="71280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Место </a:t>
            </a:r>
            <a:r>
              <a:rPr lang="ru-RU" sz="2400" dirty="0" err="1" smtClean="0">
                <a:solidFill>
                  <a:schemeClr val="bg1"/>
                </a:solidFill>
              </a:rPr>
              <a:t>демэкологии</a:t>
            </a:r>
            <a:r>
              <a:rPr lang="ru-RU" sz="2400" dirty="0" smtClean="0">
                <a:solidFill>
                  <a:schemeClr val="bg1"/>
                </a:solidFill>
              </a:rPr>
              <a:t> в структуре экологии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92506" y="192506"/>
            <a:ext cx="565484" cy="550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938463" y="1167063"/>
            <a:ext cx="5475345" cy="256224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marL="257175" indent="-257175"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Общая экология</a:t>
            </a:r>
          </a:p>
          <a:p>
            <a:pPr marL="257175" indent="-257175"/>
            <a:endParaRPr lang="ru-RU" dirty="0" smtClean="0">
              <a:solidFill>
                <a:schemeClr val="bg1"/>
              </a:solidFill>
            </a:endParaRPr>
          </a:p>
          <a:p>
            <a:pPr marL="257175" indent="-257175">
              <a:buFont typeface="Arial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</a:rPr>
              <a:t>Аутэкология, или экология организмов</a:t>
            </a:r>
          </a:p>
          <a:p>
            <a:pPr marL="257175" indent="-257175">
              <a:buFont typeface="Arial" pitchFamily="34" charset="0"/>
              <a:buChar char="•"/>
            </a:pPr>
            <a:r>
              <a:rPr lang="ru-RU" dirty="0" err="1" smtClean="0">
                <a:solidFill>
                  <a:schemeClr val="bg1"/>
                </a:solidFill>
              </a:rPr>
              <a:t>Демэкология</a:t>
            </a:r>
            <a:r>
              <a:rPr lang="ru-RU" dirty="0" smtClean="0">
                <a:solidFill>
                  <a:schemeClr val="bg1"/>
                </a:solidFill>
              </a:rPr>
              <a:t>, или экология популяций</a:t>
            </a:r>
          </a:p>
          <a:p>
            <a:pPr marL="257175" indent="-257175">
              <a:buFont typeface="Arial" pitchFamily="34" charset="0"/>
              <a:buChar char="•"/>
            </a:pPr>
            <a:r>
              <a:rPr lang="ru-RU" dirty="0" err="1" smtClean="0">
                <a:solidFill>
                  <a:schemeClr val="bg1"/>
                </a:solidFill>
              </a:rPr>
              <a:t>Эйдэкология</a:t>
            </a:r>
            <a:r>
              <a:rPr lang="ru-RU" dirty="0" smtClean="0">
                <a:solidFill>
                  <a:schemeClr val="bg1"/>
                </a:solidFill>
              </a:rPr>
              <a:t>, или экология видов</a:t>
            </a:r>
          </a:p>
          <a:p>
            <a:pPr marL="257175" indent="-257175">
              <a:buFont typeface="Arial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</a:rPr>
              <a:t>Синэкология, или экология экосистем</a:t>
            </a:r>
          </a:p>
          <a:p>
            <a:pPr marL="257175" indent="-257175">
              <a:buFont typeface="Arial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</a:rPr>
              <a:t>Глобальная экология, или экология биосферы</a:t>
            </a:r>
          </a:p>
          <a:p>
            <a:pPr marL="257175" indent="-257175">
              <a:buFont typeface="Arial" pitchFamily="34" charset="0"/>
              <a:buChar char="•"/>
            </a:pPr>
            <a:endParaRPr lang="ru-RU" dirty="0" smtClean="0">
              <a:solidFill>
                <a:schemeClr val="bg1"/>
              </a:solidFill>
            </a:endParaRPr>
          </a:p>
          <a:p>
            <a:pPr marL="257175" indent="-257175"/>
            <a:r>
              <a:rPr lang="ru-RU" dirty="0" smtClean="0">
                <a:solidFill>
                  <a:schemeClr val="bg1"/>
                </a:solidFill>
              </a:rPr>
              <a:t>2.частная экология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065233" y="225655"/>
            <a:ext cx="6400800" cy="712808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Основные понятия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92506" y="192505"/>
            <a:ext cx="721895" cy="702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28601" y="1311442"/>
            <a:ext cx="7526676" cy="200824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Популяция – совокупность особей одного вида, способная к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самовоспроизведению,  более или менее изолированная в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пространстве и во времени от других популяций того же вида.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Примеры : популяцию образуют все особи окуня,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обитающего в небольшом озере,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все деревья одного вида в лесу, все насекомые одного вида на лугу.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8872" y="3410201"/>
            <a:ext cx="1964531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3537" y="3452311"/>
            <a:ext cx="2456887" cy="1609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5505" y="3333334"/>
            <a:ext cx="2073756" cy="1653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2"/>
          <p:cNvSpPr>
            <a:spLocks noGrp="1" noChangeArrowheads="1"/>
          </p:cNvSpPr>
          <p:nvPr>
            <p:ph type="title"/>
          </p:nvPr>
        </p:nvSpPr>
        <p:spPr>
          <a:xfrm>
            <a:off x="745958" y="0"/>
            <a:ext cx="6962086" cy="830179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Типы популяций</a:t>
            </a:r>
          </a:p>
        </p:txBody>
      </p:sp>
      <p:sp>
        <p:nvSpPr>
          <p:cNvPr id="442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5084" y="1197142"/>
            <a:ext cx="7391400" cy="1473869"/>
          </a:xfrm>
        </p:spPr>
        <p:txBody>
          <a:bodyPr/>
          <a:lstStyle/>
          <a:p>
            <a:pPr marL="65485" indent="0" eaLnBrk="1" hangingPunct="1">
              <a:lnSpc>
                <a:spcPct val="120000"/>
              </a:lnSpc>
              <a:buNone/>
              <a:defRPr/>
            </a:pPr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7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71450" y="200465"/>
            <a:ext cx="610603" cy="593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513348" y="618241"/>
            <a:ext cx="830981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588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Элементарная (локальная)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– это совокупность особей одного вида, занимающих небольшой участок однородной площади.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58825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588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Экологическая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– совокупность элементарных популяций, приуроченных к конкретным биогеоценозам.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58825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588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Географическая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– совокупность экологических популяций, охватывающих группы особей одного вида, которые заселяют территорию с географически однородными условиями.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2"/>
          <p:cNvSpPr>
            <a:spLocks noGrp="1" noChangeArrowheads="1"/>
          </p:cNvSpPr>
          <p:nvPr>
            <p:ph type="title"/>
          </p:nvPr>
        </p:nvSpPr>
        <p:spPr>
          <a:xfrm>
            <a:off x="2021305" y="201593"/>
            <a:ext cx="6011591" cy="532334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Структура популяций</a:t>
            </a:r>
          </a:p>
        </p:txBody>
      </p:sp>
      <p:sp>
        <p:nvSpPr>
          <p:cNvPr id="442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5084" y="1197142"/>
            <a:ext cx="7391400" cy="1473869"/>
          </a:xfrm>
        </p:spPr>
        <p:txBody>
          <a:bodyPr/>
          <a:lstStyle/>
          <a:p>
            <a:pPr marL="65485" indent="0" eaLnBrk="1" hangingPunct="1">
              <a:lnSpc>
                <a:spcPct val="120000"/>
              </a:lnSpc>
              <a:buNone/>
              <a:defRPr/>
            </a:pPr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7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71451" y="200464"/>
            <a:ext cx="706856" cy="687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842210" y="785984"/>
            <a:ext cx="5739063" cy="1177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Структура популяции-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распределение особей по территории, соотношения групп по полу, возрасту, морфологическим, физиологическим, поведенческим и генетическим особенностям</a:t>
            </a:r>
            <a:endParaRPr lang="ru-RU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2100201"/>
            <a:ext cx="5305927" cy="288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9011" y="1"/>
            <a:ext cx="6003570" cy="641684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Половая структура популяции</a:t>
            </a:r>
          </a:p>
        </p:txBody>
      </p:sp>
      <p:sp>
        <p:nvSpPr>
          <p:cNvPr id="442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5084" y="1197142"/>
            <a:ext cx="7391400" cy="1473869"/>
          </a:xfrm>
        </p:spPr>
        <p:txBody>
          <a:bodyPr/>
          <a:lstStyle/>
          <a:p>
            <a:pPr marL="65485" indent="0" eaLnBrk="1" hangingPunct="1">
              <a:lnSpc>
                <a:spcPct val="120000"/>
              </a:lnSpc>
              <a:buNone/>
              <a:defRPr/>
            </a:pPr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7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0" y="0"/>
            <a:ext cx="610603" cy="593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24590" y="619185"/>
            <a:ext cx="91440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84213" algn="l"/>
                <a:tab pos="6858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Соотношение особей по полу и особенно доля размножающихся самок в популяции имеют большое значение для дальнейшего роста ее численности.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84213" algn="l"/>
                <a:tab pos="68580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84213" algn="l"/>
                <a:tab pos="6858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У большинства видов пол будущей особи определяется в момент оплодотворения в результате перекомбинации половых хромосом. Соотношение полов в популяции устанавливается не только по генетическим законам, но и в известной мере под влиянием среды.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84213" algn="l"/>
                <a:tab pos="68580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84213" algn="l"/>
                <a:tab pos="6858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У некоторых видов пол изначально определяется не генетическими, а экологическими факторами.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59569" y="0"/>
            <a:ext cx="7491476" cy="616556"/>
          </a:xfrm>
        </p:spPr>
        <p:txBody>
          <a:bodyPr>
            <a:normAutofit/>
          </a:bodyPr>
          <a:lstStyle/>
          <a:p>
            <a:pPr algn="ctr"/>
            <a:r>
              <a:rPr lang="ru-RU" sz="2100" dirty="0" smtClean="0">
                <a:solidFill>
                  <a:schemeClr val="bg1"/>
                </a:solidFill>
              </a:rPr>
              <a:t>Возрастная структура популяции</a:t>
            </a:r>
            <a:endParaRPr lang="ru-RU" sz="2100" dirty="0">
              <a:solidFill>
                <a:schemeClr val="bg1"/>
              </a:solidFill>
            </a:endParaRPr>
          </a:p>
        </p:txBody>
      </p:sp>
      <p:pic>
        <p:nvPicPr>
          <p:cNvPr id="6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71451" y="200465"/>
            <a:ext cx="321845" cy="313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272717" y="759643"/>
            <a:ext cx="8871283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84213" algn="l"/>
                <a:tab pos="6858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 возрастом требования особи к среде и устойчивость к отдельным ее факторам закономерно и существенно изменяются.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84213" algn="l"/>
                <a:tab pos="68580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84213" algn="l"/>
                <a:tab pos="6858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Возрастные различия в образе жизни часто приводят к тому, что отдельные функции целиком выполняются на определенной стадии развития.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84213" algn="l"/>
                <a:tab pos="68580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84213" algn="l"/>
                <a:tab pos="6858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Возрастные различия в популяции существенно усиливают ее экологическую неоднородность и, следовательно, сопротивляемость среде.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54768091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Paalaaatinooo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12403</TotalTime>
  <Words>815</Words>
  <Application>Microsoft Office PowerPoint</Application>
  <PresentationFormat>Экран (16:9)</PresentationFormat>
  <Paragraphs>149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Сектор</vt:lpstr>
      <vt:lpstr>Слайд 1</vt:lpstr>
      <vt:lpstr>Слайд 2</vt:lpstr>
      <vt:lpstr>Основные понятия</vt:lpstr>
      <vt:lpstr>Место демэкологии в структуре экологии</vt:lpstr>
      <vt:lpstr>Основные понятия</vt:lpstr>
      <vt:lpstr>Типы популяций</vt:lpstr>
      <vt:lpstr>Структура популяций</vt:lpstr>
      <vt:lpstr>Половая структура популяции</vt:lpstr>
      <vt:lpstr>Возрастная структура популяции</vt:lpstr>
      <vt:lpstr>Периодизация жизненного цикла особей</vt:lpstr>
      <vt:lpstr>Характеристики популяции, влияющие на ее динамику</vt:lpstr>
      <vt:lpstr>Численность популяции</vt:lpstr>
      <vt:lpstr>Плотность популяции</vt:lpstr>
      <vt:lpstr>Рождаемость и смертность</vt:lpstr>
      <vt:lpstr>Прирост и темп роста популяции</vt:lpstr>
      <vt:lpstr>Типы роста популяций</vt:lpstr>
      <vt:lpstr>Эффект группы</vt:lpstr>
      <vt:lpstr>Экологические стратегии выживания</vt:lpstr>
      <vt:lpstr>Основные признаки r-видов</vt:lpstr>
      <vt:lpstr>Основные признаки К-видов</vt:lpstr>
      <vt:lpstr>r- и К-стратегии: обобщение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Магомедкамил</dc:creator>
  <cp:lastModifiedBy>Пользователь Windows</cp:lastModifiedBy>
  <cp:revision>1247</cp:revision>
  <cp:lastPrinted>2020-09-04T10:43:02Z</cp:lastPrinted>
  <dcterms:created xsi:type="dcterms:W3CDTF">2020-06-19T12:20:54Z</dcterms:created>
  <dcterms:modified xsi:type="dcterms:W3CDTF">2025-05-19T06:50:35Z</dcterms:modified>
</cp:coreProperties>
</file>