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E4CDBC-F03E-4135-B219-BD88369906C7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BB40F7-085C-49DC-9684-7A2521C6C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C6C7-F322-486D-98F0-B0EE0FFF908F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68F9-9987-4B4D-A299-B0D7DD91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619-F9D9-4FE4-A75D-CFB8E30CEED1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91AC-AAA2-4F25-AD1A-AD8342AF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25FA-4F0D-4DE2-9266-465384E46605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0EF0-8D79-42E3-BC87-77F20F831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967B5-1F06-4E45-A1F7-4463B7039A74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C46D72-0D44-4DC4-865C-FC124CC59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D553-0AF6-4682-9787-FB4400DAF34D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42C8-E770-425C-87E9-81DACE5D2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E37C6-2DE6-4459-B4B6-ED39C934A4D2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92F02-9778-4E1E-B52B-160186E1A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630C-67FD-441C-8D60-BFAAB886AD20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F03D-B3B0-46BA-A81A-61176913C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74D26A-DC7D-469F-B9F8-BFC9B98DE178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05B296-C151-4CB9-99B3-6C6722FB5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C72381-1CA6-4A3F-83E8-450E4FAFD2C2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5866D-4922-4804-BD37-292F52120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C3ACB0-DAD1-4F54-A016-5BCDC64AE5D6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16DF3-B133-480F-BA2D-ADB94CD6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E3EA8A3-6353-41CF-A867-EA43318CD179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39A9821-878D-46F4-9793-AF23C884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3010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Введение в психотерапию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15" y="2708920"/>
            <a:ext cx="9113585" cy="166199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ru-RU" sz="4800" b="1" dirty="0">
                <a:ln/>
                <a:solidFill>
                  <a:schemeClr val="accent3"/>
                </a:solidFill>
                <a:latin typeface="+mn-lt"/>
              </a:rPr>
              <a:t>Тема 1: Предмет психотерапии,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  <a:latin typeface="+mn-lt"/>
              </a:rPr>
              <a:t>содержание основных понятий</a:t>
            </a:r>
            <a:endParaRPr lang="ru-RU" sz="48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8021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5776"/>
                <a:gridCol w="3240360"/>
                <a:gridCol w="3347864"/>
              </a:tblGrid>
              <a:tr h="4351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Психотерапия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Психологическое</a:t>
                      </a:r>
                      <a:r>
                        <a:rPr lang="ru-RU" sz="1600" baseline="0" dirty="0" smtClean="0"/>
                        <a:t> консультирование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Психологические методы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Психологические методы, но основной прием - информирование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достижение значительных личностных изменений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лучшее использовании собственных ресурсов и улучшение качества жизни.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Функции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Лечение и реабилитация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Профилактика и развитие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Теоретическая обоснованность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В качестве своей научной основы психологические теории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В</a:t>
                      </a:r>
                      <a:r>
                        <a:rPr kumimoji="0" lang="ru-RU" sz="1600" kern="1200" baseline="0" dirty="0" smtClean="0"/>
                        <a:t> </a:t>
                      </a:r>
                      <a:r>
                        <a:rPr kumimoji="0" lang="ru-RU" sz="1600" kern="1200" dirty="0" smtClean="0"/>
                        <a:t>качестве своей научной основы психологические теории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Эмпирическая проверка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нуждается в изучении эффективности воздействий.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нуждается в изучении эффективности воздействий.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Профессиональные действия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осуществляется специалистами в профессиональных рамках.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осуществляется специалистами в профессиональных рамках.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Продолжительность воздействия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менее</a:t>
                      </a:r>
                      <a:r>
                        <a:rPr lang="ru-RU" sz="1600" baseline="0" dirty="0" smtClean="0"/>
                        <a:t> 15-20 сеансов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Может ограничиться 1-5 сеансами.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 изменений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изменения происходят непосредственно в ходе терапии и являются сущностью психотерапевтического процесса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анализируются варианты решений конкретной проблемы, но решение и изменения осуществляются человеком не в рамках консультирования, а по его окончании.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Степень</a:t>
                      </a:r>
                      <a:r>
                        <a:rPr lang="ru-RU" sz="1600" baseline="0" dirty="0" smtClean="0"/>
                        <a:t> самостоятельности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процесс изменений сопровождается психотерапевтом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изменения осуществляются человеком самостоятельно без сопровождения консультанта.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260350"/>
            <a:ext cx="69850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План: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Определение понятия «Психотерапия».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Цели, задачи, методы психотерапии.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Основные модели психотерапии.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Соотношение понятий «Психотерапия», «Психологическая коррекция», «Психологическое консультирование».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38" name="Picture 2" descr="http://www.berdof.com/wp-content/uploads/2016/02/psy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988" y="4387850"/>
            <a:ext cx="35290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264" y="0"/>
            <a:ext cx="68407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1. Определение понятий «Психотерапия»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55650" y="692150"/>
            <a:ext cx="83883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solidFill>
                  <a:srgbClr val="002060"/>
                </a:solidFill>
                <a:latin typeface="Corbel" pitchFamily="34" charset="0"/>
              </a:rPr>
              <a:t>Психотерапия – система лечебных воздействий на психику и через психику на организм человека.</a:t>
            </a:r>
          </a:p>
          <a:p>
            <a:pPr marL="342900" indent="-342900">
              <a:buFontTx/>
              <a:buAutoNum type="arabicPeriod"/>
            </a:pPr>
            <a:endParaRPr lang="ru-RU" b="1">
              <a:latin typeface="Corbe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solidFill>
                  <a:srgbClr val="7030A0"/>
                </a:solidFill>
                <a:latin typeface="Corbel" pitchFamily="34" charset="0"/>
              </a:rPr>
              <a:t>Психотерапия – специфическая эффективная форма воздействия на человека в целях обеспечения и сохранения его здоровья. </a:t>
            </a:r>
          </a:p>
          <a:p>
            <a:pPr marL="342900" indent="-342900">
              <a:buFontTx/>
              <a:buAutoNum type="arabicPeriod"/>
            </a:pPr>
            <a:endParaRPr lang="ru-RU" b="1">
              <a:solidFill>
                <a:srgbClr val="002060"/>
              </a:solidFill>
              <a:latin typeface="Corbe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solidFill>
                  <a:srgbClr val="002060"/>
                </a:solidFill>
                <a:latin typeface="Corbel" pitchFamily="34" charset="0"/>
              </a:rPr>
              <a:t>Психотерапия – особый вид межличностных взаимодействий, при котором пациенту оказывается профессиональная помощь психологическими средствами  при решении возникающих проблем и трудностей психологического характера. </a:t>
            </a:r>
          </a:p>
          <a:p>
            <a:pPr marL="342900" indent="-342900"/>
            <a:endParaRPr lang="ru-RU" b="1">
              <a:solidFill>
                <a:srgbClr val="7030A0"/>
              </a:solidFill>
              <a:latin typeface="Corbel" pitchFamily="34" charset="0"/>
            </a:endParaRPr>
          </a:p>
          <a:p>
            <a:pPr marL="342900" indent="-342900"/>
            <a:r>
              <a:rPr lang="ru-RU" b="1">
                <a:solidFill>
                  <a:srgbClr val="7030A0"/>
                </a:solidFill>
                <a:latin typeface="Corbel" pitchFamily="34" charset="0"/>
              </a:rPr>
              <a:t>4. Психотерапия – средство, использующее вербальные и невербальные методики и межличностные взаимоотношения с целью помочь человеку в модификации отношений и поведения, которые интеллектуально, социально или эмоционально являются негативными.</a:t>
            </a:r>
          </a:p>
          <a:p>
            <a:pPr marL="342900" indent="-342900"/>
            <a:endParaRPr lang="ru-RU" b="1">
              <a:latin typeface="Corbel" pitchFamily="34" charset="0"/>
            </a:endParaRPr>
          </a:p>
          <a:p>
            <a:pPr marL="342900" indent="-342900"/>
            <a:r>
              <a:rPr lang="ru-RU" b="1">
                <a:solidFill>
                  <a:srgbClr val="002060"/>
                </a:solidFill>
                <a:latin typeface="Corbel" pitchFamily="34" charset="0"/>
              </a:rPr>
              <a:t>5. Психотерапия – комплексное лечебное воздействие с помощью психологических средств на психику больного, а через нее на весь организм с целью устранения болезненных симптомов и изменения отношения к себе, своему состоянию, окружающему миру.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042988" y="0"/>
            <a:ext cx="810101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orbel" pitchFamily="34" charset="0"/>
              </a:rPr>
              <a:t>2. Цели, задачи, методы.</a:t>
            </a:r>
          </a:p>
          <a:p>
            <a:endParaRPr lang="ru-RU">
              <a:latin typeface="Corbel" pitchFamily="34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Corbel" pitchFamily="34" charset="0"/>
              </a:rPr>
              <a:t>Цель </a:t>
            </a:r>
            <a:r>
              <a:rPr lang="ru-RU" sz="2000" b="1">
                <a:latin typeface="Corbel" pitchFamily="34" charset="0"/>
              </a:rPr>
              <a:t>– лечение, профилактика, реабилитация, личностный рост.</a:t>
            </a:r>
          </a:p>
          <a:p>
            <a:endParaRPr lang="ru-RU" sz="2000" b="1">
              <a:latin typeface="Corbel" pitchFamily="34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Corbel" pitchFamily="34" charset="0"/>
              </a:rPr>
              <a:t>Цель</a:t>
            </a:r>
            <a:r>
              <a:rPr lang="ru-RU" sz="2000" b="1">
                <a:latin typeface="Corbel" pitchFamily="34" charset="0"/>
              </a:rPr>
              <a:t> – воспитание гибкости, умение находить новые эффективные стратегии поведения, накапливать и рационально использовать энергетические ресурсы, обеспечивать активность, энтузиазм, оптимизм, изыскивать, сохранять, развивать ресурсные состояния. </a:t>
            </a:r>
          </a:p>
          <a:p>
            <a:endParaRPr lang="ru-RU" sz="2000" b="1">
              <a:latin typeface="Corbel" pitchFamily="34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Corbel" pitchFamily="34" charset="0"/>
              </a:rPr>
              <a:t>Цель </a:t>
            </a:r>
            <a:r>
              <a:rPr lang="ru-RU" sz="2000" b="1">
                <a:latin typeface="Corbel" pitchFamily="34" charset="0"/>
              </a:rPr>
              <a:t>– оказание помощи пациенту в изменении своего поведения, мышления таким образом, чтобы</a:t>
            </a:r>
          </a:p>
          <a:p>
            <a:r>
              <a:rPr lang="ru-RU" sz="2000" b="1">
                <a:latin typeface="Corbel" pitchFamily="34" charset="0"/>
              </a:rPr>
              <a:t> стать более счастливыми и </a:t>
            </a:r>
          </a:p>
          <a:p>
            <a:r>
              <a:rPr lang="ru-RU" sz="2000" b="1">
                <a:latin typeface="Corbel" pitchFamily="34" charset="0"/>
              </a:rPr>
              <a:t>продуктивными. </a:t>
            </a:r>
          </a:p>
        </p:txBody>
      </p:sp>
      <p:pic>
        <p:nvPicPr>
          <p:cNvPr id="16386" name="Picture 2" descr="http://psycounseling.ru/upload/13825260411253845305_e799999b897490ae9a82592567e101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3351213"/>
            <a:ext cx="396081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900113" y="188913"/>
            <a:ext cx="7920037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orbel" pitchFamily="34" charset="0"/>
              </a:rPr>
              <a:t>Задачи психотерапии:</a:t>
            </a:r>
          </a:p>
          <a:p>
            <a:endParaRPr lang="ru-RU"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Corbel" pitchFamily="34" charset="0"/>
              </a:rPr>
              <a:t>установление положительного контакта с клиентом, подразумевающего установление атмосферы личного доверия, формирование мотивации к предстоящей работе;</a:t>
            </a:r>
          </a:p>
          <a:p>
            <a:pPr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Corbel" pitchFamily="34" charset="0"/>
              </a:rPr>
              <a:t>помочь пациенту лучше понять свои проблемы;</a:t>
            </a:r>
          </a:p>
          <a:p>
            <a:pPr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Corbel" pitchFamily="34" charset="0"/>
              </a:rPr>
              <a:t>устранить эмоциональный дискомфорт;</a:t>
            </a:r>
          </a:p>
          <a:p>
            <a:pPr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Corbel" pitchFamily="34" charset="0"/>
              </a:rPr>
              <a:t>поощрить свободное выражение чувств;</a:t>
            </a:r>
          </a:p>
          <a:p>
            <a:pPr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Corbel" pitchFamily="34" charset="0"/>
              </a:rPr>
              <a:t>обеспечить пациента новыми идеями или информацией о том, как решать свои проблемы;</a:t>
            </a:r>
          </a:p>
          <a:p>
            <a:pPr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Corbel" pitchFamily="34" charset="0"/>
              </a:rPr>
              <a:t>помочь пациенту в проверке новых способов мышления и поведения за пределами терапевтической ситуации.</a:t>
            </a:r>
          </a:p>
          <a:p>
            <a:endParaRPr lang="ru-RU" b="1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404813"/>
            <a:ext cx="817245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При решении этих задач психотерапевт прибегает к трем основным методам: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b="1" i="1" dirty="0">
                <a:solidFill>
                  <a:srgbClr val="7030A0"/>
                </a:solidFill>
                <a:latin typeface="+mn-lt"/>
              </a:rPr>
              <a:t>обеспечивает психологическую поддержку: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7030A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Сочувственно,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эмпатически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выслушивает пациента;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Дать ему взвешенный совет в решении споров, в кризисных ситуациях;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Помощь пациенту в осознании и использовании собственных сил, знаний, ресурсов.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b="1" dirty="0">
              <a:solidFill>
                <a:srgbClr val="0070C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ru-RU" b="1" i="1" dirty="0">
                <a:solidFill>
                  <a:srgbClr val="7030A0"/>
                </a:solidFill>
                <a:latin typeface="+mn-lt"/>
              </a:rPr>
              <a:t>устраняет </a:t>
            </a:r>
            <a:r>
              <a:rPr lang="ru-RU" b="1" i="1" dirty="0" err="1">
                <a:solidFill>
                  <a:srgbClr val="7030A0"/>
                </a:solidFill>
                <a:latin typeface="+mn-lt"/>
              </a:rPr>
              <a:t>дезадаптивное</a:t>
            </a:r>
            <a:r>
              <a:rPr lang="ru-RU" b="1" i="1" dirty="0">
                <a:solidFill>
                  <a:srgbClr val="7030A0"/>
                </a:solidFill>
                <a:latin typeface="+mn-lt"/>
              </a:rPr>
              <a:t> поведение и формирует новые адаптивные стереотипы;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endParaRPr lang="ru-RU" b="1" i="1" dirty="0">
              <a:solidFill>
                <a:srgbClr val="7030A0"/>
              </a:solidFill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ru-RU" b="1" i="1" dirty="0">
                <a:solidFill>
                  <a:srgbClr val="7030A0"/>
                </a:solidFill>
                <a:latin typeface="+mn-lt"/>
              </a:rPr>
              <a:t>содействует </a:t>
            </a:r>
            <a:r>
              <a:rPr lang="ru-RU" b="1" i="1" dirty="0" err="1">
                <a:solidFill>
                  <a:srgbClr val="7030A0"/>
                </a:solidFill>
                <a:latin typeface="+mn-lt"/>
              </a:rPr>
              <a:t>инсайту</a:t>
            </a:r>
            <a:r>
              <a:rPr lang="ru-RU" b="1" i="1" dirty="0">
                <a:solidFill>
                  <a:srgbClr val="7030A0"/>
                </a:solidFill>
                <a:latin typeface="+mn-lt"/>
              </a:rPr>
              <a:t> и самораскрытию, в результате чего пациент начинает лучше понимать свои мотивы, чувства, конфликты, ценности.</a:t>
            </a:r>
          </a:p>
        </p:txBody>
      </p:sp>
      <p:pic>
        <p:nvPicPr>
          <p:cNvPr id="18434" name="Picture 2" descr="https://assets1.bmstatic.com/assets/bookshelves-covers/15/5a/34cb0d388e1b8a42ffd208193a90d8b1-FScVhZ2T-i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4265613"/>
            <a:ext cx="4629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333375"/>
            <a:ext cx="7704137" cy="618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Методы психотерапии – психологические средства, которые выбирает психотерапевт для достижения целей психотерапии.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В связи с психотерапевтическим направлением: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+mn-lt"/>
              </a:rPr>
              <a:t>Психодинамические</a:t>
            </a:r>
            <a:r>
              <a:rPr lang="ru-RU" b="1" dirty="0"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2.Бихевиоральные.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Экзистенциально-гуманистические.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По  характеру: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Вербальные.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Невербальные.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По направленности: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Ориентированные на когнитивную сферу;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Ориентированные на эмоциональную сферу;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Ориентированные на социальный аспект.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Клиническая классификация: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+mn-lt"/>
              </a:rPr>
              <a:t>Симптомо-центрированные</a:t>
            </a:r>
            <a:r>
              <a:rPr lang="ru-RU" b="1" dirty="0">
                <a:latin typeface="+mn-lt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+mn-lt"/>
              </a:rPr>
              <a:t>Социо-центрированные</a:t>
            </a:r>
            <a:r>
              <a:rPr lang="ru-RU" b="1" dirty="0">
                <a:latin typeface="+mn-lt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+mn-lt"/>
              </a:rPr>
              <a:t>Личностно-центрированные.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9458" name="Picture 2" descr="http://medhypnos.ru/blog/wp-content/uploads/2016/07/7847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2276475"/>
            <a:ext cx="2952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900113" y="260350"/>
            <a:ext cx="7993062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orbel" pitchFamily="34" charset="0"/>
              </a:rPr>
              <a:t>3. Основные модели психотерапии.</a:t>
            </a:r>
          </a:p>
          <a:p>
            <a:endParaRPr lang="ru-RU">
              <a:latin typeface="Corbel" pitchFamily="34" charset="0"/>
            </a:endParaRPr>
          </a:p>
          <a:p>
            <a:r>
              <a:rPr lang="ru-RU" b="1">
                <a:latin typeface="Corbel" pitchFamily="34" charset="0"/>
              </a:rPr>
              <a:t>1. Модель медицинской (клинической) психотерапии</a:t>
            </a:r>
            <a:r>
              <a:rPr lang="ru-RU">
                <a:latin typeface="Corbel" pitchFamily="34" charset="0"/>
              </a:rPr>
              <a:t>- лечение и профилактика расстройств здоровых. Психотерапия как клиническая дисциплина, отрасль медицины. </a:t>
            </a:r>
          </a:p>
          <a:p>
            <a:r>
              <a:rPr lang="ru-RU" b="1">
                <a:latin typeface="Corbel" pitchFamily="34" charset="0"/>
              </a:rPr>
              <a:t>2. Психологическая модель психотерапии</a:t>
            </a:r>
            <a:r>
              <a:rPr lang="ru-RU">
                <a:latin typeface="Corbel" pitchFamily="34" charset="0"/>
              </a:rPr>
              <a:t>  - направлена на решение психологических проблем, адаптации, т.е. на проблемы, которые не достигают выраженных расстройств здоровья. </a:t>
            </a:r>
          </a:p>
          <a:p>
            <a:r>
              <a:rPr lang="ru-RU" b="1">
                <a:latin typeface="Corbel" pitchFamily="34" charset="0"/>
              </a:rPr>
              <a:t>3. Педагогическая модель терапии</a:t>
            </a:r>
            <a:r>
              <a:rPr lang="ru-RU">
                <a:latin typeface="Corbel" pitchFamily="34" charset="0"/>
              </a:rPr>
              <a:t> предполагает ее направленность на процессы обучения и воспитания, она работает с обучающимися, педагогами, родителями. В этой модели могут быть успешны лица с базовым психологическим или педагогическим образованием.</a:t>
            </a:r>
          </a:p>
          <a:p>
            <a:r>
              <a:rPr lang="ru-RU" b="1">
                <a:latin typeface="Corbel" pitchFamily="34" charset="0"/>
              </a:rPr>
              <a:t>4. В философской модели психотерапия</a:t>
            </a:r>
            <a:r>
              <a:rPr lang="ru-RU">
                <a:latin typeface="Corbel" pitchFamily="34" charset="0"/>
              </a:rPr>
              <a:t> предназначена для достижения понимания собственной личности, объяснения устройства мира, своего места в нем. Она оказывает влияние на формирование и изменение мировоззрения. </a:t>
            </a:r>
          </a:p>
          <a:p>
            <a:r>
              <a:rPr lang="ru-RU" b="1">
                <a:latin typeface="Corbel" pitchFamily="34" charset="0"/>
              </a:rPr>
              <a:t>5. Социальная (политическая) модель</a:t>
            </a:r>
            <a:r>
              <a:rPr lang="ru-RU">
                <a:latin typeface="Corbel" pitchFamily="34" charset="0"/>
              </a:rPr>
              <a:t> используется для манипулирования человеком или группой, одним из аспектов этой модели является участие психотерапевтов в политических выборных процессах.</a:t>
            </a:r>
          </a:p>
          <a:p>
            <a:r>
              <a:rPr lang="ru-RU" b="1">
                <a:latin typeface="Corbel" pitchFamily="34" charset="0"/>
              </a:rPr>
              <a:t>6. Недифференцированная (эклектическая) модель</a:t>
            </a:r>
            <a:r>
              <a:rPr lang="ru-RU">
                <a:latin typeface="Corbel" pitchFamily="34" charset="0"/>
              </a:rPr>
              <a:t> объединяет в себе элементы пяти вышеописанных моделей. В нашей стране большинство психотерапевтов работают в рамках данной модели, в своей практике они синтезируют концепции, техники и технологии из различных теорий и школ психотерапии.</a:t>
            </a: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260350"/>
            <a:ext cx="8029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4. Соотношение понятий «Психотерапия», «Психологическая коррекция», «Психологическое консультирование».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971550" y="1268413"/>
            <a:ext cx="8172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rbel" pitchFamily="34" charset="0"/>
              </a:rPr>
              <a:t>Психологическая коррекция представляет собой направленное психологическое воздействие для полноценного развития и функционирования индивида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413" y="2565400"/>
            <a:ext cx="13684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1863" y="2492375"/>
            <a:ext cx="1296987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79388" y="3644900"/>
            <a:ext cx="403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orbel" pitchFamily="34" charset="0"/>
              </a:rPr>
              <a:t>признание полной идентичности понятий «психологическая коррекция» и «психотерапия»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4932363" y="3644900"/>
            <a:ext cx="3960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rbel" pitchFamily="34" charset="0"/>
              </a:rPr>
              <a:t>психологическая коррекция преимущественно призвана решать задачи психопрофилактики на всех ее этапах, в том числе при осуществлении вторичной и третичной профилактики.</a:t>
            </a: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664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Натальюшка</dc:creator>
  <cp:lastModifiedBy>Admin</cp:lastModifiedBy>
  <cp:revision>9</cp:revision>
  <dcterms:created xsi:type="dcterms:W3CDTF">2018-01-28T07:15:22Z</dcterms:created>
  <dcterms:modified xsi:type="dcterms:W3CDTF">2018-02-02T09:23:38Z</dcterms:modified>
</cp:coreProperties>
</file>