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14" r:id="rId3"/>
    <p:sldMasterId id="2147483732" r:id="rId4"/>
    <p:sldMasterId id="2147483750" r:id="rId5"/>
  </p:sldMasterIdLst>
  <p:sldIdLst>
    <p:sldId id="256" r:id="rId6"/>
    <p:sldId id="275" r:id="rId7"/>
    <p:sldId id="271" r:id="rId8"/>
    <p:sldId id="272" r:id="rId9"/>
    <p:sldId id="273" r:id="rId10"/>
    <p:sldId id="274" r:id="rId11"/>
    <p:sldId id="306" r:id="rId12"/>
    <p:sldId id="267" r:id="rId13"/>
    <p:sldId id="266" r:id="rId14"/>
    <p:sldId id="292" r:id="rId15"/>
    <p:sldId id="276" r:id="rId16"/>
    <p:sldId id="277" r:id="rId17"/>
    <p:sldId id="278" r:id="rId18"/>
    <p:sldId id="279" r:id="rId19"/>
    <p:sldId id="280" r:id="rId20"/>
    <p:sldId id="281" r:id="rId21"/>
    <p:sldId id="282" r:id="rId22"/>
    <p:sldId id="283" r:id="rId23"/>
    <p:sldId id="284" r:id="rId24"/>
    <p:sldId id="290" r:id="rId25"/>
    <p:sldId id="289" r:id="rId26"/>
    <p:sldId id="285" r:id="rId27"/>
    <p:sldId id="287" r:id="rId28"/>
    <p:sldId id="288" r:id="rId29"/>
    <p:sldId id="286" r:id="rId30"/>
    <p:sldId id="294" r:id="rId31"/>
    <p:sldId id="295" r:id="rId32"/>
    <p:sldId id="293" r:id="rId33"/>
    <p:sldId id="291" r:id="rId34"/>
    <p:sldId id="301" r:id="rId35"/>
    <p:sldId id="307" r:id="rId36"/>
    <p:sldId id="308" r:id="rId37"/>
    <p:sldId id="309" r:id="rId38"/>
    <p:sldId id="310" r:id="rId39"/>
    <p:sldId id="311" r:id="rId40"/>
    <p:sldId id="312" r:id="rId41"/>
    <p:sldId id="313" r:id="rId42"/>
    <p:sldId id="314" r:id="rId43"/>
    <p:sldId id="300" r:id="rId44"/>
    <p:sldId id="302" r:id="rId45"/>
    <p:sldId id="303" r:id="rId46"/>
    <p:sldId id="304" r:id="rId47"/>
    <p:sldId id="305"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299" r:id="rId61"/>
    <p:sldId id="296" r:id="rId62"/>
    <p:sldId id="298" r:id="rId63"/>
    <p:sldId id="297" r:id="rId64"/>
    <p:sldId id="259" r:id="rId65"/>
    <p:sldId id="260" r:id="rId66"/>
    <p:sldId id="268" r:id="rId67"/>
    <p:sldId id="269" r:id="rId68"/>
    <p:sldId id="270" r:id="rId69"/>
    <p:sldId id="327" r:id="rId70"/>
    <p:sldId id="328" r:id="rId71"/>
    <p:sldId id="329" r:id="rId72"/>
    <p:sldId id="330" r:id="rId73"/>
    <p:sldId id="261" r:id="rId74"/>
    <p:sldId id="262" r:id="rId75"/>
    <p:sldId id="331" r:id="rId76"/>
    <p:sldId id="332" r:id="rId77"/>
    <p:sldId id="333" r:id="rId78"/>
    <p:sldId id="334" r:id="rId79"/>
    <p:sldId id="335" r:id="rId80"/>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31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94EFDCFF-12FC-4E84-B1E2-F1D8EC7865BE}" type="datetimeFigureOut">
              <a:rPr lang="ru-RU" smtClean="0"/>
              <a:t>21.09.2021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1388943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3741577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40099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2357391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93170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2395712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339704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1677889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0587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848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1373583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2029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8098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6956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59987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6334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6259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00507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8311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72011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32040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FDCFF-12FC-4E84-B1E2-F1D8EC7865BE}" type="datetimeFigureOut">
              <a:rPr lang="ru-RU" smtClean="0"/>
              <a:t>21.09.2021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1046368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56902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302786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49826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28312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91190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2058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94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3943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97724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430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4EFDCFF-12FC-4E84-B1E2-F1D8EC7865BE}" type="datetimeFigureOut">
              <a:rPr lang="ru-RU" smtClean="0"/>
              <a:t>21.09.2021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839825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20997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1781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86643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88643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99319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29114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94188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14640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603851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6037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4EFDCFF-12FC-4E84-B1E2-F1D8EC7865BE}" type="datetimeFigureOut">
              <a:rPr lang="ru-RU" smtClean="0"/>
              <a:t>21.09.2021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180311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40661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31025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936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47279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82761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47433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87733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30756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121036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4424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4EFDCFF-12FC-4E84-B1E2-F1D8EC7865BE}" type="datetimeFigureOut">
              <a:rPr lang="ru-RU" smtClean="0"/>
              <a:t>21.09.2021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943823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48528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13155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3462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001521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5898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345341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981837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92958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47458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72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FDCFF-12FC-4E84-B1E2-F1D8EC7865BE}" type="datetimeFigureOut">
              <a:rPr lang="ru-RU" smtClean="0"/>
              <a:t>21.09.2021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25949347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92861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18725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69416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93408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3313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77549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23486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9794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63979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4354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EFDCFF-12FC-4E84-B1E2-F1D8EC7865BE}" type="datetimeFigureOut">
              <a:rPr lang="ru-RU" smtClean="0"/>
              <a:t>21.09.2021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3331583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2368504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733015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030262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67414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27948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5956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EFDCFF-12FC-4E84-B1E2-F1D8EC7865BE}" type="datetimeFigureOut">
              <a:rPr lang="ru-RU" smtClean="0"/>
              <a:t>21.09.2021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95F39C-389F-4927-93F3-DE0E3A6E21BD}" type="slidenum">
              <a:rPr lang="ru-RU" smtClean="0"/>
              <a:t>‹#›</a:t>
            </a:fld>
            <a:endParaRPr lang="ru-RU"/>
          </a:p>
        </p:txBody>
      </p:sp>
    </p:spTree>
    <p:extLst>
      <p:ext uri="{BB962C8B-B14F-4D97-AF65-F5344CB8AC3E}">
        <p14:creationId xmlns:p14="http://schemas.microsoft.com/office/powerpoint/2010/main" val="406100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4EFDCFF-12FC-4E84-B1E2-F1D8EC7865BE}" type="datetimeFigureOut">
              <a:rPr lang="ru-RU" smtClean="0"/>
              <a:t>21.09.2021</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9D95F39C-389F-4927-93F3-DE0E3A6E21BD}" type="slidenum">
              <a:rPr lang="ru-RU" smtClean="0"/>
              <a:t>‹#›</a:t>
            </a:fld>
            <a:endParaRPr lang="ru-RU"/>
          </a:p>
        </p:txBody>
      </p:sp>
    </p:spTree>
    <p:extLst>
      <p:ext uri="{BB962C8B-B14F-4D97-AF65-F5344CB8AC3E}">
        <p14:creationId xmlns:p14="http://schemas.microsoft.com/office/powerpoint/2010/main" val="320182742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396417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15658826"/>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9004854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9/21/2021</a:t>
            </a:fld>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552763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6.xml"/><Relationship Id="rId5" Type="http://schemas.openxmlformats.org/officeDocument/2006/relationships/image" Target="../media/image28.emf"/><Relationship Id="rId4" Type="http://schemas.openxmlformats.org/officeDocument/2006/relationships/image" Target="../media/image2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4212" y="685800"/>
            <a:ext cx="8001000" cy="403168"/>
          </a:xfrm>
        </p:spPr>
        <p:txBody>
          <a:bodyPr>
            <a:normAutofit fontScale="90000"/>
          </a:bodyPr>
          <a:lstStyle/>
          <a:p>
            <a:endParaRPr lang="ru-RU" dirty="0"/>
          </a:p>
        </p:txBody>
      </p:sp>
      <p:sp>
        <p:nvSpPr>
          <p:cNvPr id="3" name="Подзаголовок 2"/>
          <p:cNvSpPr>
            <a:spLocks noGrp="1"/>
          </p:cNvSpPr>
          <p:nvPr>
            <p:ph type="subTitle" idx="1"/>
          </p:nvPr>
        </p:nvSpPr>
        <p:spPr>
          <a:xfrm>
            <a:off x="684211" y="1529543"/>
            <a:ext cx="10396653" cy="4261658"/>
          </a:xfrm>
        </p:spPr>
        <p:txBody>
          <a:bodyPr>
            <a:normAutofit/>
          </a:bodyPr>
          <a:lstStyle/>
          <a:p>
            <a:pPr algn="ctr"/>
            <a:r>
              <a:rPr lang="ru-RU" sz="4000" dirty="0" smtClean="0">
                <a:solidFill>
                  <a:schemeClr val="tx1"/>
                </a:solidFill>
              </a:rPr>
              <a:t>Хроматография </a:t>
            </a:r>
          </a:p>
          <a:p>
            <a:pPr algn="ctr"/>
            <a:r>
              <a:rPr lang="ru-RU" sz="4000" dirty="0" smtClean="0">
                <a:solidFill>
                  <a:schemeClr val="tx1"/>
                </a:solidFill>
              </a:rPr>
              <a:t>Часть 1</a:t>
            </a:r>
            <a:endParaRPr lang="ru-RU" sz="4000" dirty="0">
              <a:solidFill>
                <a:schemeClr val="tx1"/>
              </a:solidFill>
            </a:endParaRPr>
          </a:p>
        </p:txBody>
      </p:sp>
    </p:spTree>
    <p:extLst>
      <p:ext uri="{BB962C8B-B14F-4D97-AF65-F5344CB8AC3E}">
        <p14:creationId xmlns:p14="http://schemas.microsoft.com/office/powerpoint/2010/main" val="1643777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1" y="685800"/>
            <a:ext cx="11194675" cy="3615267"/>
          </a:xfrm>
        </p:spPr>
        <p:txBody>
          <a:bodyPr>
            <a:normAutofit/>
          </a:bodyPr>
          <a:lstStyle/>
          <a:p>
            <a:pPr marL="0" indent="0" algn="ctr">
              <a:buNone/>
            </a:pPr>
            <a:r>
              <a:rPr lang="ru-RU" sz="4000" dirty="0" smtClean="0">
                <a:solidFill>
                  <a:schemeClr val="tx1"/>
                </a:solidFill>
              </a:rPr>
              <a:t>Не аппаратная хроматография</a:t>
            </a:r>
            <a:endParaRPr lang="ru-RU" sz="4000" dirty="0">
              <a:solidFill>
                <a:schemeClr val="tx1"/>
              </a:solidFill>
            </a:endParaRPr>
          </a:p>
        </p:txBody>
      </p:sp>
    </p:spTree>
    <p:extLst>
      <p:ext uri="{BB962C8B-B14F-4D97-AF65-F5344CB8AC3E}">
        <p14:creationId xmlns:p14="http://schemas.microsoft.com/office/powerpoint/2010/main" val="142650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77345"/>
            <a:ext cx="8534400" cy="217054"/>
          </a:xfrm>
        </p:spPr>
        <p:txBody>
          <a:bodyPr>
            <a:normAutofit fontScale="90000"/>
          </a:bodyPr>
          <a:lstStyle/>
          <a:p>
            <a:endParaRPr lang="ru-RU" dirty="0"/>
          </a:p>
        </p:txBody>
      </p:sp>
      <p:sp>
        <p:nvSpPr>
          <p:cNvPr id="3" name="Объект 2"/>
          <p:cNvSpPr>
            <a:spLocks noGrp="1"/>
          </p:cNvSpPr>
          <p:nvPr>
            <p:ph idx="1"/>
          </p:nvPr>
        </p:nvSpPr>
        <p:spPr>
          <a:xfrm>
            <a:off x="374073" y="357447"/>
            <a:ext cx="11388435" cy="5311833"/>
          </a:xfrm>
        </p:spPr>
        <p:txBody>
          <a:bodyPr>
            <a:normAutofit/>
          </a:bodyPr>
          <a:lstStyle/>
          <a:p>
            <a:pPr marL="0" indent="0" algn="just">
              <a:buNone/>
            </a:pPr>
            <a:r>
              <a:rPr lang="ru-RU" dirty="0">
                <a:solidFill>
                  <a:schemeClr val="tx1"/>
                </a:solidFill>
              </a:rPr>
              <a:t>Бумажная хроматография — метод анализа состава исследуемого образца. Был открыт в 1944 году </a:t>
            </a:r>
            <a:r>
              <a:rPr lang="ru-RU" dirty="0" err="1">
                <a:solidFill>
                  <a:schemeClr val="tx1"/>
                </a:solidFill>
              </a:rPr>
              <a:t>Констоном</a:t>
            </a:r>
            <a:r>
              <a:rPr lang="ru-RU" dirty="0">
                <a:solidFill>
                  <a:schemeClr val="tx1"/>
                </a:solidFill>
              </a:rPr>
              <a:t>, Гордоном, Мартином и </a:t>
            </a:r>
            <a:r>
              <a:rPr lang="ru-RU" dirty="0" err="1" smtClean="0">
                <a:solidFill>
                  <a:schemeClr val="tx1"/>
                </a:solidFill>
              </a:rPr>
              <a:t>Сингом</a:t>
            </a:r>
            <a:r>
              <a:rPr lang="ru-RU" dirty="0" smtClean="0">
                <a:solidFill>
                  <a:schemeClr val="tx1"/>
                </a:solidFill>
              </a:rPr>
              <a:t>, </a:t>
            </a:r>
            <a:r>
              <a:rPr lang="ru-RU" dirty="0">
                <a:solidFill>
                  <a:schemeClr val="tx1"/>
                </a:solidFill>
              </a:rPr>
              <a:t>которые использовали его для анализа смесей аминокислот. Мартин и </a:t>
            </a:r>
            <a:r>
              <a:rPr lang="ru-RU" dirty="0" err="1">
                <a:solidFill>
                  <a:schemeClr val="tx1"/>
                </a:solidFill>
              </a:rPr>
              <a:t>Синг</a:t>
            </a:r>
            <a:r>
              <a:rPr lang="ru-RU" dirty="0">
                <a:solidFill>
                  <a:schemeClr val="tx1"/>
                </a:solidFill>
              </a:rPr>
              <a:t> впоследствии были удостоены Нобелевской премии за открытие распределительной хроматографии. В последующие 10 лет этот метод получил огромное распространение, но с 1952 года бумажную хроматографию начал вытеснять новый метод тонкослойной хроматографии (являющийся по сути обобщением бумажной). Последний оказался эффективнее благодаря большей скорости эксперимента, пригодности для </a:t>
            </a:r>
            <a:r>
              <a:rPr lang="ru-RU" dirty="0" err="1">
                <a:solidFill>
                  <a:schemeClr val="tx1"/>
                </a:solidFill>
              </a:rPr>
              <a:t>препаративных</a:t>
            </a:r>
            <a:r>
              <a:rPr lang="ru-RU" dirty="0">
                <a:solidFill>
                  <a:schemeClr val="tx1"/>
                </a:solidFill>
              </a:rPr>
              <a:t> целей и более широким возможностям обнаружения. Поэтому сейчас бумажная хроматография уже практически не применяются, а методы её давно не совершенствуются.</a:t>
            </a:r>
          </a:p>
        </p:txBody>
      </p:sp>
    </p:spTree>
    <p:extLst>
      <p:ext uri="{BB962C8B-B14F-4D97-AF65-F5344CB8AC3E}">
        <p14:creationId xmlns:p14="http://schemas.microsoft.com/office/powerpoint/2010/main" val="207772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85658"/>
            <a:ext cx="8534400" cy="208741"/>
          </a:xfrm>
        </p:spPr>
        <p:txBody>
          <a:bodyPr>
            <a:normAutofit fontScale="90000"/>
          </a:bodyPr>
          <a:lstStyle/>
          <a:p>
            <a:endParaRPr lang="ru-RU" dirty="0"/>
          </a:p>
        </p:txBody>
      </p:sp>
      <p:sp>
        <p:nvSpPr>
          <p:cNvPr id="3" name="Объект 2"/>
          <p:cNvSpPr>
            <a:spLocks noGrp="1"/>
          </p:cNvSpPr>
          <p:nvPr>
            <p:ph idx="1"/>
          </p:nvPr>
        </p:nvSpPr>
        <p:spPr>
          <a:xfrm>
            <a:off x="684212" y="241069"/>
            <a:ext cx="11360930" cy="5270269"/>
          </a:xfrm>
        </p:spPr>
        <p:txBody>
          <a:bodyPr>
            <a:normAutofit lnSpcReduction="10000"/>
          </a:bodyPr>
          <a:lstStyle/>
          <a:p>
            <a:pPr marL="0" indent="0" algn="just">
              <a:buNone/>
            </a:pPr>
            <a:r>
              <a:rPr lang="ru-RU" dirty="0">
                <a:solidFill>
                  <a:schemeClr val="tx1"/>
                </a:solidFill>
              </a:rPr>
              <a:t>Тонкослойная хроматография — </a:t>
            </a:r>
            <a:r>
              <a:rPr lang="ru-RU" dirty="0" err="1">
                <a:solidFill>
                  <a:schemeClr val="tx1"/>
                </a:solidFill>
              </a:rPr>
              <a:t>хроматографический</a:t>
            </a:r>
            <a:r>
              <a:rPr lang="ru-RU" dirty="0">
                <a:solidFill>
                  <a:schemeClr val="tx1"/>
                </a:solidFill>
              </a:rPr>
              <a:t> метод, основанный на использовании тонкого слоя адсорбента в качестве неподвижной фазы. Он основан на том, что разделяемые вещества по-разному распределяются между сорбирующим слоем и протекающим через него элюентом, вследствие чего расстояние, на которое эти вещества смещаются по слою за одно и то же время, различается. Тонкослойная хроматография предоставляет большие возможности для анализа и разделения веществ, поскольку и сорбент, и элюент могут варьироваться в широких пределах. При этом коммерчески доступен ряд пластинок с различными сорбентами, что делает возможным быстрое и рутинное использование метода. Разновидностью тонкослойной хроматографии является более надёжная и воспроизводимая высокопроизводительная тонкослойная хроматография, при проведении которой используются специальные пластинки и сложное оборудование.</a:t>
            </a:r>
          </a:p>
          <a:p>
            <a:pPr algn="just"/>
            <a:endParaRPr lang="ru-RU" dirty="0">
              <a:solidFill>
                <a:schemeClr val="tx1"/>
              </a:solidFill>
            </a:endParaRPr>
          </a:p>
          <a:p>
            <a:pPr marL="0" indent="0" algn="just">
              <a:buNone/>
            </a:pPr>
            <a:r>
              <a:rPr lang="ru-RU" dirty="0">
                <a:solidFill>
                  <a:schemeClr val="tx1"/>
                </a:solidFill>
              </a:rPr>
              <a:t>Тонкослойная хроматография была открыта в 1889 году, существенно развита в середине XX века и до настоящего времени широко используется в фармацевтической, медицинской, пищевой сферах, а также в академической и промышленной науке.</a:t>
            </a:r>
          </a:p>
        </p:txBody>
      </p:sp>
    </p:spTree>
    <p:extLst>
      <p:ext uri="{BB962C8B-B14F-4D97-AF65-F5344CB8AC3E}">
        <p14:creationId xmlns:p14="http://schemas.microsoft.com/office/powerpoint/2010/main" val="1312802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69033"/>
            <a:ext cx="8534400" cy="225366"/>
          </a:xfrm>
        </p:spPr>
        <p:txBody>
          <a:bodyPr>
            <a:normAutofit fontScale="90000"/>
          </a:bodyPr>
          <a:lstStyle/>
          <a:p>
            <a:endParaRPr lang="ru-RU" dirty="0"/>
          </a:p>
        </p:txBody>
      </p:sp>
      <p:sp>
        <p:nvSpPr>
          <p:cNvPr id="3" name="Объект 2"/>
          <p:cNvSpPr>
            <a:spLocks noGrp="1"/>
          </p:cNvSpPr>
          <p:nvPr>
            <p:ph idx="1"/>
          </p:nvPr>
        </p:nvSpPr>
        <p:spPr>
          <a:xfrm>
            <a:off x="293514" y="278477"/>
            <a:ext cx="11269490" cy="5906192"/>
          </a:xfrm>
        </p:spPr>
        <p:txBody>
          <a:bodyPr>
            <a:normAutofit fontScale="70000" lnSpcReduction="20000"/>
          </a:bodyPr>
          <a:lstStyle/>
          <a:p>
            <a:pPr marL="0" indent="0" algn="just">
              <a:buNone/>
            </a:pPr>
            <a:r>
              <a:rPr lang="ru-RU" dirty="0">
                <a:solidFill>
                  <a:schemeClr val="tx1"/>
                </a:solidFill>
              </a:rPr>
              <a:t>Предпосылкой к созданию метода стало использование бумажной хроматографии </a:t>
            </a:r>
            <a:r>
              <a:rPr lang="ru-RU" dirty="0" err="1">
                <a:solidFill>
                  <a:schemeClr val="tx1"/>
                </a:solidFill>
              </a:rPr>
              <a:t>Шёнбейном</a:t>
            </a:r>
            <a:r>
              <a:rPr lang="ru-RU" dirty="0">
                <a:solidFill>
                  <a:schemeClr val="tx1"/>
                </a:solidFill>
              </a:rPr>
              <a:t> в 1861 </a:t>
            </a:r>
            <a:r>
              <a:rPr lang="ru-RU" dirty="0" smtClean="0">
                <a:solidFill>
                  <a:schemeClr val="tx1"/>
                </a:solidFill>
              </a:rPr>
              <a:t>году. </a:t>
            </a:r>
            <a:r>
              <a:rPr lang="ru-RU" dirty="0">
                <a:solidFill>
                  <a:schemeClr val="tx1"/>
                </a:solidFill>
              </a:rPr>
              <a:t>Этот метод получил развитие в работах ученика </a:t>
            </a:r>
            <a:r>
              <a:rPr lang="ru-RU" dirty="0" err="1">
                <a:solidFill>
                  <a:schemeClr val="tx1"/>
                </a:solidFill>
              </a:rPr>
              <a:t>Шёнбейна</a:t>
            </a:r>
            <a:r>
              <a:rPr lang="ru-RU" dirty="0">
                <a:solidFill>
                  <a:schemeClr val="tx1"/>
                </a:solidFill>
              </a:rPr>
              <a:t> — </a:t>
            </a:r>
            <a:r>
              <a:rPr lang="ru-RU" dirty="0" err="1">
                <a:solidFill>
                  <a:schemeClr val="tx1"/>
                </a:solidFill>
              </a:rPr>
              <a:t>Гоппельсредера</a:t>
            </a:r>
            <a:r>
              <a:rPr lang="ru-RU" dirty="0">
                <a:solidFill>
                  <a:schemeClr val="tx1"/>
                </a:solidFill>
              </a:rPr>
              <a:t> в 80-х годах XIX </a:t>
            </a:r>
            <a:r>
              <a:rPr lang="ru-RU" dirty="0" smtClean="0">
                <a:solidFill>
                  <a:schemeClr val="tx1"/>
                </a:solidFill>
              </a:rPr>
              <a:t>века. </a:t>
            </a:r>
            <a:r>
              <a:rPr lang="ru-RU" dirty="0">
                <a:solidFill>
                  <a:schemeClr val="tx1"/>
                </a:solidFill>
              </a:rPr>
              <a:t>Методика в то время носила название капиллярного анализа. Работа фактически была забыта, и впоследствии хроматография на целлюлозе была </a:t>
            </a:r>
            <a:r>
              <a:rPr lang="ru-RU" dirty="0" err="1">
                <a:solidFill>
                  <a:schemeClr val="tx1"/>
                </a:solidFill>
              </a:rPr>
              <a:t>переоткрыта</a:t>
            </a:r>
            <a:r>
              <a:rPr lang="ru-RU" dirty="0">
                <a:solidFill>
                  <a:schemeClr val="tx1"/>
                </a:solidFill>
              </a:rPr>
              <a:t> в 1944 году </a:t>
            </a:r>
            <a:r>
              <a:rPr lang="ru-RU" dirty="0" err="1">
                <a:solidFill>
                  <a:schemeClr val="tx1"/>
                </a:solidFill>
              </a:rPr>
              <a:t>Консденом</a:t>
            </a:r>
            <a:r>
              <a:rPr lang="ru-RU" dirty="0">
                <a:solidFill>
                  <a:schemeClr val="tx1"/>
                </a:solidFill>
              </a:rPr>
              <a:t> и др. </a:t>
            </a:r>
            <a:endParaRPr lang="ru-RU" dirty="0" smtClean="0">
              <a:solidFill>
                <a:schemeClr val="tx1"/>
              </a:solidFill>
            </a:endParaRPr>
          </a:p>
          <a:p>
            <a:pPr marL="0" indent="0" algn="just">
              <a:buNone/>
            </a:pPr>
            <a:r>
              <a:rPr lang="ru-RU" dirty="0" smtClean="0">
                <a:solidFill>
                  <a:schemeClr val="tx1"/>
                </a:solidFill>
              </a:rPr>
              <a:t>Впервые </a:t>
            </a:r>
            <a:r>
              <a:rPr lang="ru-RU" dirty="0">
                <a:solidFill>
                  <a:schemeClr val="tx1"/>
                </a:solidFill>
              </a:rPr>
              <a:t>метод тонкослойной хроматографии почти в том виде, в котором он известен сейчас, был применён голландским биологом Мартином </a:t>
            </a:r>
            <a:r>
              <a:rPr lang="ru-RU" dirty="0" err="1">
                <a:solidFill>
                  <a:schemeClr val="tx1"/>
                </a:solidFill>
              </a:rPr>
              <a:t>Бейеринком</a:t>
            </a:r>
            <a:r>
              <a:rPr lang="ru-RU" dirty="0">
                <a:solidFill>
                  <a:schemeClr val="tx1"/>
                </a:solidFill>
              </a:rPr>
              <a:t> в 1889 году. Изучая диффузию серной и соляной кислот в желатине, </a:t>
            </a:r>
            <a:r>
              <a:rPr lang="ru-RU" dirty="0" err="1">
                <a:solidFill>
                  <a:schemeClr val="tx1"/>
                </a:solidFill>
              </a:rPr>
              <a:t>Бейеринк</a:t>
            </a:r>
            <a:r>
              <a:rPr lang="ru-RU" dirty="0">
                <a:solidFill>
                  <a:schemeClr val="tx1"/>
                </a:solidFill>
              </a:rPr>
              <a:t> обнаружил, что соляная кислота перемещалась быстрее, чем серная. В своих экспериментах он детектировал зону соляной кислоты путём добавления на слой раствора хлорида серебра, а зону серной кислоты — добавлением раствора хлорида бария. В 1898 году </a:t>
            </a:r>
            <a:r>
              <a:rPr lang="ru-RU" dirty="0" err="1">
                <a:solidFill>
                  <a:schemeClr val="tx1"/>
                </a:solidFill>
              </a:rPr>
              <a:t>Вийсмен</a:t>
            </a:r>
            <a:r>
              <a:rPr lang="ru-RU" dirty="0">
                <a:solidFill>
                  <a:schemeClr val="tx1"/>
                </a:solidFill>
              </a:rPr>
              <a:t> применил подобный метод для определения ферментов в диастазе солода и впервые употребил флуоресцентную </a:t>
            </a:r>
            <a:r>
              <a:rPr lang="ru-RU" dirty="0" err="1">
                <a:solidFill>
                  <a:schemeClr val="tx1"/>
                </a:solidFill>
              </a:rPr>
              <a:t>детекцию</a:t>
            </a:r>
            <a:r>
              <a:rPr lang="ru-RU" dirty="0">
                <a:solidFill>
                  <a:schemeClr val="tx1"/>
                </a:solidFill>
              </a:rPr>
              <a:t>, чувствительность метода на то время позволила определить присутствие вещества в количестве 40 </a:t>
            </a:r>
            <a:r>
              <a:rPr lang="ru-RU" dirty="0" err="1" smtClean="0">
                <a:solidFill>
                  <a:schemeClr val="tx1"/>
                </a:solidFill>
              </a:rPr>
              <a:t>пг</a:t>
            </a:r>
            <a:r>
              <a:rPr lang="ru-RU" dirty="0" smtClean="0">
                <a:solidFill>
                  <a:schemeClr val="tx1"/>
                </a:solidFill>
              </a:rPr>
              <a:t>. </a:t>
            </a:r>
            <a:r>
              <a:rPr lang="ru-RU" dirty="0">
                <a:solidFill>
                  <a:schemeClr val="tx1"/>
                </a:solidFill>
              </a:rPr>
              <a:t>Несмотря на это и колоночная хроматография разработанная М. С. Цветом в начале XX века, и тонкослойная хроматография фактически не использовались до 30-х </a:t>
            </a:r>
            <a:r>
              <a:rPr lang="ru-RU" dirty="0" smtClean="0">
                <a:solidFill>
                  <a:schemeClr val="tx1"/>
                </a:solidFill>
              </a:rPr>
              <a:t>годов.</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В 1938 году Измайлов и </a:t>
            </a:r>
            <a:r>
              <a:rPr lang="ru-RU" dirty="0" err="1">
                <a:solidFill>
                  <a:schemeClr val="tx1"/>
                </a:solidFill>
              </a:rPr>
              <a:t>Шрайбер</a:t>
            </a:r>
            <a:r>
              <a:rPr lang="ru-RU" dirty="0">
                <a:solidFill>
                  <a:schemeClr val="tx1"/>
                </a:solidFill>
              </a:rPr>
              <a:t> сообщили о проведении круговой хроматографии на слое оксида алюминия, нанесённом на стеклянную пластинку. При этом слои разделяемых веществ приобретали вид концентрических кругов. </a:t>
            </a:r>
          </a:p>
          <a:p>
            <a:pPr marL="0" indent="0" algn="just">
              <a:buNone/>
            </a:pPr>
            <a:endParaRPr lang="ru-RU" dirty="0">
              <a:solidFill>
                <a:schemeClr val="tx1"/>
              </a:solidFill>
            </a:endParaRPr>
          </a:p>
          <a:p>
            <a:pPr marL="0" indent="0" algn="just">
              <a:buNone/>
            </a:pPr>
            <a:r>
              <a:rPr lang="ru-RU" dirty="0">
                <a:solidFill>
                  <a:schemeClr val="tx1"/>
                </a:solidFill>
              </a:rPr>
              <a:t>Существенные успехи в разработке метода ТСХ были достигнуты Ю. </a:t>
            </a:r>
            <a:r>
              <a:rPr lang="ru-RU" dirty="0" err="1">
                <a:solidFill>
                  <a:schemeClr val="tx1"/>
                </a:solidFill>
              </a:rPr>
              <a:t>Кирхнером</a:t>
            </a:r>
            <a:r>
              <a:rPr lang="ru-RU" dirty="0">
                <a:solidFill>
                  <a:schemeClr val="tx1"/>
                </a:solidFill>
              </a:rPr>
              <a:t> и сотрудниками, которые в 1945—1954 годах работали над выделением пахучих веществ из цитрусовых </a:t>
            </a:r>
            <a:r>
              <a:rPr lang="ru-RU" dirty="0" err="1">
                <a:solidFill>
                  <a:schemeClr val="tx1"/>
                </a:solidFill>
              </a:rPr>
              <a:t>хроматографическими</a:t>
            </a:r>
            <a:r>
              <a:rPr lang="ru-RU" dirty="0">
                <a:solidFill>
                  <a:schemeClr val="tx1"/>
                </a:solidFill>
              </a:rPr>
              <a:t> методами. Убедившись в неприменимости бумажной хроматографии для их целей, они разработали метод, сочетающий преимущества бумажной и колоночной хроматографии, однако он не привлёк особого внимания до тех пор, пока не был разрекламирован фирмами </a:t>
            </a:r>
            <a:r>
              <a:rPr lang="ru-RU" dirty="0" err="1">
                <a:solidFill>
                  <a:schemeClr val="tx1"/>
                </a:solidFill>
              </a:rPr>
              <a:t>Desaga</a:t>
            </a:r>
            <a:r>
              <a:rPr lang="ru-RU" dirty="0">
                <a:solidFill>
                  <a:schemeClr val="tx1"/>
                </a:solidFill>
              </a:rPr>
              <a:t> и </a:t>
            </a:r>
            <a:r>
              <a:rPr lang="ru-RU" dirty="0" err="1" smtClean="0">
                <a:solidFill>
                  <a:schemeClr val="tx1"/>
                </a:solidFill>
              </a:rPr>
              <a:t>Merck</a:t>
            </a:r>
            <a:r>
              <a:rPr lang="ru-RU" dirty="0" smtClean="0">
                <a:solidFill>
                  <a:schemeClr val="tx1"/>
                </a:solidFill>
              </a:rPr>
              <a:t>.</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До середины 50-х годов XX века для описания метода использовали термины «хроматография на полосках», «хроматография на пластинках», «хроматография в тонких плёнках», «хроматография в открытой колонке», однако термин «тонкослойная хроматография», который был предложен Э. </a:t>
            </a:r>
            <a:r>
              <a:rPr lang="ru-RU" dirty="0" err="1">
                <a:solidFill>
                  <a:schemeClr val="tx1"/>
                </a:solidFill>
              </a:rPr>
              <a:t>Шталем</a:t>
            </a:r>
            <a:r>
              <a:rPr lang="ru-RU" dirty="0">
                <a:solidFill>
                  <a:schemeClr val="tx1"/>
                </a:solidFill>
              </a:rPr>
              <a:t> в 1956 </a:t>
            </a:r>
            <a:r>
              <a:rPr lang="ru-RU" dirty="0" smtClean="0">
                <a:solidFill>
                  <a:schemeClr val="tx1"/>
                </a:solidFill>
              </a:rPr>
              <a:t>году </a:t>
            </a:r>
            <a:r>
              <a:rPr lang="ru-RU" dirty="0">
                <a:solidFill>
                  <a:schemeClr val="tx1"/>
                </a:solidFill>
              </a:rPr>
              <a:t>оказался настолько удачным, что вытеснил все остальные. Примерно в это же время авторитетный журнал </a:t>
            </a:r>
            <a:r>
              <a:rPr lang="ru-RU" dirty="0" err="1">
                <a:solidFill>
                  <a:schemeClr val="tx1"/>
                </a:solidFill>
              </a:rPr>
              <a:t>Chemical</a:t>
            </a:r>
            <a:r>
              <a:rPr lang="ru-RU" dirty="0">
                <a:solidFill>
                  <a:schemeClr val="tx1"/>
                </a:solidFill>
              </a:rPr>
              <a:t> </a:t>
            </a:r>
            <a:r>
              <a:rPr lang="ru-RU" dirty="0" err="1">
                <a:solidFill>
                  <a:schemeClr val="tx1"/>
                </a:solidFill>
              </a:rPr>
              <a:t>Abstracts</a:t>
            </a:r>
            <a:r>
              <a:rPr lang="ru-RU" dirty="0">
                <a:solidFill>
                  <a:schemeClr val="tx1"/>
                </a:solidFill>
              </a:rPr>
              <a:t> выделил публикации по этой теме отдельным индексом, признав его самостоятельным методом аналитической </a:t>
            </a:r>
            <a:r>
              <a:rPr lang="ru-RU" dirty="0" smtClean="0">
                <a:solidFill>
                  <a:schemeClr val="tx1"/>
                </a:solidFill>
              </a:rPr>
              <a:t>химии.</a:t>
            </a:r>
            <a:endParaRPr lang="ru-RU" dirty="0">
              <a:solidFill>
                <a:schemeClr val="tx1"/>
              </a:solidFill>
            </a:endParaRPr>
          </a:p>
        </p:txBody>
      </p:sp>
    </p:spTree>
    <p:extLst>
      <p:ext uri="{BB962C8B-B14F-4D97-AF65-F5344CB8AC3E}">
        <p14:creationId xmlns:p14="http://schemas.microsoft.com/office/powerpoint/2010/main" val="2814452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93971"/>
            <a:ext cx="8534400" cy="200428"/>
          </a:xfrm>
        </p:spPr>
        <p:txBody>
          <a:bodyPr>
            <a:normAutofit fontScale="90000"/>
          </a:bodyPr>
          <a:lstStyle/>
          <a:p>
            <a:endParaRPr lang="ru-RU" dirty="0"/>
          </a:p>
        </p:txBody>
      </p:sp>
      <p:sp>
        <p:nvSpPr>
          <p:cNvPr id="3" name="Объект 2"/>
          <p:cNvSpPr>
            <a:spLocks noGrp="1"/>
          </p:cNvSpPr>
          <p:nvPr>
            <p:ph idx="1"/>
          </p:nvPr>
        </p:nvSpPr>
        <p:spPr>
          <a:xfrm>
            <a:off x="684211" y="182880"/>
            <a:ext cx="11377555" cy="5303520"/>
          </a:xfrm>
        </p:spPr>
        <p:txBody>
          <a:bodyPr>
            <a:normAutofit fontScale="55000" lnSpcReduction="20000"/>
          </a:bodyPr>
          <a:lstStyle/>
          <a:p>
            <a:pPr marL="0" indent="0" algn="just">
              <a:buNone/>
            </a:pPr>
            <a:r>
              <a:rPr lang="ru-RU" dirty="0">
                <a:solidFill>
                  <a:schemeClr val="tx1"/>
                </a:solidFill>
              </a:rPr>
              <a:t>Коммерческие пластинки с нанесённым адсорбционным слоем стали доступны в 1961 году и на сегодняшний день практически вытеснили из употребления самодельные. В качестве подложек обычно используются стекло, пластик или алюминий, на которые наносятся сорбенты с размером частиц 10—20 мкм. Толщина слоя составляет от 100—250 мкм для аналитических пластинок до 2 мм для </a:t>
            </a:r>
            <a:r>
              <a:rPr lang="ru-RU" dirty="0" err="1">
                <a:solidFill>
                  <a:schemeClr val="tx1"/>
                </a:solidFill>
              </a:rPr>
              <a:t>препаративных</a:t>
            </a:r>
            <a:r>
              <a:rPr lang="ru-RU" dirty="0">
                <a:solidFill>
                  <a:schemeClr val="tx1"/>
                </a:solidFill>
              </a:rPr>
              <a:t> пластинок. Стандартный формат пластинок — 20×20 см, но существуют также форматы 10×20, 5×20 и 2,5×5 см. Также пластинку необходимого размера можно вырезать самостоятельно. Существуют также пластинки с каналами, облегчающими нанесение образцов и препятствующие их смешиванию. Пластинки с </a:t>
            </a:r>
            <a:r>
              <a:rPr lang="ru-RU" dirty="0" err="1">
                <a:solidFill>
                  <a:schemeClr val="tx1"/>
                </a:solidFill>
              </a:rPr>
              <a:t>преадсорбционным</a:t>
            </a:r>
            <a:r>
              <a:rPr lang="ru-RU" dirty="0">
                <a:solidFill>
                  <a:schemeClr val="tx1"/>
                </a:solidFill>
              </a:rPr>
              <a:t> слоем производят из материала с более низкой адсорбирующей способностью (целлюлоза, кизельгур). Такие слои служат для очистки образца, а также для формирования узкой полосы перед достижением образцом разделяющего </a:t>
            </a:r>
            <a:r>
              <a:rPr lang="ru-RU" dirty="0" smtClean="0">
                <a:solidFill>
                  <a:schemeClr val="tx1"/>
                </a:solidFill>
              </a:rPr>
              <a:t>слоя.</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Пластинки для высокопроизводительной ТСХ были предложены в 1975 году и также имеют размеры 10×20 и 10×10 см при толщине адсорбционного слоя в 200 мкм. Такие пластинки обладают повышенной разрешающей способностью, более низким пределом обнаружения, требуют меньше растворителя для </a:t>
            </a:r>
            <a:r>
              <a:rPr lang="ru-RU" dirty="0" err="1">
                <a:solidFill>
                  <a:schemeClr val="tx1"/>
                </a:solidFill>
              </a:rPr>
              <a:t>элюции</a:t>
            </a:r>
            <a:r>
              <a:rPr lang="ru-RU" dirty="0">
                <a:solidFill>
                  <a:schemeClr val="tx1"/>
                </a:solidFill>
              </a:rPr>
              <a:t>. В 1995 году появились высокопроизводительные пластинки со сферическими частицами, обладающие ещё более улучшенными свойствами. В 2001 году на рынке были предложены пластинки с монолитным слоем, которые нашли применение лишь в научных </a:t>
            </a:r>
            <a:r>
              <a:rPr lang="ru-RU" dirty="0" smtClean="0">
                <a:solidFill>
                  <a:schemeClr val="tx1"/>
                </a:solidFill>
              </a:rPr>
              <a:t>исследованиях.</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В качестве адсорбентов исторически применялись несколько материалов: оксид алюминия (кислый, нейтральный и основный), кизельгур (очищенная </a:t>
            </a:r>
            <a:r>
              <a:rPr lang="ru-RU" dirty="0" err="1">
                <a:solidFill>
                  <a:schemeClr val="tx1"/>
                </a:solidFill>
              </a:rPr>
              <a:t>диатомитовая</a:t>
            </a:r>
            <a:r>
              <a:rPr lang="ru-RU" dirty="0">
                <a:solidFill>
                  <a:schemeClr val="tx1"/>
                </a:solidFill>
              </a:rPr>
              <a:t> земля), полиамиды, </a:t>
            </a:r>
            <a:r>
              <a:rPr lang="ru-RU" dirty="0" err="1">
                <a:solidFill>
                  <a:schemeClr val="tx1"/>
                </a:solidFill>
              </a:rPr>
              <a:t>катионообменные</a:t>
            </a:r>
            <a:r>
              <a:rPr lang="ru-RU" dirty="0">
                <a:solidFill>
                  <a:schemeClr val="tx1"/>
                </a:solidFill>
              </a:rPr>
              <a:t> смолы. Эти материалы и сегодня упоминаются в учебниках и научных статьях, однако они утратили своё значение, и их производство, в основном, </a:t>
            </a:r>
            <a:r>
              <a:rPr lang="ru-RU" dirty="0" smtClean="0">
                <a:solidFill>
                  <a:schemeClr val="tx1"/>
                </a:solidFill>
              </a:rPr>
              <a:t>остановлено.</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Для упрочнения пластин может использоваться связывающее вещество. Ранее для этих целей, например, в пластинках с силикагелем G, широко использовался гипс в количестве 13 массовых процентов. В современных коммерчески доступных пластинках используются органические связывающие вещества (например, </a:t>
            </a:r>
            <a:r>
              <a:rPr lang="ru-RU" dirty="0" err="1">
                <a:solidFill>
                  <a:schemeClr val="tx1"/>
                </a:solidFill>
              </a:rPr>
              <a:t>метакрилаты</a:t>
            </a:r>
            <a:r>
              <a:rPr lang="ru-RU" dirty="0">
                <a:solidFill>
                  <a:schemeClr val="tx1"/>
                </a:solidFill>
              </a:rPr>
              <a:t>). В литературе описано также применение крахмала и </a:t>
            </a:r>
            <a:r>
              <a:rPr lang="ru-RU" dirty="0" err="1">
                <a:solidFill>
                  <a:schemeClr val="tx1"/>
                </a:solidFill>
              </a:rPr>
              <a:t>карбоксиметилцеллюлозы</a:t>
            </a:r>
            <a:r>
              <a:rPr lang="ru-RU" dirty="0">
                <a:solidFill>
                  <a:schemeClr val="tx1"/>
                </a:solidFill>
              </a:rPr>
              <a:t>. Фактически, связывающее вещество является компонентом неподвижной фазы, </a:t>
            </a:r>
            <a:r>
              <a:rPr lang="ru-RU" dirty="0" smtClean="0">
                <a:solidFill>
                  <a:schemeClr val="tx1"/>
                </a:solidFill>
              </a:rPr>
              <a:t>может привести к искажению результатов хроматографии.</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Адсорбционный слой может содержать флуоресцентный индикатор, позволяющий более удобно детектировать положение зон веществ. При облучении индикатора ультрафиолетовым излучением при длине волны 254 </a:t>
            </a:r>
            <a:r>
              <a:rPr lang="ru-RU" dirty="0" err="1">
                <a:solidFill>
                  <a:schemeClr val="tx1"/>
                </a:solidFill>
              </a:rPr>
              <a:t>нм</a:t>
            </a:r>
            <a:r>
              <a:rPr lang="ru-RU" dirty="0">
                <a:solidFill>
                  <a:schemeClr val="tx1"/>
                </a:solidFill>
              </a:rPr>
              <a:t> индикатор испускает зелёное (F254) или бледно-голубое (F254 s) излучение. При этом зона вещества, поглощающего ультрафиолет, выглядит тёмной на фоне флуоресцирующего </a:t>
            </a:r>
            <a:r>
              <a:rPr lang="ru-RU" dirty="0" smtClean="0">
                <a:solidFill>
                  <a:schemeClr val="tx1"/>
                </a:solidFill>
              </a:rPr>
              <a:t>слоя.</a:t>
            </a:r>
            <a:endParaRPr lang="ru-RU" dirty="0">
              <a:solidFill>
                <a:schemeClr val="tx1"/>
              </a:solidFill>
            </a:endParaRPr>
          </a:p>
        </p:txBody>
      </p:sp>
    </p:spTree>
    <p:extLst>
      <p:ext uri="{BB962C8B-B14F-4D97-AF65-F5344CB8AC3E}">
        <p14:creationId xmlns:p14="http://schemas.microsoft.com/office/powerpoint/2010/main" val="3150490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41588" y="685800"/>
            <a:ext cx="6236652" cy="4850476"/>
          </a:xfrm>
          <a:prstGeom prst="rect">
            <a:avLst/>
          </a:prstGeom>
        </p:spPr>
      </p:pic>
    </p:spTree>
    <p:extLst>
      <p:ext uri="{BB962C8B-B14F-4D97-AF65-F5344CB8AC3E}">
        <p14:creationId xmlns:p14="http://schemas.microsoft.com/office/powerpoint/2010/main" val="2340548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37361" y="515389"/>
            <a:ext cx="7988530" cy="5594465"/>
          </a:xfrm>
          <a:prstGeom prst="rect">
            <a:avLst/>
          </a:prstGeom>
        </p:spPr>
      </p:pic>
    </p:spTree>
    <p:extLst>
      <p:ext uri="{BB962C8B-B14F-4D97-AF65-F5344CB8AC3E}">
        <p14:creationId xmlns:p14="http://schemas.microsoft.com/office/powerpoint/2010/main" val="2413542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89462" y="590205"/>
            <a:ext cx="8329150" cy="5660966"/>
          </a:xfrm>
          <a:prstGeom prst="rect">
            <a:avLst/>
          </a:prstGeom>
        </p:spPr>
      </p:pic>
    </p:spTree>
    <p:extLst>
      <p:ext uri="{BB962C8B-B14F-4D97-AF65-F5344CB8AC3E}">
        <p14:creationId xmlns:p14="http://schemas.microsoft.com/office/powerpoint/2010/main" val="3929188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773085" y="290945"/>
            <a:ext cx="8977744" cy="6359237"/>
          </a:xfrm>
          <a:prstGeom prst="rect">
            <a:avLst/>
          </a:prstGeom>
        </p:spPr>
      </p:pic>
    </p:spTree>
    <p:extLst>
      <p:ext uri="{BB962C8B-B14F-4D97-AF65-F5344CB8AC3E}">
        <p14:creationId xmlns:p14="http://schemas.microsoft.com/office/powerpoint/2010/main" val="3316369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14647" y="232757"/>
            <a:ext cx="9451571" cy="6151418"/>
          </a:xfrm>
          <a:prstGeom prst="rect">
            <a:avLst/>
          </a:prstGeom>
        </p:spPr>
      </p:pic>
    </p:spTree>
    <p:extLst>
      <p:ext uri="{BB962C8B-B14F-4D97-AF65-F5344CB8AC3E}">
        <p14:creationId xmlns:p14="http://schemas.microsoft.com/office/powerpoint/2010/main" val="1391493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76394" y="245225"/>
            <a:ext cx="11111548" cy="4734098"/>
          </a:xfrm>
        </p:spPr>
        <p:txBody>
          <a:bodyPr/>
          <a:lstStyle/>
          <a:p>
            <a:pPr marL="0" indent="0" algn="just">
              <a:buNone/>
            </a:pPr>
            <a:r>
              <a:rPr lang="ru-RU" dirty="0" err="1">
                <a:solidFill>
                  <a:schemeClr val="tx1"/>
                </a:solidFill>
              </a:rPr>
              <a:t>Хроматогра́фия</a:t>
            </a:r>
            <a:r>
              <a:rPr lang="ru-RU" dirty="0">
                <a:solidFill>
                  <a:schemeClr val="tx1"/>
                </a:solidFill>
              </a:rPr>
              <a:t> (от др.-греч. </a:t>
            </a:r>
            <a:r>
              <a:rPr lang="ru-RU" dirty="0" err="1">
                <a:solidFill>
                  <a:schemeClr val="tx1"/>
                </a:solidFill>
              </a:rPr>
              <a:t>χρῶμ</a:t>
            </a:r>
            <a:r>
              <a:rPr lang="ru-RU" dirty="0">
                <a:solidFill>
                  <a:schemeClr val="tx1"/>
                </a:solidFill>
              </a:rPr>
              <a:t>α — «цвет») — метод разделения и анализа смесей веществ, а также изучения физико-химических свойств веществ. Основан на распределении веществ между двумя фазами — неподвижной (твёрдая фаза или жидкость, связанная на инертном носителе) и подвижной (газовая или жидкая фаза, элюент). Название метода связано с первыми экспериментами по хроматографии, в ходе которых разработчик метода Михаил Цвет разделял ярко окрашенные растительные пигменты.</a:t>
            </a:r>
          </a:p>
        </p:txBody>
      </p:sp>
    </p:spTree>
    <p:extLst>
      <p:ext uri="{BB962C8B-B14F-4D97-AF65-F5344CB8AC3E}">
        <p14:creationId xmlns:p14="http://schemas.microsoft.com/office/powerpoint/2010/main" val="1531997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1" y="407324"/>
            <a:ext cx="10870479" cy="4862945"/>
          </a:xfrm>
        </p:spPr>
        <p:txBody>
          <a:bodyPr>
            <a:normAutofit/>
          </a:bodyPr>
          <a:lstStyle/>
          <a:p>
            <a:pPr marL="0" indent="0" algn="ctr">
              <a:buNone/>
            </a:pPr>
            <a:r>
              <a:rPr lang="ru-RU" sz="3200" dirty="0" smtClean="0">
                <a:solidFill>
                  <a:schemeClr val="tx1"/>
                </a:solidFill>
              </a:rPr>
              <a:t>Колоночная хроматография</a:t>
            </a:r>
            <a:endParaRPr lang="ru-RU" sz="3200" dirty="0">
              <a:solidFill>
                <a:schemeClr val="tx1"/>
              </a:solidFill>
            </a:endParaRPr>
          </a:p>
        </p:txBody>
      </p:sp>
    </p:spTree>
    <p:extLst>
      <p:ext uri="{BB962C8B-B14F-4D97-AF65-F5344CB8AC3E}">
        <p14:creationId xmlns:p14="http://schemas.microsoft.com/office/powerpoint/2010/main" val="3382678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1" y="4572000"/>
            <a:ext cx="11685127" cy="1936865"/>
          </a:xfrm>
        </p:spPr>
        <p:txBody>
          <a:bodyPr>
            <a:normAutofit fontScale="90000"/>
          </a:bodyPr>
          <a:lstStyle/>
          <a:p>
            <a:r>
              <a:rPr lang="ru-RU" sz="2800" dirty="0"/>
              <a:t>Типичный прибор для колоночной хроматографии </a:t>
            </a:r>
            <a:r>
              <a:rPr lang="ru-RU" sz="2000" dirty="0" smtClean="0"/>
              <a:t/>
            </a:r>
            <a:br>
              <a:rPr lang="ru-RU" sz="2000" dirty="0" smtClean="0"/>
            </a:br>
            <a:r>
              <a:rPr lang="ru-RU" sz="2000" dirty="0" smtClean="0"/>
              <a:t>1 – воронка для добавления элюента</a:t>
            </a:r>
            <a:br>
              <a:rPr lang="ru-RU" sz="2000" dirty="0" smtClean="0"/>
            </a:br>
            <a:r>
              <a:rPr lang="ru-RU" sz="2000" dirty="0" smtClean="0"/>
              <a:t>2 – бюретка (колонка)</a:t>
            </a:r>
            <a:br>
              <a:rPr lang="ru-RU" sz="2000" dirty="0" smtClean="0"/>
            </a:br>
            <a:r>
              <a:rPr lang="ru-RU" sz="2000" dirty="0" smtClean="0"/>
              <a:t>3 – сорбент</a:t>
            </a:r>
            <a:br>
              <a:rPr lang="ru-RU" sz="2000" dirty="0" smtClean="0"/>
            </a:br>
            <a:r>
              <a:rPr lang="ru-RU" sz="2000" dirty="0" smtClean="0"/>
              <a:t>4 – сосуд для сбора фракций (элюент и разделяемые вещества А, Б, В)</a:t>
            </a:r>
            <a:br>
              <a:rPr lang="ru-RU" sz="2000" dirty="0" smtClean="0"/>
            </a:br>
            <a:endParaRPr lang="ru-RU" sz="2000" dirty="0"/>
          </a:p>
        </p:txBody>
      </p:sp>
      <p:pic>
        <p:nvPicPr>
          <p:cNvPr id="4" name="Объект 3"/>
          <p:cNvPicPr>
            <a:picLocks noGrp="1" noChangeAspect="1"/>
          </p:cNvPicPr>
          <p:nvPr>
            <p:ph idx="1"/>
          </p:nvPr>
        </p:nvPicPr>
        <p:blipFill>
          <a:blip r:embed="rId2"/>
          <a:stretch>
            <a:fillRect/>
          </a:stretch>
        </p:blipFill>
        <p:spPr>
          <a:xfrm>
            <a:off x="4199655" y="153784"/>
            <a:ext cx="2500403" cy="4310149"/>
          </a:xfrm>
          <a:prstGeom prst="rect">
            <a:avLst/>
          </a:prstGeom>
        </p:spPr>
      </p:pic>
    </p:spTree>
    <p:extLst>
      <p:ext uri="{BB962C8B-B14F-4D97-AF65-F5344CB8AC3E}">
        <p14:creationId xmlns:p14="http://schemas.microsoft.com/office/powerpoint/2010/main" val="3544470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469775"/>
            <a:ext cx="8534400" cy="524624"/>
          </a:xfrm>
        </p:spPr>
        <p:txBody>
          <a:bodyPr>
            <a:normAutofit fontScale="90000"/>
          </a:bodyPr>
          <a:lstStyle/>
          <a:p>
            <a:r>
              <a:rPr lang="ru-RU" dirty="0" smtClean="0"/>
              <a:t>Колоночная хроматография</a:t>
            </a:r>
            <a:endParaRPr lang="ru-RU" dirty="0"/>
          </a:p>
        </p:txBody>
      </p:sp>
      <p:sp>
        <p:nvSpPr>
          <p:cNvPr id="3" name="Объект 2"/>
          <p:cNvSpPr>
            <a:spLocks noGrp="1"/>
          </p:cNvSpPr>
          <p:nvPr>
            <p:ph idx="1"/>
          </p:nvPr>
        </p:nvSpPr>
        <p:spPr>
          <a:xfrm>
            <a:off x="684212" y="266008"/>
            <a:ext cx="11086610" cy="5203768"/>
          </a:xfrm>
        </p:spPr>
        <p:txBody>
          <a:bodyPr>
            <a:normAutofit/>
          </a:bodyPr>
          <a:lstStyle/>
          <a:p>
            <a:pPr marL="0" indent="0" algn="just">
              <a:buNone/>
            </a:pPr>
            <a:r>
              <a:rPr lang="ru-RU" dirty="0">
                <a:solidFill>
                  <a:schemeClr val="tx1"/>
                </a:solidFill>
              </a:rPr>
              <a:t>В </a:t>
            </a:r>
            <a:r>
              <a:rPr lang="ru-RU" dirty="0" err="1">
                <a:solidFill>
                  <a:schemeClr val="tx1"/>
                </a:solidFill>
              </a:rPr>
              <a:t>хроматографической</a:t>
            </a:r>
            <a:r>
              <a:rPr lang="ru-RU" dirty="0">
                <a:solidFill>
                  <a:schemeClr val="tx1"/>
                </a:solidFill>
              </a:rPr>
              <a:t> колонке происходит разделение исходной многокомпонентной смеси на ряд бинарных смесей, состоящих из жидкости или газа-носителя (для газовой хроматографии) и одного из разделяемых компонентов. Разделение может происходить как за счёт образования временных связей между разделяемыми веществами и неподвижной фазой колонки (адсорбционная хроматография), так и по иным принципам (например, </a:t>
            </a:r>
            <a:r>
              <a:rPr lang="ru-RU" dirty="0" err="1">
                <a:solidFill>
                  <a:schemeClr val="tx1"/>
                </a:solidFill>
              </a:rPr>
              <a:t>эксклюзионная</a:t>
            </a:r>
            <a:r>
              <a:rPr lang="ru-RU" dirty="0">
                <a:solidFill>
                  <a:schemeClr val="tx1"/>
                </a:solidFill>
              </a:rPr>
              <a:t> хроматография). Точнее значения объёма или времени выхода каждого компонента из колонки устанавливают при калибровке.</a:t>
            </a:r>
          </a:p>
          <a:p>
            <a:pPr marL="0" indent="0" algn="just">
              <a:buNone/>
            </a:pPr>
            <a:endParaRPr lang="ru-RU" dirty="0">
              <a:solidFill>
                <a:schemeClr val="tx1"/>
              </a:solidFill>
            </a:endParaRPr>
          </a:p>
          <a:p>
            <a:pPr marL="0" indent="0" algn="just">
              <a:buNone/>
            </a:pPr>
            <a:r>
              <a:rPr lang="ru-RU" dirty="0">
                <a:solidFill>
                  <a:schemeClr val="tx1"/>
                </a:solidFill>
              </a:rPr>
              <a:t>Колонка характеризуется материалом, из которого состоит неподвижная фаза, внутренним диаметром и длиной. Размеры колонок зависят от количества разделяемых веществ и типа хроматографии. На колонках разного калибра можно разделять как микрограммы, так и килограммы различных веществ.</a:t>
            </a:r>
          </a:p>
        </p:txBody>
      </p:sp>
    </p:spTree>
    <p:extLst>
      <p:ext uri="{BB962C8B-B14F-4D97-AF65-F5344CB8AC3E}">
        <p14:creationId xmlns:p14="http://schemas.microsoft.com/office/powerpoint/2010/main" val="3003216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71600" y="-1"/>
            <a:ext cx="4821382" cy="6567056"/>
          </a:xfrm>
          <a:prstGeom prst="rect">
            <a:avLst/>
          </a:prstGeom>
        </p:spPr>
      </p:pic>
    </p:spTree>
    <p:extLst>
      <p:ext uri="{BB962C8B-B14F-4D97-AF65-F5344CB8AC3E}">
        <p14:creationId xmlns:p14="http://schemas.microsoft.com/office/powerpoint/2010/main" val="1943234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13905" y="157943"/>
            <a:ext cx="8828117" cy="6500552"/>
          </a:xfrm>
          <a:prstGeom prst="rect">
            <a:avLst/>
          </a:prstGeom>
        </p:spPr>
      </p:pic>
    </p:spTree>
    <p:extLst>
      <p:ext uri="{BB962C8B-B14F-4D97-AF65-F5344CB8AC3E}">
        <p14:creationId xmlns:p14="http://schemas.microsoft.com/office/powerpoint/2010/main" val="1078026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93971"/>
            <a:ext cx="8534400" cy="200428"/>
          </a:xfrm>
        </p:spPr>
        <p:txBody>
          <a:bodyPr>
            <a:normAutofit fontScale="90000"/>
          </a:bodyPr>
          <a:lstStyle/>
          <a:p>
            <a:endParaRPr lang="ru-RU" dirty="0"/>
          </a:p>
        </p:txBody>
      </p:sp>
      <p:sp>
        <p:nvSpPr>
          <p:cNvPr id="3" name="Объект 2"/>
          <p:cNvSpPr>
            <a:spLocks noGrp="1"/>
          </p:cNvSpPr>
          <p:nvPr>
            <p:ph idx="1"/>
          </p:nvPr>
        </p:nvSpPr>
        <p:spPr>
          <a:xfrm>
            <a:off x="684211" y="685800"/>
            <a:ext cx="11169737" cy="5473931"/>
          </a:xfrm>
        </p:spPr>
        <p:txBody>
          <a:bodyPr>
            <a:normAutofit fontScale="92500" lnSpcReduction="20000"/>
          </a:bodyPr>
          <a:lstStyle/>
          <a:p>
            <a:pPr marL="0" indent="0" algn="just">
              <a:buNone/>
            </a:pPr>
            <a:r>
              <a:rPr lang="ru-RU" dirty="0">
                <a:solidFill>
                  <a:schemeClr val="tx1"/>
                </a:solidFill>
              </a:rPr>
              <a:t>Для набивки колонок твёрдой фазой существует два основных метода, сухой и мокрый. В первом случае колонку сначала наполняют сухим порошком, после чего пропускают подвижную фазу (жидкость или газ). Во втором случае колонку наполняют суспензией наполнителя в подвижной фазе. Если подвижная фаза является жидкой, то в обоих случаях следует предусмотреть отсутствие пузырей воздуха в готовой колонке, что может повлиять на качество хроматографии или полностью её блокировать. Кроме того, всегда существует опасность выхода колонки из строя в результате попадания в неё недопустимых веществ (нерастворимые вещества или слишком активные молекулы, забивающие канал колонки), не устранённых при </a:t>
            </a:r>
            <a:r>
              <a:rPr lang="ru-RU" dirty="0" err="1">
                <a:solidFill>
                  <a:schemeClr val="tx1"/>
                </a:solidFill>
              </a:rPr>
              <a:t>пробоподготовке</a:t>
            </a:r>
            <a:r>
              <a:rPr lang="ru-RU" dirty="0">
                <a:solidFill>
                  <a:schemeClr val="tx1"/>
                </a:solidFill>
              </a:rPr>
              <a:t>.</a:t>
            </a:r>
          </a:p>
          <a:p>
            <a:pPr algn="just"/>
            <a:endParaRPr lang="ru-RU" dirty="0">
              <a:solidFill>
                <a:schemeClr val="tx1"/>
              </a:solidFill>
            </a:endParaRPr>
          </a:p>
          <a:p>
            <a:pPr marL="0" indent="0" algn="just">
              <a:buNone/>
            </a:pPr>
            <a:r>
              <a:rPr lang="ru-RU" dirty="0">
                <a:solidFill>
                  <a:schemeClr val="tx1"/>
                </a:solidFill>
              </a:rPr>
              <a:t>В качестве твёрдой фазы могут быть использованы такие материалы, как силикагель, оксид алюминия, микрокристаллическая целлюлоза, </a:t>
            </a:r>
            <a:r>
              <a:rPr lang="ru-RU" dirty="0" err="1">
                <a:solidFill>
                  <a:schemeClr val="tx1"/>
                </a:solidFill>
              </a:rPr>
              <a:t>агароза</a:t>
            </a:r>
            <a:r>
              <a:rPr lang="ru-RU" dirty="0">
                <a:solidFill>
                  <a:schemeClr val="tx1"/>
                </a:solidFill>
              </a:rPr>
              <a:t> и другие материалы, в частности, приготовленные путём специальной обработки целлюлозы или </a:t>
            </a:r>
            <a:r>
              <a:rPr lang="ru-RU" dirty="0" err="1">
                <a:solidFill>
                  <a:schemeClr val="tx1"/>
                </a:solidFill>
              </a:rPr>
              <a:t>агарозы</a:t>
            </a:r>
            <a:r>
              <a:rPr lang="ru-RU" dirty="0">
                <a:solidFill>
                  <a:schemeClr val="tx1"/>
                </a:solidFill>
              </a:rPr>
              <a:t> для </a:t>
            </a:r>
            <a:r>
              <a:rPr lang="ru-RU" dirty="0" err="1">
                <a:solidFill>
                  <a:schemeClr val="tx1"/>
                </a:solidFill>
              </a:rPr>
              <a:t>эксклюзионной</a:t>
            </a:r>
            <a:r>
              <a:rPr lang="ru-RU" dirty="0">
                <a:solidFill>
                  <a:schemeClr val="tx1"/>
                </a:solidFill>
              </a:rPr>
              <a:t>, ионообменной или аффинной хроматографии.</a:t>
            </a:r>
          </a:p>
          <a:p>
            <a:pPr algn="just"/>
            <a:endParaRPr lang="ru-RU" dirty="0">
              <a:solidFill>
                <a:schemeClr val="tx1"/>
              </a:solidFill>
            </a:endParaRPr>
          </a:p>
          <a:p>
            <a:pPr marL="0" indent="0" algn="just">
              <a:buNone/>
            </a:pPr>
            <a:r>
              <a:rPr lang="ru-RU" dirty="0">
                <a:solidFill>
                  <a:schemeClr val="tx1"/>
                </a:solidFill>
              </a:rPr>
              <a:t>В процессе хроматографии отдельные компоненты нанесённой на колонку смеси выходят из неё с различной скоростью. Их собирают по фракциям, определяя концентрацию ожидаемых веществ в каждой фракции. Окрашенные вещества кроме того могут быть видны через стеклянные стенки колонки.</a:t>
            </a:r>
          </a:p>
        </p:txBody>
      </p:sp>
    </p:spTree>
    <p:extLst>
      <p:ext uri="{BB962C8B-B14F-4D97-AF65-F5344CB8AC3E}">
        <p14:creationId xmlns:p14="http://schemas.microsoft.com/office/powerpoint/2010/main" val="2392298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52407"/>
            <a:ext cx="8534400" cy="241992"/>
          </a:xfrm>
        </p:spPr>
        <p:txBody>
          <a:bodyPr>
            <a:normAutofit fontScale="90000"/>
          </a:bodyPr>
          <a:lstStyle/>
          <a:p>
            <a:endParaRPr lang="ru-RU" dirty="0"/>
          </a:p>
        </p:txBody>
      </p:sp>
      <p:sp>
        <p:nvSpPr>
          <p:cNvPr id="3" name="Объект 2"/>
          <p:cNvSpPr>
            <a:spLocks noGrp="1"/>
          </p:cNvSpPr>
          <p:nvPr>
            <p:ph idx="1"/>
          </p:nvPr>
        </p:nvSpPr>
        <p:spPr>
          <a:xfrm>
            <a:off x="684211" y="157942"/>
            <a:ext cx="11311053" cy="6350923"/>
          </a:xfrm>
        </p:spPr>
        <p:txBody>
          <a:bodyPr>
            <a:normAutofit fontScale="85000" lnSpcReduction="20000"/>
          </a:bodyPr>
          <a:lstStyle/>
          <a:p>
            <a:pPr marL="0" indent="0" algn="just">
              <a:buNone/>
            </a:pPr>
            <a:r>
              <a:rPr lang="ru-RU" dirty="0">
                <a:solidFill>
                  <a:schemeClr val="tx1"/>
                </a:solidFill>
              </a:rPr>
              <a:t>Выделяемые вещества не должны взаимодействовать с элюентом или разрушаться при его присутствии</a:t>
            </a:r>
            <a:r>
              <a:rPr lang="ru-RU" dirty="0" smtClean="0">
                <a:solidFill>
                  <a:schemeClr val="tx1"/>
                </a:solidFill>
              </a:rPr>
              <a:t>.</a:t>
            </a:r>
          </a:p>
          <a:p>
            <a:pPr marL="0" indent="0" algn="just">
              <a:buNone/>
            </a:pPr>
            <a:r>
              <a:rPr lang="ru-RU" dirty="0" smtClean="0">
                <a:solidFill>
                  <a:srgbClr val="FF0000"/>
                </a:solidFill>
              </a:rPr>
              <a:t> </a:t>
            </a:r>
            <a:r>
              <a:rPr lang="ru-RU" dirty="0">
                <a:solidFill>
                  <a:srgbClr val="FF0000"/>
                </a:solidFill>
              </a:rPr>
              <a:t>Пример: гидролиз </a:t>
            </a:r>
            <a:r>
              <a:rPr lang="ru-RU" dirty="0" err="1">
                <a:solidFill>
                  <a:srgbClr val="FF0000"/>
                </a:solidFill>
              </a:rPr>
              <a:t>эпоксидов</a:t>
            </a:r>
            <a:r>
              <a:rPr lang="ru-RU" dirty="0">
                <a:solidFill>
                  <a:srgbClr val="FF0000"/>
                </a:solidFill>
              </a:rPr>
              <a:t> или </a:t>
            </a:r>
            <a:r>
              <a:rPr lang="ru-RU" dirty="0" err="1">
                <a:solidFill>
                  <a:srgbClr val="FF0000"/>
                </a:solidFill>
              </a:rPr>
              <a:t>ацеталей</a:t>
            </a:r>
            <a:r>
              <a:rPr lang="ru-RU" dirty="0">
                <a:solidFill>
                  <a:srgbClr val="FF0000"/>
                </a:solidFill>
              </a:rPr>
              <a:t> водой на силикагеле.</a:t>
            </a:r>
          </a:p>
          <a:p>
            <a:pPr marL="0" indent="0" algn="just">
              <a:buNone/>
            </a:pPr>
            <a:r>
              <a:rPr lang="ru-RU" dirty="0">
                <a:solidFill>
                  <a:schemeClr val="tx1"/>
                </a:solidFill>
              </a:rPr>
              <a:t>Элюент может быть или индивидуальным растворителем или смесью нескольких растворителей. Растворители должны легко удаляться после выделения </a:t>
            </a:r>
            <a:r>
              <a:rPr lang="ru-RU" dirty="0" smtClean="0">
                <a:solidFill>
                  <a:schemeClr val="tx1"/>
                </a:solidFill>
              </a:rPr>
              <a:t>веществ.</a:t>
            </a:r>
          </a:p>
          <a:p>
            <a:pPr marL="0" indent="0" algn="just">
              <a:buNone/>
            </a:pPr>
            <a:r>
              <a:rPr lang="ru-RU" dirty="0" err="1" smtClean="0">
                <a:solidFill>
                  <a:srgbClr val="FF0000"/>
                </a:solidFill>
              </a:rPr>
              <a:t>Диметилсульфоксид</a:t>
            </a:r>
            <a:r>
              <a:rPr lang="ru-RU" dirty="0" smtClean="0">
                <a:solidFill>
                  <a:srgbClr val="FF0000"/>
                </a:solidFill>
              </a:rPr>
              <a:t> </a:t>
            </a:r>
            <a:r>
              <a:rPr lang="ru-RU" dirty="0">
                <a:solidFill>
                  <a:srgbClr val="FF0000"/>
                </a:solidFill>
              </a:rPr>
              <a:t>(ДМСО) или </a:t>
            </a:r>
            <a:r>
              <a:rPr lang="ru-RU" dirty="0" err="1">
                <a:solidFill>
                  <a:srgbClr val="FF0000"/>
                </a:solidFill>
              </a:rPr>
              <a:t>диметилформамид</a:t>
            </a:r>
            <a:r>
              <a:rPr lang="ru-RU" dirty="0">
                <a:solidFill>
                  <a:srgbClr val="FF0000"/>
                </a:solidFill>
              </a:rPr>
              <a:t> (ДМФА) не подходят из-за высокой температуры </a:t>
            </a:r>
            <a:r>
              <a:rPr lang="ru-RU" dirty="0" smtClean="0">
                <a:solidFill>
                  <a:srgbClr val="FF0000"/>
                </a:solidFill>
              </a:rPr>
              <a:t>кипения.</a:t>
            </a:r>
            <a:endParaRPr lang="ru-RU" dirty="0">
              <a:solidFill>
                <a:srgbClr val="FF0000"/>
              </a:solidFill>
            </a:endParaRPr>
          </a:p>
          <a:p>
            <a:pPr marL="0" indent="0" algn="just">
              <a:buNone/>
            </a:pPr>
            <a:r>
              <a:rPr lang="ru-RU" dirty="0">
                <a:solidFill>
                  <a:schemeClr val="tx1"/>
                </a:solidFill>
              </a:rPr>
              <a:t>Элюент подбирают таким образом, чтобы на тонкослойной </a:t>
            </a:r>
            <a:r>
              <a:rPr lang="ru-RU" dirty="0" err="1">
                <a:solidFill>
                  <a:schemeClr val="tx1"/>
                </a:solidFill>
              </a:rPr>
              <a:t>хроматограмме</a:t>
            </a:r>
            <a:r>
              <a:rPr lang="ru-RU" dirty="0">
                <a:solidFill>
                  <a:schemeClr val="tx1"/>
                </a:solidFill>
              </a:rPr>
              <a:t> смеси (желательно на том же сорбенте), </a:t>
            </a:r>
            <a:r>
              <a:rPr lang="ru-RU" dirty="0" err="1">
                <a:solidFill>
                  <a:schemeClr val="tx1"/>
                </a:solidFill>
              </a:rPr>
              <a:t>Rf</a:t>
            </a:r>
            <a:r>
              <a:rPr lang="ru-RU" dirty="0">
                <a:solidFill>
                  <a:schemeClr val="tx1"/>
                </a:solidFill>
              </a:rPr>
              <a:t> продуктов различался не менее 0.15, и пятна выходили с </a:t>
            </a:r>
            <a:r>
              <a:rPr lang="ru-RU" dirty="0" err="1">
                <a:solidFill>
                  <a:schemeClr val="tx1"/>
                </a:solidFill>
              </a:rPr>
              <a:t>Rf</a:t>
            </a:r>
            <a:r>
              <a:rPr lang="ru-RU" dirty="0">
                <a:solidFill>
                  <a:schemeClr val="tx1"/>
                </a:solidFill>
              </a:rPr>
              <a:t> не более 0.5-0.6 после одного прогона </a:t>
            </a:r>
            <a:r>
              <a:rPr lang="ru-RU" dirty="0" err="1">
                <a:solidFill>
                  <a:schemeClr val="tx1"/>
                </a:solidFill>
              </a:rPr>
              <a:t>хроматограммы</a:t>
            </a:r>
            <a:r>
              <a:rPr lang="ru-RU" dirty="0">
                <a:solidFill>
                  <a:schemeClr val="tx1"/>
                </a:solidFill>
              </a:rPr>
              <a:t>.</a:t>
            </a:r>
          </a:p>
          <a:p>
            <a:pPr marL="0" indent="0" algn="just">
              <a:buNone/>
            </a:pPr>
            <a:r>
              <a:rPr lang="ru-RU" dirty="0">
                <a:solidFill>
                  <a:schemeClr val="tx1"/>
                </a:solidFill>
              </a:rPr>
              <a:t>Если под действием растворителей различной полярности (полярных (метанол, возможно с добавлением уксусной кислоты или </a:t>
            </a:r>
            <a:r>
              <a:rPr lang="ru-RU" dirty="0" err="1">
                <a:solidFill>
                  <a:schemeClr val="tx1"/>
                </a:solidFill>
              </a:rPr>
              <a:t>триэтиламина</a:t>
            </a:r>
            <a:r>
              <a:rPr lang="ru-RU" dirty="0">
                <a:solidFill>
                  <a:schemeClr val="tx1"/>
                </a:solidFill>
              </a:rPr>
              <a:t>) и неполярных (</a:t>
            </a:r>
            <a:r>
              <a:rPr lang="ru-RU" dirty="0" err="1">
                <a:solidFill>
                  <a:schemeClr val="tx1"/>
                </a:solidFill>
              </a:rPr>
              <a:t>гексан</a:t>
            </a:r>
            <a:r>
              <a:rPr lang="ru-RU" dirty="0">
                <a:solidFill>
                  <a:schemeClr val="tx1"/>
                </a:solidFill>
              </a:rPr>
              <a:t>, пентан)) вещество не сдвигается со старта или двигается с фронтом, следует перейти к другому сорбенту</a:t>
            </a:r>
            <a:r>
              <a:rPr lang="ru-RU" dirty="0" smtClean="0">
                <a:solidFill>
                  <a:schemeClr val="tx1"/>
                </a:solidFill>
              </a:rPr>
              <a:t>.</a:t>
            </a:r>
          </a:p>
          <a:p>
            <a:pPr marL="0" indent="0" algn="just">
              <a:buNone/>
            </a:pPr>
            <a:r>
              <a:rPr lang="ru-RU" dirty="0" smtClean="0">
                <a:solidFill>
                  <a:schemeClr val="tx1"/>
                </a:solidFill>
              </a:rPr>
              <a:t> </a:t>
            </a:r>
            <a:r>
              <a:rPr lang="ru-RU" dirty="0">
                <a:solidFill>
                  <a:srgbClr val="FF0000"/>
                </a:solidFill>
              </a:rPr>
              <a:t>Пример: </a:t>
            </a:r>
            <a:r>
              <a:rPr lang="ru-RU" dirty="0" err="1">
                <a:solidFill>
                  <a:srgbClr val="FF0000"/>
                </a:solidFill>
              </a:rPr>
              <a:t>Rf</a:t>
            </a:r>
            <a:r>
              <a:rPr lang="ru-RU" dirty="0">
                <a:solidFill>
                  <a:srgbClr val="FF0000"/>
                </a:solidFill>
              </a:rPr>
              <a:t> = 0, так ведут себя высоко полярные вещества (ионные жидкости, амины) на силикагеле; или неполярные вещества на сорбентах с обращенной фазой. </a:t>
            </a:r>
            <a:endParaRPr lang="ru-RU" dirty="0" smtClean="0">
              <a:solidFill>
                <a:srgbClr val="FF0000"/>
              </a:solidFill>
            </a:endParaRPr>
          </a:p>
          <a:p>
            <a:pPr marL="0" indent="0" algn="just">
              <a:buNone/>
            </a:pPr>
            <a:r>
              <a:rPr lang="ru-RU" dirty="0" smtClean="0">
                <a:solidFill>
                  <a:srgbClr val="FF0000"/>
                </a:solidFill>
              </a:rPr>
              <a:t>Пример</a:t>
            </a:r>
            <a:r>
              <a:rPr lang="ru-RU" dirty="0">
                <a:solidFill>
                  <a:srgbClr val="FF0000"/>
                </a:solidFill>
              </a:rPr>
              <a:t>: </a:t>
            </a:r>
            <a:r>
              <a:rPr lang="ru-RU" dirty="0" err="1">
                <a:solidFill>
                  <a:srgbClr val="FF0000"/>
                </a:solidFill>
              </a:rPr>
              <a:t>Rf</a:t>
            </a:r>
            <a:r>
              <a:rPr lang="ru-RU" dirty="0">
                <a:solidFill>
                  <a:srgbClr val="FF0000"/>
                </a:solidFill>
              </a:rPr>
              <a:t> = 1, так ведут себя неполярные вещества на силикагеле; или высоко полярные вещества (ионные жидкости, амины) на сорбентах с обращенной фазой</a:t>
            </a:r>
            <a:r>
              <a:rPr lang="ru-RU" dirty="0" smtClean="0">
                <a:solidFill>
                  <a:srgbClr val="FF0000"/>
                </a:solidFill>
              </a:rPr>
              <a:t>.</a:t>
            </a:r>
            <a:endParaRPr lang="ru-RU" dirty="0">
              <a:solidFill>
                <a:srgbClr val="FF0000"/>
              </a:solidFill>
            </a:endParaRPr>
          </a:p>
          <a:p>
            <a:pPr marL="0" indent="0" algn="just">
              <a:buNone/>
            </a:pPr>
            <a:r>
              <a:rPr lang="ru-RU" dirty="0">
                <a:solidFill>
                  <a:schemeClr val="tx1"/>
                </a:solidFill>
              </a:rPr>
              <a:t>Добавление элюента. Элюент добавляется или непосредственно, или при помощи капельной (делительной) воронки. </a:t>
            </a:r>
            <a:endParaRPr lang="ru-RU" dirty="0" smtClean="0">
              <a:solidFill>
                <a:schemeClr val="tx1"/>
              </a:solidFill>
            </a:endParaRPr>
          </a:p>
          <a:p>
            <a:pPr marL="0" indent="0" algn="just">
              <a:buNone/>
            </a:pPr>
            <a:r>
              <a:rPr lang="ru-RU" dirty="0" smtClean="0">
                <a:solidFill>
                  <a:srgbClr val="FF0000"/>
                </a:solidFill>
              </a:rPr>
              <a:t>Важно</a:t>
            </a:r>
            <a:r>
              <a:rPr lang="ru-RU" dirty="0">
                <a:solidFill>
                  <a:srgbClr val="FF0000"/>
                </a:solidFill>
              </a:rPr>
              <a:t>! При проведении </a:t>
            </a:r>
            <a:r>
              <a:rPr lang="ru-RU" dirty="0" err="1">
                <a:solidFill>
                  <a:srgbClr val="FF0000"/>
                </a:solidFill>
              </a:rPr>
              <a:t>хроматографирования</a:t>
            </a:r>
            <a:r>
              <a:rPr lang="ru-RU" dirty="0">
                <a:solidFill>
                  <a:srgbClr val="FF0000"/>
                </a:solidFill>
              </a:rPr>
              <a:t> слой сорбента ни в коем случае не должен пересыхать, иначе может произойти его растрескивание, приводящее к снижению разделяющей способности.</a:t>
            </a:r>
          </a:p>
        </p:txBody>
      </p:sp>
    </p:spTree>
    <p:extLst>
      <p:ext uri="{BB962C8B-B14F-4D97-AF65-F5344CB8AC3E}">
        <p14:creationId xmlns:p14="http://schemas.microsoft.com/office/powerpoint/2010/main" val="368146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511338"/>
            <a:ext cx="11507788" cy="483061"/>
          </a:xfrm>
        </p:spPr>
        <p:txBody>
          <a:bodyPr>
            <a:normAutofit fontScale="90000"/>
          </a:bodyPr>
          <a:lstStyle/>
          <a:p>
            <a:r>
              <a:rPr lang="ru-RU" dirty="0" smtClean="0"/>
              <a:t>Сорбенты для хроматографии</a:t>
            </a:r>
            <a:endParaRPr lang="ru-RU" dirty="0"/>
          </a:p>
        </p:txBody>
      </p:sp>
      <p:sp>
        <p:nvSpPr>
          <p:cNvPr id="3" name="Объект 2"/>
          <p:cNvSpPr>
            <a:spLocks noGrp="1"/>
          </p:cNvSpPr>
          <p:nvPr>
            <p:ph idx="1"/>
          </p:nvPr>
        </p:nvSpPr>
        <p:spPr>
          <a:xfrm>
            <a:off x="684212" y="685800"/>
            <a:ext cx="11111548" cy="4734098"/>
          </a:xfrm>
        </p:spPr>
        <p:txBody>
          <a:bodyPr>
            <a:normAutofit fontScale="92500" lnSpcReduction="10000"/>
          </a:bodyPr>
          <a:lstStyle/>
          <a:p>
            <a:pPr marL="0" indent="0" algn="just">
              <a:buNone/>
            </a:pPr>
            <a:r>
              <a:rPr lang="ru-RU" dirty="0">
                <a:solidFill>
                  <a:schemeClr val="tx1"/>
                </a:solidFill>
              </a:rPr>
              <a:t>Сорбенты, используемые для хроматографии, делят на несколько групп, каждая из которых, в свою очередь, подразделяется на типы. Классификация сорбентов может основываться на ряде признаков. Общепринятым является разделение сорбентов на группы по химической природе матрицы (основы) сорбента, а по типам – по методу химической обработки матрицы, делающей ее пригодной для использования в определенном виде хроматографии.</a:t>
            </a:r>
          </a:p>
          <a:p>
            <a:pPr marL="0" indent="0" algn="just">
              <a:buNone/>
            </a:pPr>
            <a:endParaRPr lang="ru-RU" dirty="0">
              <a:solidFill>
                <a:schemeClr val="tx1"/>
              </a:solidFill>
            </a:endParaRPr>
          </a:p>
          <a:p>
            <a:pPr marL="0" indent="0" algn="just">
              <a:buNone/>
            </a:pPr>
            <a:r>
              <a:rPr lang="ru-RU" dirty="0">
                <a:solidFill>
                  <a:schemeClr val="tx1"/>
                </a:solidFill>
              </a:rPr>
              <a:t>Основными группами сорбентов являются: </a:t>
            </a:r>
            <a:endParaRPr lang="ru-RU" dirty="0" smtClean="0">
              <a:solidFill>
                <a:schemeClr val="tx1"/>
              </a:solidFill>
            </a:endParaRPr>
          </a:p>
          <a:p>
            <a:pPr marL="457200" indent="-457200" algn="just">
              <a:buAutoNum type="arabicParenR"/>
            </a:pPr>
            <a:r>
              <a:rPr lang="ru-RU" dirty="0" smtClean="0">
                <a:solidFill>
                  <a:schemeClr val="tx1"/>
                </a:solidFill>
              </a:rPr>
              <a:t>поверхностно-пористые </a:t>
            </a:r>
            <a:r>
              <a:rPr lang="ru-RU" dirty="0">
                <a:solidFill>
                  <a:schemeClr val="tx1"/>
                </a:solidFill>
              </a:rPr>
              <a:t>сорбенты, представляющие собой непроницаемое для растворителя твердое ядро из стекла, на поверхность которого занесен тонкий слой пористого абсорбента, обычно силикагеля; </a:t>
            </a:r>
            <a:endParaRPr lang="ru-RU" dirty="0" smtClean="0">
              <a:solidFill>
                <a:schemeClr val="tx1"/>
              </a:solidFill>
            </a:endParaRPr>
          </a:p>
          <a:p>
            <a:pPr marL="457200" indent="-457200" algn="just">
              <a:buAutoNum type="arabicParenR"/>
            </a:pPr>
            <a:r>
              <a:rPr lang="ru-RU" dirty="0" smtClean="0">
                <a:solidFill>
                  <a:schemeClr val="tx1"/>
                </a:solidFill>
              </a:rPr>
              <a:t>пористые </a:t>
            </a:r>
            <a:r>
              <a:rPr lang="ru-RU" dirty="0">
                <a:solidFill>
                  <a:schemeClr val="tx1"/>
                </a:solidFill>
              </a:rPr>
              <a:t>сорбенты на основе силикагеля; </a:t>
            </a:r>
          </a:p>
          <a:p>
            <a:pPr marL="457200" indent="-457200" algn="just">
              <a:buAutoNum type="arabicParenR"/>
            </a:pPr>
            <a:r>
              <a:rPr lang="ru-RU" dirty="0" smtClean="0">
                <a:solidFill>
                  <a:schemeClr val="tx1"/>
                </a:solidFill>
              </a:rPr>
              <a:t>пористые </a:t>
            </a:r>
            <a:r>
              <a:rPr lang="ru-RU" dirty="0">
                <a:solidFill>
                  <a:schemeClr val="tx1"/>
                </a:solidFill>
              </a:rPr>
              <a:t>сорбенты на основе оксида алюминия; </a:t>
            </a:r>
          </a:p>
          <a:p>
            <a:pPr marL="457200" indent="-457200" algn="just">
              <a:buAutoNum type="arabicParenR"/>
            </a:pPr>
            <a:r>
              <a:rPr lang="ru-RU" dirty="0" smtClean="0">
                <a:solidFill>
                  <a:schemeClr val="tx1"/>
                </a:solidFill>
              </a:rPr>
              <a:t>пористые </a:t>
            </a:r>
            <a:r>
              <a:rPr lang="ru-RU" dirty="0">
                <a:solidFill>
                  <a:schemeClr val="tx1"/>
                </a:solidFill>
              </a:rPr>
              <a:t>сорбенты на полимерной основе.</a:t>
            </a:r>
          </a:p>
        </p:txBody>
      </p:sp>
    </p:spTree>
    <p:extLst>
      <p:ext uri="{BB962C8B-B14F-4D97-AF65-F5344CB8AC3E}">
        <p14:creationId xmlns:p14="http://schemas.microsoft.com/office/powerpoint/2010/main" val="1266710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2" y="685800"/>
            <a:ext cx="10903730" cy="3615267"/>
          </a:xfrm>
        </p:spPr>
        <p:txBody>
          <a:bodyPr>
            <a:normAutofit/>
          </a:bodyPr>
          <a:lstStyle/>
          <a:p>
            <a:pPr marL="0" indent="0" algn="ctr">
              <a:buNone/>
            </a:pPr>
            <a:r>
              <a:rPr lang="ru-RU" sz="7200" dirty="0" smtClean="0">
                <a:solidFill>
                  <a:schemeClr val="tx1"/>
                </a:solidFill>
              </a:rPr>
              <a:t>Аппаратная хроматография</a:t>
            </a:r>
            <a:endParaRPr lang="ru-RU" sz="7200" dirty="0">
              <a:solidFill>
                <a:schemeClr val="tx1"/>
              </a:solidFill>
            </a:endParaRPr>
          </a:p>
        </p:txBody>
      </p:sp>
    </p:spTree>
    <p:extLst>
      <p:ext uri="{BB962C8B-B14F-4D97-AF65-F5344CB8AC3E}">
        <p14:creationId xmlns:p14="http://schemas.microsoft.com/office/powerpoint/2010/main" val="362593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2" y="685800"/>
            <a:ext cx="11069984" cy="3615267"/>
          </a:xfrm>
        </p:spPr>
        <p:txBody>
          <a:bodyPr>
            <a:normAutofit/>
          </a:bodyPr>
          <a:lstStyle/>
          <a:p>
            <a:pPr marL="0" indent="0" algn="ctr">
              <a:buNone/>
            </a:pPr>
            <a:r>
              <a:rPr lang="ru-RU" sz="4000" dirty="0" smtClean="0">
                <a:solidFill>
                  <a:schemeClr val="tx1"/>
                </a:solidFill>
              </a:rPr>
              <a:t>Газовая хроматография</a:t>
            </a:r>
            <a:endParaRPr lang="ru-RU" sz="4000" dirty="0">
              <a:solidFill>
                <a:schemeClr val="tx1"/>
              </a:solidFill>
            </a:endParaRPr>
          </a:p>
        </p:txBody>
      </p:sp>
    </p:spTree>
    <p:extLst>
      <p:ext uri="{BB962C8B-B14F-4D97-AF65-F5344CB8AC3E}">
        <p14:creationId xmlns:p14="http://schemas.microsoft.com/office/powerpoint/2010/main" val="2286864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255" y="191194"/>
            <a:ext cx="8703425" cy="5803206"/>
          </a:xfrm>
        </p:spPr>
        <p:txBody>
          <a:bodyPr>
            <a:noAutofit/>
          </a:bodyPr>
          <a:lstStyle/>
          <a:p>
            <a:pPr algn="just"/>
            <a:r>
              <a:rPr lang="ru-RU" sz="1800" dirty="0"/>
              <a:t>Михаил Семёнович Цвет (14 мая 1872, </a:t>
            </a:r>
            <a:r>
              <a:rPr lang="ru-RU" sz="1800" dirty="0" err="1"/>
              <a:t>Асти</a:t>
            </a:r>
            <a:r>
              <a:rPr lang="ru-RU" sz="1800" dirty="0"/>
              <a:t>, Королевство Италия — 26 июня 1919, Воронеж, РСФСР) — русский ботаник-физиолог и биохимик растений. </a:t>
            </a:r>
            <a:r>
              <a:rPr lang="ru-RU" sz="1800" dirty="0" smtClean="0"/>
              <a:t>Исследовал </a:t>
            </a:r>
            <a:r>
              <a:rPr lang="ru-RU" sz="1800" dirty="0"/>
              <a:t>пигменты листьев растений, получил в чистом виде хлорофиллы a, b и c и ряд изомеров ксантофилла. Открытие Цвета получило широкое применение и признание с начала 1930-х годов при разделении и идентификации различных пигментов, витаминов, ферментов, гормонов и других органических и неорганических соединений и послужило основой для создания ряда новых направлений аналитической химии (газовая хроматография, жидкостная хроматография, тонкослойная хроматография</a:t>
            </a:r>
            <a:r>
              <a:rPr lang="ru-RU" sz="1800" dirty="0" smtClean="0"/>
              <a:t>). </a:t>
            </a:r>
            <a:br>
              <a:rPr lang="ru-RU" sz="1800" dirty="0" smtClean="0"/>
            </a:br>
            <a:r>
              <a:rPr lang="ru-RU" sz="1800" dirty="0" smtClean="0"/>
              <a:t/>
            </a:r>
            <a:br>
              <a:rPr lang="ru-RU" sz="1800" dirty="0" smtClean="0"/>
            </a:br>
            <a:r>
              <a:rPr lang="ru-RU" sz="1800" dirty="0" smtClean="0"/>
              <a:t> </a:t>
            </a:r>
            <a:br>
              <a:rPr lang="ru-RU" sz="1800" dirty="0" smtClean="0"/>
            </a:br>
            <a:endParaRPr lang="ru-RU" sz="1800" dirty="0"/>
          </a:p>
        </p:txBody>
      </p:sp>
      <p:pic>
        <p:nvPicPr>
          <p:cNvPr id="1026" name="Picture 2" descr="Mikhail Tsve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18612" y="112221"/>
            <a:ext cx="2820167" cy="36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66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85411"/>
            <a:ext cx="8534400" cy="108988"/>
          </a:xfrm>
        </p:spPr>
        <p:txBody>
          <a:bodyPr>
            <a:normAutofit fontScale="90000"/>
          </a:bodyPr>
          <a:lstStyle/>
          <a:p>
            <a:endParaRPr lang="ru-RU" dirty="0"/>
          </a:p>
        </p:txBody>
      </p:sp>
      <p:sp>
        <p:nvSpPr>
          <p:cNvPr id="3" name="Объект 2"/>
          <p:cNvSpPr>
            <a:spLocks noGrp="1"/>
          </p:cNvSpPr>
          <p:nvPr>
            <p:ph idx="1"/>
          </p:nvPr>
        </p:nvSpPr>
        <p:spPr>
          <a:xfrm>
            <a:off x="315884" y="207818"/>
            <a:ext cx="11687694" cy="6109855"/>
          </a:xfrm>
        </p:spPr>
        <p:txBody>
          <a:bodyPr>
            <a:normAutofit fontScale="85000" lnSpcReduction="20000"/>
          </a:bodyPr>
          <a:lstStyle/>
          <a:p>
            <a:pPr marL="0" indent="0" algn="just">
              <a:buNone/>
            </a:pPr>
            <a:r>
              <a:rPr lang="ru-RU" dirty="0">
                <a:solidFill>
                  <a:schemeClr val="tx1"/>
                </a:solidFill>
              </a:rPr>
              <a:t>Газовая хроматография — физико-химический метод разделения веществ, основанный на распределении компонентов анализируемой смеси между двумя несмешивающимися и движущимися относительно друг друга фазами, где в качестве подвижной фазы выступает газ (газ-носитель), а в качестве неподвижной фазы - твердый сорбент или жидкость, нанесенная на инертный твердый носитель или внутренние стенки колонки.</a:t>
            </a:r>
          </a:p>
          <a:p>
            <a:pPr marL="0" indent="0" algn="just">
              <a:buNone/>
            </a:pPr>
            <a:endParaRPr lang="ru-RU" dirty="0">
              <a:solidFill>
                <a:schemeClr val="tx1"/>
              </a:solidFill>
            </a:endParaRPr>
          </a:p>
          <a:p>
            <a:pPr marL="0" indent="0" algn="just">
              <a:buNone/>
            </a:pPr>
            <a:r>
              <a:rPr lang="ru-RU" dirty="0">
                <a:solidFill>
                  <a:schemeClr val="tx1"/>
                </a:solidFill>
              </a:rPr>
              <a:t>В зависимости от типа используемой неподвижной фазы газовую хроматографию подразделяют на </a:t>
            </a:r>
            <a:r>
              <a:rPr lang="ru-RU" dirty="0" err="1">
                <a:solidFill>
                  <a:schemeClr val="tx1"/>
                </a:solidFill>
              </a:rPr>
              <a:t>газоадсорбционную</a:t>
            </a:r>
            <a:r>
              <a:rPr lang="ru-RU" dirty="0">
                <a:solidFill>
                  <a:schemeClr val="tx1"/>
                </a:solidFill>
              </a:rPr>
              <a:t> (в зарубежной научной литературе ее принято обозначать как </a:t>
            </a:r>
            <a:r>
              <a:rPr lang="ru-RU" dirty="0" err="1">
                <a:solidFill>
                  <a:schemeClr val="tx1"/>
                </a:solidFill>
              </a:rPr>
              <a:t>газотвердофазная</a:t>
            </a:r>
            <a:r>
              <a:rPr lang="ru-RU" dirty="0">
                <a:solidFill>
                  <a:schemeClr val="tx1"/>
                </a:solidFill>
              </a:rPr>
              <a:t>) и газожидкостную хроматографию. В первом случае неподвижной фазой является твёрдый носитель (силикагель, уголь, оксид алюминия), во втором — жидкость, нанесённая на поверхность инертного носителя.</a:t>
            </a:r>
          </a:p>
          <a:p>
            <a:pPr marL="0" indent="0" algn="just">
              <a:buNone/>
            </a:pPr>
            <a:endParaRPr lang="ru-RU" dirty="0">
              <a:solidFill>
                <a:schemeClr val="tx1"/>
              </a:solidFill>
            </a:endParaRPr>
          </a:p>
          <a:p>
            <a:pPr marL="0" indent="0" algn="just">
              <a:buNone/>
            </a:pPr>
            <a:r>
              <a:rPr lang="ru-RU" dirty="0">
                <a:solidFill>
                  <a:schemeClr val="tx1"/>
                </a:solidFill>
              </a:rPr>
              <a:t>Газо-жидкостная хроматография — разделение газовой смеси вследствие различной растворимости компонентов пробы в жидкости или различной стабильности образующихся комплексов. Неподвижной фазой служит жидкость, нанесенная на инертный носитель, подвижной — </a:t>
            </a:r>
            <a:r>
              <a:rPr lang="ru-RU" dirty="0" smtClean="0">
                <a:solidFill>
                  <a:schemeClr val="tx1"/>
                </a:solidFill>
              </a:rPr>
              <a:t>газ.</a:t>
            </a:r>
            <a:endParaRPr lang="ru-RU" dirty="0">
              <a:solidFill>
                <a:schemeClr val="tx1"/>
              </a:solidFill>
            </a:endParaRPr>
          </a:p>
          <a:p>
            <a:pPr marL="0" indent="0" algn="just">
              <a:buNone/>
            </a:pPr>
            <a:endParaRPr lang="ru-RU" dirty="0">
              <a:solidFill>
                <a:schemeClr val="tx1"/>
              </a:solidFill>
            </a:endParaRPr>
          </a:p>
          <a:p>
            <a:pPr marL="0" indent="0" algn="just">
              <a:buNone/>
            </a:pPr>
            <a:r>
              <a:rPr lang="ru-RU" dirty="0">
                <a:solidFill>
                  <a:schemeClr val="tx1"/>
                </a:solidFill>
              </a:rPr>
              <a:t>Разделение основано на различиях в летучести и растворимости (или </a:t>
            </a:r>
            <a:r>
              <a:rPr lang="ru-RU" dirty="0" err="1">
                <a:solidFill>
                  <a:schemeClr val="tx1"/>
                </a:solidFill>
              </a:rPr>
              <a:t>адсорбируемости</a:t>
            </a:r>
            <a:r>
              <a:rPr lang="ru-RU" dirty="0">
                <a:solidFill>
                  <a:schemeClr val="tx1"/>
                </a:solidFill>
              </a:rPr>
              <a:t>) компонентов разделяемой смеси.</a:t>
            </a:r>
          </a:p>
          <a:p>
            <a:pPr marL="0" indent="0" algn="just">
              <a:buNone/>
            </a:pPr>
            <a:endParaRPr lang="ru-RU" dirty="0">
              <a:solidFill>
                <a:schemeClr val="tx1"/>
              </a:solidFill>
            </a:endParaRPr>
          </a:p>
          <a:p>
            <a:pPr marL="0" indent="0" algn="just">
              <a:buNone/>
            </a:pPr>
            <a:r>
              <a:rPr lang="ru-RU" dirty="0">
                <a:solidFill>
                  <a:schemeClr val="tx1"/>
                </a:solidFill>
              </a:rPr>
              <a:t>Этот метод можно использовать для анализа газообразных, жидких и твёрдых веществ с молекулярной массой меньше 400, которые должны удовлетворять определённым требованиям, главные из которых — летучесть, </a:t>
            </a:r>
            <a:r>
              <a:rPr lang="ru-RU" dirty="0" err="1">
                <a:solidFill>
                  <a:schemeClr val="tx1"/>
                </a:solidFill>
              </a:rPr>
              <a:t>термостабильность</a:t>
            </a:r>
            <a:r>
              <a:rPr lang="ru-RU" dirty="0">
                <a:solidFill>
                  <a:schemeClr val="tx1"/>
                </a:solidFill>
              </a:rPr>
              <a:t>, инертность, лёгкость получения. Этим требованиям в полной мере удовлетворяют, как правило, органические вещества, поэтому газовую хроматографию широко используют как серийный метод анализа органических соединений.</a:t>
            </a:r>
          </a:p>
        </p:txBody>
      </p:sp>
    </p:spTree>
    <p:extLst>
      <p:ext uri="{BB962C8B-B14F-4D97-AF65-F5344CB8AC3E}">
        <p14:creationId xmlns:p14="http://schemas.microsoft.com/office/powerpoint/2010/main" val="1341777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26975"/>
            <a:ext cx="8534400" cy="67424"/>
          </a:xfrm>
        </p:spPr>
        <p:txBody>
          <a:bodyPr>
            <a:normAutofit fontScale="90000"/>
          </a:bodyPr>
          <a:lstStyle/>
          <a:p>
            <a:endParaRPr lang="ru-RU" dirty="0"/>
          </a:p>
        </p:txBody>
      </p:sp>
      <p:sp>
        <p:nvSpPr>
          <p:cNvPr id="3" name="Объект 2"/>
          <p:cNvSpPr>
            <a:spLocks noGrp="1"/>
          </p:cNvSpPr>
          <p:nvPr>
            <p:ph idx="1"/>
          </p:nvPr>
        </p:nvSpPr>
        <p:spPr>
          <a:xfrm>
            <a:off x="684211" y="74815"/>
            <a:ext cx="11053359" cy="5919583"/>
          </a:xfrm>
        </p:spPr>
        <p:txBody>
          <a:bodyPr>
            <a:normAutofit/>
          </a:bodyPr>
          <a:lstStyle/>
          <a:p>
            <a:pPr marL="0" indent="0" algn="just">
              <a:buNone/>
            </a:pPr>
            <a:r>
              <a:rPr lang="ru-RU" dirty="0">
                <a:solidFill>
                  <a:schemeClr val="tx1"/>
                </a:solidFill>
              </a:rPr>
              <a:t>Сорбент для газовой хроматографии состоит в основном из твердого носителя с нанесенным на него тонким слоем жидкой фазы. Носитель составляет большую часть объема заполненных </a:t>
            </a:r>
            <a:r>
              <a:rPr lang="ru-RU" dirty="0" err="1">
                <a:solidFill>
                  <a:schemeClr val="tx1"/>
                </a:solidFill>
              </a:rPr>
              <a:t>хроматографических</a:t>
            </a:r>
            <a:r>
              <a:rPr lang="ru-RU" dirty="0">
                <a:solidFill>
                  <a:schemeClr val="tx1"/>
                </a:solidFill>
              </a:rPr>
              <a:t> колонок, а его качество оказывает существенное влияние на результат </a:t>
            </a:r>
            <a:r>
              <a:rPr lang="ru-RU" dirty="0" err="1">
                <a:solidFill>
                  <a:schemeClr val="tx1"/>
                </a:solidFill>
              </a:rPr>
              <a:t>хроматографического</a:t>
            </a:r>
            <a:r>
              <a:rPr lang="ru-RU" dirty="0">
                <a:solidFill>
                  <a:schemeClr val="tx1"/>
                </a:solidFill>
              </a:rPr>
              <a:t> анализа. </a:t>
            </a:r>
            <a:endParaRPr lang="ru-RU" dirty="0" smtClean="0">
              <a:solidFill>
                <a:schemeClr val="tx1"/>
              </a:solidFill>
            </a:endParaRPr>
          </a:p>
          <a:p>
            <a:pPr marL="0" indent="0" algn="just">
              <a:buNone/>
            </a:pPr>
            <a:r>
              <a:rPr lang="ru-RU" dirty="0" smtClean="0">
                <a:solidFill>
                  <a:schemeClr val="tx1"/>
                </a:solidFill>
              </a:rPr>
              <a:t>В </a:t>
            </a:r>
            <a:r>
              <a:rPr lang="ru-RU" dirty="0">
                <a:solidFill>
                  <a:schemeClr val="tx1"/>
                </a:solidFill>
              </a:rPr>
              <a:t>мировом масштабе предлагают носители для газовой хроматографии на основе </a:t>
            </a:r>
            <a:r>
              <a:rPr lang="ru-RU" dirty="0" err="1">
                <a:solidFill>
                  <a:schemeClr val="tx1"/>
                </a:solidFill>
              </a:rPr>
              <a:t>диатомитовых</a:t>
            </a:r>
            <a:r>
              <a:rPr lang="ru-RU" dirty="0">
                <a:solidFill>
                  <a:schemeClr val="tx1"/>
                </a:solidFill>
              </a:rPr>
              <a:t> земель, которые одними из первых стали применяться в газовой хроматографии и до настоящего времени являются наиболее распространенными. </a:t>
            </a:r>
            <a:endParaRPr lang="ru-RU" dirty="0" smtClean="0">
              <a:solidFill>
                <a:schemeClr val="tx1"/>
              </a:solidFill>
            </a:endParaRPr>
          </a:p>
          <a:p>
            <a:pPr marL="0" indent="0" algn="just">
              <a:buNone/>
            </a:pPr>
            <a:r>
              <a:rPr lang="ru-RU" dirty="0" smtClean="0">
                <a:solidFill>
                  <a:schemeClr val="tx1"/>
                </a:solidFill>
              </a:rPr>
              <a:t>Наиболее </a:t>
            </a:r>
            <a:r>
              <a:rPr lang="ru-RU" dirty="0">
                <a:solidFill>
                  <a:schemeClr val="tx1"/>
                </a:solidFill>
              </a:rPr>
              <a:t>широко применяют твердые носители, полученные в научно-исследовательском институте химических реактивов предприятия ЛАХСМА (Чехословакия). К ним относятся белые носители типа </a:t>
            </a:r>
            <a:r>
              <a:rPr lang="ru-RU" dirty="0" err="1">
                <a:solidFill>
                  <a:schemeClr val="tx1"/>
                </a:solidFill>
              </a:rPr>
              <a:t>Хроматон</a:t>
            </a:r>
            <a:r>
              <a:rPr lang="ru-RU" dirty="0">
                <a:solidFill>
                  <a:schemeClr val="tx1"/>
                </a:solidFill>
              </a:rPr>
              <a:t> N и </a:t>
            </a:r>
            <a:r>
              <a:rPr lang="ru-RU" dirty="0" err="1">
                <a:solidFill>
                  <a:schemeClr val="tx1"/>
                </a:solidFill>
              </a:rPr>
              <a:t>Инертон</a:t>
            </a:r>
            <a:r>
              <a:rPr lang="ru-RU" dirty="0">
                <a:solidFill>
                  <a:schemeClr val="tx1"/>
                </a:solidFill>
              </a:rPr>
              <a:t>, а также высококачественные отборные носители Супер. Эти носители выпускаются как в основной форме, так и прошедшими специальную обработку кислотами или </a:t>
            </a:r>
            <a:r>
              <a:rPr lang="ru-RU" dirty="0" err="1" smtClean="0">
                <a:solidFill>
                  <a:schemeClr val="tx1"/>
                </a:solidFill>
              </a:rPr>
              <a:t>силанизирующими</a:t>
            </a:r>
            <a:r>
              <a:rPr lang="ru-RU" dirty="0" smtClean="0">
                <a:solidFill>
                  <a:schemeClr val="tx1"/>
                </a:solidFill>
              </a:rPr>
              <a:t> </a:t>
            </a:r>
            <a:r>
              <a:rPr lang="ru-RU" dirty="0">
                <a:solidFill>
                  <a:schemeClr val="tx1"/>
                </a:solidFill>
              </a:rPr>
              <a:t>агентами.</a:t>
            </a:r>
          </a:p>
        </p:txBody>
      </p:sp>
    </p:spTree>
    <p:extLst>
      <p:ext uri="{BB962C8B-B14F-4D97-AF65-F5344CB8AC3E}">
        <p14:creationId xmlns:p14="http://schemas.microsoft.com/office/powerpoint/2010/main" val="416301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60473"/>
            <a:ext cx="8534400" cy="133926"/>
          </a:xfrm>
        </p:spPr>
        <p:txBody>
          <a:bodyPr>
            <a:normAutofit fontScale="90000"/>
          </a:bodyPr>
          <a:lstStyle/>
          <a:p>
            <a:endParaRPr lang="ru-RU" dirty="0"/>
          </a:p>
        </p:txBody>
      </p:sp>
      <p:sp>
        <p:nvSpPr>
          <p:cNvPr id="3" name="Объект 2"/>
          <p:cNvSpPr>
            <a:spLocks noGrp="1"/>
          </p:cNvSpPr>
          <p:nvPr>
            <p:ph idx="1"/>
          </p:nvPr>
        </p:nvSpPr>
        <p:spPr>
          <a:xfrm>
            <a:off x="684212" y="266008"/>
            <a:ext cx="10812290" cy="6267796"/>
          </a:xfrm>
        </p:spPr>
        <p:txBody>
          <a:bodyPr>
            <a:normAutofit/>
          </a:bodyPr>
          <a:lstStyle/>
          <a:p>
            <a:pPr marL="0" indent="0" algn="just">
              <a:buNone/>
            </a:pPr>
            <a:r>
              <a:rPr lang="ru-RU" dirty="0">
                <a:solidFill>
                  <a:schemeClr val="tx1"/>
                </a:solidFill>
              </a:rPr>
              <a:t>Твердый носитель для газовой хроматографии должен удовлетворять следующим требованиям:</a:t>
            </a:r>
          </a:p>
          <a:p>
            <a:pPr marL="0" indent="0" algn="just">
              <a:buNone/>
            </a:pPr>
            <a:r>
              <a:rPr lang="ru-RU" dirty="0">
                <a:solidFill>
                  <a:schemeClr val="tx1"/>
                </a:solidFill>
              </a:rPr>
              <a:t> </a:t>
            </a:r>
          </a:p>
          <a:p>
            <a:pPr marL="0" indent="0" algn="just">
              <a:buNone/>
            </a:pPr>
            <a:r>
              <a:rPr lang="ru-RU" dirty="0">
                <a:solidFill>
                  <a:schemeClr val="tx1"/>
                </a:solidFill>
              </a:rPr>
              <a:t>•	- по своей структуре он должен быть макропористым и совершенно не содержать микропор;</a:t>
            </a:r>
          </a:p>
          <a:p>
            <a:pPr marL="0" indent="0" algn="just">
              <a:buNone/>
            </a:pPr>
            <a:r>
              <a:rPr lang="ru-RU" dirty="0">
                <a:solidFill>
                  <a:schemeClr val="tx1"/>
                </a:solidFill>
              </a:rPr>
              <a:t>•	- его удельная поверхность должна быть небольшой - от 0,05 до 1,0 м2/г;</a:t>
            </a:r>
          </a:p>
          <a:p>
            <a:pPr marL="0" indent="0" algn="just">
              <a:buNone/>
            </a:pPr>
            <a:r>
              <a:rPr lang="ru-RU" dirty="0">
                <a:solidFill>
                  <a:schemeClr val="tx1"/>
                </a:solidFill>
              </a:rPr>
              <a:t>•	- он должен быть химически инертным;</a:t>
            </a:r>
          </a:p>
          <a:p>
            <a:pPr marL="0" indent="0" algn="just">
              <a:buNone/>
            </a:pPr>
            <a:r>
              <a:rPr lang="ru-RU" dirty="0">
                <a:solidFill>
                  <a:schemeClr val="tx1"/>
                </a:solidFill>
              </a:rPr>
              <a:t>•	- твердый носитель должен иметь слабую адсорбционную активность;</a:t>
            </a:r>
          </a:p>
          <a:p>
            <a:pPr marL="0" indent="0" algn="just">
              <a:buNone/>
            </a:pPr>
            <a:r>
              <a:rPr lang="ru-RU" dirty="0">
                <a:solidFill>
                  <a:schemeClr val="tx1"/>
                </a:solidFill>
              </a:rPr>
              <a:t>•	- должен обладать высокой термостойкостью, до 400 °C;</a:t>
            </a:r>
          </a:p>
          <a:p>
            <a:pPr marL="0" indent="0" algn="just">
              <a:buNone/>
            </a:pPr>
            <a:r>
              <a:rPr lang="ru-RU" dirty="0">
                <a:solidFill>
                  <a:schemeClr val="tx1"/>
                </a:solidFill>
              </a:rPr>
              <a:t>•	- его зерна должны быть однородными.</a:t>
            </a:r>
          </a:p>
          <a:p>
            <a:pPr marL="0" indent="0" algn="just">
              <a:buNone/>
            </a:pPr>
            <a:r>
              <a:rPr lang="ru-RU" dirty="0">
                <a:solidFill>
                  <a:schemeClr val="tx1"/>
                </a:solidFill>
              </a:rPr>
              <a:t>До настоящего времени не создан идеальный твердый носитель, который удовлетворял бы всем этим требованиям. Обычные пористые адсорбенты обладают большой поверхностью, поэтому непригодны в качестве твердых носителей.</a:t>
            </a:r>
          </a:p>
          <a:p>
            <a:pPr marL="0" indent="0" algn="just">
              <a:buNone/>
            </a:pPr>
            <a:endParaRPr lang="ru-RU" dirty="0">
              <a:solidFill>
                <a:schemeClr val="tx1"/>
              </a:solidFill>
            </a:endParaRPr>
          </a:p>
        </p:txBody>
      </p:sp>
    </p:spTree>
    <p:extLst>
      <p:ext uri="{BB962C8B-B14F-4D97-AF65-F5344CB8AC3E}">
        <p14:creationId xmlns:p14="http://schemas.microsoft.com/office/powerpoint/2010/main" val="1322258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68785"/>
            <a:ext cx="8534400" cy="125614"/>
          </a:xfrm>
        </p:spPr>
        <p:txBody>
          <a:bodyPr>
            <a:normAutofit fontScale="90000"/>
          </a:bodyPr>
          <a:lstStyle/>
          <a:p>
            <a:endParaRPr lang="ru-RU" dirty="0"/>
          </a:p>
        </p:txBody>
      </p:sp>
      <p:sp>
        <p:nvSpPr>
          <p:cNvPr id="3" name="Объект 2"/>
          <p:cNvSpPr>
            <a:spLocks noGrp="1"/>
          </p:cNvSpPr>
          <p:nvPr>
            <p:ph idx="1"/>
          </p:nvPr>
        </p:nvSpPr>
        <p:spPr>
          <a:xfrm>
            <a:off x="573578" y="299258"/>
            <a:ext cx="11180618" cy="6458989"/>
          </a:xfrm>
        </p:spPr>
        <p:txBody>
          <a:bodyPr>
            <a:normAutofit fontScale="92500" lnSpcReduction="10000"/>
          </a:bodyPr>
          <a:lstStyle/>
          <a:p>
            <a:pPr marL="0" indent="0" algn="just">
              <a:buNone/>
            </a:pPr>
            <a:r>
              <a:rPr lang="ru-RU" dirty="0" err="1">
                <a:solidFill>
                  <a:schemeClr val="tx1"/>
                </a:solidFill>
              </a:rPr>
              <a:t>Диатомитовые</a:t>
            </a:r>
            <a:r>
              <a:rPr lang="ru-RU" dirty="0">
                <a:solidFill>
                  <a:schemeClr val="tx1"/>
                </a:solidFill>
              </a:rPr>
              <a:t> твердые носители применяются в газовой хроматографии наиболее часто. Скелет всех диатомитов состоит из гидратированного аморфного кремнезема. Размеры макропор диатомитов составляют около 1 мкм.</a:t>
            </a:r>
          </a:p>
          <a:p>
            <a:pPr marL="0" indent="0" algn="just">
              <a:buNone/>
            </a:pPr>
            <a:r>
              <a:rPr lang="ru-RU" dirty="0">
                <a:solidFill>
                  <a:schemeClr val="tx1"/>
                </a:solidFill>
              </a:rPr>
              <a:t>Твердые носители на основе диатомитов подразделяются на два типа:</a:t>
            </a:r>
          </a:p>
          <a:p>
            <a:pPr marL="0" indent="0" algn="just">
              <a:buNone/>
            </a:pPr>
            <a:r>
              <a:rPr lang="ru-RU" dirty="0">
                <a:solidFill>
                  <a:schemeClr val="tx1"/>
                </a:solidFill>
              </a:rPr>
              <a:t>	1) К первому типу относятся твердые носители, приготовленные из природного диатомита, предварительно размолотого, отсеянного и прокаленного при 900 °C. Носители этого типа имеют розовый цвет из-за присутствия в диатомите окислов железа и большую удельную поверхность, обладают каталитической активностью. К носителям этого типа относятся, например, ИНЗ-600, </a:t>
            </a:r>
            <a:r>
              <a:rPr lang="ru-RU" dirty="0" err="1">
                <a:solidFill>
                  <a:schemeClr val="tx1"/>
                </a:solidFill>
              </a:rPr>
              <a:t>Сферохром</a:t>
            </a:r>
            <a:r>
              <a:rPr lang="ru-RU" dirty="0">
                <a:solidFill>
                  <a:schemeClr val="tx1"/>
                </a:solidFill>
              </a:rPr>
              <a:t>, огнеупорный кирпич С-22, </a:t>
            </a:r>
            <a:r>
              <a:rPr lang="ru-RU" dirty="0" err="1">
                <a:solidFill>
                  <a:schemeClr val="tx1"/>
                </a:solidFill>
              </a:rPr>
              <a:t>Хромосорб</a:t>
            </a:r>
            <a:r>
              <a:rPr lang="ru-RU" dirty="0">
                <a:solidFill>
                  <a:schemeClr val="tx1"/>
                </a:solidFill>
              </a:rPr>
              <a:t> W, Кизельгур и др.</a:t>
            </a:r>
          </a:p>
          <a:p>
            <a:pPr marL="0" indent="0" algn="just">
              <a:buNone/>
            </a:pPr>
            <a:r>
              <a:rPr lang="ru-RU" dirty="0">
                <a:solidFill>
                  <a:schemeClr val="tx1"/>
                </a:solidFill>
              </a:rPr>
              <a:t>	2) Ко второму типу относятся твердые носители, приготовленные путем спекания природного диатомита со специальными флюсами и прокаливания при температуре выше 900 °C. При спекании окислы железа переходят в бесцветные соли, поэтому все носители этого типа имеют белый цвет. Удельная поверхность таких носителей меньше, чем у носителей первого типа, они не обладают каталитической активностью. К носителям второго типа относятся </a:t>
            </a:r>
            <a:r>
              <a:rPr lang="ru-RU" dirty="0" err="1">
                <a:solidFill>
                  <a:schemeClr val="tx1"/>
                </a:solidFill>
              </a:rPr>
              <a:t>Хромосорбы</a:t>
            </a:r>
            <a:r>
              <a:rPr lang="ru-RU" dirty="0">
                <a:solidFill>
                  <a:schemeClr val="tx1"/>
                </a:solidFill>
              </a:rPr>
              <a:t>, </a:t>
            </a:r>
            <a:r>
              <a:rPr lang="ru-RU" dirty="0" err="1" smtClean="0">
                <a:solidFill>
                  <a:schemeClr val="tx1"/>
                </a:solidFill>
              </a:rPr>
              <a:t>Хроматоны</a:t>
            </a:r>
            <a:r>
              <a:rPr lang="ru-RU" dirty="0">
                <a:solidFill>
                  <a:schemeClr val="tx1"/>
                </a:solidFill>
              </a:rPr>
              <a:t>, </a:t>
            </a:r>
            <a:r>
              <a:rPr lang="ru-RU" dirty="0" err="1">
                <a:solidFill>
                  <a:schemeClr val="tx1"/>
                </a:solidFill>
              </a:rPr>
              <a:t>Сферохромы</a:t>
            </a:r>
            <a:r>
              <a:rPr lang="ru-RU" dirty="0">
                <a:solidFill>
                  <a:schemeClr val="tx1"/>
                </a:solidFill>
              </a:rPr>
              <a:t> и др.</a:t>
            </a:r>
          </a:p>
          <a:p>
            <a:pPr marL="0" indent="0" algn="just">
              <a:buNone/>
            </a:pPr>
            <a:r>
              <a:rPr lang="ru-RU" dirty="0">
                <a:solidFill>
                  <a:schemeClr val="tx1"/>
                </a:solidFill>
              </a:rPr>
              <a:t>При прокаливании диатомитов удельная поверхность существенно уменьшается вследствие спекания более тонких пор, в результате чего сильно уменьшается адсорбционная активность. При высоких температурах </a:t>
            </a:r>
            <a:r>
              <a:rPr lang="ru-RU" dirty="0" err="1">
                <a:solidFill>
                  <a:schemeClr val="tx1"/>
                </a:solidFill>
              </a:rPr>
              <a:t>гидроксилированная</a:t>
            </a:r>
            <a:r>
              <a:rPr lang="ru-RU" dirty="0">
                <a:solidFill>
                  <a:schemeClr val="tx1"/>
                </a:solidFill>
              </a:rPr>
              <a:t> или </a:t>
            </a:r>
            <a:r>
              <a:rPr lang="ru-RU" dirty="0" err="1">
                <a:solidFill>
                  <a:schemeClr val="tx1"/>
                </a:solidFill>
              </a:rPr>
              <a:t>силинольная</a:t>
            </a:r>
            <a:r>
              <a:rPr lang="ru-RU" dirty="0">
                <a:solidFill>
                  <a:schemeClr val="tx1"/>
                </a:solidFill>
              </a:rPr>
              <a:t> поверхность переходит в </a:t>
            </a:r>
            <a:r>
              <a:rPr lang="ru-RU" dirty="0" err="1">
                <a:solidFill>
                  <a:schemeClr val="tx1"/>
                </a:solidFill>
              </a:rPr>
              <a:t>дегидроксилированную</a:t>
            </a:r>
            <a:r>
              <a:rPr lang="ru-RU" dirty="0">
                <a:solidFill>
                  <a:schemeClr val="tx1"/>
                </a:solidFill>
              </a:rPr>
              <a:t> (</a:t>
            </a:r>
            <a:r>
              <a:rPr lang="ru-RU" dirty="0" err="1">
                <a:solidFill>
                  <a:schemeClr val="tx1"/>
                </a:solidFill>
              </a:rPr>
              <a:t>силоксановую</a:t>
            </a:r>
            <a:r>
              <a:rPr lang="ru-RU" dirty="0">
                <a:solidFill>
                  <a:schemeClr val="tx1"/>
                </a:solidFill>
              </a:rPr>
              <a:t>).</a:t>
            </a:r>
          </a:p>
          <a:p>
            <a:pPr marL="0" indent="0" algn="just">
              <a:buNone/>
            </a:pPr>
            <a:endParaRPr lang="ru-RU" dirty="0">
              <a:solidFill>
                <a:schemeClr val="tx1"/>
              </a:solidFill>
            </a:endParaRPr>
          </a:p>
        </p:txBody>
      </p:sp>
    </p:spTree>
    <p:extLst>
      <p:ext uri="{BB962C8B-B14F-4D97-AF65-F5344CB8AC3E}">
        <p14:creationId xmlns:p14="http://schemas.microsoft.com/office/powerpoint/2010/main" val="3657605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48680"/>
            <a:ext cx="8534400" cy="45719"/>
          </a:xfrm>
        </p:spPr>
        <p:txBody>
          <a:bodyPr>
            <a:normAutofit fontScale="90000"/>
          </a:bodyPr>
          <a:lstStyle/>
          <a:p>
            <a:endParaRPr lang="ru-RU" dirty="0"/>
          </a:p>
        </p:txBody>
      </p:sp>
      <p:sp>
        <p:nvSpPr>
          <p:cNvPr id="3" name="Объект 2"/>
          <p:cNvSpPr>
            <a:spLocks noGrp="1"/>
          </p:cNvSpPr>
          <p:nvPr>
            <p:ph idx="1"/>
          </p:nvPr>
        </p:nvSpPr>
        <p:spPr>
          <a:xfrm>
            <a:off x="684211" y="274320"/>
            <a:ext cx="11236239" cy="6176356"/>
          </a:xfrm>
        </p:spPr>
        <p:txBody>
          <a:bodyPr>
            <a:normAutofit/>
          </a:bodyPr>
          <a:lstStyle/>
          <a:p>
            <a:pPr marL="0" indent="0" algn="just">
              <a:buNone/>
            </a:pPr>
            <a:r>
              <a:rPr lang="ru-RU" dirty="0">
                <a:solidFill>
                  <a:schemeClr val="tx1"/>
                </a:solidFill>
              </a:rPr>
              <a:t>Пористые стекла - твердые носители, химически модифицированные </a:t>
            </a:r>
            <a:r>
              <a:rPr lang="ru-RU" dirty="0" err="1">
                <a:solidFill>
                  <a:schemeClr val="tx1"/>
                </a:solidFill>
              </a:rPr>
              <a:t>диметилдихлорсилином</a:t>
            </a:r>
            <a:r>
              <a:rPr lang="ru-RU" dirty="0">
                <a:solidFill>
                  <a:schemeClr val="tx1"/>
                </a:solidFill>
              </a:rPr>
              <a:t>. Неподвижная фаза наносится от 0,1 до 0,35 %.</a:t>
            </a:r>
          </a:p>
          <a:p>
            <a:pPr marL="0" indent="0" algn="just">
              <a:buNone/>
            </a:pPr>
            <a:r>
              <a:rPr lang="ru-RU" dirty="0">
                <a:solidFill>
                  <a:schemeClr val="tx1"/>
                </a:solidFill>
              </a:rPr>
              <a:t>К ним относятся стеклянные шарики обладающие малой адсорбционной и каталитической активностью и малой удельной поверхностью - около 0,01 м2/г. Максимальное количество неподвижной фазы, которое можно на них нанести, колеблется от 0,05 до 2 %. Недостаток стеклянных шариков заключается в их малой сорбционной емкости, что вынуждает использовать при вводе в колонну небольшого количества пробы и применять высокочувствительные детекторы. На стеклянных шариках можно анализировать реакционно-способные вещества.</a:t>
            </a:r>
          </a:p>
          <a:p>
            <a:pPr marL="0" indent="0" algn="just">
              <a:buNone/>
            </a:pPr>
            <a:r>
              <a:rPr lang="ru-RU" dirty="0">
                <a:solidFill>
                  <a:schemeClr val="tx1"/>
                </a:solidFill>
              </a:rPr>
              <a:t>При нанесении на твердый носитель неподвижной жидкой фазы получается сорбент. </a:t>
            </a:r>
            <a:endParaRPr lang="ru-RU" dirty="0" smtClean="0">
              <a:solidFill>
                <a:schemeClr val="tx1"/>
              </a:solidFill>
            </a:endParaRPr>
          </a:p>
          <a:p>
            <a:pPr marL="0" indent="0" algn="just">
              <a:buNone/>
            </a:pPr>
            <a:r>
              <a:rPr lang="ru-RU" dirty="0" smtClean="0">
                <a:solidFill>
                  <a:schemeClr val="tx1"/>
                </a:solidFill>
              </a:rPr>
              <a:t>В </a:t>
            </a:r>
            <a:r>
              <a:rPr lang="ru-RU" dirty="0">
                <a:solidFill>
                  <a:schemeClr val="tx1"/>
                </a:solidFill>
              </a:rPr>
              <a:t>газовой хроматографии уже описано более тысячи различных неподвижных фаз, многие из которых малодоступны. Кроме того, большое число используемых жидких фаз в разных методиках затрудняет стандартизацию результатов анализа. В связи с этим требуется ограничение числа применяемых неподвижных фаз и их стандартизация. </a:t>
            </a:r>
          </a:p>
        </p:txBody>
      </p:sp>
    </p:spTree>
    <p:extLst>
      <p:ext uri="{BB962C8B-B14F-4D97-AF65-F5344CB8AC3E}">
        <p14:creationId xmlns:p14="http://schemas.microsoft.com/office/powerpoint/2010/main" val="2594070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77345"/>
            <a:ext cx="8534400" cy="217054"/>
          </a:xfrm>
        </p:spPr>
        <p:txBody>
          <a:bodyPr>
            <a:normAutofit fontScale="90000"/>
          </a:bodyPr>
          <a:lstStyle/>
          <a:p>
            <a:endParaRPr lang="ru-RU" dirty="0"/>
          </a:p>
        </p:txBody>
      </p:sp>
      <p:sp>
        <p:nvSpPr>
          <p:cNvPr id="3" name="Объект 2"/>
          <p:cNvSpPr>
            <a:spLocks noGrp="1"/>
          </p:cNvSpPr>
          <p:nvPr>
            <p:ph idx="1"/>
          </p:nvPr>
        </p:nvSpPr>
        <p:spPr>
          <a:xfrm>
            <a:off x="684211" y="257695"/>
            <a:ext cx="11144799" cy="5985163"/>
          </a:xfrm>
        </p:spPr>
        <p:txBody>
          <a:bodyPr/>
          <a:lstStyle/>
          <a:p>
            <a:pPr marL="0" indent="0" algn="just">
              <a:buNone/>
            </a:pPr>
            <a:r>
              <a:rPr lang="ru-RU" dirty="0">
                <a:solidFill>
                  <a:schemeClr val="tx1"/>
                </a:solidFill>
              </a:rPr>
              <a:t>Минеральные (неорганические) адсорбенты</a:t>
            </a:r>
            <a:r>
              <a:rPr lang="ru-RU" dirty="0" smtClean="0">
                <a:solidFill>
                  <a:schemeClr val="tx1"/>
                </a:solidFill>
              </a:rPr>
              <a:t>.</a:t>
            </a:r>
          </a:p>
          <a:p>
            <a:pPr marL="0" indent="0" algn="just">
              <a:buNone/>
            </a:pPr>
            <a:endParaRPr lang="ru-RU" dirty="0">
              <a:solidFill>
                <a:schemeClr val="tx1"/>
              </a:solidFill>
            </a:endParaRPr>
          </a:p>
          <a:p>
            <a:pPr marL="0" indent="0" algn="just">
              <a:buNone/>
            </a:pPr>
            <a:endParaRPr lang="ru-RU" dirty="0" smtClean="0">
              <a:solidFill>
                <a:schemeClr val="tx1"/>
              </a:solidFill>
            </a:endParaRPr>
          </a:p>
          <a:p>
            <a:pPr marL="0" indent="0" algn="just">
              <a:buNone/>
            </a:pPr>
            <a:endParaRPr lang="ru-RU" dirty="0">
              <a:solidFill>
                <a:schemeClr val="tx1"/>
              </a:solidFill>
            </a:endParaRPr>
          </a:p>
          <a:p>
            <a:pPr marL="0" indent="0" algn="just">
              <a:buNone/>
            </a:pPr>
            <a:r>
              <a:rPr lang="ru-RU" dirty="0" smtClean="0">
                <a:solidFill>
                  <a:schemeClr val="tx1"/>
                </a:solidFill>
              </a:rPr>
              <a:t> </a:t>
            </a:r>
            <a:r>
              <a:rPr lang="ru-RU" dirty="0">
                <a:solidFill>
                  <a:schemeClr val="tx1"/>
                </a:solidFill>
              </a:rPr>
              <a:t>К числу неорганических адсорбентов относят </a:t>
            </a:r>
            <a:endParaRPr lang="ru-RU" dirty="0" smtClean="0">
              <a:solidFill>
                <a:schemeClr val="tx1"/>
              </a:solidFill>
            </a:endParaRPr>
          </a:p>
          <a:p>
            <a:pPr algn="just">
              <a:buFont typeface="Wingdings" panose="05000000000000000000" pitchFamily="2" charset="2"/>
              <a:buChar char="q"/>
            </a:pPr>
            <a:r>
              <a:rPr lang="ru-RU" dirty="0" smtClean="0">
                <a:solidFill>
                  <a:schemeClr val="tx1"/>
                </a:solidFill>
              </a:rPr>
              <a:t>активированный </a:t>
            </a:r>
            <a:r>
              <a:rPr lang="ru-RU" dirty="0">
                <a:solidFill>
                  <a:schemeClr val="tx1"/>
                </a:solidFill>
              </a:rPr>
              <a:t>уголь (используется редко), </a:t>
            </a:r>
            <a:endParaRPr lang="ru-RU" dirty="0" smtClean="0">
              <a:solidFill>
                <a:schemeClr val="tx1"/>
              </a:solidFill>
            </a:endParaRPr>
          </a:p>
          <a:p>
            <a:pPr algn="just">
              <a:buFont typeface="Wingdings" panose="05000000000000000000" pitchFamily="2" charset="2"/>
              <a:buChar char="q"/>
            </a:pPr>
            <a:r>
              <a:rPr lang="ru-RU" dirty="0" smtClean="0">
                <a:solidFill>
                  <a:schemeClr val="tx1"/>
                </a:solidFill>
              </a:rPr>
              <a:t>силикагель</a:t>
            </a:r>
            <a:r>
              <a:rPr lang="ru-RU" dirty="0">
                <a:solidFill>
                  <a:schemeClr val="tx1"/>
                </a:solidFill>
              </a:rPr>
              <a:t>, </a:t>
            </a:r>
            <a:endParaRPr lang="ru-RU" dirty="0" smtClean="0">
              <a:solidFill>
                <a:schemeClr val="tx1"/>
              </a:solidFill>
            </a:endParaRPr>
          </a:p>
          <a:p>
            <a:pPr algn="just">
              <a:buFont typeface="Wingdings" panose="05000000000000000000" pitchFamily="2" charset="2"/>
              <a:buChar char="q"/>
            </a:pPr>
            <a:r>
              <a:rPr lang="ru-RU" dirty="0" smtClean="0">
                <a:solidFill>
                  <a:schemeClr val="tx1"/>
                </a:solidFill>
              </a:rPr>
              <a:t>оксид </a:t>
            </a:r>
            <a:r>
              <a:rPr lang="ru-RU" dirty="0">
                <a:solidFill>
                  <a:schemeClr val="tx1"/>
                </a:solidFill>
              </a:rPr>
              <a:t>алюминия, </a:t>
            </a:r>
            <a:endParaRPr lang="ru-RU" dirty="0" smtClean="0">
              <a:solidFill>
                <a:schemeClr val="tx1"/>
              </a:solidFill>
            </a:endParaRPr>
          </a:p>
          <a:p>
            <a:pPr algn="just">
              <a:buFont typeface="Wingdings" panose="05000000000000000000" pitchFamily="2" charset="2"/>
              <a:buChar char="q"/>
            </a:pPr>
            <a:r>
              <a:rPr lang="ru-RU" dirty="0" err="1" smtClean="0">
                <a:solidFill>
                  <a:schemeClr val="tx1"/>
                </a:solidFill>
              </a:rPr>
              <a:t>графитированную</a:t>
            </a:r>
            <a:r>
              <a:rPr lang="ru-RU" dirty="0" smtClean="0">
                <a:solidFill>
                  <a:schemeClr val="tx1"/>
                </a:solidFill>
              </a:rPr>
              <a:t> сажу,  </a:t>
            </a:r>
          </a:p>
          <a:p>
            <a:pPr algn="just">
              <a:buFont typeface="Wingdings" panose="05000000000000000000" pitchFamily="2" charset="2"/>
              <a:buChar char="q"/>
            </a:pPr>
            <a:r>
              <a:rPr lang="ru-RU" dirty="0" smtClean="0">
                <a:solidFill>
                  <a:schemeClr val="tx1"/>
                </a:solidFill>
              </a:rPr>
              <a:t>молекулярные </a:t>
            </a:r>
            <a:r>
              <a:rPr lang="ru-RU" dirty="0">
                <a:solidFill>
                  <a:schemeClr val="tx1"/>
                </a:solidFill>
              </a:rPr>
              <a:t>сита.</a:t>
            </a:r>
          </a:p>
        </p:txBody>
      </p:sp>
    </p:spTree>
    <p:extLst>
      <p:ext uri="{BB962C8B-B14F-4D97-AF65-F5344CB8AC3E}">
        <p14:creationId xmlns:p14="http://schemas.microsoft.com/office/powerpoint/2010/main" val="757738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8269" y="5660967"/>
            <a:ext cx="11055927" cy="556953"/>
          </a:xfrm>
        </p:spPr>
        <p:txBody>
          <a:bodyPr>
            <a:normAutofit fontScale="90000"/>
          </a:bodyPr>
          <a:lstStyle/>
          <a:p>
            <a:pPr algn="ctr"/>
            <a:r>
              <a:rPr lang="ru-RU" sz="1600" dirty="0" err="1" smtClean="0"/>
              <a:t>Хроматограмма</a:t>
            </a:r>
            <a:r>
              <a:rPr lang="ru-RU" sz="1600" dirty="0" smtClean="0"/>
              <a:t> </a:t>
            </a:r>
            <a:r>
              <a:rPr lang="ru-RU" sz="1600" dirty="0"/>
              <a:t>смеси легких газов, полученная на колонке с активированным углем АГ-3. </a:t>
            </a:r>
            <a:r>
              <a:rPr lang="ru-RU" sz="1600" dirty="0" smtClean="0"/>
              <a:t/>
            </a:r>
            <a:br>
              <a:rPr lang="ru-RU" sz="1600" dirty="0" smtClean="0"/>
            </a:br>
            <a:r>
              <a:rPr lang="ru-RU" sz="1600" dirty="0" smtClean="0"/>
              <a:t>1 </a:t>
            </a:r>
            <a:r>
              <a:rPr lang="ru-RU" sz="1600" dirty="0"/>
              <a:t>- водород; 2 - воздух; 3 - окись углерода; </a:t>
            </a:r>
            <a:r>
              <a:rPr lang="ru-RU" sz="1600" dirty="0" smtClean="0"/>
              <a:t>4 - метан</a:t>
            </a:r>
            <a:endParaRPr lang="ru-RU" dirty="0"/>
          </a:p>
        </p:txBody>
      </p:sp>
      <p:pic>
        <p:nvPicPr>
          <p:cNvPr id="4" name="Объект 3"/>
          <p:cNvPicPr>
            <a:picLocks noGrp="1" noChangeAspect="1"/>
          </p:cNvPicPr>
          <p:nvPr>
            <p:ph idx="1"/>
          </p:nvPr>
        </p:nvPicPr>
        <p:blipFill>
          <a:blip r:embed="rId2"/>
          <a:stretch>
            <a:fillRect/>
          </a:stretch>
        </p:blipFill>
        <p:spPr>
          <a:xfrm>
            <a:off x="1440670" y="166255"/>
            <a:ext cx="8734108" cy="5029200"/>
          </a:xfrm>
          <a:prstGeom prst="rect">
            <a:avLst/>
          </a:prstGeom>
        </p:spPr>
      </p:pic>
    </p:spTree>
    <p:extLst>
      <p:ext uri="{BB962C8B-B14F-4D97-AF65-F5344CB8AC3E}">
        <p14:creationId xmlns:p14="http://schemas.microsoft.com/office/powerpoint/2010/main" val="1652885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77098"/>
            <a:ext cx="8534400" cy="117301"/>
          </a:xfrm>
        </p:spPr>
        <p:txBody>
          <a:bodyPr>
            <a:normAutofit fontScale="90000"/>
          </a:bodyPr>
          <a:lstStyle/>
          <a:p>
            <a:endParaRPr lang="ru-RU" dirty="0"/>
          </a:p>
        </p:txBody>
      </p:sp>
      <p:sp>
        <p:nvSpPr>
          <p:cNvPr id="3" name="Объект 2"/>
          <p:cNvSpPr>
            <a:spLocks noGrp="1"/>
          </p:cNvSpPr>
          <p:nvPr>
            <p:ph idx="1"/>
          </p:nvPr>
        </p:nvSpPr>
        <p:spPr>
          <a:xfrm>
            <a:off x="465513" y="332509"/>
            <a:ext cx="11122429" cy="6192981"/>
          </a:xfrm>
        </p:spPr>
        <p:txBody>
          <a:bodyPr>
            <a:normAutofit/>
          </a:bodyPr>
          <a:lstStyle/>
          <a:p>
            <a:pPr marL="0" indent="0" algn="just">
              <a:buNone/>
            </a:pPr>
            <a:r>
              <a:rPr lang="ru-RU" dirty="0">
                <a:solidFill>
                  <a:schemeClr val="tx1"/>
                </a:solidFill>
              </a:rPr>
              <a:t>Молекулярные сита. Большие перспективы в расширении возможностей </a:t>
            </a:r>
            <a:r>
              <a:rPr lang="ru-RU" dirty="0" err="1">
                <a:solidFill>
                  <a:schemeClr val="tx1"/>
                </a:solidFill>
              </a:rPr>
              <a:t>газоадсорбционной</a:t>
            </a:r>
            <a:r>
              <a:rPr lang="ru-RU" dirty="0">
                <a:solidFill>
                  <a:schemeClr val="tx1"/>
                </a:solidFill>
              </a:rPr>
              <a:t> хроматографии открылись в связи с применением в качестве сорбента молекулярных сит (цеолиты). Молекулярные сита представляют собой кристаллы, состоящие из атомов кремния, алюминия, кислорода и одно- или двухвалентного металла, причем природа последнего определяет радиус пор и, следовательно, сорбционные свойства цеолита.</a:t>
            </a:r>
          </a:p>
          <a:p>
            <a:pPr marL="0" indent="0" algn="just">
              <a:buNone/>
            </a:pPr>
            <a:r>
              <a:rPr lang="ru-RU" dirty="0">
                <a:solidFill>
                  <a:schemeClr val="tx1"/>
                </a:solidFill>
              </a:rPr>
              <a:t>Они бывают как природного, так и синтетического происхождения со строго определенным размером пор в кристаллической </a:t>
            </a:r>
            <a:r>
              <a:rPr lang="ru-RU" dirty="0" smtClean="0">
                <a:solidFill>
                  <a:schemeClr val="tx1"/>
                </a:solidFill>
              </a:rPr>
              <a:t>решетке. Структурными </a:t>
            </a:r>
            <a:r>
              <a:rPr lang="ru-RU" dirty="0">
                <a:solidFill>
                  <a:schemeClr val="tx1"/>
                </a:solidFill>
              </a:rPr>
              <a:t>блоками алюмосиликатных матриц являются </a:t>
            </a:r>
            <a:r>
              <a:rPr lang="ru-RU" dirty="0" smtClean="0">
                <a:solidFill>
                  <a:schemeClr val="tx1"/>
                </a:solidFill>
              </a:rPr>
              <a:t>анионы, </a:t>
            </a:r>
            <a:r>
              <a:rPr lang="ru-RU" dirty="0">
                <a:solidFill>
                  <a:schemeClr val="tx1"/>
                </a:solidFill>
              </a:rPr>
              <a:t>связанные через атомы кислорода. Избыток отрицательных зарядов компенсируется ионом щелочного или щелочно-земельного металла. Диаметр пор в молекулярных ситах определяется размером атома катиона. </a:t>
            </a:r>
            <a:endParaRPr lang="ru-RU" dirty="0" smtClean="0">
              <a:solidFill>
                <a:schemeClr val="tx1"/>
              </a:solidFill>
            </a:endParaRPr>
          </a:p>
          <a:p>
            <a:pPr marL="0" indent="0" algn="just">
              <a:buNone/>
            </a:pPr>
            <a:r>
              <a:rPr lang="ru-RU" dirty="0" smtClean="0">
                <a:solidFill>
                  <a:schemeClr val="tx1"/>
                </a:solidFill>
              </a:rPr>
              <a:t>Сама </a:t>
            </a:r>
            <a:r>
              <a:rPr lang="ru-RU" dirty="0">
                <a:solidFill>
                  <a:schemeClr val="tx1"/>
                </a:solidFill>
              </a:rPr>
              <a:t>структура - микропористая, и размер пор близок к размерам малых молекул. Поэтому цеолиты пригодны для разделения газов и самых легких углеводородов, а также позволяют осуществлять групповое разделение линейных олефинов от изо- и циклических аналогов.</a:t>
            </a:r>
          </a:p>
          <a:p>
            <a:pPr marL="0" indent="0">
              <a:buNone/>
            </a:pPr>
            <a:endParaRPr lang="ru-RU" dirty="0"/>
          </a:p>
        </p:txBody>
      </p:sp>
    </p:spTree>
    <p:extLst>
      <p:ext uri="{BB962C8B-B14F-4D97-AF65-F5344CB8AC3E}">
        <p14:creationId xmlns:p14="http://schemas.microsoft.com/office/powerpoint/2010/main" val="253012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60473"/>
            <a:ext cx="8534400" cy="133926"/>
          </a:xfrm>
        </p:spPr>
        <p:txBody>
          <a:bodyPr>
            <a:normAutofit fontScale="90000"/>
          </a:bodyPr>
          <a:lstStyle/>
          <a:p>
            <a:endParaRPr lang="ru-RU" dirty="0"/>
          </a:p>
        </p:txBody>
      </p:sp>
      <p:pic>
        <p:nvPicPr>
          <p:cNvPr id="4" name="Объект 3"/>
          <p:cNvPicPr>
            <a:picLocks noGrp="1" noChangeAspect="1"/>
          </p:cNvPicPr>
          <p:nvPr>
            <p:ph idx="1"/>
          </p:nvPr>
        </p:nvPicPr>
        <p:blipFill>
          <a:blip r:embed="rId2"/>
          <a:stretch>
            <a:fillRect/>
          </a:stretch>
        </p:blipFill>
        <p:spPr>
          <a:xfrm>
            <a:off x="864523" y="190903"/>
            <a:ext cx="4422372" cy="5279594"/>
          </a:xfrm>
          <a:prstGeom prst="rect">
            <a:avLst/>
          </a:prstGeom>
        </p:spPr>
      </p:pic>
      <p:sp>
        <p:nvSpPr>
          <p:cNvPr id="5" name="TextBox 4"/>
          <p:cNvSpPr txBox="1"/>
          <p:nvPr/>
        </p:nvSpPr>
        <p:spPr>
          <a:xfrm>
            <a:off x="6550429" y="648393"/>
            <a:ext cx="4339244" cy="2308324"/>
          </a:xfrm>
          <a:prstGeom prst="rect">
            <a:avLst/>
          </a:prstGeom>
          <a:noFill/>
        </p:spPr>
        <p:txBody>
          <a:bodyPr wrap="square" rtlCol="0">
            <a:spAutoFit/>
          </a:bodyPr>
          <a:lstStyle/>
          <a:p>
            <a:r>
              <a:rPr lang="ru-RU" dirty="0"/>
              <a:t> </a:t>
            </a:r>
            <a:r>
              <a:rPr lang="ru-RU" dirty="0" err="1"/>
              <a:t>Хроматограмма</a:t>
            </a:r>
            <a:r>
              <a:rPr lang="ru-RU" dirty="0"/>
              <a:t>, полученная на колонке с молекулярными ситами </a:t>
            </a:r>
            <a:r>
              <a:rPr lang="ru-RU" dirty="0" err="1"/>
              <a:t>СаХ</a:t>
            </a:r>
            <a:r>
              <a:rPr lang="ru-RU" dirty="0"/>
              <a:t>, обезвоженными при температуре 300 </a:t>
            </a:r>
            <a:r>
              <a:rPr lang="en-US" dirty="0"/>
              <a:t>°</a:t>
            </a:r>
            <a:r>
              <a:rPr lang="en-US" dirty="0" smtClean="0"/>
              <a:t>C</a:t>
            </a:r>
            <a:r>
              <a:rPr lang="ru-RU" dirty="0" smtClean="0"/>
              <a:t>  </a:t>
            </a:r>
            <a:r>
              <a:rPr lang="ru-RU" dirty="0"/>
              <a:t>(хроматограф «Союз», газ-носитель — аргон с расходом 80 см3/мин, температура — комнатная, длина колонки - 3 </a:t>
            </a:r>
            <a:r>
              <a:rPr lang="ru-RU" dirty="0" smtClean="0"/>
              <a:t>м)</a:t>
            </a:r>
            <a:endParaRPr lang="ru-RU" dirty="0"/>
          </a:p>
        </p:txBody>
      </p:sp>
    </p:spTree>
    <p:extLst>
      <p:ext uri="{BB962C8B-B14F-4D97-AF65-F5344CB8AC3E}">
        <p14:creationId xmlns:p14="http://schemas.microsoft.com/office/powerpoint/2010/main" val="379288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65760" y="99753"/>
            <a:ext cx="11621193" cy="6625243"/>
          </a:xfrm>
          <a:prstGeom prst="rect">
            <a:avLst/>
          </a:prstGeom>
        </p:spPr>
      </p:pic>
    </p:spTree>
    <p:extLst>
      <p:ext uri="{BB962C8B-B14F-4D97-AF65-F5344CB8AC3E}">
        <p14:creationId xmlns:p14="http://schemas.microsoft.com/office/powerpoint/2010/main" val="871821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66255" y="1"/>
            <a:ext cx="11679381" cy="6575366"/>
          </a:xfrm>
        </p:spPr>
        <p:txBody>
          <a:bodyPr>
            <a:normAutofit fontScale="40000" lnSpcReduction="20000"/>
          </a:bodyPr>
          <a:lstStyle/>
          <a:p>
            <a:r>
              <a:rPr lang="ru-RU" dirty="0">
                <a:solidFill>
                  <a:schemeClr val="tx1"/>
                </a:solidFill>
              </a:rPr>
              <a:t>Родился 14 мая 1872 года, 19 мая — регистрация в городском магистрате города </a:t>
            </a:r>
            <a:r>
              <a:rPr lang="ru-RU" dirty="0" err="1">
                <a:solidFill>
                  <a:schemeClr val="tx1"/>
                </a:solidFill>
              </a:rPr>
              <a:t>Асти</a:t>
            </a:r>
            <a:r>
              <a:rPr lang="ru-RU" dirty="0">
                <a:solidFill>
                  <a:schemeClr val="tx1"/>
                </a:solidFill>
              </a:rPr>
              <a:t>. Мать — де </a:t>
            </a:r>
            <a:r>
              <a:rPr lang="ru-RU" dirty="0" err="1">
                <a:solidFill>
                  <a:schemeClr val="tx1"/>
                </a:solidFill>
              </a:rPr>
              <a:t>Дороцца</a:t>
            </a:r>
            <a:r>
              <a:rPr lang="ru-RU" dirty="0">
                <a:solidFill>
                  <a:schemeClr val="tx1"/>
                </a:solidFill>
              </a:rPr>
              <a:t> Мария Николаевна, (род. 1846, </a:t>
            </a:r>
            <a:r>
              <a:rPr lang="ru-RU" dirty="0" err="1">
                <a:solidFill>
                  <a:schemeClr val="tx1"/>
                </a:solidFill>
              </a:rPr>
              <a:t>Кютахья</a:t>
            </a:r>
            <a:r>
              <a:rPr lang="ru-RU" dirty="0">
                <a:solidFill>
                  <a:schemeClr val="tx1"/>
                </a:solidFill>
              </a:rPr>
              <a:t>, Турция, умерла вскоре после рождения Михаила). Отец — Семён Николаевич Цвет (1829—1900, Чернигов). Вырос в Женеве.</a:t>
            </a:r>
          </a:p>
          <a:p>
            <a:r>
              <a:rPr lang="ru-RU" dirty="0">
                <a:solidFill>
                  <a:schemeClr val="tx1"/>
                </a:solidFill>
              </a:rPr>
              <a:t>1881—1885 — колледж </a:t>
            </a:r>
            <a:r>
              <a:rPr lang="ru-RU" dirty="0" err="1">
                <a:solidFill>
                  <a:schemeClr val="tx1"/>
                </a:solidFill>
              </a:rPr>
              <a:t>Гайяр</a:t>
            </a:r>
            <a:r>
              <a:rPr lang="ru-RU" dirty="0">
                <a:solidFill>
                  <a:schemeClr val="tx1"/>
                </a:solidFill>
              </a:rPr>
              <a:t>, Лозанна.</a:t>
            </a:r>
          </a:p>
          <a:p>
            <a:r>
              <a:rPr lang="ru-RU" dirty="0">
                <a:solidFill>
                  <a:schemeClr val="tx1"/>
                </a:solidFill>
              </a:rPr>
              <a:t>1887—1891 — колледж </a:t>
            </a:r>
            <a:r>
              <a:rPr lang="ru-RU" dirty="0" err="1">
                <a:solidFill>
                  <a:schemeClr val="tx1"/>
                </a:solidFill>
              </a:rPr>
              <a:t>Сент</a:t>
            </a:r>
            <a:r>
              <a:rPr lang="ru-RU" dirty="0">
                <a:solidFill>
                  <a:schemeClr val="tx1"/>
                </a:solidFill>
              </a:rPr>
              <a:t>-Антуана, Женева, аттестат зрелости.</a:t>
            </a:r>
          </a:p>
          <a:p>
            <a:r>
              <a:rPr lang="ru-RU" dirty="0">
                <a:solidFill>
                  <a:schemeClr val="tx1"/>
                </a:solidFill>
              </a:rPr>
              <a:t>1891 — студент физико-математического факультета Женевского университета (проф. К. Фогт, Э. Юнг — биология, К. </a:t>
            </a:r>
            <a:r>
              <a:rPr lang="ru-RU" dirty="0" err="1">
                <a:solidFill>
                  <a:schemeClr val="tx1"/>
                </a:solidFill>
              </a:rPr>
              <a:t>Гребе</a:t>
            </a:r>
            <a:r>
              <a:rPr lang="ru-RU" dirty="0">
                <a:solidFill>
                  <a:schemeClr val="tx1"/>
                </a:solidFill>
              </a:rPr>
              <a:t>, Ф. А. </a:t>
            </a:r>
            <a:r>
              <a:rPr lang="ru-RU" dirty="0" err="1">
                <a:solidFill>
                  <a:schemeClr val="tx1"/>
                </a:solidFill>
              </a:rPr>
              <a:t>Гюи</a:t>
            </a:r>
            <a:r>
              <a:rPr lang="ru-RU" dirty="0">
                <a:solidFill>
                  <a:schemeClr val="tx1"/>
                </a:solidFill>
              </a:rPr>
              <a:t> — химия, Ш. Соре — физика, Роберт Ипполит </a:t>
            </a:r>
            <a:r>
              <a:rPr lang="ru-RU" dirty="0" err="1">
                <a:solidFill>
                  <a:schemeClr val="tx1"/>
                </a:solidFill>
              </a:rPr>
              <a:t>Шода</a:t>
            </a:r>
            <a:r>
              <a:rPr lang="ru-RU" dirty="0">
                <a:solidFill>
                  <a:schemeClr val="tx1"/>
                </a:solidFill>
              </a:rPr>
              <a:t>, Марк Антуан Тюри — ботаника).</a:t>
            </a:r>
          </a:p>
          <a:p>
            <a:r>
              <a:rPr lang="ru-RU" dirty="0">
                <a:solidFill>
                  <a:schemeClr val="tx1"/>
                </a:solidFill>
              </a:rPr>
              <a:t>1893 — бакалавр физических и естественных наук.</a:t>
            </a:r>
          </a:p>
          <a:p>
            <a:r>
              <a:rPr lang="ru-RU" dirty="0">
                <a:solidFill>
                  <a:schemeClr val="tx1"/>
                </a:solidFill>
              </a:rPr>
              <a:t>1894 — первая публикация по анатомии растений, премия Гемфри Дэви.</a:t>
            </a:r>
          </a:p>
          <a:p>
            <a:r>
              <a:rPr lang="ru-RU" dirty="0">
                <a:solidFill>
                  <a:schemeClr val="tx1"/>
                </a:solidFill>
              </a:rPr>
              <a:t>1896 — возвращение в Россию.</a:t>
            </a:r>
          </a:p>
          <a:p>
            <a:r>
              <a:rPr lang="ru-RU" dirty="0">
                <a:solidFill>
                  <a:schemeClr val="tx1"/>
                </a:solidFill>
              </a:rPr>
              <a:t>1897—1902 — работа в Санкт-Петербургской биологической лаборатории и преподавание на Курсах воспитательниц и руководительниц физического образования, возглавляемых Петром </a:t>
            </a:r>
            <a:r>
              <a:rPr lang="ru-RU" dirty="0" err="1">
                <a:solidFill>
                  <a:schemeClr val="tx1"/>
                </a:solidFill>
              </a:rPr>
              <a:t>Францевичем</a:t>
            </a:r>
            <a:r>
              <a:rPr lang="ru-RU" dirty="0">
                <a:solidFill>
                  <a:schemeClr val="tx1"/>
                </a:solidFill>
              </a:rPr>
              <a:t> Лесгафтом .</a:t>
            </a:r>
          </a:p>
          <a:p>
            <a:r>
              <a:rPr lang="ru-RU" dirty="0">
                <a:solidFill>
                  <a:schemeClr val="tx1"/>
                </a:solidFill>
              </a:rPr>
              <a:t>1899 — магистерский экзамен в Казанском университете. 15 декабря — сообщение «О </a:t>
            </a:r>
            <a:r>
              <a:rPr lang="ru-RU" dirty="0" err="1">
                <a:solidFill>
                  <a:schemeClr val="tx1"/>
                </a:solidFill>
              </a:rPr>
              <a:t>хлорглобине</a:t>
            </a:r>
            <a:r>
              <a:rPr lang="ru-RU" dirty="0">
                <a:solidFill>
                  <a:schemeClr val="tx1"/>
                </a:solidFill>
              </a:rPr>
              <a:t>» на заседании ботанического отделения Санкт-Петербургского общества естествоиспытателей.</a:t>
            </a:r>
          </a:p>
          <a:p>
            <a:r>
              <a:rPr lang="ru-RU" dirty="0">
                <a:solidFill>
                  <a:schemeClr val="tx1"/>
                </a:solidFill>
              </a:rPr>
              <a:t>1900 — 19 апреля — доклад «О природе </a:t>
            </a:r>
            <a:r>
              <a:rPr lang="ru-RU" dirty="0" err="1">
                <a:solidFill>
                  <a:schemeClr val="tx1"/>
                </a:solidFill>
              </a:rPr>
              <a:t>хлорглобина</a:t>
            </a:r>
            <a:r>
              <a:rPr lang="ru-RU" dirty="0">
                <a:solidFill>
                  <a:schemeClr val="tx1"/>
                </a:solidFill>
              </a:rPr>
              <a:t>», приём в действительные члены Санкт-Петербургского общества естествоиспытателей.</a:t>
            </a:r>
          </a:p>
          <a:p>
            <a:r>
              <a:rPr lang="ru-RU" dirty="0">
                <a:solidFill>
                  <a:schemeClr val="tx1"/>
                </a:solidFill>
              </a:rPr>
              <a:t>1901 — 23 сентября — защита магистерской диссертации в Казанском университете «Физико-химическое строение </a:t>
            </a:r>
            <a:r>
              <a:rPr lang="ru-RU" dirty="0" err="1">
                <a:solidFill>
                  <a:schemeClr val="tx1"/>
                </a:solidFill>
              </a:rPr>
              <a:t>хлорофилльного</a:t>
            </a:r>
            <a:r>
              <a:rPr lang="ru-RU" dirty="0">
                <a:solidFill>
                  <a:schemeClr val="tx1"/>
                </a:solidFill>
              </a:rPr>
              <a:t> зерна». 26 ноября — утверждение по конкурсу на должность ассистента (внештатного лаборанта) кафедры анатомии и физиологии растений в Варшавском университете. 30 декабря — доклад на XI съезде русских естествоиспытателей и врачей «Методы и задачи физиологического исследования хлорофилла», первое упоминание об использовании адсорбции для разделения смеси растительных пигментов.</a:t>
            </a:r>
          </a:p>
          <a:p>
            <a:r>
              <a:rPr lang="ru-RU" dirty="0">
                <a:solidFill>
                  <a:schemeClr val="tx1"/>
                </a:solidFill>
              </a:rPr>
              <a:t>1902 — ноябрь — звание приват-доцента.</a:t>
            </a:r>
          </a:p>
          <a:p>
            <a:r>
              <a:rPr lang="ru-RU" dirty="0">
                <a:solidFill>
                  <a:schemeClr val="tx1"/>
                </a:solidFill>
              </a:rPr>
              <a:t>1903 — 21 марта — «О новой категории адсорбционных явлений и о применении их к биохимическому анализу» — доклад на заседании биологического отделения Варшавского общества естествоиспытателей (дата открытия хроматографии).</a:t>
            </a:r>
          </a:p>
          <a:p>
            <a:r>
              <a:rPr lang="ru-RU" dirty="0">
                <a:solidFill>
                  <a:schemeClr val="tx1"/>
                </a:solidFill>
              </a:rPr>
              <a:t>1906 — 21 июня — статья «Физико-химические исследования хлорофилла. Адсорбция» (</a:t>
            </a:r>
            <a:r>
              <a:rPr lang="ru-RU" dirty="0" err="1">
                <a:solidFill>
                  <a:schemeClr val="tx1"/>
                </a:solidFill>
              </a:rPr>
              <a:t>Ber</a:t>
            </a:r>
            <a:r>
              <a:rPr lang="ru-RU" dirty="0">
                <a:solidFill>
                  <a:schemeClr val="tx1"/>
                </a:solidFill>
              </a:rPr>
              <a:t>. </a:t>
            </a:r>
            <a:r>
              <a:rPr lang="ru-RU" dirty="0" err="1">
                <a:solidFill>
                  <a:schemeClr val="tx1"/>
                </a:solidFill>
              </a:rPr>
              <a:t>Dtsch</a:t>
            </a:r>
            <a:r>
              <a:rPr lang="ru-RU" dirty="0">
                <a:solidFill>
                  <a:schemeClr val="tx1"/>
                </a:solidFill>
              </a:rPr>
              <a:t>. </a:t>
            </a:r>
            <a:r>
              <a:rPr lang="ru-RU" dirty="0" err="1">
                <a:solidFill>
                  <a:schemeClr val="tx1"/>
                </a:solidFill>
              </a:rPr>
              <a:t>bot</a:t>
            </a:r>
            <a:r>
              <a:rPr lang="ru-RU" dirty="0">
                <a:solidFill>
                  <a:schemeClr val="tx1"/>
                </a:solidFill>
              </a:rPr>
              <a:t>. </a:t>
            </a:r>
            <a:r>
              <a:rPr lang="ru-RU" dirty="0" err="1">
                <a:solidFill>
                  <a:schemeClr val="tx1"/>
                </a:solidFill>
              </a:rPr>
              <a:t>Gel</a:t>
            </a:r>
            <a:r>
              <a:rPr lang="ru-RU" dirty="0">
                <a:solidFill>
                  <a:schemeClr val="tx1"/>
                </a:solidFill>
              </a:rPr>
              <a:t>., Bd.24, S. 235—244). 21 июля — статья «Адсорбционный анализ и </a:t>
            </a:r>
            <a:r>
              <a:rPr lang="ru-RU" dirty="0" err="1">
                <a:solidFill>
                  <a:schemeClr val="tx1"/>
                </a:solidFill>
              </a:rPr>
              <a:t>хроматографический</a:t>
            </a:r>
            <a:r>
              <a:rPr lang="ru-RU" dirty="0">
                <a:solidFill>
                  <a:schemeClr val="tx1"/>
                </a:solidFill>
              </a:rPr>
              <a:t> метод. Применение к химии хлорофилла» (</a:t>
            </a:r>
            <a:r>
              <a:rPr lang="ru-RU" dirty="0" err="1">
                <a:solidFill>
                  <a:schemeClr val="tx1"/>
                </a:solidFill>
              </a:rPr>
              <a:t>Ber</a:t>
            </a:r>
            <a:r>
              <a:rPr lang="ru-RU" dirty="0">
                <a:solidFill>
                  <a:schemeClr val="tx1"/>
                </a:solidFill>
              </a:rPr>
              <a:t>. </a:t>
            </a:r>
            <a:r>
              <a:rPr lang="ru-RU" dirty="0" err="1">
                <a:solidFill>
                  <a:schemeClr val="tx1"/>
                </a:solidFill>
              </a:rPr>
              <a:t>Dtsch</a:t>
            </a:r>
            <a:r>
              <a:rPr lang="ru-RU" dirty="0">
                <a:solidFill>
                  <a:schemeClr val="tx1"/>
                </a:solidFill>
              </a:rPr>
              <a:t>. </a:t>
            </a:r>
            <a:r>
              <a:rPr lang="ru-RU" dirty="0" err="1">
                <a:solidFill>
                  <a:schemeClr val="tx1"/>
                </a:solidFill>
              </a:rPr>
              <a:t>bot</a:t>
            </a:r>
            <a:r>
              <a:rPr lang="ru-RU" dirty="0">
                <a:solidFill>
                  <a:schemeClr val="tx1"/>
                </a:solidFill>
              </a:rPr>
              <a:t>. </a:t>
            </a:r>
            <a:r>
              <a:rPr lang="ru-RU" dirty="0" err="1">
                <a:solidFill>
                  <a:schemeClr val="tx1"/>
                </a:solidFill>
              </a:rPr>
              <a:t>Gel</a:t>
            </a:r>
            <a:r>
              <a:rPr lang="ru-RU" dirty="0">
                <a:solidFill>
                  <a:schemeClr val="tx1"/>
                </a:solidFill>
              </a:rPr>
              <a:t>., Bd.24, S. 384—393).</a:t>
            </a:r>
          </a:p>
          <a:p>
            <a:r>
              <a:rPr lang="ru-RU" dirty="0">
                <a:solidFill>
                  <a:schemeClr val="tx1"/>
                </a:solidFill>
              </a:rPr>
              <a:t>1907 — должность преподавателя ботаники и агрономии в Варшавском ветеринарном институте. Август — женитьба на Елене Александровне </a:t>
            </a:r>
            <a:r>
              <a:rPr lang="ru-RU" dirty="0" err="1">
                <a:solidFill>
                  <a:schemeClr val="tx1"/>
                </a:solidFill>
              </a:rPr>
              <a:t>Трусевич</a:t>
            </a:r>
            <a:r>
              <a:rPr lang="ru-RU" dirty="0">
                <a:solidFill>
                  <a:schemeClr val="tx1"/>
                </a:solidFill>
              </a:rPr>
              <a:t> (1874—1922).</a:t>
            </a:r>
          </a:p>
          <a:p>
            <a:r>
              <a:rPr lang="ru-RU" dirty="0">
                <a:solidFill>
                  <a:schemeClr val="tx1"/>
                </a:solidFill>
              </a:rPr>
              <a:t>1908 — октябрь — зачислен по конкурсу преподавателем ботаники на химическом и горном отделениях Варшавского политехнического института.</a:t>
            </a:r>
          </a:p>
          <a:p>
            <a:r>
              <a:rPr lang="ru-RU" dirty="0">
                <a:solidFill>
                  <a:schemeClr val="tx1"/>
                </a:solidFill>
              </a:rPr>
              <a:t>1910 — 20 ноября — защита диссертации в Варшавском университете «</a:t>
            </a:r>
            <a:r>
              <a:rPr lang="ru-RU" dirty="0" err="1">
                <a:solidFill>
                  <a:schemeClr val="tx1"/>
                </a:solidFill>
              </a:rPr>
              <a:t>Хромофиллы</a:t>
            </a:r>
            <a:r>
              <a:rPr lang="ru-RU" dirty="0">
                <a:solidFill>
                  <a:schemeClr val="tx1"/>
                </a:solidFill>
              </a:rPr>
              <a:t> в растительном и животном мире».</a:t>
            </a:r>
          </a:p>
          <a:p>
            <a:r>
              <a:rPr lang="ru-RU" dirty="0">
                <a:solidFill>
                  <a:schemeClr val="tx1"/>
                </a:solidFill>
              </a:rPr>
              <a:t>1911 — февраль — приезд в Москву, участие в конкурсе в Московском университете. 22 декабря — доклад на втором Менделеевском съезде «Современное состояние химии хлорофилла», премия РАН им. М. Н. Ахматова за книгу «</a:t>
            </a:r>
            <a:r>
              <a:rPr lang="ru-RU" dirty="0" err="1">
                <a:solidFill>
                  <a:schemeClr val="tx1"/>
                </a:solidFill>
              </a:rPr>
              <a:t>Хромофиллы</a:t>
            </a:r>
            <a:r>
              <a:rPr lang="ru-RU" dirty="0">
                <a:solidFill>
                  <a:schemeClr val="tx1"/>
                </a:solidFill>
              </a:rPr>
              <a:t> в растительном и животном мире».</a:t>
            </a:r>
          </a:p>
          <a:p>
            <a:r>
              <a:rPr lang="ru-RU" dirty="0">
                <a:solidFill>
                  <a:schemeClr val="tx1"/>
                </a:solidFill>
              </a:rPr>
              <a:t>1914 — январь — попытка получить кафедру ботаники в Самаре или Юрьеве (Тарту). Публикация последней работы об искусственном антоциане.</a:t>
            </a:r>
          </a:p>
          <a:p>
            <a:r>
              <a:rPr lang="ru-RU" dirty="0">
                <a:solidFill>
                  <a:schemeClr val="tx1"/>
                </a:solidFill>
              </a:rPr>
              <a:t>1915 — эвакуация с Варшавским политехническим институтом в Москву.</a:t>
            </a:r>
          </a:p>
          <a:p>
            <a:r>
              <a:rPr lang="ru-RU" dirty="0">
                <a:solidFill>
                  <a:schemeClr val="tx1"/>
                </a:solidFill>
              </a:rPr>
              <a:t>1916 — 25 марта — участие в конкурсе на занятие должности зав. кафедрой физиологии растений Новороссийского университета. Август — переезд в Нижний Новгород с Политехническим институтом. 1 октября — открытие Политехнического института в Нижнем Новгороде.</a:t>
            </a:r>
          </a:p>
          <a:p>
            <a:r>
              <a:rPr lang="ru-RU" dirty="0">
                <a:solidFill>
                  <a:schemeClr val="tx1"/>
                </a:solidFill>
              </a:rPr>
              <a:t>1917 — 24 марта — избран ординарным профессором Юрьевского университета, руководителем ботанической кафедры и директором ботанического сада Университета. Сентябрь — приезд в Юрьев.</a:t>
            </a:r>
          </a:p>
          <a:p>
            <a:r>
              <a:rPr lang="ru-RU" dirty="0">
                <a:solidFill>
                  <a:schemeClr val="tx1"/>
                </a:solidFill>
              </a:rPr>
              <a:t>1918 — январь — выдвижение на Нобелевскую премию (отказ). 31 августа — эвакуация в Воронеж, где впоследствии работал в ботаническом саду Воронежского университета.</a:t>
            </a:r>
          </a:p>
          <a:p>
            <a:r>
              <a:rPr lang="ru-RU" dirty="0">
                <a:solidFill>
                  <a:schemeClr val="tx1"/>
                </a:solidFill>
              </a:rPr>
              <a:t>1919 — 26 июня — умер от голода (по другим сведениям, от болезни, вызванной последствиями ранее перенесённой полостной операции), похоронен в Воронеже на территории </a:t>
            </a:r>
            <a:r>
              <a:rPr lang="ru-RU" dirty="0" err="1">
                <a:solidFill>
                  <a:schemeClr val="tx1"/>
                </a:solidFill>
              </a:rPr>
              <a:t>Алексеево</a:t>
            </a:r>
            <a:r>
              <a:rPr lang="ru-RU" dirty="0">
                <a:solidFill>
                  <a:schemeClr val="tx1"/>
                </a:solidFill>
              </a:rPr>
              <a:t>-Акатова женского монастыря.</a:t>
            </a:r>
          </a:p>
          <a:p>
            <a:r>
              <a:rPr lang="ru-RU" dirty="0">
                <a:solidFill>
                  <a:schemeClr val="tx1"/>
                </a:solidFill>
              </a:rPr>
              <a:t>В некрополе на территории Акатова монастыря имеется надгробный памятник М. С. Цвета[1]. На могиле ученого в декабре 1992 года было установлено надгробие с надписью: «Ему было дано открыть хроматографию, разделяющую молекулы, объединяющую людей».</a:t>
            </a:r>
          </a:p>
          <a:p>
            <a:pPr marL="0" indent="0">
              <a:buNone/>
            </a:pPr>
            <a:endParaRPr lang="ru-RU" dirty="0"/>
          </a:p>
        </p:txBody>
      </p:sp>
    </p:spTree>
    <p:extLst>
      <p:ext uri="{BB962C8B-B14F-4D97-AF65-F5344CB8AC3E}">
        <p14:creationId xmlns:p14="http://schemas.microsoft.com/office/powerpoint/2010/main" val="2255484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10349"/>
            <a:ext cx="8534400" cy="84050"/>
          </a:xfrm>
        </p:spPr>
        <p:txBody>
          <a:bodyPr>
            <a:normAutofit fontScale="90000"/>
          </a:bodyPr>
          <a:lstStyle/>
          <a:p>
            <a:endParaRPr lang="ru-RU" dirty="0"/>
          </a:p>
        </p:txBody>
      </p:sp>
      <p:sp>
        <p:nvSpPr>
          <p:cNvPr id="3" name="Объект 2"/>
          <p:cNvSpPr>
            <a:spLocks noGrp="1"/>
          </p:cNvSpPr>
          <p:nvPr>
            <p:ph idx="1"/>
          </p:nvPr>
        </p:nvSpPr>
        <p:spPr>
          <a:xfrm>
            <a:off x="149629" y="124690"/>
            <a:ext cx="11853949" cy="6483927"/>
          </a:xfrm>
        </p:spPr>
        <p:txBody>
          <a:bodyPr>
            <a:noAutofit/>
          </a:bodyPr>
          <a:lstStyle/>
          <a:p>
            <a:pPr marL="0" indent="0" algn="just">
              <a:buNone/>
            </a:pPr>
            <a:r>
              <a:rPr lang="ru-RU" sz="1400" dirty="0">
                <a:solidFill>
                  <a:schemeClr val="tx1"/>
                </a:solidFill>
              </a:rPr>
              <a:t>И</a:t>
            </a:r>
            <a:r>
              <a:rPr lang="ru-RU" sz="1400" dirty="0" smtClean="0">
                <a:solidFill>
                  <a:schemeClr val="tx1"/>
                </a:solidFill>
              </a:rPr>
              <a:t>сточник </a:t>
            </a:r>
            <a:r>
              <a:rPr lang="ru-RU" sz="1400" dirty="0">
                <a:solidFill>
                  <a:schemeClr val="tx1"/>
                </a:solidFill>
              </a:rPr>
              <a:t>газа-носителя</a:t>
            </a:r>
          </a:p>
          <a:p>
            <a:pPr marL="0" indent="0" algn="just">
              <a:buNone/>
            </a:pPr>
            <a:r>
              <a:rPr lang="ru-RU" sz="1400" dirty="0">
                <a:solidFill>
                  <a:schemeClr val="tx1"/>
                </a:solidFill>
              </a:rPr>
              <a:t>Чаще всего это — 40 литровый баллон со сжатым или сжиженным газом, который обычно находится под большим давлением (до 150 атмосфер), посредством редуктора давление на выходе снижают до рабочего давления хроматографа(обычно хроматографы работают под давлением от 4 до 10 атмосфер). Чаще всего при хроматографии используют гелий, реже аргон и азот, ещё реже водород и другие газы.</a:t>
            </a:r>
          </a:p>
          <a:p>
            <a:pPr marL="0" indent="0" algn="just">
              <a:buNone/>
            </a:pPr>
            <a:endParaRPr lang="ru-RU" sz="1400" dirty="0">
              <a:solidFill>
                <a:schemeClr val="tx1"/>
              </a:solidFill>
            </a:endParaRPr>
          </a:p>
          <a:p>
            <a:pPr marL="0" indent="0" algn="just">
              <a:buNone/>
            </a:pPr>
            <a:r>
              <a:rPr lang="ru-RU" sz="1400" dirty="0">
                <a:solidFill>
                  <a:schemeClr val="tx1"/>
                </a:solidFill>
              </a:rPr>
              <a:t>В случае использования в качестве газа-носителя водорода или азота источниками газа помимо баллонов могут служить генераторы водорода или азота соответственно.</a:t>
            </a:r>
          </a:p>
          <a:p>
            <a:pPr marL="0" indent="0" algn="just">
              <a:buNone/>
            </a:pPr>
            <a:endParaRPr lang="ru-RU" sz="1400" dirty="0">
              <a:solidFill>
                <a:schemeClr val="tx1"/>
              </a:solidFill>
            </a:endParaRPr>
          </a:p>
          <a:p>
            <a:pPr marL="0" indent="0" algn="just">
              <a:buNone/>
            </a:pPr>
            <a:r>
              <a:rPr lang="ru-RU" sz="1400" dirty="0">
                <a:solidFill>
                  <a:schemeClr val="tx1"/>
                </a:solidFill>
              </a:rPr>
              <a:t>В России принята цветовая маркировка баллонов, содержащих различные газы.</a:t>
            </a:r>
          </a:p>
          <a:p>
            <a:pPr marL="0" indent="0" algn="just">
              <a:buNone/>
            </a:pPr>
            <a:r>
              <a:rPr lang="ru-RU" sz="1400" dirty="0">
                <a:solidFill>
                  <a:schemeClr val="tx1"/>
                </a:solidFill>
              </a:rPr>
              <a:t>Газ	</a:t>
            </a:r>
            <a:r>
              <a:rPr lang="en-US" sz="1400" dirty="0" smtClean="0">
                <a:solidFill>
                  <a:schemeClr val="tx1"/>
                </a:solidFill>
              </a:rPr>
              <a:t>                </a:t>
            </a:r>
            <a:r>
              <a:rPr lang="ru-RU" sz="1400" dirty="0" smtClean="0">
                <a:solidFill>
                  <a:schemeClr val="tx1"/>
                </a:solidFill>
              </a:rPr>
              <a:t>Окраска </a:t>
            </a:r>
            <a:r>
              <a:rPr lang="ru-RU" sz="1400" dirty="0">
                <a:solidFill>
                  <a:schemeClr val="tx1"/>
                </a:solidFill>
              </a:rPr>
              <a:t>баллона	</a:t>
            </a:r>
            <a:r>
              <a:rPr lang="en-US" sz="1400" dirty="0" smtClean="0">
                <a:solidFill>
                  <a:schemeClr val="tx1"/>
                </a:solidFill>
              </a:rPr>
              <a:t>                </a:t>
            </a:r>
            <a:r>
              <a:rPr lang="ru-RU" sz="1400" dirty="0" smtClean="0">
                <a:solidFill>
                  <a:schemeClr val="tx1"/>
                </a:solidFill>
              </a:rPr>
              <a:t>Цвет </a:t>
            </a:r>
            <a:r>
              <a:rPr lang="ru-RU" sz="1400" dirty="0">
                <a:solidFill>
                  <a:schemeClr val="tx1"/>
                </a:solidFill>
              </a:rPr>
              <a:t>надписи с названием газа</a:t>
            </a:r>
          </a:p>
          <a:p>
            <a:pPr marL="0" indent="0" algn="just">
              <a:buNone/>
            </a:pPr>
            <a:r>
              <a:rPr lang="ru-RU" sz="1400" dirty="0">
                <a:solidFill>
                  <a:schemeClr val="tx1"/>
                </a:solidFill>
              </a:rPr>
              <a:t>Азот	</a:t>
            </a:r>
            <a:r>
              <a:rPr lang="en-US" sz="1400" dirty="0" smtClean="0">
                <a:solidFill>
                  <a:schemeClr val="tx1"/>
                </a:solidFill>
              </a:rPr>
              <a:t>                                    </a:t>
            </a:r>
            <a:r>
              <a:rPr lang="ru-RU" sz="1400" dirty="0" smtClean="0">
                <a:solidFill>
                  <a:schemeClr val="bg1"/>
                </a:solidFill>
              </a:rPr>
              <a:t>Чёрный</a:t>
            </a:r>
            <a:r>
              <a:rPr lang="en-US" sz="1400" dirty="0" smtClean="0">
                <a:solidFill>
                  <a:schemeClr val="tx1"/>
                </a:solidFill>
              </a:rPr>
              <a:t>                             </a:t>
            </a:r>
            <a:r>
              <a:rPr lang="ru-RU" sz="1400" dirty="0">
                <a:solidFill>
                  <a:schemeClr val="tx1"/>
                </a:solidFill>
              </a:rPr>
              <a:t>	</a:t>
            </a:r>
            <a:r>
              <a:rPr lang="ru-RU" sz="1400" dirty="0">
                <a:solidFill>
                  <a:srgbClr val="FFFF00"/>
                </a:solidFill>
              </a:rPr>
              <a:t>Жёлтый</a:t>
            </a:r>
          </a:p>
          <a:p>
            <a:pPr marL="0" indent="0" algn="just">
              <a:buNone/>
            </a:pPr>
            <a:r>
              <a:rPr lang="ru-RU" sz="1400" dirty="0">
                <a:solidFill>
                  <a:schemeClr val="tx1"/>
                </a:solidFill>
              </a:rPr>
              <a:t>Водород	</a:t>
            </a:r>
            <a:r>
              <a:rPr lang="en-US" sz="1400" dirty="0" smtClean="0">
                <a:solidFill>
                  <a:schemeClr val="tx1"/>
                </a:solidFill>
              </a:rPr>
              <a:t>            </a:t>
            </a:r>
            <a:r>
              <a:rPr lang="ru-RU" sz="1400" dirty="0" smtClean="0">
                <a:solidFill>
                  <a:schemeClr val="tx1"/>
                </a:solidFill>
              </a:rPr>
              <a:t>	</a:t>
            </a:r>
            <a:r>
              <a:rPr lang="en-US" sz="1400" dirty="0" smtClean="0">
                <a:solidFill>
                  <a:schemeClr val="tx1"/>
                </a:solidFill>
              </a:rPr>
              <a:t> </a:t>
            </a:r>
            <a:r>
              <a:rPr lang="ru-RU" sz="1400" dirty="0" smtClean="0">
                <a:solidFill>
                  <a:schemeClr val="accent3">
                    <a:lumMod val="75000"/>
                  </a:schemeClr>
                </a:solidFill>
              </a:rPr>
              <a:t>Тёмно-зелёный</a:t>
            </a:r>
            <a:r>
              <a:rPr lang="ru-RU" sz="1400" dirty="0">
                <a:solidFill>
                  <a:schemeClr val="tx1"/>
                </a:solidFill>
              </a:rPr>
              <a:t>	</a:t>
            </a:r>
            <a:r>
              <a:rPr lang="en-US" sz="1400" dirty="0" smtClean="0">
                <a:solidFill>
                  <a:schemeClr val="tx1"/>
                </a:solidFill>
              </a:rPr>
              <a:t>                  </a:t>
            </a:r>
            <a:r>
              <a:rPr lang="ru-RU" sz="1400" dirty="0" smtClean="0">
                <a:solidFill>
                  <a:srgbClr val="FF0000"/>
                </a:solidFill>
              </a:rPr>
              <a:t>Красный</a:t>
            </a:r>
            <a:endParaRPr lang="ru-RU" sz="1400" dirty="0">
              <a:solidFill>
                <a:srgbClr val="FF0000"/>
              </a:solidFill>
            </a:endParaRPr>
          </a:p>
          <a:p>
            <a:pPr marL="0" indent="0" algn="just">
              <a:buNone/>
            </a:pPr>
            <a:r>
              <a:rPr lang="ru-RU" sz="1400" dirty="0">
                <a:solidFill>
                  <a:schemeClr val="tx1"/>
                </a:solidFill>
              </a:rPr>
              <a:t>Гелий	</a:t>
            </a:r>
            <a:r>
              <a:rPr lang="en-US" sz="1400" dirty="0" smtClean="0">
                <a:solidFill>
                  <a:schemeClr val="tx1"/>
                </a:solidFill>
              </a:rPr>
              <a:t>                        </a:t>
            </a:r>
            <a:r>
              <a:rPr lang="ru-RU" sz="1400" dirty="0" smtClean="0">
                <a:solidFill>
                  <a:srgbClr val="663300"/>
                </a:solidFill>
              </a:rPr>
              <a:t>Коричневый</a:t>
            </a:r>
            <a:r>
              <a:rPr lang="ru-RU" sz="1400" dirty="0">
                <a:solidFill>
                  <a:schemeClr val="tx1"/>
                </a:solidFill>
              </a:rPr>
              <a:t>	</a:t>
            </a:r>
            <a:r>
              <a:rPr lang="en-US" sz="1400" dirty="0" smtClean="0">
                <a:solidFill>
                  <a:schemeClr val="tx1"/>
                </a:solidFill>
              </a:rPr>
              <a:t>	</a:t>
            </a:r>
            <a:r>
              <a:rPr lang="ru-RU" sz="1400" dirty="0" smtClean="0">
                <a:solidFill>
                  <a:schemeClr val="tx1"/>
                </a:solidFill>
              </a:rPr>
              <a:t>	</a:t>
            </a:r>
            <a:r>
              <a:rPr lang="en-US" sz="1400" dirty="0" smtClean="0">
                <a:solidFill>
                  <a:schemeClr val="tx1"/>
                </a:solidFill>
              </a:rPr>
              <a:t>	</a:t>
            </a:r>
            <a:r>
              <a:rPr lang="ru-RU" sz="1400" dirty="0" smtClean="0">
                <a:solidFill>
                  <a:schemeClr val="tx1"/>
                </a:solidFill>
              </a:rPr>
              <a:t>Белый</a:t>
            </a:r>
            <a:endParaRPr lang="ru-RU" sz="1400" dirty="0">
              <a:solidFill>
                <a:schemeClr val="tx1"/>
              </a:solidFill>
            </a:endParaRPr>
          </a:p>
          <a:p>
            <a:pPr marL="0" indent="0" algn="just">
              <a:buNone/>
            </a:pPr>
            <a:r>
              <a:rPr lang="ru-RU" sz="1400" dirty="0">
                <a:solidFill>
                  <a:schemeClr val="tx1"/>
                </a:solidFill>
              </a:rPr>
              <a:t>Аргон (</a:t>
            </a:r>
            <a:r>
              <a:rPr lang="ru-RU" sz="1400" dirty="0" err="1">
                <a:solidFill>
                  <a:schemeClr val="tx1"/>
                </a:solidFill>
              </a:rPr>
              <a:t>техн</a:t>
            </a:r>
            <a:r>
              <a:rPr lang="ru-RU" sz="1400" dirty="0">
                <a:solidFill>
                  <a:schemeClr val="tx1"/>
                </a:solidFill>
              </a:rPr>
              <a:t>.)	</a:t>
            </a:r>
            <a:r>
              <a:rPr lang="en-US" sz="1400" dirty="0" smtClean="0">
                <a:solidFill>
                  <a:schemeClr val="tx1"/>
                </a:solidFill>
              </a:rPr>
              <a:t>		</a:t>
            </a:r>
            <a:r>
              <a:rPr lang="ru-RU" sz="1400" dirty="0" smtClean="0">
                <a:solidFill>
                  <a:schemeClr val="bg1"/>
                </a:solidFill>
              </a:rPr>
              <a:t>Чёрный</a:t>
            </a:r>
            <a:r>
              <a:rPr lang="ru-RU" sz="1400" dirty="0">
                <a:solidFill>
                  <a:schemeClr val="tx1"/>
                </a:solidFill>
              </a:rPr>
              <a:t>	</a:t>
            </a:r>
            <a:r>
              <a:rPr lang="en-US" sz="1400" dirty="0" smtClean="0">
                <a:solidFill>
                  <a:schemeClr val="tx1"/>
                </a:solidFill>
              </a:rPr>
              <a:t>	</a:t>
            </a:r>
            <a:r>
              <a:rPr lang="ru-RU" sz="1400" dirty="0" smtClean="0">
                <a:solidFill>
                  <a:schemeClr val="tx1"/>
                </a:solidFill>
              </a:rPr>
              <a:t>	</a:t>
            </a:r>
            <a:r>
              <a:rPr lang="en-US" sz="1400" dirty="0" smtClean="0">
                <a:solidFill>
                  <a:schemeClr val="tx1"/>
                </a:solidFill>
              </a:rPr>
              <a:t>	</a:t>
            </a:r>
            <a:r>
              <a:rPr lang="ru-RU" sz="1400" dirty="0" smtClean="0">
                <a:solidFill>
                  <a:srgbClr val="0070C0"/>
                </a:solidFill>
              </a:rPr>
              <a:t>Синий</a:t>
            </a:r>
            <a:endParaRPr lang="ru-RU" sz="1400" dirty="0">
              <a:solidFill>
                <a:srgbClr val="0070C0"/>
              </a:solidFill>
            </a:endParaRPr>
          </a:p>
          <a:p>
            <a:pPr marL="0" indent="0" algn="just">
              <a:buNone/>
            </a:pPr>
            <a:r>
              <a:rPr lang="ru-RU" sz="1400" dirty="0">
                <a:solidFill>
                  <a:schemeClr val="tx1"/>
                </a:solidFill>
              </a:rPr>
              <a:t>Аргон (чист.)	</a:t>
            </a:r>
            <a:r>
              <a:rPr lang="en-US" sz="1400" dirty="0" smtClean="0">
                <a:solidFill>
                  <a:schemeClr val="tx1"/>
                </a:solidFill>
              </a:rPr>
              <a:t>		</a:t>
            </a:r>
            <a:r>
              <a:rPr lang="ru-RU" sz="1400" dirty="0" smtClean="0">
                <a:solidFill>
                  <a:schemeClr val="tx1">
                    <a:lumMod val="65000"/>
                  </a:schemeClr>
                </a:solidFill>
              </a:rPr>
              <a:t>Серый</a:t>
            </a:r>
            <a:r>
              <a:rPr lang="en-US" sz="1400" dirty="0" smtClean="0">
                <a:solidFill>
                  <a:schemeClr val="tx1"/>
                </a:solidFill>
              </a:rPr>
              <a:t>			</a:t>
            </a:r>
            <a:r>
              <a:rPr lang="ru-RU" sz="1400" dirty="0">
                <a:solidFill>
                  <a:schemeClr val="tx1"/>
                </a:solidFill>
              </a:rPr>
              <a:t>	</a:t>
            </a:r>
            <a:r>
              <a:rPr lang="ru-RU" sz="1400" dirty="0">
                <a:solidFill>
                  <a:srgbClr val="00B050"/>
                </a:solidFill>
              </a:rPr>
              <a:t>Зелёный</a:t>
            </a:r>
          </a:p>
          <a:p>
            <a:pPr marL="0" indent="0" algn="just">
              <a:buNone/>
            </a:pPr>
            <a:r>
              <a:rPr lang="ru-RU" sz="1400" dirty="0">
                <a:solidFill>
                  <a:schemeClr val="tx1"/>
                </a:solidFill>
              </a:rPr>
              <a:t>Кислород	</a:t>
            </a:r>
            <a:r>
              <a:rPr lang="en-US" sz="1400" dirty="0" smtClean="0">
                <a:solidFill>
                  <a:schemeClr val="tx1"/>
                </a:solidFill>
              </a:rPr>
              <a:t>	</a:t>
            </a:r>
            <a:r>
              <a:rPr lang="ru-RU" sz="1400" dirty="0" smtClean="0">
                <a:solidFill>
                  <a:schemeClr val="tx1"/>
                </a:solidFill>
              </a:rPr>
              <a:t>	</a:t>
            </a:r>
            <a:r>
              <a:rPr lang="en-US" sz="1400" dirty="0" smtClean="0">
                <a:solidFill>
                  <a:schemeClr val="tx1"/>
                </a:solidFill>
              </a:rPr>
              <a:t>	</a:t>
            </a:r>
            <a:r>
              <a:rPr lang="ru-RU" sz="1400" dirty="0" smtClean="0">
                <a:solidFill>
                  <a:schemeClr val="tx2">
                    <a:lumMod val="40000"/>
                    <a:lumOff val="60000"/>
                  </a:schemeClr>
                </a:solidFill>
              </a:rPr>
              <a:t>Голубой</a:t>
            </a:r>
            <a:r>
              <a:rPr lang="ru-RU" sz="1400" dirty="0">
                <a:solidFill>
                  <a:schemeClr val="tx1"/>
                </a:solidFill>
              </a:rPr>
              <a:t>	</a:t>
            </a:r>
            <a:r>
              <a:rPr lang="en-US" sz="1400" dirty="0" smtClean="0">
                <a:solidFill>
                  <a:schemeClr val="tx1"/>
                </a:solidFill>
              </a:rPr>
              <a:t>	</a:t>
            </a:r>
            <a:r>
              <a:rPr lang="ru-RU" sz="1400" dirty="0" smtClean="0">
                <a:solidFill>
                  <a:schemeClr val="tx1"/>
                </a:solidFill>
              </a:rPr>
              <a:t>	</a:t>
            </a:r>
            <a:r>
              <a:rPr lang="en-US" sz="1400" dirty="0" smtClean="0">
                <a:solidFill>
                  <a:schemeClr val="tx1"/>
                </a:solidFill>
              </a:rPr>
              <a:t>	</a:t>
            </a:r>
            <a:r>
              <a:rPr lang="ru-RU" sz="1400" dirty="0" smtClean="0">
                <a:solidFill>
                  <a:schemeClr val="bg1"/>
                </a:solidFill>
              </a:rPr>
              <a:t>Чёрный</a:t>
            </a:r>
            <a:endParaRPr lang="ru-RU" sz="1400" dirty="0">
              <a:solidFill>
                <a:schemeClr val="bg1"/>
              </a:solidFill>
            </a:endParaRPr>
          </a:p>
          <a:p>
            <a:pPr marL="0" indent="0" algn="just">
              <a:buNone/>
            </a:pPr>
            <a:r>
              <a:rPr lang="ru-RU" sz="1400" dirty="0">
                <a:solidFill>
                  <a:schemeClr val="tx1"/>
                </a:solidFill>
              </a:rPr>
              <a:t>Горючие </a:t>
            </a:r>
            <a:r>
              <a:rPr lang="ru-RU" sz="1400" dirty="0" smtClean="0">
                <a:solidFill>
                  <a:schemeClr val="tx1"/>
                </a:solidFill>
              </a:rPr>
              <a:t>газы</a:t>
            </a:r>
            <a:r>
              <a:rPr lang="en-US" sz="1400" dirty="0" smtClean="0">
                <a:solidFill>
                  <a:schemeClr val="tx1"/>
                </a:solidFill>
              </a:rPr>
              <a:t>		</a:t>
            </a:r>
            <a:r>
              <a:rPr lang="ru-RU" sz="1400" dirty="0">
                <a:solidFill>
                  <a:schemeClr val="tx1"/>
                </a:solidFill>
              </a:rPr>
              <a:t>	</a:t>
            </a:r>
            <a:r>
              <a:rPr lang="ru-RU" sz="1400" dirty="0">
                <a:solidFill>
                  <a:srgbClr val="C00000"/>
                </a:solidFill>
              </a:rPr>
              <a:t>Красный</a:t>
            </a:r>
            <a:r>
              <a:rPr lang="ru-RU" sz="1400" dirty="0">
                <a:solidFill>
                  <a:schemeClr val="tx1"/>
                </a:solidFill>
              </a:rPr>
              <a:t>	</a:t>
            </a:r>
            <a:r>
              <a:rPr lang="en-US" sz="1400" dirty="0" smtClean="0">
                <a:solidFill>
                  <a:schemeClr val="tx1"/>
                </a:solidFill>
              </a:rPr>
              <a:t>	</a:t>
            </a:r>
            <a:r>
              <a:rPr lang="ru-RU" sz="1400" dirty="0" smtClean="0">
                <a:solidFill>
                  <a:schemeClr val="tx1"/>
                </a:solidFill>
              </a:rPr>
              <a:t>	</a:t>
            </a:r>
            <a:r>
              <a:rPr lang="en-US" sz="1400" dirty="0" smtClean="0">
                <a:solidFill>
                  <a:schemeClr val="tx1"/>
                </a:solidFill>
              </a:rPr>
              <a:t>	</a:t>
            </a:r>
            <a:r>
              <a:rPr lang="ru-RU" sz="1400" dirty="0" smtClean="0">
                <a:solidFill>
                  <a:schemeClr val="tx1"/>
                </a:solidFill>
              </a:rPr>
              <a:t>Белый</a:t>
            </a:r>
            <a:endParaRPr lang="ru-RU" sz="1400" dirty="0">
              <a:solidFill>
                <a:schemeClr val="tx1"/>
              </a:solidFill>
            </a:endParaRPr>
          </a:p>
          <a:p>
            <a:pPr marL="0" indent="0" algn="just">
              <a:buNone/>
            </a:pPr>
            <a:endParaRPr lang="en-US" sz="1400" dirty="0" smtClean="0">
              <a:solidFill>
                <a:schemeClr val="tx1"/>
              </a:solidFill>
            </a:endParaRPr>
          </a:p>
          <a:p>
            <a:pPr marL="0" indent="0" algn="just">
              <a:buNone/>
            </a:pPr>
            <a:r>
              <a:rPr lang="ru-RU" sz="1400" dirty="0" smtClean="0">
                <a:solidFill>
                  <a:schemeClr val="tx1"/>
                </a:solidFill>
              </a:rPr>
              <a:t>Регулятор </a:t>
            </a:r>
            <a:r>
              <a:rPr lang="ru-RU" sz="1400" dirty="0">
                <a:solidFill>
                  <a:schemeClr val="tx1"/>
                </a:solidFill>
              </a:rPr>
              <a:t>расхода газа</a:t>
            </a:r>
          </a:p>
          <a:p>
            <a:pPr marL="0" indent="0" algn="just">
              <a:buNone/>
            </a:pPr>
            <a:r>
              <a:rPr lang="ru-RU" sz="1400" dirty="0">
                <a:solidFill>
                  <a:schemeClr val="tx1"/>
                </a:solidFill>
              </a:rPr>
              <a:t>Предназначение этого компонента газового хроматографа — контроль расхода газа в системе, а также поддержка необходимого давления газа на входе в систему. Обычно в качестве регулятора расхода газа используются редуктор или дроссель.</a:t>
            </a:r>
          </a:p>
          <a:p>
            <a:pPr marL="0" indent="0" algn="just">
              <a:buNone/>
            </a:pPr>
            <a:endParaRPr lang="ru-RU" sz="1400" dirty="0">
              <a:solidFill>
                <a:schemeClr val="tx1"/>
              </a:solidFill>
            </a:endParaRPr>
          </a:p>
        </p:txBody>
      </p:sp>
    </p:spTree>
    <p:extLst>
      <p:ext uri="{BB962C8B-B14F-4D97-AF65-F5344CB8AC3E}">
        <p14:creationId xmlns:p14="http://schemas.microsoft.com/office/powerpoint/2010/main" val="1261254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10596"/>
            <a:ext cx="8534400" cy="183803"/>
          </a:xfrm>
        </p:spPr>
        <p:txBody>
          <a:bodyPr>
            <a:normAutofit fontScale="90000"/>
          </a:bodyPr>
          <a:lstStyle/>
          <a:p>
            <a:endParaRPr lang="ru-RU" dirty="0"/>
          </a:p>
        </p:txBody>
      </p:sp>
      <p:sp>
        <p:nvSpPr>
          <p:cNvPr id="3" name="Объект 2"/>
          <p:cNvSpPr>
            <a:spLocks noGrp="1"/>
          </p:cNvSpPr>
          <p:nvPr>
            <p:ph idx="1"/>
          </p:nvPr>
        </p:nvSpPr>
        <p:spPr>
          <a:xfrm>
            <a:off x="684211" y="374074"/>
            <a:ext cx="11277803" cy="6109854"/>
          </a:xfrm>
        </p:spPr>
        <p:txBody>
          <a:bodyPr>
            <a:normAutofit fontScale="77500" lnSpcReduction="20000"/>
          </a:bodyPr>
          <a:lstStyle/>
          <a:p>
            <a:pPr marL="0" indent="0" algn="just">
              <a:buNone/>
            </a:pPr>
            <a:r>
              <a:rPr lang="ru-RU" dirty="0">
                <a:solidFill>
                  <a:schemeClr val="tx1"/>
                </a:solidFill>
              </a:rPr>
              <a:t>Устройство ввода пробы</a:t>
            </a:r>
          </a:p>
          <a:p>
            <a:pPr marL="0" indent="0" algn="just">
              <a:buNone/>
            </a:pPr>
            <a:r>
              <a:rPr lang="ru-RU" dirty="0">
                <a:solidFill>
                  <a:schemeClr val="tx1"/>
                </a:solidFill>
              </a:rPr>
              <a:t>Предназначено для подачи пробы анализируемой смеси в </a:t>
            </a:r>
            <a:r>
              <a:rPr lang="ru-RU" dirty="0" err="1">
                <a:solidFill>
                  <a:schemeClr val="tx1"/>
                </a:solidFill>
              </a:rPr>
              <a:t>хроматографическую</a:t>
            </a:r>
            <a:r>
              <a:rPr lang="ru-RU" dirty="0">
                <a:solidFill>
                  <a:schemeClr val="tx1"/>
                </a:solidFill>
              </a:rPr>
              <a:t> колонку.</a:t>
            </a:r>
          </a:p>
          <a:p>
            <a:pPr marL="0" indent="0" algn="just">
              <a:buNone/>
            </a:pPr>
            <a:endParaRPr lang="ru-RU" dirty="0">
              <a:solidFill>
                <a:schemeClr val="tx1"/>
              </a:solidFill>
            </a:endParaRPr>
          </a:p>
          <a:p>
            <a:pPr marL="0" indent="0" algn="just">
              <a:buNone/>
            </a:pPr>
            <a:r>
              <a:rPr lang="ru-RU" dirty="0">
                <a:solidFill>
                  <a:schemeClr val="tx1"/>
                </a:solidFill>
              </a:rPr>
              <a:t>В том случае, если хроматограф предназначен для анализа жидких проб, устройство ввода проб совмещается с испарителем.</a:t>
            </a:r>
          </a:p>
          <a:p>
            <a:pPr marL="0" indent="0" algn="just">
              <a:buNone/>
            </a:pPr>
            <a:endParaRPr lang="ru-RU" dirty="0">
              <a:solidFill>
                <a:schemeClr val="tx1"/>
              </a:solidFill>
            </a:endParaRPr>
          </a:p>
          <a:p>
            <a:pPr marL="0" indent="0" algn="just">
              <a:buNone/>
            </a:pPr>
            <a:r>
              <a:rPr lang="ru-RU" dirty="0">
                <a:solidFill>
                  <a:schemeClr val="tx1"/>
                </a:solidFill>
              </a:rPr>
              <a:t>Проба вводится в испаритель при помощи </a:t>
            </a:r>
            <a:r>
              <a:rPr lang="ru-RU" dirty="0" err="1">
                <a:solidFill>
                  <a:schemeClr val="tx1"/>
                </a:solidFill>
              </a:rPr>
              <a:t>микрошприца</a:t>
            </a:r>
            <a:r>
              <a:rPr lang="ru-RU" dirty="0">
                <a:solidFill>
                  <a:schemeClr val="tx1"/>
                </a:solidFill>
              </a:rPr>
              <a:t> путём прокалывания эластичной прокладки. Испаритель обычно нагрет до температуры, превышающей температуру самой колонки на 50 °C. Объём вводимой пробы от 0,1 до нескольких микролитров</a:t>
            </a:r>
          </a:p>
          <a:p>
            <a:pPr marL="0" indent="0" algn="just">
              <a:buNone/>
            </a:pPr>
            <a:endParaRPr lang="ru-RU" dirty="0">
              <a:solidFill>
                <a:schemeClr val="tx1"/>
              </a:solidFill>
            </a:endParaRPr>
          </a:p>
          <a:p>
            <a:pPr marL="0" indent="0" algn="just">
              <a:buNone/>
            </a:pPr>
            <a:r>
              <a:rPr lang="ru-RU" dirty="0">
                <a:solidFill>
                  <a:schemeClr val="tx1"/>
                </a:solidFill>
              </a:rPr>
              <a:t>В случае газообразных образцов, проба может вводиться 2 способами:</a:t>
            </a:r>
          </a:p>
          <a:p>
            <a:pPr marL="0" indent="0" algn="just">
              <a:buNone/>
            </a:pPr>
            <a:endParaRPr lang="ru-RU" dirty="0">
              <a:solidFill>
                <a:schemeClr val="tx1"/>
              </a:solidFill>
            </a:endParaRPr>
          </a:p>
          <a:p>
            <a:pPr marL="0" indent="0" algn="just">
              <a:buNone/>
            </a:pPr>
            <a:r>
              <a:rPr lang="ru-RU" dirty="0">
                <a:solidFill>
                  <a:schemeClr val="tx1"/>
                </a:solidFill>
              </a:rPr>
              <a:t>Проба вводится в испаритель при помощи газового шприца (специальный </a:t>
            </a:r>
            <a:r>
              <a:rPr lang="ru-RU" dirty="0" err="1">
                <a:solidFill>
                  <a:schemeClr val="tx1"/>
                </a:solidFill>
              </a:rPr>
              <a:t>газоуплотненный</a:t>
            </a:r>
            <a:r>
              <a:rPr lang="ru-RU" dirty="0">
                <a:solidFill>
                  <a:schemeClr val="tx1"/>
                </a:solidFill>
              </a:rPr>
              <a:t> </a:t>
            </a:r>
            <a:r>
              <a:rPr lang="ru-RU" dirty="0" err="1">
                <a:solidFill>
                  <a:schemeClr val="tx1"/>
                </a:solidFill>
              </a:rPr>
              <a:t>хроматографический</a:t>
            </a:r>
            <a:r>
              <a:rPr lang="ru-RU" dirty="0">
                <a:solidFill>
                  <a:schemeClr val="tx1"/>
                </a:solidFill>
              </a:rPr>
              <a:t> шприц для </a:t>
            </a:r>
            <a:r>
              <a:rPr lang="ru-RU" dirty="0" err="1">
                <a:solidFill>
                  <a:schemeClr val="tx1"/>
                </a:solidFill>
              </a:rPr>
              <a:t>вкола</a:t>
            </a:r>
            <a:r>
              <a:rPr lang="ru-RU" dirty="0">
                <a:solidFill>
                  <a:schemeClr val="tx1"/>
                </a:solidFill>
              </a:rPr>
              <a:t> газообразных проб в испаритель обычно объёмом 1 мл) путём прокалывания эластичной прокладки.</a:t>
            </a:r>
          </a:p>
          <a:p>
            <a:pPr marL="0" indent="0" algn="just">
              <a:buNone/>
            </a:pPr>
            <a:r>
              <a:rPr lang="ru-RU" dirty="0">
                <a:solidFill>
                  <a:schemeClr val="tx1"/>
                </a:solidFill>
              </a:rPr>
              <a:t>Включение в газовую схему «газового крана» вместо или перед испарителем. Газовый кран имеет 2 положения: «отбор пробы» и «анализ». В положении «отбор пробы» газ-носитель поступает напрямую в колонку, в это же время петля подключена одним концом к штуцеру отбора пробы, а вторым соединена со штуцером сброса пробы (атмосферой). При повороте газового крана в режим «анализ» происходит переключение потоков газов: теперь газ-носитель идет в колонку через </a:t>
            </a:r>
            <a:r>
              <a:rPr lang="ru-RU" dirty="0" err="1">
                <a:solidFill>
                  <a:schemeClr val="tx1"/>
                </a:solidFill>
              </a:rPr>
              <a:t>пробоотборную</a:t>
            </a:r>
            <a:r>
              <a:rPr lang="ru-RU" dirty="0">
                <a:solidFill>
                  <a:schemeClr val="tx1"/>
                </a:solidFill>
              </a:rPr>
              <a:t> петлю (обычно используют петли объёмом 1 или 2 мл) осуществляя таким образом ввод пробы в колонку, в это же время штуцер отбора пробы соединяется с атмосферой минуя </a:t>
            </a:r>
            <a:r>
              <a:rPr lang="ru-RU" dirty="0" err="1">
                <a:solidFill>
                  <a:schemeClr val="tx1"/>
                </a:solidFill>
              </a:rPr>
              <a:t>пробоотборную</a:t>
            </a:r>
            <a:r>
              <a:rPr lang="ru-RU" dirty="0">
                <a:solidFill>
                  <a:schemeClr val="tx1"/>
                </a:solidFill>
              </a:rPr>
              <a:t> петлю.</a:t>
            </a:r>
          </a:p>
        </p:txBody>
      </p:sp>
    </p:spTree>
    <p:extLst>
      <p:ext uri="{BB962C8B-B14F-4D97-AF65-F5344CB8AC3E}">
        <p14:creationId xmlns:p14="http://schemas.microsoft.com/office/powerpoint/2010/main" val="1265023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10596"/>
            <a:ext cx="8534400" cy="183803"/>
          </a:xfrm>
        </p:spPr>
        <p:txBody>
          <a:bodyPr>
            <a:normAutofit fontScale="90000"/>
          </a:bodyPr>
          <a:lstStyle/>
          <a:p>
            <a:endParaRPr lang="ru-RU" dirty="0"/>
          </a:p>
        </p:txBody>
      </p:sp>
      <p:sp>
        <p:nvSpPr>
          <p:cNvPr id="3" name="Объект 2"/>
          <p:cNvSpPr>
            <a:spLocks noGrp="1"/>
          </p:cNvSpPr>
          <p:nvPr>
            <p:ph idx="1"/>
          </p:nvPr>
        </p:nvSpPr>
        <p:spPr>
          <a:xfrm>
            <a:off x="684212" y="390697"/>
            <a:ext cx="11153112" cy="5536277"/>
          </a:xfrm>
        </p:spPr>
        <p:txBody>
          <a:bodyPr>
            <a:normAutofit lnSpcReduction="10000"/>
          </a:bodyPr>
          <a:lstStyle/>
          <a:p>
            <a:pPr marL="0" indent="0" algn="just">
              <a:buNone/>
            </a:pPr>
            <a:r>
              <a:rPr lang="ru-RU" dirty="0" err="1">
                <a:solidFill>
                  <a:schemeClr val="tx1"/>
                </a:solidFill>
              </a:rPr>
              <a:t>Хроматографические</a:t>
            </a:r>
            <a:r>
              <a:rPr lang="ru-RU" dirty="0">
                <a:solidFill>
                  <a:schemeClr val="tx1"/>
                </a:solidFill>
              </a:rPr>
              <a:t> колонки</a:t>
            </a:r>
          </a:p>
          <a:p>
            <a:pPr marL="0" indent="0" algn="just">
              <a:buNone/>
            </a:pPr>
            <a:r>
              <a:rPr lang="ru-RU" dirty="0">
                <a:solidFill>
                  <a:schemeClr val="tx1"/>
                </a:solidFill>
              </a:rPr>
              <a:t>Под колонкой подразумевается сосуд, длина которого значительно больше диаметра. Для газовой хроматографии используют 2 типа колонок — капиллярные и насадочные. Насадочные колонки имеют внешний диаметр от 2 до 4 мм и длину от 1-го метра до 4-х метров. Внутренний диаметр капиллярных колонок (ID — </a:t>
            </a:r>
            <a:r>
              <a:rPr lang="ru-RU" dirty="0" err="1">
                <a:solidFill>
                  <a:schemeClr val="tx1"/>
                </a:solidFill>
              </a:rPr>
              <a:t>inner</a:t>
            </a:r>
            <a:r>
              <a:rPr lang="ru-RU" dirty="0">
                <a:solidFill>
                  <a:schemeClr val="tx1"/>
                </a:solidFill>
              </a:rPr>
              <a:t> </a:t>
            </a:r>
            <a:r>
              <a:rPr lang="ru-RU" dirty="0" err="1">
                <a:solidFill>
                  <a:schemeClr val="tx1"/>
                </a:solidFill>
              </a:rPr>
              <a:t>diameter</a:t>
            </a:r>
            <a:r>
              <a:rPr lang="ru-RU" dirty="0">
                <a:solidFill>
                  <a:schemeClr val="tx1"/>
                </a:solidFill>
              </a:rPr>
              <a:t>) — 0,15-0,53 мм, а длина — 15-100 м. Материалом для изготовления колонок служит стекло, нержавеющая сталь, медь, иногда фторопласт. В последнее время наибольшее распространение получили капиллярные колонки изготовленные из </a:t>
            </a:r>
            <a:r>
              <a:rPr lang="ru-RU" dirty="0" err="1">
                <a:solidFill>
                  <a:schemeClr val="tx1"/>
                </a:solidFill>
              </a:rPr>
              <a:t>плавленного</a:t>
            </a:r>
            <a:r>
              <a:rPr lang="ru-RU" dirty="0">
                <a:solidFill>
                  <a:schemeClr val="tx1"/>
                </a:solidFill>
              </a:rPr>
              <a:t> кварца, с нанесенной внутри неподвижной фазой. Длина подобных колонок может достигать сотен и даже тысяч метров, хотя чаще используются колонки длиной 30-60 м.</a:t>
            </a:r>
          </a:p>
          <a:p>
            <a:pPr marL="0" indent="0" algn="just">
              <a:buNone/>
            </a:pPr>
            <a:endParaRPr lang="ru-RU" dirty="0">
              <a:solidFill>
                <a:schemeClr val="tx1"/>
              </a:solidFill>
            </a:endParaRPr>
          </a:p>
          <a:p>
            <a:pPr marL="0" indent="0" algn="just">
              <a:buNone/>
            </a:pPr>
            <a:r>
              <a:rPr lang="ru-RU" dirty="0">
                <a:solidFill>
                  <a:schemeClr val="tx1"/>
                </a:solidFill>
              </a:rPr>
              <a:t>Крайне важно плотное наполнение колонок неподвижной фазой, а также обеспечение постоянства температуры колонки в течение всего процесса </a:t>
            </a:r>
            <a:r>
              <a:rPr lang="ru-RU" dirty="0" err="1">
                <a:solidFill>
                  <a:schemeClr val="tx1"/>
                </a:solidFill>
              </a:rPr>
              <a:t>хроматографирования</a:t>
            </a:r>
            <a:r>
              <a:rPr lang="ru-RU" dirty="0">
                <a:solidFill>
                  <a:schemeClr val="tx1"/>
                </a:solidFill>
              </a:rPr>
              <a:t>. Точность поддержания температуры должна составлять 0,05-0,1 °C. Для точного регулирования и поддержания температуры используют термостаты.</a:t>
            </a:r>
          </a:p>
        </p:txBody>
      </p:sp>
    </p:spTree>
    <p:extLst>
      <p:ext uri="{BB962C8B-B14F-4D97-AF65-F5344CB8AC3E}">
        <p14:creationId xmlns:p14="http://schemas.microsoft.com/office/powerpoint/2010/main" val="377054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02284"/>
            <a:ext cx="8534400" cy="192115"/>
          </a:xfrm>
        </p:spPr>
        <p:txBody>
          <a:bodyPr>
            <a:normAutofit fontScale="90000"/>
          </a:bodyPr>
          <a:lstStyle/>
          <a:p>
            <a:endParaRPr lang="ru-RU" dirty="0"/>
          </a:p>
        </p:txBody>
      </p:sp>
      <p:sp>
        <p:nvSpPr>
          <p:cNvPr id="3" name="Объект 2"/>
          <p:cNvSpPr>
            <a:spLocks noGrp="1"/>
          </p:cNvSpPr>
          <p:nvPr>
            <p:ph idx="1"/>
          </p:nvPr>
        </p:nvSpPr>
        <p:spPr>
          <a:xfrm>
            <a:off x="365761" y="274320"/>
            <a:ext cx="11346872" cy="6242858"/>
          </a:xfrm>
        </p:spPr>
        <p:txBody>
          <a:bodyPr>
            <a:normAutofit/>
          </a:bodyPr>
          <a:lstStyle/>
          <a:p>
            <a:pPr marL="0" indent="0" algn="just">
              <a:buNone/>
            </a:pPr>
            <a:r>
              <a:rPr lang="ru-RU" dirty="0">
                <a:solidFill>
                  <a:schemeClr val="tx1"/>
                </a:solidFill>
              </a:rPr>
              <a:t>Детекторы предназначены для непрерывного измерения концентрации веществ на выходе из </a:t>
            </a:r>
            <a:r>
              <a:rPr lang="ru-RU" dirty="0" err="1">
                <a:solidFill>
                  <a:schemeClr val="tx1"/>
                </a:solidFill>
              </a:rPr>
              <a:t>хроматографической</a:t>
            </a:r>
            <a:r>
              <a:rPr lang="ru-RU" dirty="0">
                <a:solidFill>
                  <a:schemeClr val="tx1"/>
                </a:solidFill>
              </a:rPr>
              <a:t> колонки. Принцип действия детектора должен быть основан на измерении такого свойства аналитического компонента, которым не обладает подвижная фаза.</a:t>
            </a:r>
          </a:p>
          <a:p>
            <a:pPr marL="0" indent="0" algn="just">
              <a:buNone/>
            </a:pPr>
            <a:endParaRPr lang="ru-RU" dirty="0">
              <a:solidFill>
                <a:schemeClr val="tx1"/>
              </a:solidFill>
            </a:endParaRPr>
          </a:p>
          <a:p>
            <a:pPr marL="0" indent="0" algn="just">
              <a:buNone/>
            </a:pPr>
            <a:r>
              <a:rPr lang="ru-RU" dirty="0">
                <a:solidFill>
                  <a:schemeClr val="tx1"/>
                </a:solidFill>
              </a:rPr>
              <a:t>В газовой хроматографии используют следующие виды детекторов:</a:t>
            </a:r>
          </a:p>
          <a:p>
            <a:pPr marL="0" indent="0" algn="just">
              <a:buNone/>
            </a:pPr>
            <a:endParaRPr lang="ru-RU" dirty="0">
              <a:solidFill>
                <a:schemeClr val="tx1"/>
              </a:solidFill>
            </a:endParaRPr>
          </a:p>
          <a:p>
            <a:pPr marL="0" indent="0" algn="just">
              <a:buNone/>
            </a:pPr>
            <a:r>
              <a:rPr lang="ru-RU" dirty="0">
                <a:solidFill>
                  <a:schemeClr val="tx1"/>
                </a:solidFill>
              </a:rPr>
              <a:t>пламенно-ионизационный детектор</a:t>
            </a:r>
          </a:p>
          <a:p>
            <a:pPr marL="0" indent="0" algn="just">
              <a:buNone/>
            </a:pPr>
            <a:r>
              <a:rPr lang="ru-RU" dirty="0">
                <a:solidFill>
                  <a:schemeClr val="tx1"/>
                </a:solidFill>
              </a:rPr>
              <a:t>детектор по теплопроводности (</a:t>
            </a:r>
            <a:r>
              <a:rPr lang="ru-RU" dirty="0" err="1">
                <a:solidFill>
                  <a:schemeClr val="tx1"/>
                </a:solidFill>
              </a:rPr>
              <a:t>катарометр</a:t>
            </a:r>
            <a:r>
              <a:rPr lang="ru-RU" dirty="0">
                <a:solidFill>
                  <a:schemeClr val="tx1"/>
                </a:solidFill>
              </a:rPr>
              <a:t>)</a:t>
            </a:r>
          </a:p>
          <a:p>
            <a:pPr marL="0" indent="0" algn="just">
              <a:buNone/>
            </a:pPr>
            <a:r>
              <a:rPr lang="ru-RU" dirty="0">
                <a:solidFill>
                  <a:schemeClr val="tx1"/>
                </a:solidFill>
              </a:rPr>
              <a:t>детектор электронного захвата</a:t>
            </a:r>
          </a:p>
          <a:p>
            <a:pPr marL="0" indent="0" algn="just">
              <a:buNone/>
            </a:pPr>
            <a:r>
              <a:rPr lang="ru-RU" dirty="0">
                <a:solidFill>
                  <a:schemeClr val="tx1"/>
                </a:solidFill>
              </a:rPr>
              <a:t>пламенно-фотометрический детектор</a:t>
            </a:r>
          </a:p>
          <a:p>
            <a:pPr marL="0" indent="0" algn="just">
              <a:buNone/>
            </a:pPr>
            <a:r>
              <a:rPr lang="ru-RU" dirty="0">
                <a:solidFill>
                  <a:schemeClr val="tx1"/>
                </a:solidFill>
              </a:rPr>
              <a:t>термоионный детектор</a:t>
            </a:r>
          </a:p>
          <a:p>
            <a:pPr marL="0" indent="0" algn="just">
              <a:buNone/>
            </a:pPr>
            <a:r>
              <a:rPr lang="ru-RU" dirty="0" err="1">
                <a:solidFill>
                  <a:schemeClr val="tx1"/>
                </a:solidFill>
              </a:rPr>
              <a:t>фотоионизационный</a:t>
            </a:r>
            <a:r>
              <a:rPr lang="ru-RU" dirty="0">
                <a:solidFill>
                  <a:schemeClr val="tx1"/>
                </a:solidFill>
              </a:rPr>
              <a:t> детектор</a:t>
            </a:r>
          </a:p>
          <a:p>
            <a:pPr marL="0" indent="0" algn="just">
              <a:buNone/>
            </a:pPr>
            <a:r>
              <a:rPr lang="ru-RU" dirty="0">
                <a:solidFill>
                  <a:schemeClr val="tx1"/>
                </a:solidFill>
              </a:rPr>
              <a:t>масс-спектрометр</a:t>
            </a:r>
          </a:p>
          <a:p>
            <a:pPr marL="0" indent="0" algn="just">
              <a:buNone/>
            </a:pPr>
            <a:r>
              <a:rPr lang="ru-RU" dirty="0">
                <a:solidFill>
                  <a:schemeClr val="tx1"/>
                </a:solidFill>
              </a:rPr>
              <a:t>ИК-</a:t>
            </a:r>
            <a:r>
              <a:rPr lang="ru-RU" dirty="0" err="1">
                <a:solidFill>
                  <a:schemeClr val="tx1"/>
                </a:solidFill>
              </a:rPr>
              <a:t>фурье</a:t>
            </a:r>
            <a:r>
              <a:rPr lang="ru-RU" dirty="0">
                <a:solidFill>
                  <a:schemeClr val="tx1"/>
                </a:solidFill>
              </a:rPr>
              <a:t> спектрометр</a:t>
            </a:r>
          </a:p>
        </p:txBody>
      </p:sp>
    </p:spTree>
    <p:extLst>
      <p:ext uri="{BB962C8B-B14F-4D97-AF65-F5344CB8AC3E}">
        <p14:creationId xmlns:p14="http://schemas.microsoft.com/office/powerpoint/2010/main" val="832561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684211" y="382386"/>
            <a:ext cx="10637723" cy="3918682"/>
          </a:xfrm>
        </p:spPr>
        <p:txBody>
          <a:bodyPr>
            <a:normAutofit/>
          </a:bodyPr>
          <a:lstStyle/>
          <a:p>
            <a:pPr marL="0" indent="0" algn="ctr">
              <a:buNone/>
            </a:pPr>
            <a:r>
              <a:rPr lang="ru-RU" sz="4000" dirty="0" smtClean="0">
                <a:solidFill>
                  <a:schemeClr val="tx1"/>
                </a:solidFill>
              </a:rPr>
              <a:t>Газожидкостная хроматография</a:t>
            </a:r>
            <a:endParaRPr lang="ru-RU" sz="4000" dirty="0">
              <a:solidFill>
                <a:schemeClr val="tx1"/>
              </a:solidFill>
            </a:endParaRPr>
          </a:p>
        </p:txBody>
      </p:sp>
    </p:spTree>
    <p:extLst>
      <p:ext uri="{BB962C8B-B14F-4D97-AF65-F5344CB8AC3E}">
        <p14:creationId xmlns:p14="http://schemas.microsoft.com/office/powerpoint/2010/main" val="1352680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644342"/>
            <a:ext cx="8534400" cy="350057"/>
          </a:xfrm>
        </p:spPr>
        <p:txBody>
          <a:bodyPr>
            <a:normAutofit fontScale="90000"/>
          </a:bodyPr>
          <a:lstStyle/>
          <a:p>
            <a:endParaRPr lang="ru-RU" dirty="0"/>
          </a:p>
        </p:txBody>
      </p:sp>
      <p:sp>
        <p:nvSpPr>
          <p:cNvPr id="3" name="Объект 2"/>
          <p:cNvSpPr>
            <a:spLocks noGrp="1"/>
          </p:cNvSpPr>
          <p:nvPr>
            <p:ph idx="1"/>
          </p:nvPr>
        </p:nvSpPr>
        <p:spPr>
          <a:xfrm>
            <a:off x="684212" y="378229"/>
            <a:ext cx="10737475" cy="4725785"/>
          </a:xfrm>
        </p:spPr>
        <p:txBody>
          <a:bodyPr>
            <a:normAutofit fontScale="85000" lnSpcReduction="10000"/>
          </a:bodyPr>
          <a:lstStyle/>
          <a:p>
            <a:pPr marL="0" indent="0" algn="just">
              <a:buNone/>
            </a:pPr>
            <a:r>
              <a:rPr lang="ru-RU" dirty="0">
                <a:solidFill>
                  <a:schemeClr val="tx1"/>
                </a:solidFill>
              </a:rPr>
              <a:t>Газожидкостная хроматография основана на физико-химическом разделении анализируемых компонентов, находящихся в газовой фазе, при их прохождении вдоль нелетучей жидкости, нанесенной на твердый сорбент. </a:t>
            </a:r>
            <a:endParaRPr lang="ru-RU" dirty="0" smtClean="0">
              <a:solidFill>
                <a:schemeClr val="tx1"/>
              </a:solidFill>
            </a:endParaRPr>
          </a:p>
          <a:p>
            <a:pPr marL="0" indent="0" algn="just">
              <a:buNone/>
            </a:pPr>
            <a:r>
              <a:rPr lang="ru-RU" dirty="0" smtClean="0">
                <a:solidFill>
                  <a:schemeClr val="tx1"/>
                </a:solidFill>
              </a:rPr>
              <a:t>Это </a:t>
            </a:r>
            <a:r>
              <a:rPr lang="ru-RU" dirty="0">
                <a:solidFill>
                  <a:schemeClr val="tx1"/>
                </a:solidFill>
              </a:rPr>
              <a:t>один из наиболее перспективных методов анализа. Широкое распространение и перспективность методов ГЖХ обусловлены тем, что они позволяют разделить и количественно определить вещества в сложной смеси даже в тех случаях, когда они сходны по химическим свойствам, а температуры </a:t>
            </a:r>
            <a:r>
              <a:rPr lang="ru-RU" dirty="0" smtClean="0">
                <a:solidFill>
                  <a:schemeClr val="tx1"/>
                </a:solidFill>
              </a:rPr>
              <a:t>кипения веществ </a:t>
            </a:r>
            <a:r>
              <a:rPr lang="ru-RU" dirty="0">
                <a:solidFill>
                  <a:schemeClr val="tx1"/>
                </a:solidFill>
              </a:rPr>
              <a:t>различаются на десятые доли градуса. Для анализа требуются очень малые количества вещества, а время определения обычно исчисляется минутами.</a:t>
            </a:r>
          </a:p>
          <a:p>
            <a:pPr marL="0" indent="0" algn="just">
              <a:buNone/>
            </a:pPr>
            <a:endParaRPr lang="ru-RU" dirty="0">
              <a:solidFill>
                <a:schemeClr val="tx1"/>
              </a:solidFill>
            </a:endParaRPr>
          </a:p>
          <a:p>
            <a:pPr marL="0" indent="0" algn="just">
              <a:buNone/>
            </a:pPr>
            <a:r>
              <a:rPr lang="ru-RU" dirty="0">
                <a:solidFill>
                  <a:schemeClr val="tx1"/>
                </a:solidFill>
              </a:rPr>
              <a:t>Разделение анализируемых веществ происходит в колонках (трубках), наполненных твердым пористым сорбентом, на который нанесена жидкая нелетучая стационарная фаза.</a:t>
            </a:r>
          </a:p>
          <a:p>
            <a:pPr marL="0" indent="0" algn="just">
              <a:buNone/>
            </a:pPr>
            <a:endParaRPr lang="ru-RU" dirty="0">
              <a:solidFill>
                <a:schemeClr val="tx1"/>
              </a:solidFill>
            </a:endParaRPr>
          </a:p>
          <a:p>
            <a:pPr marL="0" indent="0" algn="just">
              <a:buNone/>
            </a:pPr>
            <a:r>
              <a:rPr lang="ru-RU" dirty="0">
                <a:solidFill>
                  <a:schemeClr val="tx1"/>
                </a:solidFill>
              </a:rPr>
              <a:t>Пары анализируемых веществ, смешанные с газом-носителем, движутся через колонку. При этом происходит многократное установление равновесия между подвижной газовой и жидкой стационарной фазами, обусловленное многократным повторением процессов растворения и испарения.</a:t>
            </a:r>
          </a:p>
        </p:txBody>
      </p:sp>
    </p:spTree>
    <p:extLst>
      <p:ext uri="{BB962C8B-B14F-4D97-AF65-F5344CB8AC3E}">
        <p14:creationId xmlns:p14="http://schemas.microsoft.com/office/powerpoint/2010/main" val="1425974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19156"/>
            <a:ext cx="8534400" cy="275243"/>
          </a:xfrm>
        </p:spPr>
        <p:txBody>
          <a:bodyPr>
            <a:normAutofit fontScale="90000"/>
          </a:bodyPr>
          <a:lstStyle/>
          <a:p>
            <a:endParaRPr lang="ru-RU" dirty="0"/>
          </a:p>
        </p:txBody>
      </p:sp>
      <p:sp>
        <p:nvSpPr>
          <p:cNvPr id="3" name="Объект 2"/>
          <p:cNvSpPr>
            <a:spLocks noGrp="1"/>
          </p:cNvSpPr>
          <p:nvPr>
            <p:ph idx="1"/>
          </p:nvPr>
        </p:nvSpPr>
        <p:spPr>
          <a:xfrm>
            <a:off x="684212" y="399012"/>
            <a:ext cx="10862166" cy="5885410"/>
          </a:xfrm>
        </p:spPr>
        <p:txBody>
          <a:bodyPr/>
          <a:lstStyle/>
          <a:p>
            <a:pPr marL="0" indent="0" algn="just">
              <a:buNone/>
            </a:pPr>
            <a:r>
              <a:rPr lang="ru-RU" dirty="0">
                <a:solidFill>
                  <a:schemeClr val="tx1"/>
                </a:solidFill>
              </a:rPr>
              <a:t>Вещества, лучше растворимые в стационарной фазе, дольше удерживаются ею. Благодаря этому происходит разделение анализируемой смеси на отдельные компоненты, которые выходят из колонки отдельно и регистрируются на выходе.</a:t>
            </a:r>
          </a:p>
          <a:p>
            <a:pPr marL="0" indent="0" algn="just">
              <a:buNone/>
            </a:pPr>
            <a:endParaRPr lang="ru-RU" dirty="0">
              <a:solidFill>
                <a:schemeClr val="tx1"/>
              </a:solidFill>
            </a:endParaRPr>
          </a:p>
          <a:p>
            <a:pPr marL="0" indent="0" algn="just">
              <a:buNone/>
            </a:pPr>
            <a:r>
              <a:rPr lang="ru-RU" dirty="0">
                <a:solidFill>
                  <a:schemeClr val="tx1"/>
                </a:solidFill>
              </a:rPr>
              <a:t>Эффективность использования метода ГЖХ в каждом отдельном случае зависит от правильного выбора жидкой фазы, размера частиц и природы твердого носителя, скорости и природы газа-носителя, температуры, количества вводимой пробы, длины колонки и других факторов</a:t>
            </a:r>
            <a:r>
              <a:rPr lang="ru-RU" dirty="0" smtClean="0">
                <a:solidFill>
                  <a:schemeClr val="tx1"/>
                </a:solidFill>
              </a:rPr>
              <a:t>.</a:t>
            </a:r>
          </a:p>
          <a:p>
            <a:pPr marL="0" indent="0" algn="just">
              <a:buNone/>
            </a:pPr>
            <a:endParaRPr lang="ru-RU" dirty="0" smtClean="0">
              <a:solidFill>
                <a:schemeClr val="tx1"/>
              </a:solidFill>
            </a:endParaRPr>
          </a:p>
          <a:p>
            <a:pPr marL="0" indent="0" algn="just">
              <a:buNone/>
            </a:pPr>
            <a:r>
              <a:rPr lang="ru-RU" dirty="0" smtClean="0">
                <a:solidFill>
                  <a:schemeClr val="tx1"/>
                </a:solidFill>
              </a:rPr>
              <a:t>Поскольку </a:t>
            </a:r>
            <a:r>
              <a:rPr lang="ru-RU" dirty="0">
                <a:solidFill>
                  <a:schemeClr val="tx1"/>
                </a:solidFill>
              </a:rPr>
              <a:t>теоретический учет этих факторов не всегда возможен, эффективность анализа ГЖХ в большой степени зависит от практических знаний и опыта экспериментатора.</a:t>
            </a:r>
          </a:p>
        </p:txBody>
      </p:sp>
    </p:spTree>
    <p:extLst>
      <p:ext uri="{BB962C8B-B14F-4D97-AF65-F5344CB8AC3E}">
        <p14:creationId xmlns:p14="http://schemas.microsoft.com/office/powerpoint/2010/main" val="2714334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4487332"/>
            <a:ext cx="8534400" cy="1797090"/>
          </a:xfrm>
        </p:spPr>
        <p:txBody>
          <a:bodyPr>
            <a:normAutofit fontScale="90000"/>
          </a:bodyPr>
          <a:lstStyle/>
          <a:p>
            <a:r>
              <a:rPr lang="ru-RU" sz="1800" dirty="0"/>
              <a:t>Типичная блок-схема газожидкостного хроматографа.</a:t>
            </a:r>
            <a:br>
              <a:rPr lang="ru-RU" sz="1800" dirty="0"/>
            </a:br>
            <a:r>
              <a:rPr lang="ru-RU" sz="1800" dirty="0"/>
              <a:t/>
            </a:r>
            <a:br>
              <a:rPr lang="ru-RU" sz="1800" dirty="0"/>
            </a:br>
            <a:r>
              <a:rPr lang="ru-RU" sz="1800" dirty="0"/>
              <a:t>1 - баллон с газом-носителем; 2 - блок стабилизации газового потока; 3 - аналитический блок, состоящий из термостата, колонок </a:t>
            </a:r>
            <a:r>
              <a:rPr lang="ru-RU" sz="1800" dirty="0" smtClean="0"/>
              <a:t>;</a:t>
            </a:r>
            <a:br>
              <a:rPr lang="ru-RU" sz="1800" dirty="0" smtClean="0"/>
            </a:br>
            <a:r>
              <a:rPr lang="ru-RU" sz="1800" dirty="0" smtClean="0"/>
              <a:t>4 </a:t>
            </a:r>
            <a:r>
              <a:rPr lang="ru-RU" sz="1800" dirty="0"/>
              <a:t>- детектор; 5 - усилитель; 6 - самопишущий потенциометр; 7 - блок программированного изменения температуры колонки.</a:t>
            </a:r>
          </a:p>
        </p:txBody>
      </p:sp>
      <p:pic>
        <p:nvPicPr>
          <p:cNvPr id="4" name="Объект 3"/>
          <p:cNvPicPr>
            <a:picLocks noGrp="1" noChangeAspect="1"/>
          </p:cNvPicPr>
          <p:nvPr>
            <p:ph idx="1"/>
          </p:nvPr>
        </p:nvPicPr>
        <p:blipFill>
          <a:blip r:embed="rId2"/>
          <a:stretch>
            <a:fillRect/>
          </a:stretch>
        </p:blipFill>
        <p:spPr>
          <a:xfrm>
            <a:off x="1908954" y="315884"/>
            <a:ext cx="6084916" cy="4056610"/>
          </a:xfrm>
          <a:prstGeom prst="rect">
            <a:avLst/>
          </a:prstGeom>
        </p:spPr>
      </p:pic>
    </p:spTree>
    <p:extLst>
      <p:ext uri="{BB962C8B-B14F-4D97-AF65-F5344CB8AC3E}">
        <p14:creationId xmlns:p14="http://schemas.microsoft.com/office/powerpoint/2010/main" val="805250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793971"/>
            <a:ext cx="8534400" cy="200428"/>
          </a:xfrm>
        </p:spPr>
        <p:txBody>
          <a:bodyPr>
            <a:normAutofit fontScale="90000"/>
          </a:bodyPr>
          <a:lstStyle/>
          <a:p>
            <a:endParaRPr lang="ru-RU" dirty="0"/>
          </a:p>
        </p:txBody>
      </p:sp>
      <p:sp>
        <p:nvSpPr>
          <p:cNvPr id="3" name="Объект 2"/>
          <p:cNvSpPr>
            <a:spLocks noGrp="1"/>
          </p:cNvSpPr>
          <p:nvPr>
            <p:ph idx="1"/>
          </p:nvPr>
        </p:nvSpPr>
        <p:spPr>
          <a:xfrm>
            <a:off x="684211" y="249382"/>
            <a:ext cx="10646035" cy="5419898"/>
          </a:xfrm>
        </p:spPr>
        <p:txBody>
          <a:bodyPr>
            <a:normAutofit fontScale="55000" lnSpcReduction="20000"/>
          </a:bodyPr>
          <a:lstStyle/>
          <a:p>
            <a:pPr marL="0" indent="0" algn="just">
              <a:buNone/>
            </a:pPr>
            <a:r>
              <a:rPr lang="ru-RU" dirty="0">
                <a:solidFill>
                  <a:schemeClr val="tx1"/>
                </a:solidFill>
              </a:rPr>
              <a:t>Применяемые в ГЖХ колонки представляют собой U-образные или свернутые в спираль металлические трубки длиной от 1 до 5 м и диаметром 3-6 мм, заполненные твердым сорбентом с нанесенной на него жидкой нелетучей фазой. Твердые носители должны быть химически инертными, иметь большую удельную поверхность (обычно 5-10 м2/г) и обладать механической и термической стойкостью. Для обеспечения максимальной эффективности колонки следует использовать носители с узким диапазоном размеров зерен. Наиболее часто рекомендуются диапазоны размеров зерен в мешках: 60/80, 80/100 или 100/120. С уменьшением размеров зерен увеличивается эффективность разделения, но возрастает сопротивление колонки и соответственно время удерживания.</a:t>
            </a:r>
          </a:p>
          <a:p>
            <a:pPr marL="0" indent="0" algn="just">
              <a:buNone/>
            </a:pPr>
            <a:endParaRPr lang="ru-RU" dirty="0">
              <a:solidFill>
                <a:schemeClr val="tx1"/>
              </a:solidFill>
            </a:endParaRPr>
          </a:p>
          <a:p>
            <a:pPr marL="0" indent="0" algn="just">
              <a:buNone/>
            </a:pPr>
            <a:r>
              <a:rPr lang="ru-RU" dirty="0">
                <a:solidFill>
                  <a:schemeClr val="tx1"/>
                </a:solidFill>
              </a:rPr>
              <a:t>Большинство носителей изготовляют из </a:t>
            </a:r>
            <a:r>
              <a:rPr lang="ru-RU" dirty="0" err="1">
                <a:solidFill>
                  <a:schemeClr val="tx1"/>
                </a:solidFill>
              </a:rPr>
              <a:t>диатомитовой</a:t>
            </a:r>
            <a:r>
              <a:rPr lang="ru-RU" dirty="0">
                <a:solidFill>
                  <a:schemeClr val="tx1"/>
                </a:solidFill>
              </a:rPr>
              <a:t> земли, представляющей собой разновидность водной </a:t>
            </a:r>
            <a:r>
              <a:rPr lang="ru-RU" dirty="0" err="1">
                <a:solidFill>
                  <a:schemeClr val="tx1"/>
                </a:solidFill>
              </a:rPr>
              <a:t>миккроаморфной</a:t>
            </a:r>
            <a:r>
              <a:rPr lang="ru-RU" dirty="0">
                <a:solidFill>
                  <a:schemeClr val="tx1"/>
                </a:solidFill>
              </a:rPr>
              <a:t> двуокиси кремния, содержащей примеси окислов металлов, и огнеупорного кирпича, свойства которого близки к свойствам </a:t>
            </a:r>
            <a:r>
              <a:rPr lang="ru-RU" dirty="0" err="1">
                <a:solidFill>
                  <a:schemeClr val="tx1"/>
                </a:solidFill>
              </a:rPr>
              <a:t>диатомитовой</a:t>
            </a:r>
            <a:r>
              <a:rPr lang="ru-RU" dirty="0">
                <a:solidFill>
                  <a:schemeClr val="tx1"/>
                </a:solidFill>
              </a:rPr>
              <a:t> земли. Огнеупорный кирпич имеет, как правило, более развитую поверхность и предпочтителен для работы с длинными колонками. Носители, изготовляемые на основе </a:t>
            </a:r>
            <a:r>
              <a:rPr lang="ru-RU" dirty="0" err="1">
                <a:solidFill>
                  <a:schemeClr val="tx1"/>
                </a:solidFill>
              </a:rPr>
              <a:t>диатомитовой</a:t>
            </a:r>
            <a:r>
              <a:rPr lang="ru-RU" dirty="0">
                <a:solidFill>
                  <a:schemeClr val="tx1"/>
                </a:solidFill>
              </a:rPr>
              <a:t> земли и огнеупорного кирпича, - это </a:t>
            </a:r>
            <a:r>
              <a:rPr lang="ru-RU" dirty="0" err="1">
                <a:solidFill>
                  <a:schemeClr val="tx1"/>
                </a:solidFill>
              </a:rPr>
              <a:t>хромосорб</a:t>
            </a:r>
            <a:r>
              <a:rPr lang="ru-RU" dirty="0">
                <a:solidFill>
                  <a:schemeClr val="tx1"/>
                </a:solidFill>
              </a:rPr>
              <a:t>, </a:t>
            </a:r>
            <a:r>
              <a:rPr lang="ru-RU" dirty="0" err="1">
                <a:solidFill>
                  <a:schemeClr val="tx1"/>
                </a:solidFill>
              </a:rPr>
              <a:t>диатом</a:t>
            </a:r>
            <a:r>
              <a:rPr lang="ru-RU" dirty="0">
                <a:solidFill>
                  <a:schemeClr val="tx1"/>
                </a:solidFill>
              </a:rPr>
              <a:t>, </a:t>
            </a:r>
            <a:r>
              <a:rPr lang="ru-RU" dirty="0" err="1">
                <a:solidFill>
                  <a:schemeClr val="tx1"/>
                </a:solidFill>
              </a:rPr>
              <a:t>целатом</a:t>
            </a:r>
            <a:r>
              <a:rPr lang="ru-RU" dirty="0">
                <a:solidFill>
                  <a:schemeClr val="tx1"/>
                </a:solidFill>
              </a:rPr>
              <a:t>, S-80 и др. Ряд носителей изготавливают на основе полимеров (</a:t>
            </a:r>
            <a:r>
              <a:rPr lang="ru-RU" dirty="0" err="1">
                <a:solidFill>
                  <a:schemeClr val="tx1"/>
                </a:solidFill>
              </a:rPr>
              <a:t>анапорт</a:t>
            </a:r>
            <a:r>
              <a:rPr lang="ru-RU" dirty="0">
                <a:solidFill>
                  <a:schemeClr val="tx1"/>
                </a:solidFill>
              </a:rPr>
              <a:t>, </a:t>
            </a:r>
            <a:r>
              <a:rPr lang="ru-RU" dirty="0" err="1">
                <a:solidFill>
                  <a:schemeClr val="tx1"/>
                </a:solidFill>
              </a:rPr>
              <a:t>флуоропак</a:t>
            </a:r>
            <a:r>
              <a:rPr lang="ru-RU" dirty="0">
                <a:solidFill>
                  <a:schemeClr val="tx1"/>
                </a:solidFill>
              </a:rPr>
              <a:t>, </a:t>
            </a:r>
            <a:r>
              <a:rPr lang="ru-RU" dirty="0" err="1">
                <a:solidFill>
                  <a:schemeClr val="tx1"/>
                </a:solidFill>
              </a:rPr>
              <a:t>хромосорб</a:t>
            </a:r>
            <a:r>
              <a:rPr lang="ru-RU" dirty="0">
                <a:solidFill>
                  <a:schemeClr val="tx1"/>
                </a:solidFill>
              </a:rPr>
              <a:t> Т, </a:t>
            </a:r>
            <a:r>
              <a:rPr lang="ru-RU" dirty="0" err="1">
                <a:solidFill>
                  <a:schemeClr val="tx1"/>
                </a:solidFill>
              </a:rPr>
              <a:t>порапак</a:t>
            </a:r>
            <a:r>
              <a:rPr lang="ru-RU" dirty="0">
                <a:solidFill>
                  <a:schemeClr val="tx1"/>
                </a:solidFill>
              </a:rPr>
              <a:t> и др.), а также из стекла и двуокиси кремния. В некоторых случаях адсорбент перед нанесением жидкой фазы промывают спиртовой щелочью или слабой кислотой либо обрабатывают </a:t>
            </a:r>
            <a:r>
              <a:rPr lang="ru-RU" dirty="0" err="1">
                <a:solidFill>
                  <a:schemeClr val="tx1"/>
                </a:solidFill>
              </a:rPr>
              <a:t>диметилдихлорсиланом</a:t>
            </a:r>
            <a:r>
              <a:rPr lang="ru-RU" dirty="0">
                <a:solidFill>
                  <a:schemeClr val="tx1"/>
                </a:solidFill>
              </a:rPr>
              <a:t> для увеличения химической инертности.</a:t>
            </a:r>
          </a:p>
          <a:p>
            <a:pPr marL="0" indent="0" algn="just">
              <a:buNone/>
            </a:pPr>
            <a:endParaRPr lang="ru-RU" dirty="0">
              <a:solidFill>
                <a:schemeClr val="tx1"/>
              </a:solidFill>
            </a:endParaRPr>
          </a:p>
          <a:p>
            <a:pPr marL="0" indent="0" algn="just">
              <a:buNone/>
            </a:pPr>
            <a:r>
              <a:rPr lang="ru-RU" dirty="0">
                <a:solidFill>
                  <a:schemeClr val="tx1"/>
                </a:solidFill>
              </a:rPr>
              <a:t>Эффективность </a:t>
            </a:r>
            <a:r>
              <a:rPr lang="ru-RU" dirty="0" err="1">
                <a:solidFill>
                  <a:schemeClr val="tx1"/>
                </a:solidFill>
              </a:rPr>
              <a:t>хроматографического</a:t>
            </a:r>
            <a:r>
              <a:rPr lang="ru-RU" dirty="0">
                <a:solidFill>
                  <a:schemeClr val="tx1"/>
                </a:solidFill>
              </a:rPr>
              <a:t> разделения компонентов анализируемой смеси во многом зависит от правильного выбора неподвижной фазы. Неподвижная фаза должна обладать очень низким давлением пара при рабочей температуре, так как в противном случае она будет испаряться в процессе работы колонки. Неподвижная фаза должна быть термически стойкой и оставаться в жидком состоянии во всем интервале температур, при которых работает колонка. Она должна обладать достаточной растворяющей способностью по отношению к определяемым веществам.</a:t>
            </a:r>
          </a:p>
          <a:p>
            <a:pPr marL="0" indent="0" algn="just">
              <a:buNone/>
            </a:pPr>
            <a:endParaRPr lang="ru-RU" dirty="0">
              <a:solidFill>
                <a:schemeClr val="tx1"/>
              </a:solidFill>
            </a:endParaRPr>
          </a:p>
          <a:p>
            <a:pPr marL="0" indent="0" algn="just">
              <a:buNone/>
            </a:pPr>
            <a:r>
              <a:rPr lang="ru-RU" dirty="0">
                <a:solidFill>
                  <a:schemeClr val="tx1"/>
                </a:solidFill>
              </a:rPr>
              <a:t>В большинстве случаев для приготовления колонок используют от 1 до 30% жидкой фазы от массы носителя. Колонки с содержанием жидкой фазы более 20% применяют в </a:t>
            </a:r>
            <a:r>
              <a:rPr lang="ru-RU" dirty="0" err="1">
                <a:solidFill>
                  <a:schemeClr val="tx1"/>
                </a:solidFill>
              </a:rPr>
              <a:t>препаративной</a:t>
            </a:r>
            <a:r>
              <a:rPr lang="ru-RU" dirty="0">
                <a:solidFill>
                  <a:schemeClr val="tx1"/>
                </a:solidFill>
              </a:rPr>
              <a:t> хроматографии. Более эффективное разделение, как правило, достигается при использовании колонок с низким содержанием жидкой фазы. Для выбора подходящей неподвижной фазы часто приходится применять метод проб и ошибок. Во многих случаях полезным оказывается правило: "подобное растворяется в подобном". В соответствии с этим такие вещества, как углеводороды, хорошо анализируются на неполярных фазах, а полярные соединения на неполярных фазах делятся плохо и выходят из колонки значительно быстрее, чем неполярные, кипящие при той же температуре (табл. 4).</a:t>
            </a:r>
          </a:p>
        </p:txBody>
      </p:sp>
    </p:spTree>
    <p:extLst>
      <p:ext uri="{BB962C8B-B14F-4D97-AF65-F5344CB8AC3E}">
        <p14:creationId xmlns:p14="http://schemas.microsoft.com/office/powerpoint/2010/main" val="2660273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4995949"/>
            <a:ext cx="10355090" cy="998450"/>
          </a:xfrm>
        </p:spPr>
        <p:txBody>
          <a:bodyPr>
            <a:normAutofit/>
          </a:bodyPr>
          <a:lstStyle/>
          <a:p>
            <a:r>
              <a:rPr lang="ru-RU" sz="1800" dirty="0" smtClean="0"/>
              <a:t>Нанесение неподвижной жидкой фазы в </a:t>
            </a:r>
            <a:r>
              <a:rPr lang="ru-RU" sz="1800" dirty="0" err="1" smtClean="0"/>
              <a:t>хроматографической</a:t>
            </a:r>
            <a:r>
              <a:rPr lang="ru-RU" sz="1800" dirty="0" smtClean="0"/>
              <a:t> колонке</a:t>
            </a:r>
            <a:endParaRPr lang="ru-RU" sz="1800" dirty="0"/>
          </a:p>
        </p:txBody>
      </p:sp>
      <p:pic>
        <p:nvPicPr>
          <p:cNvPr id="4" name="Объект 3"/>
          <p:cNvPicPr>
            <a:picLocks noGrp="1" noChangeAspect="1"/>
          </p:cNvPicPr>
          <p:nvPr>
            <p:ph idx="1"/>
          </p:nvPr>
        </p:nvPicPr>
        <p:blipFill>
          <a:blip r:embed="rId2"/>
          <a:stretch>
            <a:fillRect/>
          </a:stretch>
        </p:blipFill>
        <p:spPr>
          <a:xfrm>
            <a:off x="1753166" y="523701"/>
            <a:ext cx="6396492" cy="4026218"/>
          </a:xfrm>
          <a:prstGeom prst="rect">
            <a:avLst/>
          </a:prstGeom>
        </p:spPr>
      </p:pic>
    </p:spTree>
    <p:extLst>
      <p:ext uri="{BB962C8B-B14F-4D97-AF65-F5344CB8AC3E}">
        <p14:creationId xmlns:p14="http://schemas.microsoft.com/office/powerpoint/2010/main" val="342874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577840"/>
            <a:ext cx="11385868" cy="416559"/>
          </a:xfrm>
        </p:spPr>
        <p:txBody>
          <a:bodyPr>
            <a:normAutofit/>
          </a:bodyPr>
          <a:lstStyle/>
          <a:p>
            <a:r>
              <a:rPr lang="ru-RU" sz="2000" dirty="0" smtClean="0"/>
              <a:t>Развитие хроматографии</a:t>
            </a:r>
            <a:endParaRPr lang="ru-RU" sz="2000" dirty="0"/>
          </a:p>
        </p:txBody>
      </p:sp>
      <p:sp>
        <p:nvSpPr>
          <p:cNvPr id="3" name="Объект 2"/>
          <p:cNvSpPr>
            <a:spLocks noGrp="1"/>
          </p:cNvSpPr>
          <p:nvPr>
            <p:ph idx="1"/>
          </p:nvPr>
        </p:nvSpPr>
        <p:spPr>
          <a:xfrm>
            <a:off x="684212" y="174568"/>
            <a:ext cx="11078297" cy="5403272"/>
          </a:xfrm>
        </p:spPr>
        <p:txBody>
          <a:bodyPr>
            <a:normAutofit/>
          </a:bodyPr>
          <a:lstStyle/>
          <a:p>
            <a:pPr marL="0" indent="0" algn="just">
              <a:buNone/>
            </a:pPr>
            <a:r>
              <a:rPr lang="ru-RU" dirty="0">
                <a:solidFill>
                  <a:schemeClr val="tx1"/>
                </a:solidFill>
              </a:rPr>
              <a:t>История открытия и развития хроматографии </a:t>
            </a:r>
            <a:r>
              <a:rPr lang="ru-RU" dirty="0" smtClean="0">
                <a:solidFill>
                  <a:schemeClr val="tx1"/>
                </a:solidFill>
              </a:rPr>
              <a:t>полна </a:t>
            </a:r>
            <a:r>
              <a:rPr lang="ru-RU" dirty="0">
                <a:solidFill>
                  <a:schemeClr val="tx1"/>
                </a:solidFill>
              </a:rPr>
              <a:t>драматических </a:t>
            </a:r>
            <a:r>
              <a:rPr lang="ru-RU" dirty="0" smtClean="0">
                <a:solidFill>
                  <a:schemeClr val="tx1"/>
                </a:solidFill>
              </a:rPr>
              <a:t>моментов.</a:t>
            </a:r>
            <a:endParaRPr lang="ru-RU" dirty="0">
              <a:solidFill>
                <a:schemeClr val="tx1"/>
              </a:solidFill>
            </a:endParaRPr>
          </a:p>
          <a:p>
            <a:pPr marL="0" indent="0" algn="just">
              <a:buNone/>
            </a:pPr>
            <a:r>
              <a:rPr lang="ru-RU" dirty="0" smtClean="0">
                <a:solidFill>
                  <a:schemeClr val="tx1"/>
                </a:solidFill>
              </a:rPr>
              <a:t>Всеобщее признание </a:t>
            </a:r>
            <a:r>
              <a:rPr lang="ru-RU" dirty="0">
                <a:solidFill>
                  <a:schemeClr val="tx1"/>
                </a:solidFill>
              </a:rPr>
              <a:t>и практическое применение хроматографии </a:t>
            </a:r>
            <a:r>
              <a:rPr lang="ru-RU" dirty="0" smtClean="0">
                <a:solidFill>
                  <a:schemeClr val="tx1"/>
                </a:solidFill>
              </a:rPr>
              <a:t>началось </a:t>
            </a:r>
            <a:r>
              <a:rPr lang="ru-RU" dirty="0">
                <a:solidFill>
                  <a:schemeClr val="tx1"/>
                </a:solidFill>
              </a:rPr>
              <a:t>спустя несколько десятилетий после ее </a:t>
            </a:r>
            <a:r>
              <a:rPr lang="ru-RU" dirty="0" smtClean="0">
                <a:solidFill>
                  <a:schemeClr val="tx1"/>
                </a:solidFill>
              </a:rPr>
              <a:t>открытия (уж после смерти </a:t>
            </a:r>
            <a:r>
              <a:rPr lang="ru-RU" dirty="0">
                <a:solidFill>
                  <a:schemeClr val="tx1"/>
                </a:solidFill>
              </a:rPr>
              <a:t>ее </a:t>
            </a:r>
            <a:r>
              <a:rPr lang="ru-RU" dirty="0" smtClean="0">
                <a:solidFill>
                  <a:schemeClr val="tx1"/>
                </a:solidFill>
              </a:rPr>
              <a:t>автора).</a:t>
            </a:r>
          </a:p>
          <a:p>
            <a:pPr marL="0" indent="0" algn="just">
              <a:buNone/>
            </a:pPr>
            <a:r>
              <a:rPr lang="ru-RU" dirty="0">
                <a:solidFill>
                  <a:schemeClr val="tx1"/>
                </a:solidFill>
                <a:latin typeface="yandex-sans"/>
              </a:rPr>
              <a:t>Явление </a:t>
            </a:r>
            <a:r>
              <a:rPr lang="ru-RU" dirty="0" smtClean="0">
                <a:solidFill>
                  <a:schemeClr val="tx1"/>
                </a:solidFill>
                <a:latin typeface="yandex-sans"/>
              </a:rPr>
              <a:t>хроматографии было открыто в  начале XX века </a:t>
            </a:r>
            <a:r>
              <a:rPr lang="ru-RU" dirty="0">
                <a:solidFill>
                  <a:schemeClr val="tx1"/>
                </a:solidFill>
                <a:latin typeface="yandex-sans"/>
              </a:rPr>
              <a:t>русским ученым М. С</a:t>
            </a:r>
            <a:r>
              <a:rPr lang="ru-RU" dirty="0" smtClean="0">
                <a:solidFill>
                  <a:schemeClr val="tx1"/>
                </a:solidFill>
                <a:latin typeface="yandex-sans"/>
              </a:rPr>
              <a:t>. Цветом </a:t>
            </a:r>
            <a:r>
              <a:rPr lang="ru-RU" dirty="0">
                <a:solidFill>
                  <a:schemeClr val="tx1"/>
                </a:solidFill>
                <a:latin typeface="yandex-sans"/>
              </a:rPr>
              <a:t>(1872—1919</a:t>
            </a:r>
            <a:r>
              <a:rPr lang="ru-RU" dirty="0" smtClean="0">
                <a:solidFill>
                  <a:schemeClr val="tx1"/>
                </a:solidFill>
                <a:latin typeface="yandex-sans"/>
              </a:rPr>
              <a:t>) во </a:t>
            </a:r>
            <a:r>
              <a:rPr lang="ru-RU" dirty="0">
                <a:solidFill>
                  <a:schemeClr val="tx1"/>
                </a:solidFill>
                <a:latin typeface="yandex-sans"/>
              </a:rPr>
              <a:t>время его работы в Варшавском </a:t>
            </a:r>
            <a:r>
              <a:rPr lang="ru-RU" dirty="0" smtClean="0">
                <a:solidFill>
                  <a:schemeClr val="tx1"/>
                </a:solidFill>
                <a:latin typeface="yandex-sans"/>
              </a:rPr>
              <a:t>университете. В </a:t>
            </a:r>
            <a:r>
              <a:rPr lang="ru-RU" dirty="0">
                <a:solidFill>
                  <a:schemeClr val="tx1"/>
                </a:solidFill>
                <a:latin typeface="yandex-sans"/>
              </a:rPr>
              <a:t>своих работах Цвет будучи ботаником </a:t>
            </a:r>
            <a:r>
              <a:rPr lang="ru-RU" dirty="0" smtClean="0">
                <a:solidFill>
                  <a:schemeClr val="tx1"/>
                </a:solidFill>
                <a:latin typeface="yandex-sans"/>
              </a:rPr>
              <a:t>обращал внимание прежде всего на аналитические аспекты хроматографии</a:t>
            </a:r>
            <a:r>
              <a:rPr lang="ru-RU" dirty="0">
                <a:solidFill>
                  <a:schemeClr val="tx1"/>
                </a:solidFill>
                <a:latin typeface="yandex-sans"/>
              </a:rPr>
              <a:t>. Содержание понятия «хроматография</a:t>
            </a:r>
            <a:r>
              <a:rPr lang="ru-RU" dirty="0" smtClean="0">
                <a:solidFill>
                  <a:schemeClr val="tx1"/>
                </a:solidFill>
                <a:latin typeface="yandex-sans"/>
              </a:rPr>
              <a:t>» естественно </a:t>
            </a:r>
            <a:r>
              <a:rPr lang="ru-RU" dirty="0">
                <a:solidFill>
                  <a:schemeClr val="tx1"/>
                </a:solidFill>
                <a:latin typeface="yandex-sans"/>
              </a:rPr>
              <a:t>несколько изменялось и расширялось </a:t>
            </a:r>
            <a:r>
              <a:rPr lang="ru-RU" dirty="0" smtClean="0">
                <a:solidFill>
                  <a:schemeClr val="tx1"/>
                </a:solidFill>
                <a:latin typeface="yandex-sans"/>
              </a:rPr>
              <a:t>в связи </a:t>
            </a:r>
            <a:r>
              <a:rPr lang="ru-RU" dirty="0">
                <a:solidFill>
                  <a:schemeClr val="tx1"/>
                </a:solidFill>
                <a:latin typeface="yandex-sans"/>
              </a:rPr>
              <a:t>с ее интенсивным развитием. Суть этого </a:t>
            </a:r>
            <a:r>
              <a:rPr lang="ru-RU" dirty="0" smtClean="0">
                <a:solidFill>
                  <a:schemeClr val="tx1"/>
                </a:solidFill>
                <a:latin typeface="yandex-sans"/>
              </a:rPr>
              <a:t>понятия </a:t>
            </a:r>
            <a:r>
              <a:rPr lang="ru-RU" dirty="0">
                <a:solidFill>
                  <a:schemeClr val="tx1"/>
                </a:solidFill>
                <a:latin typeface="yandex-sans"/>
              </a:rPr>
              <a:t>впервые достаточно подробно описал ее автор. </a:t>
            </a:r>
            <a:r>
              <a:rPr lang="ru-RU" dirty="0" smtClean="0">
                <a:solidFill>
                  <a:schemeClr val="tx1"/>
                </a:solidFill>
                <a:latin typeface="yandex-sans"/>
              </a:rPr>
              <a:t>В своей </a:t>
            </a:r>
            <a:r>
              <a:rPr lang="ru-RU" dirty="0">
                <a:solidFill>
                  <a:schemeClr val="tx1"/>
                </a:solidFill>
                <a:latin typeface="yandex-sans"/>
              </a:rPr>
              <a:t>первой статье по хроматографии «О новой категории адсорбционных явлений и о применении их </a:t>
            </a:r>
            <a:r>
              <a:rPr lang="ru-RU" dirty="0" smtClean="0">
                <a:solidFill>
                  <a:schemeClr val="tx1"/>
                </a:solidFill>
                <a:latin typeface="yandex-sans"/>
              </a:rPr>
              <a:t>к биохимическому анализу».</a:t>
            </a:r>
            <a:endParaRPr lang="ru-RU" dirty="0">
              <a:solidFill>
                <a:schemeClr val="tx1"/>
              </a:solidFill>
              <a:latin typeface="yandex-sans"/>
            </a:endParaRPr>
          </a:p>
          <a:p>
            <a:pPr marL="0" indent="0" algn="just">
              <a:buNone/>
            </a:pPr>
            <a:r>
              <a:rPr lang="ru-RU" dirty="0">
                <a:solidFill>
                  <a:schemeClr val="tx1"/>
                </a:solidFill>
                <a:latin typeface="yandex-sans"/>
              </a:rPr>
              <a:t>О</a:t>
            </a:r>
            <a:r>
              <a:rPr lang="ru-RU" dirty="0" smtClean="0">
                <a:solidFill>
                  <a:schemeClr val="tx1"/>
                </a:solidFill>
                <a:latin typeface="yandex-sans"/>
              </a:rPr>
              <a:t>н </a:t>
            </a:r>
            <a:r>
              <a:rPr lang="ru-RU" dirty="0">
                <a:solidFill>
                  <a:schemeClr val="tx1"/>
                </a:solidFill>
                <a:latin typeface="yandex-sans"/>
              </a:rPr>
              <a:t>писал: </a:t>
            </a:r>
            <a:r>
              <a:rPr lang="ru-RU" dirty="0" smtClean="0">
                <a:solidFill>
                  <a:schemeClr val="tx1"/>
                </a:solidFill>
                <a:latin typeface="yandex-sans"/>
              </a:rPr>
              <a:t>«… </a:t>
            </a:r>
            <a:r>
              <a:rPr lang="ru-RU" dirty="0">
                <a:solidFill>
                  <a:schemeClr val="tx1"/>
                </a:solidFill>
                <a:latin typeface="yandex-sans"/>
              </a:rPr>
              <a:t>выясняется возможность </a:t>
            </a:r>
            <a:r>
              <a:rPr lang="ru-RU" dirty="0" smtClean="0">
                <a:solidFill>
                  <a:schemeClr val="tx1"/>
                </a:solidFill>
                <a:latin typeface="yandex-sans"/>
              </a:rPr>
              <a:t>выработать </a:t>
            </a:r>
            <a:r>
              <a:rPr lang="ru-RU" dirty="0">
                <a:solidFill>
                  <a:schemeClr val="tx1"/>
                </a:solidFill>
                <a:latin typeface="yandex-sans"/>
              </a:rPr>
              <a:t>новый метод физического отделения </a:t>
            </a:r>
            <a:r>
              <a:rPr lang="ru-RU" dirty="0" err="1" smtClean="0">
                <a:solidFill>
                  <a:schemeClr val="tx1"/>
                </a:solidFill>
                <a:latin typeface="yandex-sans"/>
              </a:rPr>
              <a:t>различнейших</a:t>
            </a:r>
            <a:r>
              <a:rPr lang="ru-RU" dirty="0" smtClean="0">
                <a:solidFill>
                  <a:schemeClr val="tx1"/>
                </a:solidFill>
                <a:latin typeface="yandex-sans"/>
              </a:rPr>
              <a:t> в органических жидкостях веществ. В основе метода </a:t>
            </a:r>
            <a:r>
              <a:rPr lang="ru-RU" dirty="0">
                <a:solidFill>
                  <a:schemeClr val="tx1"/>
                </a:solidFill>
                <a:latin typeface="yandex-sans"/>
              </a:rPr>
              <a:t>лежит свойство растворенных веществ </a:t>
            </a:r>
            <a:r>
              <a:rPr lang="ru-RU" dirty="0" smtClean="0">
                <a:solidFill>
                  <a:schemeClr val="tx1"/>
                </a:solidFill>
                <a:latin typeface="yandex-sans"/>
              </a:rPr>
              <a:t>образовывать </a:t>
            </a:r>
            <a:r>
              <a:rPr lang="ru-RU" dirty="0">
                <a:solidFill>
                  <a:schemeClr val="tx1"/>
                </a:solidFill>
                <a:latin typeface="yandex-sans"/>
              </a:rPr>
              <a:t>физические адсорбционные соединения с </a:t>
            </a:r>
            <a:r>
              <a:rPr lang="ru-RU" dirty="0" err="1" smtClean="0">
                <a:solidFill>
                  <a:schemeClr val="tx1"/>
                </a:solidFill>
                <a:latin typeface="yandex-sans"/>
              </a:rPr>
              <a:t>различнейшими</a:t>
            </a:r>
            <a:r>
              <a:rPr lang="ru-RU" dirty="0" smtClean="0">
                <a:solidFill>
                  <a:schemeClr val="tx1"/>
                </a:solidFill>
                <a:latin typeface="yandex-sans"/>
              </a:rPr>
              <a:t> </a:t>
            </a:r>
            <a:r>
              <a:rPr lang="ru-RU" dirty="0">
                <a:solidFill>
                  <a:schemeClr val="tx1"/>
                </a:solidFill>
                <a:latin typeface="yandex-sans"/>
              </a:rPr>
              <a:t>минеральными и органическими </a:t>
            </a:r>
            <a:r>
              <a:rPr lang="ru-RU" dirty="0" smtClean="0">
                <a:solidFill>
                  <a:schemeClr val="tx1"/>
                </a:solidFill>
                <a:latin typeface="yandex-sans"/>
              </a:rPr>
              <a:t>твердыми веществами».</a:t>
            </a:r>
            <a:endParaRPr lang="ru-RU" dirty="0">
              <a:solidFill>
                <a:schemeClr val="tx1"/>
              </a:solidFill>
              <a:latin typeface="yandex-sans"/>
            </a:endParaRPr>
          </a:p>
          <a:p>
            <a:pPr marL="0" indent="0">
              <a:buNone/>
            </a:pPr>
            <a:endParaRPr lang="ru-RU" dirty="0">
              <a:solidFill>
                <a:schemeClr val="tx1"/>
              </a:solidFill>
            </a:endParaRPr>
          </a:p>
        </p:txBody>
      </p:sp>
    </p:spTree>
    <p:extLst>
      <p:ext uri="{BB962C8B-B14F-4D97-AF65-F5344CB8AC3E}">
        <p14:creationId xmlns:p14="http://schemas.microsoft.com/office/powerpoint/2010/main" val="41392777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35287"/>
            <a:ext cx="8534400" cy="59112"/>
          </a:xfrm>
        </p:spPr>
        <p:txBody>
          <a:bodyPr>
            <a:normAutofit fontScale="90000"/>
          </a:bodyPr>
          <a:lstStyle/>
          <a:p>
            <a:endParaRPr lang="ru-RU" dirty="0"/>
          </a:p>
        </p:txBody>
      </p:sp>
      <p:sp>
        <p:nvSpPr>
          <p:cNvPr id="3" name="Объект 2"/>
          <p:cNvSpPr>
            <a:spLocks noGrp="1"/>
          </p:cNvSpPr>
          <p:nvPr>
            <p:ph idx="1"/>
          </p:nvPr>
        </p:nvSpPr>
        <p:spPr>
          <a:xfrm>
            <a:off x="684211" y="274320"/>
            <a:ext cx="10936981" cy="5935287"/>
          </a:xfrm>
        </p:spPr>
        <p:txBody>
          <a:bodyPr>
            <a:normAutofit/>
          </a:bodyPr>
          <a:lstStyle/>
          <a:p>
            <a:pPr marL="0" indent="0">
              <a:buNone/>
            </a:pPr>
            <a:r>
              <a:rPr lang="ru-RU" dirty="0" smtClean="0">
                <a:solidFill>
                  <a:schemeClr val="tx1"/>
                </a:solidFill>
              </a:rPr>
              <a:t>ОСНОВНЫЕ </a:t>
            </a:r>
            <a:r>
              <a:rPr lang="ru-RU" dirty="0">
                <a:solidFill>
                  <a:schemeClr val="tx1"/>
                </a:solidFill>
              </a:rPr>
              <a:t>ТРЕБОВАНИЯ, ПРЕДЪЯВЛЯЕМЫЕ К ЖИДКИМ ФАЗАМ</a:t>
            </a:r>
          </a:p>
          <a:p>
            <a:pPr marL="0" indent="0">
              <a:buNone/>
            </a:pPr>
            <a:r>
              <a:rPr lang="ru-RU" dirty="0">
                <a:solidFill>
                  <a:schemeClr val="tx1"/>
                </a:solidFill>
              </a:rPr>
              <a:t>НЖФ является ответственной за разделение смесей веществ на отдельные компоненты, которое должно осуществляться достаточно быстро и достаточно эффективно. В этой связи вещества, используемые в качестве НЖФ, должны отвечать определенным требованиям. НЖФ должна быть:</a:t>
            </a:r>
          </a:p>
          <a:p>
            <a:pPr marL="0" indent="0">
              <a:buNone/>
            </a:pPr>
            <a:r>
              <a:rPr lang="ru-RU" dirty="0">
                <a:solidFill>
                  <a:schemeClr val="tx1"/>
                </a:solidFill>
              </a:rPr>
              <a:t>- селективной;</a:t>
            </a:r>
          </a:p>
          <a:p>
            <a:pPr marL="0" indent="0">
              <a:buNone/>
            </a:pPr>
            <a:r>
              <a:rPr lang="ru-RU" dirty="0">
                <a:solidFill>
                  <a:schemeClr val="tx1"/>
                </a:solidFill>
              </a:rPr>
              <a:t>- стабильной при рабочей температуре колонки хроматографа;</a:t>
            </a:r>
          </a:p>
          <a:p>
            <a:pPr marL="0" indent="0">
              <a:buNone/>
            </a:pPr>
            <a:r>
              <a:rPr lang="ru-RU" dirty="0">
                <a:solidFill>
                  <a:schemeClr val="tx1"/>
                </a:solidFill>
              </a:rPr>
              <a:t>- химически инертной;</a:t>
            </a:r>
          </a:p>
          <a:p>
            <a:pPr marL="0" indent="0">
              <a:buNone/>
            </a:pPr>
            <a:r>
              <a:rPr lang="ru-RU" dirty="0">
                <a:solidFill>
                  <a:schemeClr val="tx1"/>
                </a:solidFill>
              </a:rPr>
              <a:t>- иметь низкую вязкость при рабочей температуре;</a:t>
            </a:r>
          </a:p>
          <a:p>
            <a:pPr marL="0" indent="0">
              <a:buNone/>
            </a:pPr>
            <a:r>
              <a:rPr lang="ru-RU" dirty="0">
                <a:solidFill>
                  <a:schemeClr val="tx1"/>
                </a:solidFill>
              </a:rPr>
              <a:t>- при нанесении на твердый носитель должна образовывать равномерную пленку, прочно с ним связанную;</a:t>
            </a:r>
          </a:p>
          <a:p>
            <a:pPr marL="0" indent="0">
              <a:buNone/>
            </a:pPr>
            <a:r>
              <a:rPr lang="ru-RU" dirty="0">
                <a:solidFill>
                  <a:schemeClr val="tx1"/>
                </a:solidFill>
              </a:rPr>
              <a:t>- (желательно) легко растворяться в наиболее распространенных растворителях.</a:t>
            </a:r>
          </a:p>
        </p:txBody>
      </p:sp>
    </p:spTree>
    <p:extLst>
      <p:ext uri="{BB962C8B-B14F-4D97-AF65-F5344CB8AC3E}">
        <p14:creationId xmlns:p14="http://schemas.microsoft.com/office/powerpoint/2010/main" val="605690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52160"/>
            <a:ext cx="8534400" cy="142239"/>
          </a:xfrm>
        </p:spPr>
        <p:txBody>
          <a:bodyPr>
            <a:normAutofit fontScale="90000"/>
          </a:bodyPr>
          <a:lstStyle/>
          <a:p>
            <a:endParaRPr lang="ru-RU" dirty="0"/>
          </a:p>
        </p:txBody>
      </p:sp>
      <p:sp>
        <p:nvSpPr>
          <p:cNvPr id="3" name="Объект 2"/>
          <p:cNvSpPr>
            <a:spLocks noGrp="1"/>
          </p:cNvSpPr>
          <p:nvPr>
            <p:ph idx="1"/>
          </p:nvPr>
        </p:nvSpPr>
        <p:spPr>
          <a:xfrm>
            <a:off x="684211" y="685800"/>
            <a:ext cx="10895417" cy="5308599"/>
          </a:xfrm>
        </p:spPr>
        <p:txBody>
          <a:bodyPr>
            <a:normAutofit/>
          </a:bodyPr>
          <a:lstStyle/>
          <a:p>
            <a:pPr marL="0" indent="0" algn="just">
              <a:buNone/>
            </a:pPr>
            <a:r>
              <a:rPr lang="ru-RU" dirty="0">
                <a:solidFill>
                  <a:schemeClr val="tx1"/>
                </a:solidFill>
              </a:rPr>
              <a:t>При выборе жидкой фазы можно пользоваться известным правилом «подобное растворяется в подобном». Основываясь на этом правиле, для разделения смеси двух веществ необходимо выбрать неподвижную фазу, подобную по своей химической природе и свойствам одному из компонентов. Например, если необходимо разделить смесь различных по свойствам, но </a:t>
            </a:r>
            <a:r>
              <a:rPr lang="ru-RU" dirty="0" err="1">
                <a:solidFill>
                  <a:schemeClr val="tx1"/>
                </a:solidFill>
              </a:rPr>
              <a:t>близкокипящих</a:t>
            </a:r>
            <a:r>
              <a:rPr lang="ru-RU" dirty="0">
                <a:solidFill>
                  <a:schemeClr val="tx1"/>
                </a:solidFill>
              </a:rPr>
              <a:t> соединений, таких как спирт и парафиновый углеводород (гептан, н-</a:t>
            </a:r>
            <a:r>
              <a:rPr lang="ru-RU" dirty="0" err="1">
                <a:solidFill>
                  <a:schemeClr val="tx1"/>
                </a:solidFill>
              </a:rPr>
              <a:t>пропанол</a:t>
            </a:r>
            <a:r>
              <a:rPr lang="ru-RU" dirty="0">
                <a:solidFill>
                  <a:schemeClr val="tx1"/>
                </a:solidFill>
              </a:rPr>
              <a:t>), следует в качестве НЖФ выбрать вещество, либо обладающее функциональной группой, либо являющееся парафиновым углеводородом. В первой жидкости лучше растворяется спирт, следовательно, он будет вымываться из </a:t>
            </a:r>
            <a:r>
              <a:rPr lang="ru-RU" dirty="0" err="1">
                <a:solidFill>
                  <a:schemeClr val="tx1"/>
                </a:solidFill>
              </a:rPr>
              <a:t>хроматографической</a:t>
            </a:r>
            <a:r>
              <a:rPr lang="ru-RU" dirty="0">
                <a:solidFill>
                  <a:schemeClr val="tx1"/>
                </a:solidFill>
              </a:rPr>
              <a:t> колонки последним. Во второй жидкости картина будет обратной.</a:t>
            </a:r>
          </a:p>
        </p:txBody>
      </p:sp>
    </p:spTree>
    <p:extLst>
      <p:ext uri="{BB962C8B-B14F-4D97-AF65-F5344CB8AC3E}">
        <p14:creationId xmlns:p14="http://schemas.microsoft.com/office/powerpoint/2010/main" val="115169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975392665"/>
              </p:ext>
            </p:extLst>
          </p:nvPr>
        </p:nvGraphicFramePr>
        <p:xfrm>
          <a:off x="523703" y="738714"/>
          <a:ext cx="10640290" cy="5612209"/>
        </p:xfrm>
        <a:graphic>
          <a:graphicData uri="http://schemas.openxmlformats.org/presentationml/2006/ole">
            <mc:AlternateContent xmlns:mc="http://schemas.openxmlformats.org/markup-compatibility/2006">
              <mc:Choice xmlns:v="urn:schemas-microsoft-com:vml" Requires="v">
                <p:oleObj spid="_x0000_s1033" name="Документ" r:id="rId3" imgW="9236046" imgH="4501938" progId="Word.Document.12">
                  <p:embed/>
                </p:oleObj>
              </mc:Choice>
              <mc:Fallback>
                <p:oleObj name="Документ" r:id="rId3" imgW="9236046" imgH="4501938" progId="Word.Document.12">
                  <p:embed/>
                  <p:pic>
                    <p:nvPicPr>
                      <p:cNvPr id="0" name=""/>
                      <p:cNvPicPr/>
                      <p:nvPr/>
                    </p:nvPicPr>
                    <p:blipFill>
                      <a:blip r:embed="rId4"/>
                      <a:stretch>
                        <a:fillRect/>
                      </a:stretch>
                    </p:blipFill>
                    <p:spPr>
                      <a:xfrm>
                        <a:off x="523703" y="738714"/>
                        <a:ext cx="10640290" cy="5612209"/>
                      </a:xfrm>
                      <a:prstGeom prst="rect">
                        <a:avLst/>
                      </a:prstGeom>
                    </p:spPr>
                  </p:pic>
                </p:oleObj>
              </mc:Fallback>
            </mc:AlternateContent>
          </a:graphicData>
        </a:graphic>
      </p:graphicFrame>
    </p:spTree>
    <p:extLst>
      <p:ext uri="{BB962C8B-B14F-4D97-AF65-F5344CB8AC3E}">
        <p14:creationId xmlns:p14="http://schemas.microsoft.com/office/powerpoint/2010/main" val="3354938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35535"/>
            <a:ext cx="8534400" cy="158864"/>
          </a:xfrm>
        </p:spPr>
        <p:txBody>
          <a:bodyPr>
            <a:normAutofit fontScale="90000"/>
          </a:bodyPr>
          <a:lstStyle/>
          <a:p>
            <a:endParaRPr lang="ru-RU" dirty="0"/>
          </a:p>
        </p:txBody>
      </p:sp>
      <p:sp>
        <p:nvSpPr>
          <p:cNvPr id="3" name="Объект 2"/>
          <p:cNvSpPr>
            <a:spLocks noGrp="1"/>
          </p:cNvSpPr>
          <p:nvPr>
            <p:ph idx="1"/>
          </p:nvPr>
        </p:nvSpPr>
        <p:spPr>
          <a:xfrm>
            <a:off x="684212" y="332509"/>
            <a:ext cx="11244552" cy="6093229"/>
          </a:xfrm>
        </p:spPr>
        <p:txBody>
          <a:bodyPr>
            <a:normAutofit/>
          </a:bodyPr>
          <a:lstStyle/>
          <a:p>
            <a:pPr marL="0" indent="0" algn="ctr">
              <a:buNone/>
            </a:pPr>
            <a:r>
              <a:rPr lang="ru-RU" dirty="0">
                <a:solidFill>
                  <a:schemeClr val="tx1"/>
                </a:solidFill>
              </a:rPr>
              <a:t>СМЕШАННЫЕ НЖФ</a:t>
            </a:r>
          </a:p>
          <a:p>
            <a:pPr marL="0" indent="0" algn="just">
              <a:buNone/>
            </a:pPr>
            <a:r>
              <a:rPr lang="ru-RU" dirty="0">
                <a:solidFill>
                  <a:schemeClr val="tx1"/>
                </a:solidFill>
              </a:rPr>
              <a:t>При разделении многокомпонентных </a:t>
            </a:r>
            <a:r>
              <a:rPr lang="ru-RU" dirty="0" err="1">
                <a:solidFill>
                  <a:schemeClr val="tx1"/>
                </a:solidFill>
              </a:rPr>
              <a:t>трудноразделяемых</a:t>
            </a:r>
            <a:r>
              <a:rPr lang="ru-RU" dirty="0">
                <a:solidFill>
                  <a:schemeClr val="tx1"/>
                </a:solidFill>
              </a:rPr>
              <a:t> смесей трудно подобрать жидкую фазу, на которой будут разделяться все компоненты. Поиски оптимальных жидких фаз привели к увеличению их количества. Задача может быть решена комбинацией сорбентов. Жидкие фазы можно комбинировать тремя путями:</a:t>
            </a:r>
          </a:p>
          <a:p>
            <a:pPr marL="0" indent="0" algn="just">
              <a:buNone/>
            </a:pPr>
            <a:r>
              <a:rPr lang="ru-RU" dirty="0">
                <a:solidFill>
                  <a:schemeClr val="tx1"/>
                </a:solidFill>
              </a:rPr>
              <a:t>1. Использование последовательно соединенных колонок, заполненных разными сорбентами.</a:t>
            </a:r>
          </a:p>
          <a:p>
            <a:pPr marL="0" indent="0" algn="just">
              <a:buNone/>
            </a:pPr>
            <a:r>
              <a:rPr lang="ru-RU" dirty="0">
                <a:solidFill>
                  <a:schemeClr val="tx1"/>
                </a:solidFill>
              </a:rPr>
              <a:t>2. Использование одной колонки, заполненной механической смесью разных сорбентов (жидкая фаза наносится отдельно на каждый носитель).</a:t>
            </a:r>
          </a:p>
          <a:p>
            <a:pPr marL="0" indent="0" algn="just">
              <a:buNone/>
            </a:pPr>
            <a:r>
              <a:rPr lang="ru-RU" dirty="0">
                <a:solidFill>
                  <a:schemeClr val="tx1"/>
                </a:solidFill>
              </a:rPr>
              <a:t>3. Использование колонки, заполненной твердым носителем, на который нанесена смесь двух жидких фаз из одного раствора.</a:t>
            </a:r>
          </a:p>
          <a:p>
            <a:pPr marL="0" indent="0" algn="just">
              <a:buNone/>
            </a:pPr>
            <a:r>
              <a:rPr lang="ru-RU" dirty="0">
                <a:solidFill>
                  <a:schemeClr val="tx1"/>
                </a:solidFill>
              </a:rPr>
              <a:t>Применение бинарных систем позволяет получить сорбент с любой полярностью и регулировать селективность колонки</a:t>
            </a:r>
            <a:r>
              <a:rPr lang="ru-RU" dirty="0" smtClean="0">
                <a:solidFill>
                  <a:schemeClr val="tx1"/>
                </a:solidFill>
              </a:rPr>
              <a:t>.</a:t>
            </a:r>
            <a:endParaRPr lang="ru-RU" dirty="0">
              <a:solidFill>
                <a:schemeClr val="tx1"/>
              </a:solidFill>
            </a:endParaRPr>
          </a:p>
        </p:txBody>
      </p:sp>
    </p:spTree>
    <p:extLst>
      <p:ext uri="{BB962C8B-B14F-4D97-AF65-F5344CB8AC3E}">
        <p14:creationId xmlns:p14="http://schemas.microsoft.com/office/powerpoint/2010/main" val="3243493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50467" y="619298"/>
            <a:ext cx="10612784" cy="3615267"/>
          </a:xfrm>
        </p:spPr>
        <p:txBody>
          <a:bodyPr/>
          <a:lstStyle/>
          <a:p>
            <a:pPr marL="0" indent="0">
              <a:buNone/>
            </a:pPr>
            <a:r>
              <a:rPr lang="ru-RU" sz="3200" dirty="0">
                <a:solidFill>
                  <a:schemeClr val="tx1"/>
                </a:solidFill>
              </a:rPr>
              <a:t>Недостатки газожидкостной хроматографии:</a:t>
            </a:r>
          </a:p>
          <a:p>
            <a:pPr marL="0" indent="0">
              <a:buNone/>
            </a:pPr>
            <a:endParaRPr lang="ru-RU" sz="3200" dirty="0">
              <a:solidFill>
                <a:schemeClr val="tx1"/>
              </a:solidFill>
            </a:endParaRPr>
          </a:p>
          <a:p>
            <a:pPr>
              <a:buFont typeface="Wingdings" panose="05000000000000000000" pitchFamily="2" charset="2"/>
              <a:buChar char="q"/>
            </a:pPr>
            <a:r>
              <a:rPr lang="ru-RU" dirty="0">
                <a:solidFill>
                  <a:schemeClr val="tx1"/>
                </a:solidFill>
              </a:rPr>
              <a:t>Требуются методы нанесения НЖФ.</a:t>
            </a:r>
          </a:p>
          <a:p>
            <a:pPr>
              <a:buFont typeface="Wingdings" panose="05000000000000000000" pitchFamily="2" charset="2"/>
              <a:buChar char="q"/>
            </a:pPr>
            <a:endParaRPr lang="ru-RU" dirty="0">
              <a:solidFill>
                <a:schemeClr val="tx1"/>
              </a:solidFill>
            </a:endParaRPr>
          </a:p>
          <a:p>
            <a:pPr>
              <a:buFont typeface="Wingdings" panose="05000000000000000000" pitchFamily="2" charset="2"/>
              <a:buChar char="q"/>
            </a:pPr>
            <a:r>
              <a:rPr lang="ru-RU" dirty="0">
                <a:solidFill>
                  <a:schemeClr val="tx1"/>
                </a:solidFill>
              </a:rPr>
              <a:t>НЖФ постепенно уносятся с твёрдого носителя, особенно при повышении температур, что приводит к дрейфу нулевой линии на </a:t>
            </a:r>
            <a:r>
              <a:rPr lang="ru-RU" dirty="0" err="1">
                <a:solidFill>
                  <a:schemeClr val="tx1"/>
                </a:solidFill>
              </a:rPr>
              <a:t>хроматограмме</a:t>
            </a:r>
            <a:r>
              <a:rPr lang="ru-RU" dirty="0">
                <a:solidFill>
                  <a:schemeClr val="tx1"/>
                </a:solidFill>
              </a:rPr>
              <a:t> и потере разделительной способности колонки.</a:t>
            </a:r>
          </a:p>
        </p:txBody>
      </p:sp>
    </p:spTree>
    <p:extLst>
      <p:ext uri="{BB962C8B-B14F-4D97-AF65-F5344CB8AC3E}">
        <p14:creationId xmlns:p14="http://schemas.microsoft.com/office/powerpoint/2010/main" val="1155772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1" y="685800"/>
            <a:ext cx="10828915" cy="3615267"/>
          </a:xfrm>
        </p:spPr>
        <p:txBody>
          <a:bodyPr>
            <a:normAutofit/>
          </a:bodyPr>
          <a:lstStyle/>
          <a:p>
            <a:pPr marL="0" indent="0" algn="ctr">
              <a:buNone/>
            </a:pPr>
            <a:r>
              <a:rPr lang="ru-RU" sz="4000" dirty="0" smtClean="0">
                <a:solidFill>
                  <a:schemeClr val="tx1"/>
                </a:solidFill>
              </a:rPr>
              <a:t>ХРОМАТОГРАФИЯ</a:t>
            </a:r>
          </a:p>
          <a:p>
            <a:pPr marL="0" indent="0" algn="ctr">
              <a:buNone/>
            </a:pPr>
            <a:r>
              <a:rPr lang="ru-RU" sz="4000" dirty="0" smtClean="0">
                <a:solidFill>
                  <a:schemeClr val="tx1"/>
                </a:solidFill>
              </a:rPr>
              <a:t>Часть 2 </a:t>
            </a:r>
            <a:endParaRPr lang="ru-RU" sz="4000" dirty="0">
              <a:solidFill>
                <a:schemeClr val="tx1"/>
              </a:solidFill>
            </a:endParaRPr>
          </a:p>
        </p:txBody>
      </p:sp>
    </p:spTree>
    <p:extLst>
      <p:ext uri="{BB962C8B-B14F-4D97-AF65-F5344CB8AC3E}">
        <p14:creationId xmlns:p14="http://schemas.microsoft.com/office/powerpoint/2010/main" val="996790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65760" y="70659"/>
            <a:ext cx="11446423" cy="5673436"/>
          </a:xfrm>
        </p:spPr>
        <p:txBody>
          <a:bodyPr>
            <a:normAutofit/>
          </a:bodyPr>
          <a:lstStyle/>
          <a:p>
            <a:pPr marL="0" indent="0" algn="ctr">
              <a:buNone/>
            </a:pPr>
            <a:r>
              <a:rPr lang="ru-RU" sz="8000" dirty="0" smtClean="0">
                <a:solidFill>
                  <a:schemeClr val="tx1"/>
                </a:solidFill>
              </a:rPr>
              <a:t>ВЭЖХ</a:t>
            </a:r>
          </a:p>
          <a:p>
            <a:pPr marL="0" indent="0" algn="ctr">
              <a:buNone/>
            </a:pPr>
            <a:r>
              <a:rPr lang="ru-RU" dirty="0" smtClean="0">
                <a:solidFill>
                  <a:schemeClr val="tx1"/>
                </a:solidFill>
              </a:rPr>
              <a:t>Высокоэффективная жидкостная хроматография</a:t>
            </a:r>
          </a:p>
          <a:p>
            <a:pPr marL="0" indent="0" algn="ctr">
              <a:buNone/>
            </a:pPr>
            <a:r>
              <a:rPr lang="en-US" sz="8000" dirty="0" smtClean="0">
                <a:solidFill>
                  <a:schemeClr val="tx1"/>
                </a:solidFill>
              </a:rPr>
              <a:t>HPLC</a:t>
            </a:r>
            <a:endParaRPr lang="ru-RU" sz="8000" dirty="0">
              <a:solidFill>
                <a:schemeClr val="tx1"/>
              </a:solidFill>
            </a:endParaRPr>
          </a:p>
        </p:txBody>
      </p:sp>
    </p:spTree>
    <p:extLst>
      <p:ext uri="{BB962C8B-B14F-4D97-AF65-F5344CB8AC3E}">
        <p14:creationId xmlns:p14="http://schemas.microsoft.com/office/powerpoint/2010/main" val="3453319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694218"/>
            <a:ext cx="8534400" cy="300181"/>
          </a:xfrm>
        </p:spPr>
        <p:txBody>
          <a:bodyPr>
            <a:normAutofit fontScale="90000"/>
          </a:bodyPr>
          <a:lstStyle/>
          <a:p>
            <a:endParaRPr lang="ru-RU" dirty="0"/>
          </a:p>
        </p:txBody>
      </p:sp>
      <p:sp>
        <p:nvSpPr>
          <p:cNvPr id="3" name="Объект 2"/>
          <p:cNvSpPr>
            <a:spLocks noGrp="1"/>
          </p:cNvSpPr>
          <p:nvPr>
            <p:ph idx="1"/>
          </p:nvPr>
        </p:nvSpPr>
        <p:spPr>
          <a:xfrm>
            <a:off x="615143" y="685800"/>
            <a:ext cx="11305308" cy="5008418"/>
          </a:xfrm>
        </p:spPr>
        <p:txBody>
          <a:bodyPr>
            <a:normAutofit fontScale="92500"/>
          </a:bodyPr>
          <a:lstStyle/>
          <a:p>
            <a:pPr marL="0" indent="0" algn="just">
              <a:buNone/>
            </a:pPr>
            <a:r>
              <a:rPr lang="ru-RU" dirty="0">
                <a:solidFill>
                  <a:schemeClr val="tx1"/>
                </a:solidFill>
              </a:rPr>
              <a:t>Наиболее популярными являются так называемые обращенные привитые фазы, применяемые в </a:t>
            </a:r>
            <a:r>
              <a:rPr lang="ru-RU" dirty="0" err="1">
                <a:solidFill>
                  <a:schemeClr val="tx1"/>
                </a:solidFill>
              </a:rPr>
              <a:t>обращенно</a:t>
            </a:r>
            <a:r>
              <a:rPr lang="ru-RU" dirty="0">
                <a:solidFill>
                  <a:schemeClr val="tx1"/>
                </a:solidFill>
              </a:rPr>
              <a:t>-фазной ВЭЖХ. Понятие «обращенный» пришло от классической ЖХ на силикагеле, где в «прямой» системе подвижная фаза </a:t>
            </a:r>
            <a:r>
              <a:rPr lang="ru-RU" dirty="0" err="1">
                <a:solidFill>
                  <a:schemeClr val="tx1"/>
                </a:solidFill>
              </a:rPr>
              <a:t>неполярна</a:t>
            </a:r>
            <a:r>
              <a:rPr lang="ru-RU" dirty="0">
                <a:solidFill>
                  <a:schemeClr val="tx1"/>
                </a:solidFill>
              </a:rPr>
              <a:t>. а неподвижная </a:t>
            </a:r>
            <a:r>
              <a:rPr lang="ru-RU" dirty="0" err="1">
                <a:solidFill>
                  <a:schemeClr val="tx1"/>
                </a:solidFill>
              </a:rPr>
              <a:t>полярна</a:t>
            </a:r>
            <a:r>
              <a:rPr lang="ru-RU" dirty="0">
                <a:solidFill>
                  <a:schemeClr val="tx1"/>
                </a:solidFill>
              </a:rPr>
              <a:t> (соответственно </a:t>
            </a:r>
            <a:r>
              <a:rPr lang="ru-RU" dirty="0" err="1">
                <a:solidFill>
                  <a:schemeClr val="tx1"/>
                </a:solidFill>
              </a:rPr>
              <a:t>гексан</a:t>
            </a:r>
            <a:r>
              <a:rPr lang="ru-RU" dirty="0">
                <a:solidFill>
                  <a:schemeClr val="tx1"/>
                </a:solidFill>
              </a:rPr>
              <a:t> и силикагель). По этому принципу «обращенная» система должна иметь полярную подвижную фазу и неполярную неподвижную (соответственно водный метанол и </a:t>
            </a:r>
            <a:r>
              <a:rPr lang="ru-RU" dirty="0" err="1">
                <a:solidFill>
                  <a:schemeClr val="tx1"/>
                </a:solidFill>
              </a:rPr>
              <a:t>октадецилсилан</a:t>
            </a:r>
            <a:r>
              <a:rPr lang="ru-RU" dirty="0">
                <a:solidFill>
                  <a:schemeClr val="tx1"/>
                </a:solidFill>
              </a:rPr>
              <a:t> на силикагеле, привитый химически). Названия </a:t>
            </a:r>
            <a:r>
              <a:rPr lang="ru-RU" dirty="0" err="1">
                <a:solidFill>
                  <a:schemeClr val="tx1"/>
                </a:solidFill>
              </a:rPr>
              <a:t>обращенно</a:t>
            </a:r>
            <a:r>
              <a:rPr lang="ru-RU" dirty="0">
                <a:solidFill>
                  <a:schemeClr val="tx1"/>
                </a:solidFill>
              </a:rPr>
              <a:t>-фазный сорбент и </a:t>
            </a:r>
            <a:r>
              <a:rPr lang="ru-RU" dirty="0" err="1">
                <a:solidFill>
                  <a:schemeClr val="tx1"/>
                </a:solidFill>
              </a:rPr>
              <a:t>обращенно</a:t>
            </a:r>
            <a:r>
              <a:rPr lang="ru-RU" dirty="0">
                <a:solidFill>
                  <a:schemeClr val="tx1"/>
                </a:solidFill>
              </a:rPr>
              <a:t>-фазная система не являются особенно удачными или понятными, однако так как это название общепринято, то мы будем его придерживаться.</a:t>
            </a:r>
          </a:p>
          <a:p>
            <a:pPr algn="just"/>
            <a:endParaRPr lang="ru-RU" dirty="0">
              <a:solidFill>
                <a:schemeClr val="tx1"/>
              </a:solidFill>
            </a:endParaRPr>
          </a:p>
          <a:p>
            <a:pPr marL="0" indent="0" algn="just">
              <a:buNone/>
            </a:pPr>
            <a:r>
              <a:rPr lang="ru-RU" dirty="0" smtClean="0">
                <a:solidFill>
                  <a:schemeClr val="tx1"/>
                </a:solidFill>
              </a:rPr>
              <a:t>Поверхность силикагеля</a:t>
            </a:r>
            <a:r>
              <a:rPr lang="ru-RU" dirty="0">
                <a:solidFill>
                  <a:schemeClr val="tx1"/>
                </a:solidFill>
              </a:rPr>
              <a:t>, как известно, – довольно большая и развитая (обычно 100–600 м2/г), и в случае </a:t>
            </a:r>
            <a:r>
              <a:rPr lang="ru-RU" dirty="0" err="1">
                <a:solidFill>
                  <a:schemeClr val="tx1"/>
                </a:solidFill>
              </a:rPr>
              <a:t>гидроксилированного</a:t>
            </a:r>
            <a:r>
              <a:rPr lang="ru-RU" dirty="0">
                <a:solidFill>
                  <a:schemeClr val="tx1"/>
                </a:solidFill>
              </a:rPr>
              <a:t> силикагеля покрыта в основном </a:t>
            </a:r>
            <a:r>
              <a:rPr lang="ru-RU" dirty="0" err="1">
                <a:solidFill>
                  <a:schemeClr val="tx1"/>
                </a:solidFill>
              </a:rPr>
              <a:t>силанольными</a:t>
            </a:r>
            <a:r>
              <a:rPr lang="ru-RU" dirty="0">
                <a:solidFill>
                  <a:schemeClr val="tx1"/>
                </a:solidFill>
              </a:rPr>
              <a:t> группами, имеющими концентрацию около 5 на 1 нм2 поверхности. Расчетная максимальная плотность </a:t>
            </a:r>
            <a:r>
              <a:rPr lang="ru-RU" dirty="0" err="1">
                <a:solidFill>
                  <a:schemeClr val="tx1"/>
                </a:solidFill>
              </a:rPr>
              <a:t>силанольных</a:t>
            </a:r>
            <a:r>
              <a:rPr lang="ru-RU" dirty="0">
                <a:solidFill>
                  <a:schemeClr val="tx1"/>
                </a:solidFill>
              </a:rPr>
              <a:t> групп на поверхности несколько выше и составляет около 8 на 1 нм2. Полное </a:t>
            </a:r>
            <a:r>
              <a:rPr lang="ru-RU" dirty="0" err="1">
                <a:solidFill>
                  <a:schemeClr val="tx1"/>
                </a:solidFill>
              </a:rPr>
              <a:t>гидроксилирование</a:t>
            </a:r>
            <a:r>
              <a:rPr lang="ru-RU" dirty="0">
                <a:solidFill>
                  <a:schemeClr val="tx1"/>
                </a:solidFill>
              </a:rPr>
              <a:t> поверхности силикагеля достигается путем его обработки водой при кипении в течение нескольких часов.</a:t>
            </a:r>
          </a:p>
        </p:txBody>
      </p:sp>
    </p:spTree>
    <p:extLst>
      <p:ext uri="{BB962C8B-B14F-4D97-AF65-F5344CB8AC3E}">
        <p14:creationId xmlns:p14="http://schemas.microsoft.com/office/powerpoint/2010/main" val="1345152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868785"/>
            <a:ext cx="8534400" cy="125614"/>
          </a:xfrm>
        </p:spPr>
        <p:txBody>
          <a:bodyPr>
            <a:normAutofit fontScale="90000"/>
          </a:bodyPr>
          <a:lstStyle/>
          <a:p>
            <a:endParaRPr lang="ru-RU" dirty="0"/>
          </a:p>
        </p:txBody>
      </p:sp>
      <p:sp>
        <p:nvSpPr>
          <p:cNvPr id="3" name="Объект 2"/>
          <p:cNvSpPr>
            <a:spLocks noGrp="1"/>
          </p:cNvSpPr>
          <p:nvPr>
            <p:ph idx="1"/>
          </p:nvPr>
        </p:nvSpPr>
        <p:spPr>
          <a:xfrm>
            <a:off x="684212" y="58189"/>
            <a:ext cx="11111548" cy="6500553"/>
          </a:xfrm>
        </p:spPr>
        <p:txBody>
          <a:bodyPr>
            <a:normAutofit fontScale="40000" lnSpcReduction="20000"/>
          </a:bodyPr>
          <a:lstStyle/>
          <a:p>
            <a:pPr marL="0" indent="0" algn="just">
              <a:buNone/>
            </a:pPr>
            <a:r>
              <a:rPr lang="ru-RU" dirty="0">
                <a:solidFill>
                  <a:schemeClr val="tx1"/>
                </a:solidFill>
              </a:rPr>
              <a:t>Однако, если поставить вопрос в другой форме, а именно: какой сорбент теоретически является идеальным для </a:t>
            </a:r>
            <a:r>
              <a:rPr lang="ru-RU" dirty="0" err="1">
                <a:solidFill>
                  <a:schemeClr val="tx1"/>
                </a:solidFill>
              </a:rPr>
              <a:t>обращенно</a:t>
            </a:r>
            <a:r>
              <a:rPr lang="ru-RU" dirty="0">
                <a:solidFill>
                  <a:schemeClr val="tx1"/>
                </a:solidFill>
              </a:rPr>
              <a:t>-фазной хроматографии и каким требованиям должен отвечать соответствующий реальный сорбент – ответить можно более конкретно. Идеальным для </a:t>
            </a:r>
            <a:r>
              <a:rPr lang="ru-RU" dirty="0" err="1">
                <a:solidFill>
                  <a:schemeClr val="tx1"/>
                </a:solidFill>
              </a:rPr>
              <a:t>обращенно</a:t>
            </a:r>
            <a:r>
              <a:rPr lang="ru-RU" dirty="0">
                <a:solidFill>
                  <a:schemeClr val="tx1"/>
                </a:solidFill>
              </a:rPr>
              <a:t>-фазной хроматографии следует считать сорбент, обеспечивающий «чисто </a:t>
            </a:r>
            <a:r>
              <a:rPr lang="ru-RU" dirty="0" err="1">
                <a:solidFill>
                  <a:schemeClr val="tx1"/>
                </a:solidFill>
              </a:rPr>
              <a:t>обращенно</a:t>
            </a:r>
            <a:r>
              <a:rPr lang="ru-RU" dirty="0">
                <a:solidFill>
                  <a:schemeClr val="tx1"/>
                </a:solidFill>
              </a:rPr>
              <a:t>-фазное» взаимодействие растворенного вещества с его поверхностью, т.е. при полном отсутствии влияния адсорбции, взаимодействия с </a:t>
            </a:r>
            <a:r>
              <a:rPr lang="ru-RU" dirty="0" err="1">
                <a:solidFill>
                  <a:schemeClr val="tx1"/>
                </a:solidFill>
              </a:rPr>
              <a:t>полярны</a:t>
            </a:r>
            <a:r>
              <a:rPr lang="ru-RU" dirty="0">
                <a:solidFill>
                  <a:schemeClr val="tx1"/>
                </a:solidFill>
              </a:rPr>
              <a:t>. ми группами, ионообменных и </a:t>
            </a:r>
            <a:r>
              <a:rPr lang="ru-RU" dirty="0" err="1">
                <a:solidFill>
                  <a:schemeClr val="tx1"/>
                </a:solidFill>
              </a:rPr>
              <a:t>эксклюзионных</a:t>
            </a:r>
            <a:r>
              <a:rPr lang="ru-RU" dirty="0">
                <a:solidFill>
                  <a:schemeClr val="tx1"/>
                </a:solidFill>
              </a:rPr>
              <a:t> процессов. Исходя из этого, приближающийся к идеальному реальный сорбент должен иметь максимально полное покрытие поверхности мономолекулярным слоем привитой фазы, в нем должны отсутствовать доступные для взаимодействия с анализируемыми веществами </a:t>
            </a:r>
            <a:r>
              <a:rPr lang="ru-RU" dirty="0" err="1">
                <a:solidFill>
                  <a:schemeClr val="tx1"/>
                </a:solidFill>
              </a:rPr>
              <a:t>силанольные</a:t>
            </a:r>
            <a:r>
              <a:rPr lang="ru-RU" dirty="0">
                <a:solidFill>
                  <a:schemeClr val="tx1"/>
                </a:solidFill>
              </a:rPr>
              <a:t> и другие полярные группы или группы с ионообменными свойствами, он должен иметь минимальное количество таких групп, которые экранированы и недоступны для подобных взаимодействий (теоретически), и иметь поры, практически исключающие вклад в удерживание анализируемых веществ </a:t>
            </a:r>
            <a:r>
              <a:rPr lang="ru-RU" dirty="0" err="1">
                <a:solidFill>
                  <a:schemeClr val="tx1"/>
                </a:solidFill>
              </a:rPr>
              <a:t>эксклюзионных</a:t>
            </a:r>
            <a:r>
              <a:rPr lang="ru-RU" dirty="0">
                <a:solidFill>
                  <a:schemeClr val="tx1"/>
                </a:solidFill>
              </a:rPr>
              <a:t> процессов. Такой сорбент должен, по имеющимся представлениям, иметь поры размером 10–30 </a:t>
            </a:r>
            <a:r>
              <a:rPr lang="ru-RU" dirty="0" err="1">
                <a:solidFill>
                  <a:schemeClr val="tx1"/>
                </a:solidFill>
              </a:rPr>
              <a:t>нм</a:t>
            </a:r>
            <a:r>
              <a:rPr lang="ru-RU" dirty="0">
                <a:solidFill>
                  <a:schemeClr val="tx1"/>
                </a:solidFill>
              </a:rPr>
              <a:t> (для анализа веществ с молекулярной массой до 800–1000). Перед прививкой поверхность сорбента должна быть полностью </a:t>
            </a:r>
            <a:r>
              <a:rPr lang="ru-RU" dirty="0" err="1">
                <a:solidFill>
                  <a:schemeClr val="tx1"/>
                </a:solidFill>
              </a:rPr>
              <a:t>гидроксилирована</a:t>
            </a:r>
            <a:r>
              <a:rPr lang="ru-RU" dirty="0">
                <a:solidFill>
                  <a:schemeClr val="tx1"/>
                </a:solidFill>
              </a:rPr>
              <a:t>, однако сорбент не должен содержать адсорбированной воды. Прививку следует проводить с использованием </a:t>
            </a:r>
            <a:r>
              <a:rPr lang="ru-RU" dirty="0" err="1">
                <a:solidFill>
                  <a:schemeClr val="tx1"/>
                </a:solidFill>
              </a:rPr>
              <a:t>монохлорсиланов</a:t>
            </a:r>
            <a:r>
              <a:rPr lang="ru-RU" dirty="0">
                <a:solidFill>
                  <a:schemeClr val="tx1"/>
                </a:solidFill>
              </a:rPr>
              <a:t>, например </a:t>
            </a:r>
            <a:r>
              <a:rPr lang="ru-RU" dirty="0" err="1">
                <a:solidFill>
                  <a:schemeClr val="tx1"/>
                </a:solidFill>
              </a:rPr>
              <a:t>октадецилдиметилхлорсилана</a:t>
            </a:r>
            <a:r>
              <a:rPr lang="ru-RU" dirty="0">
                <a:solidFill>
                  <a:schemeClr val="tx1"/>
                </a:solidFill>
              </a:rPr>
              <a:t>, в условиях, обеспечивающих наиболее полное протекание реакции с </a:t>
            </a:r>
            <a:r>
              <a:rPr lang="ru-RU" dirty="0" err="1">
                <a:solidFill>
                  <a:schemeClr val="tx1"/>
                </a:solidFill>
              </a:rPr>
              <a:t>силанольными</a:t>
            </a:r>
            <a:r>
              <a:rPr lang="ru-RU" dirty="0">
                <a:solidFill>
                  <a:schemeClr val="tx1"/>
                </a:solidFill>
              </a:rPr>
              <a:t> группами. После окончания прививки проводят «энд </a:t>
            </a:r>
            <a:r>
              <a:rPr lang="ru-RU" dirty="0" err="1">
                <a:solidFill>
                  <a:schemeClr val="tx1"/>
                </a:solidFill>
              </a:rPr>
              <a:t>кеппинг</a:t>
            </a:r>
            <a:r>
              <a:rPr lang="ru-RU" dirty="0">
                <a:solidFill>
                  <a:schemeClr val="tx1"/>
                </a:solidFill>
              </a:rPr>
              <a:t>», т.е. обработку </a:t>
            </a:r>
            <a:r>
              <a:rPr lang="ru-RU" dirty="0" err="1">
                <a:solidFill>
                  <a:schemeClr val="tx1"/>
                </a:solidFill>
              </a:rPr>
              <a:t>триметилхлорсиланом</a:t>
            </a:r>
            <a:r>
              <a:rPr lang="ru-RU" dirty="0">
                <a:solidFill>
                  <a:schemeClr val="tx1"/>
                </a:solidFill>
              </a:rPr>
              <a:t> для окончательного устранения доступных </a:t>
            </a:r>
            <a:r>
              <a:rPr lang="ru-RU" dirty="0" err="1">
                <a:solidFill>
                  <a:schemeClr val="tx1"/>
                </a:solidFill>
              </a:rPr>
              <a:t>силанольных</a:t>
            </a:r>
            <a:r>
              <a:rPr lang="ru-RU" dirty="0">
                <a:solidFill>
                  <a:schemeClr val="tx1"/>
                </a:solidFill>
              </a:rPr>
              <a:t> групп на поверхности сорбента. Наконец, сорбент должен быть полностью отмыт после окончания реакции от всех остатков использовавшихся </a:t>
            </a:r>
            <a:r>
              <a:rPr lang="ru-RU" dirty="0" err="1">
                <a:solidFill>
                  <a:schemeClr val="tx1"/>
                </a:solidFill>
              </a:rPr>
              <a:t>рактивов</a:t>
            </a:r>
            <a:r>
              <a:rPr lang="ru-RU" dirty="0">
                <a:solidFill>
                  <a:schemeClr val="tx1"/>
                </a:solidFill>
              </a:rPr>
              <a:t> и побочных продуктов реакции.</a:t>
            </a:r>
          </a:p>
          <a:p>
            <a:pPr algn="just"/>
            <a:endParaRPr lang="ru-RU" dirty="0">
              <a:solidFill>
                <a:schemeClr val="tx1"/>
              </a:solidFill>
            </a:endParaRPr>
          </a:p>
          <a:p>
            <a:pPr marL="0" indent="0" algn="just">
              <a:buNone/>
            </a:pPr>
            <a:r>
              <a:rPr lang="ru-RU" dirty="0">
                <a:solidFill>
                  <a:schemeClr val="tx1"/>
                </a:solidFill>
              </a:rPr>
              <a:t>Каждому </a:t>
            </a:r>
            <a:r>
              <a:rPr lang="ru-RU" dirty="0" err="1">
                <a:solidFill>
                  <a:schemeClr val="tx1"/>
                </a:solidFill>
              </a:rPr>
              <a:t>хроматографисту</a:t>
            </a:r>
            <a:r>
              <a:rPr lang="ru-RU" dirty="0">
                <a:solidFill>
                  <a:schemeClr val="tx1"/>
                </a:solidFill>
              </a:rPr>
              <a:t> приходится решать, какой же из доступных для него </a:t>
            </a:r>
            <a:r>
              <a:rPr lang="ru-RU" dirty="0" err="1">
                <a:solidFill>
                  <a:schemeClr val="tx1"/>
                </a:solidFill>
              </a:rPr>
              <a:t>обращенно</a:t>
            </a:r>
            <a:r>
              <a:rPr lang="ru-RU" dirty="0">
                <a:solidFill>
                  <a:schemeClr val="tx1"/>
                </a:solidFill>
              </a:rPr>
              <a:t>-фазных сорбентов является наиболее приближающимся к идеальному. При этом ему приводится пользоваться данными фирмы о размере пор (среднем) У их кривой распределения, об объеме пор, поверхности сорбента, прививаемом агенте, наличии или отсутствии дополнительной обработки («энд </a:t>
            </a:r>
            <a:r>
              <a:rPr lang="ru-RU" dirty="0" err="1">
                <a:solidFill>
                  <a:schemeClr val="tx1"/>
                </a:solidFill>
              </a:rPr>
              <a:t>кэппинга</a:t>
            </a:r>
            <a:r>
              <a:rPr lang="ru-RU" dirty="0">
                <a:solidFill>
                  <a:schemeClr val="tx1"/>
                </a:solidFill>
              </a:rPr>
              <a:t>»). Эти данные, как правило, неполные и не содержат многих важных сведений, касающихся технологии и в большой мере определяющих качество сорбента. кроме того, многие данные носят рекламный характер.</a:t>
            </a:r>
          </a:p>
          <a:p>
            <a:pPr algn="just"/>
            <a:endParaRPr lang="ru-RU" dirty="0">
              <a:solidFill>
                <a:schemeClr val="tx1"/>
              </a:solidFill>
            </a:endParaRPr>
          </a:p>
          <a:p>
            <a:pPr marL="0" indent="0" algn="just">
              <a:buNone/>
            </a:pPr>
            <a:r>
              <a:rPr lang="ru-RU" dirty="0">
                <a:solidFill>
                  <a:schemeClr val="tx1"/>
                </a:solidFill>
              </a:rPr>
              <a:t>Силикагель, используемый как матрица для последующей прививки неподвижной фазы, играет важнейшую роль в определении конечных свойств получаемого сорбента. Он имеет пространственно-пористую структуру, образованную диоксидом кремния в процессе образования золя, геля и последующей его сушки с удалением физически сорбированной воды. В зависимости от условий формования силикагеля могут быть получены образцы со средними размерами пор от 3 до 10 </a:t>
            </a:r>
            <a:r>
              <a:rPr lang="ru-RU" dirty="0" err="1">
                <a:solidFill>
                  <a:schemeClr val="tx1"/>
                </a:solidFill>
              </a:rPr>
              <a:t>нм</a:t>
            </a:r>
            <a:r>
              <a:rPr lang="ru-RU" dirty="0">
                <a:solidFill>
                  <a:schemeClr val="tx1"/>
                </a:solidFill>
              </a:rPr>
              <a:t>. За счет последующей гидротермальной обработки силикагеля может быть достигнуто значительное увеличение размера пор (до 20–50 </a:t>
            </a:r>
            <a:r>
              <a:rPr lang="ru-RU" dirty="0" err="1">
                <a:solidFill>
                  <a:schemeClr val="tx1"/>
                </a:solidFill>
              </a:rPr>
              <a:t>нм</a:t>
            </a:r>
            <a:r>
              <a:rPr lang="ru-RU" dirty="0">
                <a:solidFill>
                  <a:schemeClr val="tx1"/>
                </a:solidFill>
              </a:rPr>
              <a:t> и более) при сохранении в основном объема пор. Методами формования микросферических сорбентов для ВЭЖХ из </a:t>
            </a:r>
            <a:r>
              <a:rPr lang="ru-RU" dirty="0" err="1">
                <a:solidFill>
                  <a:schemeClr val="tx1"/>
                </a:solidFill>
              </a:rPr>
              <a:t>тетраэтоксисилана</a:t>
            </a:r>
            <a:r>
              <a:rPr lang="ru-RU" dirty="0">
                <a:solidFill>
                  <a:schemeClr val="tx1"/>
                </a:solidFill>
              </a:rPr>
              <a:t> за счет варьирования условий формования и отверждения, выбора растворителей и т.п. удается добиться получения силикагеля с достаточно высокой пористостью (свободный объем пор 0,7–1,2 мл/л) и порами от 5 до 400 </a:t>
            </a:r>
            <a:r>
              <a:rPr lang="ru-RU" dirty="0" err="1">
                <a:solidFill>
                  <a:schemeClr val="tx1"/>
                </a:solidFill>
              </a:rPr>
              <a:t>нм</a:t>
            </a:r>
            <a:r>
              <a:rPr lang="ru-RU" dirty="0">
                <a:solidFill>
                  <a:schemeClr val="tx1"/>
                </a:solidFill>
              </a:rPr>
              <a:t> и более.</a:t>
            </a:r>
          </a:p>
          <a:p>
            <a:pPr algn="just"/>
            <a:endParaRPr lang="ru-RU" dirty="0">
              <a:solidFill>
                <a:schemeClr val="tx1"/>
              </a:solidFill>
            </a:endParaRPr>
          </a:p>
          <a:p>
            <a:pPr marL="0" indent="0" algn="just">
              <a:buNone/>
            </a:pPr>
            <a:r>
              <a:rPr lang="ru-RU" dirty="0">
                <a:solidFill>
                  <a:schemeClr val="tx1"/>
                </a:solidFill>
              </a:rPr>
              <a:t>Какую же </a:t>
            </a:r>
            <a:r>
              <a:rPr lang="ru-RU" dirty="0" err="1">
                <a:solidFill>
                  <a:schemeClr val="tx1"/>
                </a:solidFill>
              </a:rPr>
              <a:t>силикагелевую</a:t>
            </a:r>
            <a:r>
              <a:rPr lang="ru-RU" dirty="0">
                <a:solidFill>
                  <a:schemeClr val="tx1"/>
                </a:solidFill>
              </a:rPr>
              <a:t> матрицу использовать для прививки неподвижной фазы? Следует учитывать ряд важных обстоятельств. Если использовать матрицу с порами 3–5 </a:t>
            </a:r>
            <a:r>
              <a:rPr lang="ru-RU" dirty="0" err="1">
                <a:solidFill>
                  <a:schemeClr val="tx1"/>
                </a:solidFill>
              </a:rPr>
              <a:t>нм</a:t>
            </a:r>
            <a:r>
              <a:rPr lang="ru-RU" dirty="0">
                <a:solidFill>
                  <a:schemeClr val="tx1"/>
                </a:solidFill>
              </a:rPr>
              <a:t>, размер таких пор соизмерим с длиной цепи </a:t>
            </a:r>
            <a:r>
              <a:rPr lang="ru-RU" dirty="0" err="1">
                <a:solidFill>
                  <a:schemeClr val="tx1"/>
                </a:solidFill>
              </a:rPr>
              <a:t>октадецилсилана</a:t>
            </a:r>
            <a:r>
              <a:rPr lang="ru-RU" dirty="0">
                <a:solidFill>
                  <a:schemeClr val="tx1"/>
                </a:solidFill>
              </a:rPr>
              <a:t> (около 1 </a:t>
            </a:r>
            <a:r>
              <a:rPr lang="ru-RU" dirty="0" err="1">
                <a:solidFill>
                  <a:schemeClr val="tx1"/>
                </a:solidFill>
              </a:rPr>
              <a:t>нм</a:t>
            </a:r>
            <a:r>
              <a:rPr lang="ru-RU" dirty="0">
                <a:solidFill>
                  <a:schemeClr val="tx1"/>
                </a:solidFill>
              </a:rPr>
              <a:t>). Если предположить плотную прививку к такому сорбенту </a:t>
            </a:r>
            <a:r>
              <a:rPr lang="ru-RU" dirty="0" err="1">
                <a:solidFill>
                  <a:schemeClr val="tx1"/>
                </a:solidFill>
              </a:rPr>
              <a:t>октадецилсилановых</a:t>
            </a:r>
            <a:r>
              <a:rPr lang="ru-RU" dirty="0">
                <a:solidFill>
                  <a:schemeClr val="tx1"/>
                </a:solidFill>
              </a:rPr>
              <a:t> групп, становится очевидным, что узкие поры уменьшатся в диаметре очень значительно (некоторые даже вообще закроются) и станут недоступными для попадания в них крупных анализируемых молекул. Это может внести существенный вклад в изменение удерживания и порядка выхода компонентов. Если первоначально для прививки использовали силикагели с размерами пор 5–6 </a:t>
            </a:r>
            <a:r>
              <a:rPr lang="ru-RU" dirty="0" err="1">
                <a:solidFill>
                  <a:schemeClr val="tx1"/>
                </a:solidFill>
              </a:rPr>
              <a:t>нм</a:t>
            </a:r>
            <a:r>
              <a:rPr lang="ru-RU" dirty="0">
                <a:solidFill>
                  <a:schemeClr val="tx1"/>
                </a:solidFill>
              </a:rPr>
              <a:t>, то в последующем перешли к порам около 10 </a:t>
            </a:r>
            <a:r>
              <a:rPr lang="ru-RU" dirty="0" err="1">
                <a:solidFill>
                  <a:schemeClr val="tx1"/>
                </a:solidFill>
              </a:rPr>
              <a:t>нм</a:t>
            </a:r>
            <a:r>
              <a:rPr lang="ru-RU" dirty="0">
                <a:solidFill>
                  <a:schemeClr val="tx1"/>
                </a:solidFill>
              </a:rPr>
              <a:t>, а сейчас считают более целесообразным даже 15–30 </a:t>
            </a:r>
            <a:r>
              <a:rPr lang="ru-RU" dirty="0" err="1">
                <a:solidFill>
                  <a:schemeClr val="tx1"/>
                </a:solidFill>
              </a:rPr>
              <a:t>нм</a:t>
            </a:r>
            <a:r>
              <a:rPr lang="ru-RU" dirty="0">
                <a:solidFill>
                  <a:schemeClr val="tx1"/>
                </a:solidFill>
              </a:rPr>
              <a:t>. Это связано со все возрастающим использованием привитых сорбентов для анализа р больших по молекулярной массе биополимеров, таких, как белки, полипептиды и др.</a:t>
            </a:r>
          </a:p>
          <a:p>
            <a:pPr algn="just"/>
            <a:endParaRPr lang="ru-RU" dirty="0">
              <a:solidFill>
                <a:schemeClr val="tx1"/>
              </a:solidFill>
            </a:endParaRPr>
          </a:p>
          <a:p>
            <a:pPr marL="0" indent="0" algn="just">
              <a:buNone/>
            </a:pPr>
            <a:r>
              <a:rPr lang="ru-RU" dirty="0">
                <a:solidFill>
                  <a:schemeClr val="tx1"/>
                </a:solidFill>
              </a:rPr>
              <a:t>Кроме размера пор, большую роль играет объем пор силикагеля и его поверхность. Если рост поверхности дает увеличение количества </a:t>
            </a:r>
            <a:r>
              <a:rPr lang="ru-RU" dirty="0" err="1">
                <a:solidFill>
                  <a:schemeClr val="tx1"/>
                </a:solidFill>
              </a:rPr>
              <a:t>силанольных</a:t>
            </a:r>
            <a:r>
              <a:rPr lang="ru-RU" dirty="0">
                <a:solidFill>
                  <a:schemeClr val="tx1"/>
                </a:solidFill>
              </a:rPr>
              <a:t> групп (их плотность около 5 на 1 нм2) и количества привитой фазы при равной плотности прививки, то рост объема пор играет сложную роль. При увеличении объема пор не только увеличивается проницаемость силикагеля, но и уменьшается объем самого диоксида кремния и соответственно прочность силикагеля; он легче разрушается в процессе транспортировки, при набивке колонок, повышении давления при эксплуатации колонок. Правда, прочность определяется не только толщиной стенок ячеек силикагеля, но и их структурой.</a:t>
            </a:r>
          </a:p>
          <a:p>
            <a:pPr algn="just"/>
            <a:endParaRPr lang="ru-RU" dirty="0">
              <a:solidFill>
                <a:schemeClr val="tx1"/>
              </a:solidFill>
            </a:endParaRPr>
          </a:p>
          <a:p>
            <a:pPr marL="0" indent="0" algn="just">
              <a:buNone/>
            </a:pPr>
            <a:r>
              <a:rPr lang="ru-RU" dirty="0">
                <a:solidFill>
                  <a:schemeClr val="tx1"/>
                </a:solidFill>
              </a:rPr>
              <a:t>Относительно распределения пор силикагеля по размеру можно сказать, что есть образцы как с более узким, так и с более широким распределением. Кажется желательным иметь более узкий диапазон распределения пор по размерам, так как в этом случае однородность пор приводит к большей однородности прививки, ситовых эффектов и др.</a:t>
            </a:r>
          </a:p>
          <a:p>
            <a:pPr algn="just"/>
            <a:endParaRPr lang="ru-RU" dirty="0">
              <a:solidFill>
                <a:schemeClr val="tx1"/>
              </a:solidFill>
            </a:endParaRPr>
          </a:p>
          <a:p>
            <a:pPr marL="0" indent="0" algn="just">
              <a:buNone/>
            </a:pPr>
            <a:r>
              <a:rPr lang="ru-RU" dirty="0">
                <a:solidFill>
                  <a:schemeClr val="tx1"/>
                </a:solidFill>
              </a:rPr>
              <a:t>Для качественной прививки фазы к силикагелю важна подготовка его поверхности перед прививкой. Поверхность должна быть полностью </a:t>
            </a:r>
            <a:r>
              <a:rPr lang="ru-RU" dirty="0" err="1">
                <a:solidFill>
                  <a:schemeClr val="tx1"/>
                </a:solidFill>
              </a:rPr>
              <a:t>гидроксилирована</a:t>
            </a:r>
            <a:r>
              <a:rPr lang="ru-RU" dirty="0">
                <a:solidFill>
                  <a:schemeClr val="tx1"/>
                </a:solidFill>
              </a:rPr>
              <a:t> и не содержать сорбированной воды. Если </a:t>
            </a:r>
            <a:r>
              <a:rPr lang="ru-RU" dirty="0" err="1">
                <a:solidFill>
                  <a:schemeClr val="tx1"/>
                </a:solidFill>
              </a:rPr>
              <a:t>гидроксилирование</a:t>
            </a:r>
            <a:r>
              <a:rPr lang="ru-RU" dirty="0">
                <a:solidFill>
                  <a:schemeClr val="tx1"/>
                </a:solidFill>
              </a:rPr>
              <a:t> поверхности проведено не полностью (например, силикагель пересушен выше 180–200 °С) это приводит к тому, что образовавшиеся </a:t>
            </a:r>
            <a:r>
              <a:rPr lang="ru-RU" dirty="0" err="1">
                <a:solidFill>
                  <a:schemeClr val="tx1"/>
                </a:solidFill>
              </a:rPr>
              <a:t>силоксановые</a:t>
            </a:r>
            <a:r>
              <a:rPr lang="ru-RU" dirty="0">
                <a:solidFill>
                  <a:schemeClr val="tx1"/>
                </a:solidFill>
              </a:rPr>
              <a:t> группы не вступают в реакцию прививки, и количество привитой фазы уменьшается. С другой стороны, при последующем использовании такого сорбента его свойства в процессе эксплуатации в водных средах будут меняться, так как возможен гидролиз </a:t>
            </a:r>
            <a:r>
              <a:rPr lang="ru-RU" dirty="0" err="1">
                <a:solidFill>
                  <a:schemeClr val="tx1"/>
                </a:solidFill>
              </a:rPr>
              <a:t>силоксановых</a:t>
            </a:r>
            <a:r>
              <a:rPr lang="ru-RU" dirty="0">
                <a:solidFill>
                  <a:schemeClr val="tx1"/>
                </a:solidFill>
              </a:rPr>
              <a:t> групп с образованием новых активных </a:t>
            </a:r>
            <a:r>
              <a:rPr lang="ru-RU" dirty="0" err="1">
                <a:solidFill>
                  <a:schemeClr val="tx1"/>
                </a:solidFill>
              </a:rPr>
              <a:t>силанольных</a:t>
            </a:r>
            <a:r>
              <a:rPr lang="ru-RU" dirty="0">
                <a:solidFill>
                  <a:schemeClr val="tx1"/>
                </a:solidFill>
              </a:rPr>
              <a:t> групп.</a:t>
            </a:r>
          </a:p>
          <a:p>
            <a:pPr algn="just"/>
            <a:endParaRPr lang="ru-RU" dirty="0">
              <a:solidFill>
                <a:schemeClr val="tx1"/>
              </a:solidFill>
            </a:endParaRPr>
          </a:p>
          <a:p>
            <a:pPr marL="0" indent="0" algn="just">
              <a:buNone/>
            </a:pPr>
            <a:r>
              <a:rPr lang="ru-RU" dirty="0" err="1">
                <a:solidFill>
                  <a:schemeClr val="tx1"/>
                </a:solidFill>
              </a:rPr>
              <a:t>Гидроксилирование</a:t>
            </a:r>
            <a:r>
              <a:rPr lang="ru-RU" dirty="0">
                <a:solidFill>
                  <a:schemeClr val="tx1"/>
                </a:solidFill>
              </a:rPr>
              <a:t> проводят кипячением силикагеля в воде в присутствии кислот в течение нескольких часов и затем сушат при температуре до 150 °С. Сушка должна обеспечить удаление физически сорбированной воды, так как она приводит к бесполезному расходу прививаемого </a:t>
            </a:r>
            <a:r>
              <a:rPr lang="ru-RU" dirty="0" err="1">
                <a:solidFill>
                  <a:schemeClr val="tx1"/>
                </a:solidFill>
              </a:rPr>
              <a:t>хлорсилана</a:t>
            </a:r>
            <a:r>
              <a:rPr lang="ru-RU" dirty="0">
                <a:solidFill>
                  <a:schemeClr val="tx1"/>
                </a:solidFill>
              </a:rPr>
              <a:t>, загрязнению сорбента побочными продуктами реакции и изменению выбранного мольного соотношения </a:t>
            </a:r>
            <a:r>
              <a:rPr lang="ru-RU" dirty="0" err="1">
                <a:solidFill>
                  <a:schemeClr val="tx1"/>
                </a:solidFill>
              </a:rPr>
              <a:t>хлорсилана</a:t>
            </a:r>
            <a:r>
              <a:rPr lang="ru-RU" dirty="0">
                <a:solidFill>
                  <a:schemeClr val="tx1"/>
                </a:solidFill>
              </a:rPr>
              <a:t> и </a:t>
            </a:r>
            <a:r>
              <a:rPr lang="ru-RU" dirty="0" err="1">
                <a:solidFill>
                  <a:schemeClr val="tx1"/>
                </a:solidFill>
              </a:rPr>
              <a:t>силанольных</a:t>
            </a:r>
            <a:r>
              <a:rPr lang="ru-RU" dirty="0">
                <a:solidFill>
                  <a:schemeClr val="tx1"/>
                </a:solidFill>
              </a:rPr>
              <a:t> групп.</a:t>
            </a:r>
          </a:p>
        </p:txBody>
      </p:sp>
    </p:spTree>
    <p:extLst>
      <p:ext uri="{BB962C8B-B14F-4D97-AF65-F5344CB8AC3E}">
        <p14:creationId xmlns:p14="http://schemas.microsoft.com/office/powerpoint/2010/main" val="1749612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43600"/>
            <a:ext cx="8534400" cy="50799"/>
          </a:xfrm>
        </p:spPr>
        <p:txBody>
          <a:bodyPr>
            <a:normAutofit fontScale="90000"/>
          </a:bodyPr>
          <a:lstStyle/>
          <a:p>
            <a:endParaRPr lang="ru-RU" dirty="0"/>
          </a:p>
        </p:txBody>
      </p:sp>
      <p:sp>
        <p:nvSpPr>
          <p:cNvPr id="3" name="Объект 2"/>
          <p:cNvSpPr>
            <a:spLocks noGrp="1"/>
          </p:cNvSpPr>
          <p:nvPr>
            <p:ph idx="1"/>
          </p:nvPr>
        </p:nvSpPr>
        <p:spPr>
          <a:xfrm>
            <a:off x="684212" y="685800"/>
            <a:ext cx="11360930" cy="5457305"/>
          </a:xfrm>
        </p:spPr>
        <p:txBody>
          <a:bodyPr>
            <a:normAutofit fontScale="55000" lnSpcReduction="20000"/>
          </a:bodyPr>
          <a:lstStyle/>
          <a:p>
            <a:pPr marL="0" indent="0" algn="just">
              <a:buNone/>
            </a:pPr>
            <a:r>
              <a:rPr lang="ru-RU" dirty="0">
                <a:solidFill>
                  <a:schemeClr val="tx1"/>
                </a:solidFill>
              </a:rPr>
              <a:t>Старые, давно разработанные </a:t>
            </a:r>
            <a:r>
              <a:rPr lang="ru-RU" dirty="0" err="1">
                <a:solidFill>
                  <a:schemeClr val="tx1"/>
                </a:solidFill>
              </a:rPr>
              <a:t>обращенно</a:t>
            </a:r>
            <a:r>
              <a:rPr lang="ru-RU" dirty="0">
                <a:solidFill>
                  <a:schemeClr val="tx1"/>
                </a:solidFill>
              </a:rPr>
              <a:t>-фазные сорбенты, как правило, получали обработкой силикагеля </a:t>
            </a:r>
            <a:r>
              <a:rPr lang="ru-RU" dirty="0" err="1">
                <a:solidFill>
                  <a:schemeClr val="tx1"/>
                </a:solidFill>
              </a:rPr>
              <a:t>октадецил</a:t>
            </a:r>
            <a:r>
              <a:rPr lang="ru-RU" dirty="0">
                <a:solidFill>
                  <a:schemeClr val="tx1"/>
                </a:solidFill>
              </a:rPr>
              <a:t>- или </a:t>
            </a:r>
            <a:r>
              <a:rPr lang="ru-RU" dirty="0" err="1">
                <a:solidFill>
                  <a:schemeClr val="tx1"/>
                </a:solidFill>
              </a:rPr>
              <a:t>октилтрихлорсиланами</a:t>
            </a:r>
            <a:r>
              <a:rPr lang="ru-RU" dirty="0">
                <a:solidFill>
                  <a:schemeClr val="tx1"/>
                </a:solidFill>
              </a:rPr>
              <a:t>. При этом покрытие поверхности было неполным, а привитые слои в той или иной степени (в зависимости от содержания воды в растворителе, степени безводности силикагеля, герметичности аппаратуры, технологии и т.д.) были полимеризованы.</a:t>
            </a:r>
          </a:p>
          <a:p>
            <a:pPr algn="just"/>
            <a:endParaRPr lang="ru-RU" dirty="0">
              <a:solidFill>
                <a:schemeClr val="tx1"/>
              </a:solidFill>
            </a:endParaRPr>
          </a:p>
          <a:p>
            <a:pPr marL="0" indent="0" algn="just">
              <a:buNone/>
            </a:pPr>
            <a:r>
              <a:rPr lang="ru-RU" dirty="0">
                <a:solidFill>
                  <a:schemeClr val="tx1"/>
                </a:solidFill>
              </a:rPr>
              <a:t>Работа по улучшению качества привитого слоя велась разными учеными постоянно и в разных направлениях. С целью устранения полимеризации прививаемого агента было предложено использовать </a:t>
            </a:r>
            <a:r>
              <a:rPr lang="ru-RU" dirty="0" err="1">
                <a:solidFill>
                  <a:schemeClr val="tx1"/>
                </a:solidFill>
              </a:rPr>
              <a:t>монохлорсиланы</a:t>
            </a:r>
            <a:r>
              <a:rPr lang="ru-RU" dirty="0">
                <a:solidFill>
                  <a:schemeClr val="tx1"/>
                </a:solidFill>
              </a:rPr>
              <a:t> (например, </a:t>
            </a:r>
            <a:r>
              <a:rPr lang="ru-RU" dirty="0" err="1">
                <a:solidFill>
                  <a:schemeClr val="tx1"/>
                </a:solidFill>
              </a:rPr>
              <a:t>диметилокта-децилхлорсилан</a:t>
            </a:r>
            <a:r>
              <a:rPr lang="ru-RU" dirty="0">
                <a:solidFill>
                  <a:schemeClr val="tx1"/>
                </a:solidFill>
              </a:rPr>
              <a:t>, </a:t>
            </a:r>
            <a:r>
              <a:rPr lang="ru-RU" dirty="0" err="1">
                <a:solidFill>
                  <a:schemeClr val="tx1"/>
                </a:solidFill>
              </a:rPr>
              <a:t>диметилоктилхлорсилан</a:t>
            </a:r>
            <a:r>
              <a:rPr lang="ru-RU" dirty="0">
                <a:solidFill>
                  <a:schemeClr val="tx1"/>
                </a:solidFill>
              </a:rPr>
              <a:t> и др.), которые по природе своей </a:t>
            </a:r>
            <a:r>
              <a:rPr lang="ru-RU" dirty="0" err="1">
                <a:solidFill>
                  <a:schemeClr val="tx1"/>
                </a:solidFill>
              </a:rPr>
              <a:t>монофункциональны</a:t>
            </a:r>
            <a:r>
              <a:rPr lang="ru-RU" dirty="0">
                <a:solidFill>
                  <a:schemeClr val="tx1"/>
                </a:solidFill>
              </a:rPr>
              <a:t> и могут дать только </a:t>
            </a:r>
            <a:r>
              <a:rPr lang="ru-RU" dirty="0" err="1">
                <a:solidFill>
                  <a:schemeClr val="tx1"/>
                </a:solidFill>
              </a:rPr>
              <a:t>мономерный</a:t>
            </a:r>
            <a:r>
              <a:rPr lang="ru-RU" dirty="0">
                <a:solidFill>
                  <a:schemeClr val="tx1"/>
                </a:solidFill>
              </a:rPr>
              <a:t> привитой слой. Вода дезактивирует </a:t>
            </a:r>
            <a:r>
              <a:rPr lang="ru-RU" dirty="0" err="1">
                <a:solidFill>
                  <a:schemeClr val="tx1"/>
                </a:solidFill>
              </a:rPr>
              <a:t>монохлорсиланы</a:t>
            </a:r>
            <a:r>
              <a:rPr lang="ru-RU" dirty="0">
                <a:solidFill>
                  <a:schemeClr val="tx1"/>
                </a:solidFill>
              </a:rPr>
              <a:t>, вступая с ними в реакцию, однако в реакцию прививки они уже не вступают и после окончания реакции отмываются вместе непрореагировавшим исходным </a:t>
            </a:r>
            <a:r>
              <a:rPr lang="ru-RU" dirty="0" err="1">
                <a:solidFill>
                  <a:schemeClr val="tx1"/>
                </a:solidFill>
              </a:rPr>
              <a:t>алкилдиметилхлорсиланом</a:t>
            </a:r>
            <a:r>
              <a:rPr lang="ru-RU" dirty="0">
                <a:solidFill>
                  <a:schemeClr val="tx1"/>
                </a:solidFill>
              </a:rPr>
              <a:t>. С целью устранения влияния остаточных </a:t>
            </a:r>
            <a:r>
              <a:rPr lang="ru-RU" dirty="0" err="1">
                <a:solidFill>
                  <a:schemeClr val="tx1"/>
                </a:solidFill>
              </a:rPr>
              <a:t>силанольных</a:t>
            </a:r>
            <a:r>
              <a:rPr lang="ru-RU" dirty="0">
                <a:solidFill>
                  <a:schemeClr val="tx1"/>
                </a:solidFill>
              </a:rPr>
              <a:t> групп было предложено после проведения прививки вести так называемое «окончательное замещение», или «энд </a:t>
            </a:r>
            <a:r>
              <a:rPr lang="ru-RU" dirty="0" err="1">
                <a:solidFill>
                  <a:schemeClr val="tx1"/>
                </a:solidFill>
              </a:rPr>
              <a:t>кэппинг</a:t>
            </a:r>
            <a:r>
              <a:rPr lang="ru-RU" dirty="0">
                <a:solidFill>
                  <a:schemeClr val="tx1"/>
                </a:solidFill>
              </a:rPr>
              <a:t>». В этом случае после прививки основной фазы сорбент обрабатывают сильными реагентами с минимальным мольным объемом (на пример, </a:t>
            </a:r>
            <a:r>
              <a:rPr lang="ru-RU" dirty="0" err="1">
                <a:solidFill>
                  <a:schemeClr val="tx1"/>
                </a:solidFill>
              </a:rPr>
              <a:t>триметилхлорсиланом</a:t>
            </a:r>
            <a:r>
              <a:rPr lang="ru-RU" dirty="0">
                <a:solidFill>
                  <a:schemeClr val="tx1"/>
                </a:solidFill>
              </a:rPr>
              <a:t>), которые блокируют основную массу непрореагировавших </a:t>
            </a:r>
            <a:r>
              <a:rPr lang="ru-RU" dirty="0" err="1">
                <a:solidFill>
                  <a:schemeClr val="tx1"/>
                </a:solidFill>
              </a:rPr>
              <a:t>силанольных</a:t>
            </a:r>
            <a:r>
              <a:rPr lang="ru-RU" dirty="0">
                <a:solidFill>
                  <a:schemeClr val="tx1"/>
                </a:solidFill>
              </a:rPr>
              <a:t> групп. С целью получения сорбентов с более воспроизводимыми </a:t>
            </a:r>
            <a:r>
              <a:rPr lang="ru-RU" dirty="0" err="1">
                <a:solidFill>
                  <a:schemeClr val="tx1"/>
                </a:solidFill>
              </a:rPr>
              <a:t>хроматографическими</a:t>
            </a:r>
            <a:r>
              <a:rPr lang="ru-RU" dirty="0">
                <a:solidFill>
                  <a:schemeClr val="tx1"/>
                </a:solidFill>
              </a:rPr>
              <a:t> свойствами значительно больше внимания стало </a:t>
            </a:r>
            <a:r>
              <a:rPr lang="ru-RU" dirty="0" err="1">
                <a:solidFill>
                  <a:schemeClr val="tx1"/>
                </a:solidFill>
              </a:rPr>
              <a:t>удеяться</a:t>
            </a:r>
            <a:r>
              <a:rPr lang="ru-RU" dirty="0">
                <a:solidFill>
                  <a:schemeClr val="tx1"/>
                </a:solidFill>
              </a:rPr>
              <a:t> качеству растворителей и прививаемых </a:t>
            </a:r>
            <a:r>
              <a:rPr lang="ru-RU" dirty="0" err="1">
                <a:solidFill>
                  <a:schemeClr val="tx1"/>
                </a:solidFill>
              </a:rPr>
              <a:t>силанов</a:t>
            </a:r>
            <a:r>
              <a:rPr lang="ru-RU" dirty="0">
                <a:solidFill>
                  <a:schemeClr val="tx1"/>
                </a:solidFill>
              </a:rPr>
              <a:t>, подготовке (</a:t>
            </a:r>
            <a:r>
              <a:rPr lang="ru-RU" dirty="0" err="1">
                <a:solidFill>
                  <a:schemeClr val="tx1"/>
                </a:solidFill>
              </a:rPr>
              <a:t>гидроксилированию</a:t>
            </a:r>
            <a:r>
              <a:rPr lang="ru-RU" dirty="0">
                <a:solidFill>
                  <a:schemeClr val="tx1"/>
                </a:solidFill>
              </a:rPr>
              <a:t>) исходного силикагеля.</a:t>
            </a:r>
          </a:p>
          <a:p>
            <a:pPr algn="just"/>
            <a:endParaRPr lang="ru-RU" dirty="0">
              <a:solidFill>
                <a:schemeClr val="tx1"/>
              </a:solidFill>
            </a:endParaRPr>
          </a:p>
          <a:p>
            <a:pPr marL="0" indent="0" algn="just">
              <a:buNone/>
            </a:pPr>
            <a:r>
              <a:rPr lang="ru-RU" dirty="0">
                <a:solidFill>
                  <a:schemeClr val="tx1"/>
                </a:solidFill>
              </a:rPr>
              <a:t>По мере разработки усовершенствованных методов прививки обращенных фаз практически все фирмы имели возможность использовать их для производства нового поколения сорбентов. Тем не менее не было прекращено производство старых сорбентов. В чем причина этого? Причин несколько, но основными являются две: наличие – налаженного производства сорбентов по старой технологии и нежелание его прекращать или перестраивать; разработанные методы анализа разных смесей и требования потребителей, не желающих менять свои методики анализа. Более консервативные фирмы, имеющие хороший сбыт старых </a:t>
            </a:r>
            <a:r>
              <a:rPr lang="ru-RU" dirty="0" err="1">
                <a:solidFill>
                  <a:schemeClr val="tx1"/>
                </a:solidFill>
              </a:rPr>
              <a:t>обращенно</a:t>
            </a:r>
            <a:r>
              <a:rPr lang="ru-RU" dirty="0">
                <a:solidFill>
                  <a:schemeClr val="tx1"/>
                </a:solidFill>
              </a:rPr>
              <a:t>-фазных сорбентов, продолжают их выпускать, а более прогрессивные наряду с выпуском старых организуют выпуск новых модификаций сорбентов, вводя для них отличительные знаки или цифры. Так, фирма «Ватман» имеет четыре варианта сорбента «</a:t>
            </a:r>
            <a:r>
              <a:rPr lang="ru-RU" dirty="0" err="1">
                <a:solidFill>
                  <a:schemeClr val="tx1"/>
                </a:solidFill>
              </a:rPr>
              <a:t>октадецилсилан</a:t>
            </a:r>
            <a:r>
              <a:rPr lang="ru-RU" dirty="0">
                <a:solidFill>
                  <a:schemeClr val="tx1"/>
                </a:solidFill>
              </a:rPr>
              <a:t> на силикагеле», при этом </a:t>
            </a:r>
            <a:r>
              <a:rPr lang="ru-RU" dirty="0" err="1">
                <a:solidFill>
                  <a:schemeClr val="tx1"/>
                </a:solidFill>
              </a:rPr>
              <a:t>силикагелевая</a:t>
            </a:r>
            <a:r>
              <a:rPr lang="ru-RU" dirty="0">
                <a:solidFill>
                  <a:schemeClr val="tx1"/>
                </a:solidFill>
              </a:rPr>
              <a:t> матрица одна и та же, фирма «</a:t>
            </a:r>
            <a:r>
              <a:rPr lang="ru-RU" dirty="0" err="1">
                <a:solidFill>
                  <a:schemeClr val="tx1"/>
                </a:solidFill>
              </a:rPr>
              <a:t>Уотерс</a:t>
            </a:r>
            <a:r>
              <a:rPr lang="ru-RU" dirty="0">
                <a:solidFill>
                  <a:schemeClr val="tx1"/>
                </a:solidFill>
              </a:rPr>
              <a:t>» – не менее трех, различающихся методом прививки и </a:t>
            </a:r>
            <a:r>
              <a:rPr lang="ru-RU" dirty="0" err="1">
                <a:solidFill>
                  <a:schemeClr val="tx1"/>
                </a:solidFill>
              </a:rPr>
              <a:t>силикагелевыми</a:t>
            </a:r>
            <a:r>
              <a:rPr lang="ru-RU" dirty="0">
                <a:solidFill>
                  <a:schemeClr val="tx1"/>
                </a:solidFill>
              </a:rPr>
              <a:t> матрицами (два сферической формы и один – неправильной), фирма «</a:t>
            </a:r>
            <a:r>
              <a:rPr lang="ru-RU" dirty="0" err="1">
                <a:solidFill>
                  <a:schemeClr val="tx1"/>
                </a:solidFill>
              </a:rPr>
              <a:t>Фэйс</a:t>
            </a:r>
            <a:r>
              <a:rPr lang="ru-RU" dirty="0">
                <a:solidFill>
                  <a:schemeClr val="tx1"/>
                </a:solidFill>
              </a:rPr>
              <a:t> </a:t>
            </a:r>
            <a:r>
              <a:rPr lang="ru-RU" dirty="0" err="1">
                <a:solidFill>
                  <a:schemeClr val="tx1"/>
                </a:solidFill>
              </a:rPr>
              <a:t>Сепарейшн</a:t>
            </a:r>
            <a:r>
              <a:rPr lang="ru-RU" dirty="0">
                <a:solidFill>
                  <a:schemeClr val="tx1"/>
                </a:solidFill>
              </a:rPr>
              <a:t>» – два варианта на одной </a:t>
            </a:r>
            <a:r>
              <a:rPr lang="ru-RU" dirty="0" err="1">
                <a:solidFill>
                  <a:schemeClr val="tx1"/>
                </a:solidFill>
              </a:rPr>
              <a:t>силикагелевой</a:t>
            </a:r>
            <a:r>
              <a:rPr lang="ru-RU" dirty="0">
                <a:solidFill>
                  <a:schemeClr val="tx1"/>
                </a:solidFill>
              </a:rPr>
              <a:t> матрице и т.д.</a:t>
            </a:r>
          </a:p>
          <a:p>
            <a:pPr algn="just"/>
            <a:endParaRPr lang="ru-RU" dirty="0">
              <a:solidFill>
                <a:schemeClr val="tx1"/>
              </a:solidFill>
            </a:endParaRPr>
          </a:p>
          <a:p>
            <a:pPr marL="0" indent="0" algn="just">
              <a:buNone/>
            </a:pPr>
            <a:r>
              <a:rPr lang="ru-RU" dirty="0">
                <a:solidFill>
                  <a:schemeClr val="tx1"/>
                </a:solidFill>
              </a:rPr>
              <a:t>Ознакомившись с этими данными, начинающий и даже более опытный специалист по ВЭЖХ обычно задает вопрос: какой же </a:t>
            </a:r>
            <a:r>
              <a:rPr lang="ru-RU" dirty="0" err="1">
                <a:solidFill>
                  <a:schemeClr val="tx1"/>
                </a:solidFill>
              </a:rPr>
              <a:t>обращенно</a:t>
            </a:r>
            <a:r>
              <a:rPr lang="ru-RU" dirty="0">
                <a:solidFill>
                  <a:schemeClr val="tx1"/>
                </a:solidFill>
              </a:rPr>
              <a:t>-фазный сорбент следует считать наилучшим и приближающимся к идеальному? Ответить на такой вопрос конкретным названием сорбента, к сожалению, невозможно по многим причинам. Основной из них является то, что наилучшим, с точки зрения хроматографии, является тот сорбент, который обеспечивает для данной смеси наилучшее разделение в кратчайший срок. Зачастую сниженная химическая однородность поверхности старых сорбентов в результате комбинированного (распределительного и адсорбционного, иногда в сочетании с ионообменным) механизма удерживания обеспечивает такое разделение, а сорбент с химически более однородной поверхностью не обеспечивает.</a:t>
            </a:r>
          </a:p>
        </p:txBody>
      </p:sp>
    </p:spTree>
    <p:extLst>
      <p:ext uri="{BB962C8B-B14F-4D97-AF65-F5344CB8AC3E}">
        <p14:creationId xmlns:p14="http://schemas.microsoft.com/office/powerpoint/2010/main" val="2936514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48680"/>
            <a:ext cx="8534400" cy="45719"/>
          </a:xfrm>
        </p:spPr>
        <p:txBody>
          <a:bodyPr>
            <a:normAutofit fontScale="90000"/>
          </a:bodyPr>
          <a:lstStyle/>
          <a:p>
            <a:endParaRPr lang="ru-RU" dirty="0"/>
          </a:p>
        </p:txBody>
      </p:sp>
      <p:sp>
        <p:nvSpPr>
          <p:cNvPr id="3" name="Объект 2"/>
          <p:cNvSpPr>
            <a:spLocks noGrp="1"/>
          </p:cNvSpPr>
          <p:nvPr>
            <p:ph idx="1"/>
          </p:nvPr>
        </p:nvSpPr>
        <p:spPr>
          <a:xfrm>
            <a:off x="174567" y="149630"/>
            <a:ext cx="11729257" cy="6359236"/>
          </a:xfrm>
        </p:spPr>
        <p:txBody>
          <a:bodyPr>
            <a:normAutofit lnSpcReduction="10000"/>
          </a:bodyPr>
          <a:lstStyle/>
          <a:p>
            <a:pPr marL="0" indent="0">
              <a:buNone/>
            </a:pPr>
            <a:r>
              <a:rPr lang="ru-RU" dirty="0">
                <a:solidFill>
                  <a:schemeClr val="tx1"/>
                </a:solidFill>
              </a:rPr>
              <a:t>В последующих </a:t>
            </a:r>
            <a:r>
              <a:rPr lang="ru-RU" dirty="0" smtClean="0">
                <a:solidFill>
                  <a:schemeClr val="tx1"/>
                </a:solidFill>
              </a:rPr>
              <a:t>работах </a:t>
            </a:r>
            <a:r>
              <a:rPr lang="ru-RU" dirty="0">
                <a:solidFill>
                  <a:schemeClr val="tx1"/>
                </a:solidFill>
              </a:rPr>
              <a:t>эта </a:t>
            </a:r>
            <a:r>
              <a:rPr lang="ru-RU" dirty="0" smtClean="0">
                <a:solidFill>
                  <a:schemeClr val="tx1"/>
                </a:solidFill>
              </a:rPr>
              <a:t>идея </a:t>
            </a:r>
            <a:r>
              <a:rPr lang="ru-RU" dirty="0">
                <a:solidFill>
                  <a:schemeClr val="tx1"/>
                </a:solidFill>
              </a:rPr>
              <a:t>развивается </a:t>
            </a:r>
            <a:r>
              <a:rPr lang="ru-RU" dirty="0" smtClean="0">
                <a:solidFill>
                  <a:schemeClr val="tx1"/>
                </a:solidFill>
              </a:rPr>
              <a:t>более подробно</a:t>
            </a:r>
            <a:r>
              <a:rPr lang="ru-RU" dirty="0">
                <a:solidFill>
                  <a:schemeClr val="tx1"/>
                </a:solidFill>
              </a:rPr>
              <a:t>: </a:t>
            </a:r>
            <a:endParaRPr lang="ru-RU" dirty="0" smtClean="0">
              <a:solidFill>
                <a:schemeClr val="tx1"/>
              </a:solidFill>
            </a:endParaRPr>
          </a:p>
          <a:p>
            <a:pPr marL="0" indent="0" algn="just">
              <a:buNone/>
            </a:pPr>
            <a:r>
              <a:rPr lang="ru-RU" dirty="0" smtClean="0">
                <a:solidFill>
                  <a:schemeClr val="tx1"/>
                </a:solidFill>
              </a:rPr>
              <a:t>«</a:t>
            </a:r>
            <a:r>
              <a:rPr lang="ru-RU" dirty="0">
                <a:solidFill>
                  <a:schemeClr val="tx1"/>
                </a:solidFill>
              </a:rPr>
              <a:t>Существует определенный </a:t>
            </a:r>
            <a:r>
              <a:rPr lang="ru-RU" dirty="0" smtClean="0">
                <a:solidFill>
                  <a:schemeClr val="tx1"/>
                </a:solidFill>
              </a:rPr>
              <a:t>адсорбционный ряд</a:t>
            </a:r>
            <a:r>
              <a:rPr lang="ru-RU" dirty="0">
                <a:solidFill>
                  <a:schemeClr val="tx1"/>
                </a:solidFill>
              </a:rPr>
              <a:t>, по которому вещества могут замещать друг друга</a:t>
            </a:r>
            <a:r>
              <a:rPr lang="ru-RU" dirty="0" smtClean="0">
                <a:solidFill>
                  <a:schemeClr val="tx1"/>
                </a:solidFill>
              </a:rPr>
              <a:t>. Из </a:t>
            </a:r>
            <a:r>
              <a:rPr lang="ru-RU" dirty="0">
                <a:solidFill>
                  <a:schemeClr val="tx1"/>
                </a:solidFill>
              </a:rPr>
              <a:t>этой закономерности вытекает следующее </a:t>
            </a:r>
            <a:r>
              <a:rPr lang="ru-RU" dirty="0" smtClean="0">
                <a:solidFill>
                  <a:schemeClr val="tx1"/>
                </a:solidFill>
              </a:rPr>
              <a:t>важное следствие</a:t>
            </a:r>
            <a:r>
              <a:rPr lang="ru-RU" dirty="0">
                <a:solidFill>
                  <a:schemeClr val="tx1"/>
                </a:solidFill>
              </a:rPr>
              <a:t>. Если петролейно-эфирный раствор </a:t>
            </a:r>
            <a:r>
              <a:rPr lang="ru-RU" dirty="0" smtClean="0">
                <a:solidFill>
                  <a:schemeClr val="tx1"/>
                </a:solidFill>
              </a:rPr>
              <a:t>хлорофилла профильтровать через </a:t>
            </a:r>
            <a:r>
              <a:rPr lang="ru-RU" dirty="0">
                <a:solidFill>
                  <a:schemeClr val="tx1"/>
                </a:solidFill>
              </a:rPr>
              <a:t>столбик </a:t>
            </a:r>
            <a:r>
              <a:rPr lang="ru-RU" dirty="0" smtClean="0">
                <a:solidFill>
                  <a:schemeClr val="tx1"/>
                </a:solidFill>
              </a:rPr>
              <a:t>адсорбента (я применяю для этого главным образом углекислый кальций</a:t>
            </a:r>
            <a:r>
              <a:rPr lang="ru-RU" dirty="0">
                <a:solidFill>
                  <a:schemeClr val="tx1"/>
                </a:solidFill>
              </a:rPr>
              <a:t>, плотно набитый в узкие стеклянные трубки</a:t>
            </a:r>
            <a:r>
              <a:rPr lang="ru-RU" dirty="0" smtClean="0">
                <a:solidFill>
                  <a:schemeClr val="tx1"/>
                </a:solidFill>
              </a:rPr>
              <a:t>), то </a:t>
            </a:r>
            <a:r>
              <a:rPr lang="ru-RU" dirty="0">
                <a:solidFill>
                  <a:schemeClr val="tx1"/>
                </a:solidFill>
              </a:rPr>
              <a:t>пигменты по расположению их в </a:t>
            </a:r>
            <a:r>
              <a:rPr lang="ru-RU" dirty="0" smtClean="0">
                <a:solidFill>
                  <a:schemeClr val="tx1"/>
                </a:solidFill>
              </a:rPr>
              <a:t>адсорбционном ряду </a:t>
            </a:r>
            <a:r>
              <a:rPr lang="ru-RU" dirty="0">
                <a:solidFill>
                  <a:schemeClr val="tx1"/>
                </a:solidFill>
              </a:rPr>
              <a:t>отлагаются отдельными окрашенными зонами </a:t>
            </a:r>
            <a:r>
              <a:rPr lang="ru-RU" dirty="0" smtClean="0">
                <a:solidFill>
                  <a:schemeClr val="tx1"/>
                </a:solidFill>
              </a:rPr>
              <a:t>по столбику </a:t>
            </a:r>
            <a:r>
              <a:rPr lang="ru-RU" dirty="0">
                <a:solidFill>
                  <a:schemeClr val="tx1"/>
                </a:solidFill>
              </a:rPr>
              <a:t>сверху вниз, благодаря тому, что пигменты </a:t>
            </a:r>
            <a:r>
              <a:rPr lang="ru-RU" dirty="0" smtClean="0">
                <a:solidFill>
                  <a:schemeClr val="tx1"/>
                </a:solidFill>
              </a:rPr>
              <a:t>с более сильно выраженной адсорбцией вытесняют книзу </a:t>
            </a:r>
            <a:r>
              <a:rPr lang="ru-RU" dirty="0">
                <a:solidFill>
                  <a:schemeClr val="tx1"/>
                </a:solidFill>
              </a:rPr>
              <a:t>слабее удерживаемые. Это разделение </a:t>
            </a:r>
            <a:r>
              <a:rPr lang="ru-RU" dirty="0" smtClean="0">
                <a:solidFill>
                  <a:schemeClr val="tx1"/>
                </a:solidFill>
              </a:rPr>
              <a:t>становится </a:t>
            </a:r>
            <a:r>
              <a:rPr lang="ru-RU" dirty="0">
                <a:solidFill>
                  <a:schemeClr val="tx1"/>
                </a:solidFill>
              </a:rPr>
              <a:t>практически совершенным, если после </a:t>
            </a:r>
            <a:r>
              <a:rPr lang="ru-RU" dirty="0" smtClean="0">
                <a:solidFill>
                  <a:schemeClr val="tx1"/>
                </a:solidFill>
              </a:rPr>
              <a:t>пропускания </a:t>
            </a:r>
            <a:r>
              <a:rPr lang="ru-RU" dirty="0">
                <a:solidFill>
                  <a:schemeClr val="tx1"/>
                </a:solidFill>
              </a:rPr>
              <a:t>вытяжки пигментов сквозь </a:t>
            </a:r>
            <a:r>
              <a:rPr lang="ru-RU" dirty="0" smtClean="0">
                <a:solidFill>
                  <a:schemeClr val="tx1"/>
                </a:solidFill>
              </a:rPr>
              <a:t>столбик адсорбента его </a:t>
            </a:r>
            <a:r>
              <a:rPr lang="ru-RU" dirty="0">
                <a:solidFill>
                  <a:schemeClr val="tx1"/>
                </a:solidFill>
              </a:rPr>
              <a:t>промывать струей чистого растворителя. Как </a:t>
            </a:r>
            <a:r>
              <a:rPr lang="ru-RU" dirty="0" smtClean="0">
                <a:solidFill>
                  <a:schemeClr val="tx1"/>
                </a:solidFill>
              </a:rPr>
              <a:t>лучи света </a:t>
            </a:r>
            <a:r>
              <a:rPr lang="ru-RU" dirty="0">
                <a:solidFill>
                  <a:schemeClr val="tx1"/>
                </a:solidFill>
              </a:rPr>
              <a:t>в спектре, в </a:t>
            </a:r>
            <a:r>
              <a:rPr lang="ru-RU" dirty="0" smtClean="0">
                <a:solidFill>
                  <a:schemeClr val="tx1"/>
                </a:solidFill>
              </a:rPr>
              <a:t>столбике </a:t>
            </a:r>
            <a:r>
              <a:rPr lang="ru-RU" dirty="0">
                <a:solidFill>
                  <a:schemeClr val="tx1"/>
                </a:solidFill>
              </a:rPr>
              <a:t>углекислого кальция </a:t>
            </a:r>
            <a:r>
              <a:rPr lang="ru-RU" dirty="0" smtClean="0">
                <a:solidFill>
                  <a:schemeClr val="tx1"/>
                </a:solidFill>
              </a:rPr>
              <a:t>закономерно </a:t>
            </a:r>
            <a:r>
              <a:rPr lang="ru-RU" dirty="0">
                <a:solidFill>
                  <a:schemeClr val="tx1"/>
                </a:solidFill>
              </a:rPr>
              <a:t>располагаются различные компоненты </a:t>
            </a:r>
            <a:r>
              <a:rPr lang="ru-RU" dirty="0" smtClean="0">
                <a:solidFill>
                  <a:schemeClr val="tx1"/>
                </a:solidFill>
              </a:rPr>
              <a:t>смеси пигментов</a:t>
            </a:r>
            <a:r>
              <a:rPr lang="ru-RU" dirty="0">
                <a:solidFill>
                  <a:schemeClr val="tx1"/>
                </a:solidFill>
              </a:rPr>
              <a:t>, давая возможность своего качественного </a:t>
            </a:r>
            <a:r>
              <a:rPr lang="ru-RU" dirty="0" smtClean="0">
                <a:solidFill>
                  <a:schemeClr val="tx1"/>
                </a:solidFill>
              </a:rPr>
              <a:t>и количественного определения. Получаемый таким образом </a:t>
            </a:r>
            <a:r>
              <a:rPr lang="ru-RU" dirty="0">
                <a:solidFill>
                  <a:schemeClr val="tx1"/>
                </a:solidFill>
              </a:rPr>
              <a:t>препарат я называю </a:t>
            </a:r>
            <a:r>
              <a:rPr lang="ru-RU" dirty="0" err="1">
                <a:solidFill>
                  <a:schemeClr val="tx1"/>
                </a:solidFill>
              </a:rPr>
              <a:t>хроматограммой</a:t>
            </a:r>
            <a:r>
              <a:rPr lang="ru-RU" dirty="0">
                <a:solidFill>
                  <a:schemeClr val="tx1"/>
                </a:solidFill>
              </a:rPr>
              <a:t>, а </a:t>
            </a:r>
            <a:r>
              <a:rPr lang="ru-RU" dirty="0" smtClean="0">
                <a:solidFill>
                  <a:schemeClr val="tx1"/>
                </a:solidFill>
              </a:rPr>
              <a:t>предлагаемую </a:t>
            </a:r>
            <a:r>
              <a:rPr lang="ru-RU" dirty="0">
                <a:solidFill>
                  <a:schemeClr val="tx1"/>
                </a:solidFill>
              </a:rPr>
              <a:t>методику — </a:t>
            </a:r>
            <a:r>
              <a:rPr lang="ru-RU" dirty="0" err="1" smtClean="0">
                <a:solidFill>
                  <a:schemeClr val="tx1"/>
                </a:solidFill>
              </a:rPr>
              <a:t>хроматографической</a:t>
            </a:r>
            <a:r>
              <a:rPr lang="ru-RU" dirty="0" smtClean="0">
                <a:solidFill>
                  <a:schemeClr val="tx1"/>
                </a:solidFill>
              </a:rPr>
              <a:t>. Явления адсорбции </a:t>
            </a:r>
            <a:r>
              <a:rPr lang="ru-RU" dirty="0">
                <a:solidFill>
                  <a:schemeClr val="tx1"/>
                </a:solidFill>
              </a:rPr>
              <a:t>присущи не только </a:t>
            </a:r>
            <a:r>
              <a:rPr lang="ru-RU" dirty="0" err="1">
                <a:solidFill>
                  <a:schemeClr val="tx1"/>
                </a:solidFill>
              </a:rPr>
              <a:t>хлорофильным</a:t>
            </a:r>
            <a:r>
              <a:rPr lang="ru-RU" dirty="0">
                <a:solidFill>
                  <a:schemeClr val="tx1"/>
                </a:solidFill>
              </a:rPr>
              <a:t> </a:t>
            </a:r>
            <a:r>
              <a:rPr lang="ru-RU" dirty="0" smtClean="0">
                <a:solidFill>
                  <a:schemeClr val="tx1"/>
                </a:solidFill>
              </a:rPr>
              <a:t>пигментам. Самые </a:t>
            </a:r>
            <a:r>
              <a:rPr lang="ru-RU" dirty="0">
                <a:solidFill>
                  <a:schemeClr val="tx1"/>
                </a:solidFill>
              </a:rPr>
              <a:t>разнообразные окрашенные </a:t>
            </a:r>
            <a:r>
              <a:rPr lang="ru-RU" dirty="0" smtClean="0">
                <a:solidFill>
                  <a:schemeClr val="tx1"/>
                </a:solidFill>
              </a:rPr>
              <a:t>или бесцветные </a:t>
            </a:r>
            <a:r>
              <a:rPr lang="ru-RU" dirty="0">
                <a:solidFill>
                  <a:schemeClr val="tx1"/>
                </a:solidFill>
              </a:rPr>
              <a:t>химические соединения подлежат тем </a:t>
            </a:r>
            <a:r>
              <a:rPr lang="ru-RU" dirty="0" smtClean="0">
                <a:solidFill>
                  <a:schemeClr val="tx1"/>
                </a:solidFill>
              </a:rPr>
              <a:t>же закономерностям».</a:t>
            </a:r>
            <a:endParaRPr lang="ru-RU" dirty="0">
              <a:solidFill>
                <a:schemeClr val="tx1"/>
              </a:solidFill>
            </a:endParaRPr>
          </a:p>
          <a:p>
            <a:pPr marL="0" indent="0" algn="just">
              <a:buNone/>
            </a:pPr>
            <a:r>
              <a:rPr lang="ru-RU" dirty="0">
                <a:solidFill>
                  <a:schemeClr val="tx1"/>
                </a:solidFill>
              </a:rPr>
              <a:t>Приведенное описание </a:t>
            </a:r>
            <a:r>
              <a:rPr lang="ru-RU" dirty="0" err="1">
                <a:solidFill>
                  <a:schemeClr val="tx1"/>
                </a:solidFill>
              </a:rPr>
              <a:t>хроматографической</a:t>
            </a:r>
            <a:r>
              <a:rPr lang="ru-RU" dirty="0">
                <a:solidFill>
                  <a:schemeClr val="tx1"/>
                </a:solidFill>
              </a:rPr>
              <a:t> </a:t>
            </a:r>
            <a:r>
              <a:rPr lang="ru-RU" dirty="0" smtClean="0">
                <a:solidFill>
                  <a:schemeClr val="tx1"/>
                </a:solidFill>
              </a:rPr>
              <a:t>методики </a:t>
            </a:r>
            <a:r>
              <a:rPr lang="ru-RU" dirty="0">
                <a:solidFill>
                  <a:schemeClr val="tx1"/>
                </a:solidFill>
              </a:rPr>
              <a:t>и открытого М. С</a:t>
            </a:r>
            <a:r>
              <a:rPr lang="ru-RU" dirty="0" smtClean="0">
                <a:solidFill>
                  <a:schemeClr val="tx1"/>
                </a:solidFill>
              </a:rPr>
              <a:t>. Цветом </a:t>
            </a:r>
            <a:r>
              <a:rPr lang="ru-RU" dirty="0" err="1" smtClean="0">
                <a:solidFill>
                  <a:schemeClr val="tx1"/>
                </a:solidFill>
              </a:rPr>
              <a:t>хроматографического</a:t>
            </a:r>
            <a:r>
              <a:rPr lang="ru-RU" dirty="0" smtClean="0">
                <a:solidFill>
                  <a:schemeClr val="tx1"/>
                </a:solidFill>
              </a:rPr>
              <a:t> явления</a:t>
            </a:r>
            <a:r>
              <a:rPr lang="ru-RU" dirty="0">
                <a:solidFill>
                  <a:schemeClr val="tx1"/>
                </a:solidFill>
              </a:rPr>
              <a:t>, лежащего в основе хроматографии, </a:t>
            </a:r>
            <a:r>
              <a:rPr lang="ru-RU" dirty="0" smtClean="0">
                <a:solidFill>
                  <a:schemeClr val="tx1"/>
                </a:solidFill>
              </a:rPr>
              <a:t>принципиально </a:t>
            </a:r>
            <a:r>
              <a:rPr lang="ru-RU" dirty="0">
                <a:solidFill>
                  <a:schemeClr val="tx1"/>
                </a:solidFill>
              </a:rPr>
              <a:t>близки к их современному пониманию.</a:t>
            </a:r>
          </a:p>
        </p:txBody>
      </p:sp>
    </p:spTree>
    <p:extLst>
      <p:ext uri="{BB962C8B-B14F-4D97-AF65-F5344CB8AC3E}">
        <p14:creationId xmlns:p14="http://schemas.microsoft.com/office/powerpoint/2010/main" val="11459968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000" dirty="0" smtClean="0"/>
              <a:t/>
            </a:r>
            <a:br>
              <a:rPr lang="en-US" sz="2000" dirty="0" smtClean="0"/>
            </a:br>
            <a:r>
              <a:rPr lang="en-US" sz="2000" dirty="0"/>
              <a:t/>
            </a:r>
            <a:br>
              <a:rPr lang="en-US" sz="2000" dirty="0"/>
            </a:br>
            <a:r>
              <a:rPr lang="en-US" sz="2000" dirty="0" smtClean="0"/>
              <a:t/>
            </a:r>
            <a:br>
              <a:rPr lang="en-US" sz="2000" dirty="0" smtClean="0"/>
            </a:br>
            <a:r>
              <a:rPr lang="ru-RU" sz="2000" dirty="0" smtClean="0"/>
              <a:t>Принципы </a:t>
            </a:r>
            <a:r>
              <a:rPr lang="ru-RU" sz="2000" dirty="0"/>
              <a:t>универсализации метода ВЭЖХ</a:t>
            </a:r>
          </a:p>
        </p:txBody>
      </p:sp>
      <p:pic>
        <p:nvPicPr>
          <p:cNvPr id="4" name="Объект 3"/>
          <p:cNvPicPr>
            <a:picLocks noGrp="1" noChangeAspect="1"/>
          </p:cNvPicPr>
          <p:nvPr>
            <p:ph idx="1"/>
          </p:nvPr>
        </p:nvPicPr>
        <p:blipFill>
          <a:blip r:embed="rId2"/>
          <a:stretch>
            <a:fillRect/>
          </a:stretch>
        </p:blipFill>
        <p:spPr>
          <a:xfrm>
            <a:off x="366228" y="77334"/>
            <a:ext cx="2810500" cy="3316511"/>
          </a:xfrm>
          <a:prstGeom prst="rect">
            <a:avLst/>
          </a:prstGeom>
        </p:spPr>
      </p:pic>
      <p:pic>
        <p:nvPicPr>
          <p:cNvPr id="5" name="Рисунок 4"/>
          <p:cNvPicPr>
            <a:picLocks noChangeAspect="1"/>
          </p:cNvPicPr>
          <p:nvPr/>
        </p:nvPicPr>
        <p:blipFill>
          <a:blip r:embed="rId3"/>
          <a:stretch>
            <a:fillRect/>
          </a:stretch>
        </p:blipFill>
        <p:spPr>
          <a:xfrm>
            <a:off x="4253143" y="161582"/>
            <a:ext cx="2078916" cy="2188654"/>
          </a:xfrm>
          <a:prstGeom prst="rect">
            <a:avLst/>
          </a:prstGeom>
        </p:spPr>
      </p:pic>
      <p:pic>
        <p:nvPicPr>
          <p:cNvPr id="6" name="Рисунок 5"/>
          <p:cNvPicPr>
            <a:picLocks noChangeAspect="1"/>
          </p:cNvPicPr>
          <p:nvPr/>
        </p:nvPicPr>
        <p:blipFill>
          <a:blip r:embed="rId4"/>
          <a:stretch>
            <a:fillRect/>
          </a:stretch>
        </p:blipFill>
        <p:spPr>
          <a:xfrm>
            <a:off x="7287058" y="161582"/>
            <a:ext cx="3603048" cy="5358848"/>
          </a:xfrm>
          <a:prstGeom prst="rect">
            <a:avLst/>
          </a:prstGeom>
        </p:spPr>
      </p:pic>
      <p:pic>
        <p:nvPicPr>
          <p:cNvPr id="7" name="Рисунок 6"/>
          <p:cNvPicPr>
            <a:picLocks noChangeAspect="1"/>
          </p:cNvPicPr>
          <p:nvPr/>
        </p:nvPicPr>
        <p:blipFill>
          <a:blip r:embed="rId5"/>
          <a:stretch>
            <a:fillRect/>
          </a:stretch>
        </p:blipFill>
        <p:spPr>
          <a:xfrm>
            <a:off x="3083386" y="2974753"/>
            <a:ext cx="3603048" cy="2188654"/>
          </a:xfrm>
          <a:prstGeom prst="rect">
            <a:avLst/>
          </a:prstGeom>
        </p:spPr>
      </p:pic>
    </p:spTree>
    <p:extLst>
      <p:ext uri="{BB962C8B-B14F-4D97-AF65-F5344CB8AC3E}">
        <p14:creationId xmlns:p14="http://schemas.microsoft.com/office/powerpoint/2010/main" val="2015085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1" y="5361709"/>
            <a:ext cx="9457315" cy="632690"/>
          </a:xfrm>
        </p:spPr>
        <p:txBody>
          <a:bodyPr>
            <a:normAutofit/>
          </a:bodyPr>
          <a:lstStyle/>
          <a:p>
            <a:pPr algn="ctr"/>
            <a:r>
              <a:rPr lang="ru-RU" sz="2000" dirty="0"/>
              <a:t>Схема оборудования для ВЭЖХ с градиентной подачей потока</a:t>
            </a:r>
          </a:p>
        </p:txBody>
      </p:sp>
      <p:pic>
        <p:nvPicPr>
          <p:cNvPr id="4" name="Объект 3"/>
          <p:cNvPicPr>
            <a:picLocks noGrp="1" noChangeAspect="1"/>
          </p:cNvPicPr>
          <p:nvPr>
            <p:ph idx="1"/>
          </p:nvPr>
        </p:nvPicPr>
        <p:blipFill>
          <a:blip r:embed="rId2"/>
          <a:stretch>
            <a:fillRect/>
          </a:stretch>
        </p:blipFill>
        <p:spPr>
          <a:xfrm>
            <a:off x="2161309" y="432263"/>
            <a:ext cx="6392487" cy="4929446"/>
          </a:xfrm>
          <a:prstGeom prst="rect">
            <a:avLst/>
          </a:prstGeom>
        </p:spPr>
      </p:pic>
    </p:spTree>
    <p:extLst>
      <p:ext uri="{BB962C8B-B14F-4D97-AF65-F5344CB8AC3E}">
        <p14:creationId xmlns:p14="http://schemas.microsoft.com/office/powerpoint/2010/main" val="7302013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684212" y="5994399"/>
            <a:ext cx="8534400" cy="45719"/>
          </a:xfrm>
        </p:spPr>
        <p:txBody>
          <a:bodyPr>
            <a:normAutofit fontScale="90000"/>
          </a:bodyPr>
          <a:lstStyle/>
          <a:p>
            <a:endParaRPr lang="ru-RU" dirty="0"/>
          </a:p>
        </p:txBody>
      </p:sp>
      <p:sp>
        <p:nvSpPr>
          <p:cNvPr id="3" name="Объект 2"/>
          <p:cNvSpPr>
            <a:spLocks noGrp="1"/>
          </p:cNvSpPr>
          <p:nvPr>
            <p:ph idx="1"/>
          </p:nvPr>
        </p:nvSpPr>
        <p:spPr/>
        <p:txBody>
          <a:bodyPr/>
          <a:lstStyle/>
          <a:p>
            <a:pPr marL="0" indent="0">
              <a:buNone/>
            </a:pPr>
            <a:r>
              <a:rPr lang="ru-RU" dirty="0"/>
              <a:t>Экспериментальные</a:t>
            </a:r>
          </a:p>
          <a:p>
            <a:pPr marL="0" indent="0">
              <a:buNone/>
            </a:pPr>
            <a:r>
              <a:rPr lang="ru-RU" dirty="0" err="1"/>
              <a:t>хроматографические</a:t>
            </a:r>
            <a:r>
              <a:rPr lang="ru-RU" dirty="0"/>
              <a:t> данные</a:t>
            </a:r>
          </a:p>
          <a:p>
            <a:pPr marL="0" indent="0">
              <a:buNone/>
            </a:pPr>
            <a:r>
              <a:rPr lang="ru-RU" dirty="0"/>
              <a:t>• Ширина пика ω – ширина</a:t>
            </a:r>
          </a:p>
          <a:p>
            <a:pPr marL="0" indent="0">
              <a:buNone/>
            </a:pPr>
            <a:r>
              <a:rPr lang="ru-RU" dirty="0"/>
              <a:t>пика измеряется между</a:t>
            </a:r>
          </a:p>
          <a:p>
            <a:pPr marL="0" indent="0">
              <a:buNone/>
            </a:pPr>
            <a:r>
              <a:rPr lang="ru-RU" dirty="0"/>
              <a:t>точками пересечения с</a:t>
            </a:r>
          </a:p>
          <a:p>
            <a:pPr marL="0" indent="0">
              <a:buNone/>
            </a:pPr>
            <a:r>
              <a:rPr lang="ru-RU" dirty="0"/>
              <a:t>нулевой линией двух</a:t>
            </a:r>
          </a:p>
          <a:p>
            <a:pPr marL="0" indent="0">
              <a:buNone/>
            </a:pPr>
            <a:r>
              <a:rPr lang="ru-RU" dirty="0"/>
              <a:t>касательных в точках</a:t>
            </a:r>
          </a:p>
          <a:p>
            <a:pPr marL="0" indent="0">
              <a:buNone/>
            </a:pPr>
            <a:r>
              <a:rPr lang="ru-RU" dirty="0"/>
              <a:t>перегиба пик</a:t>
            </a:r>
          </a:p>
        </p:txBody>
      </p:sp>
      <p:pic>
        <p:nvPicPr>
          <p:cNvPr id="4" name="Рисунок 3"/>
          <p:cNvPicPr>
            <a:picLocks noChangeAspect="1"/>
          </p:cNvPicPr>
          <p:nvPr/>
        </p:nvPicPr>
        <p:blipFill>
          <a:blip r:embed="rId2"/>
          <a:stretch>
            <a:fillRect/>
          </a:stretch>
        </p:blipFill>
        <p:spPr>
          <a:xfrm>
            <a:off x="5213999" y="685800"/>
            <a:ext cx="4312385" cy="4251960"/>
          </a:xfrm>
          <a:prstGeom prst="rect">
            <a:avLst/>
          </a:prstGeom>
        </p:spPr>
      </p:pic>
    </p:spTree>
    <p:extLst>
      <p:ext uri="{BB962C8B-B14F-4D97-AF65-F5344CB8AC3E}">
        <p14:creationId xmlns:p14="http://schemas.microsoft.com/office/powerpoint/2010/main" val="3986109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Высота пика </a:t>
            </a:r>
            <a:r>
              <a:rPr lang="ru-RU" sz="2000" dirty="0" smtClean="0"/>
              <a:t> </a:t>
            </a:r>
            <a:r>
              <a:rPr lang="en-US" sz="2000" dirty="0" smtClean="0"/>
              <a:t>h </a:t>
            </a:r>
            <a:r>
              <a:rPr lang="ru-RU" sz="2000" dirty="0" smtClean="0"/>
              <a:t>– </a:t>
            </a:r>
            <a:r>
              <a:rPr lang="ru-RU" sz="2000" dirty="0"/>
              <a:t>расстояние между нулевой линией и максимумом пика</a:t>
            </a:r>
          </a:p>
        </p:txBody>
      </p:sp>
      <p:pic>
        <p:nvPicPr>
          <p:cNvPr id="4" name="Объект 3"/>
          <p:cNvPicPr>
            <a:picLocks noGrp="1" noChangeAspect="1"/>
          </p:cNvPicPr>
          <p:nvPr>
            <p:ph idx="1"/>
          </p:nvPr>
        </p:nvPicPr>
        <p:blipFill>
          <a:blip r:embed="rId2"/>
          <a:stretch>
            <a:fillRect/>
          </a:stretch>
        </p:blipFill>
        <p:spPr>
          <a:xfrm>
            <a:off x="1238596" y="731520"/>
            <a:ext cx="4558817" cy="3474720"/>
          </a:xfrm>
          <a:prstGeom prst="rect">
            <a:avLst/>
          </a:prstGeom>
        </p:spPr>
      </p:pic>
    </p:spTree>
    <p:extLst>
      <p:ext uri="{BB962C8B-B14F-4D97-AF65-F5344CB8AC3E}">
        <p14:creationId xmlns:p14="http://schemas.microsoft.com/office/powerpoint/2010/main" val="361286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4487332"/>
            <a:ext cx="10812290" cy="1507067"/>
          </a:xfrm>
        </p:spPr>
        <p:txBody>
          <a:bodyPr>
            <a:normAutofit/>
          </a:bodyPr>
          <a:lstStyle/>
          <a:p>
            <a:pPr algn="ctr"/>
            <a:r>
              <a:rPr lang="ru-RU" sz="2000" dirty="0" smtClean="0"/>
              <a:t>Типовая </a:t>
            </a:r>
            <a:r>
              <a:rPr lang="ru-RU" sz="2000" dirty="0" err="1" smtClean="0"/>
              <a:t>хроматограмма</a:t>
            </a:r>
            <a:endParaRPr lang="ru-RU" sz="2000" dirty="0"/>
          </a:p>
        </p:txBody>
      </p:sp>
      <p:pic>
        <p:nvPicPr>
          <p:cNvPr id="6" name="Объект 5"/>
          <p:cNvPicPr>
            <a:picLocks noGrp="1" noChangeAspect="1"/>
          </p:cNvPicPr>
          <p:nvPr>
            <p:ph idx="1"/>
          </p:nvPr>
        </p:nvPicPr>
        <p:blipFill>
          <a:blip r:embed="rId2"/>
          <a:stretch>
            <a:fillRect/>
          </a:stretch>
        </p:blipFill>
        <p:spPr>
          <a:xfrm>
            <a:off x="2017413" y="249382"/>
            <a:ext cx="7932922" cy="4089862"/>
          </a:xfrm>
          <a:prstGeom prst="rect">
            <a:avLst/>
          </a:prstGeom>
        </p:spPr>
      </p:pic>
    </p:spTree>
    <p:extLst>
      <p:ext uri="{BB962C8B-B14F-4D97-AF65-F5344CB8AC3E}">
        <p14:creationId xmlns:p14="http://schemas.microsoft.com/office/powerpoint/2010/main" val="3841607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928552" y="191193"/>
            <a:ext cx="6201295" cy="4023359"/>
          </a:xfrm>
          <a:prstGeom prst="rect">
            <a:avLst/>
          </a:prstGeom>
        </p:spPr>
      </p:pic>
      <p:sp>
        <p:nvSpPr>
          <p:cNvPr id="2" name="Заголовок 1"/>
          <p:cNvSpPr>
            <a:spLocks noGrp="1"/>
          </p:cNvSpPr>
          <p:nvPr>
            <p:ph type="ctrTitle"/>
          </p:nvPr>
        </p:nvSpPr>
        <p:spPr>
          <a:xfrm>
            <a:off x="1471352" y="191193"/>
            <a:ext cx="7213859" cy="4156363"/>
          </a:xfrm>
        </p:spPr>
        <p:txBody>
          <a:bodyPr/>
          <a:lstStyle/>
          <a:p>
            <a:endParaRPr lang="ru-RU" dirty="0"/>
          </a:p>
        </p:txBody>
      </p:sp>
      <p:sp>
        <p:nvSpPr>
          <p:cNvPr id="3" name="Подзаголовок 2"/>
          <p:cNvSpPr>
            <a:spLocks noGrp="1"/>
          </p:cNvSpPr>
          <p:nvPr>
            <p:ph type="subTitle" idx="1"/>
          </p:nvPr>
        </p:nvSpPr>
        <p:spPr>
          <a:xfrm>
            <a:off x="684212" y="4459776"/>
            <a:ext cx="10878792" cy="1882834"/>
          </a:xfrm>
        </p:spPr>
        <p:txBody>
          <a:bodyPr>
            <a:normAutofit fontScale="92500" lnSpcReduction="10000"/>
          </a:bodyPr>
          <a:lstStyle/>
          <a:p>
            <a:r>
              <a:rPr lang="ru-RU" dirty="0">
                <a:solidFill>
                  <a:schemeClr val="tx1"/>
                </a:solidFill>
              </a:rPr>
              <a:t>Времена выхода компонентов, отсчитываемые от момента ввода пробы до момента регистрации вершины пика, или, иначе, объемы подвижной фазы, затраченные на перенос через колонку каждого компонента, дают КАЧЕСТВЕННУЮ характеристику веществ.</a:t>
            </a:r>
          </a:p>
          <a:p>
            <a:r>
              <a:rPr lang="ru-RU" dirty="0">
                <a:solidFill>
                  <a:schemeClr val="tx1"/>
                </a:solidFill>
              </a:rPr>
              <a:t>•Сопоставление площадей (высот) пиков позволяет выполнять КОЛИЧЕСТВЕННЫЕ определения.</a:t>
            </a:r>
          </a:p>
        </p:txBody>
      </p:sp>
    </p:spTree>
    <p:extLst>
      <p:ext uri="{BB962C8B-B14F-4D97-AF65-F5344CB8AC3E}">
        <p14:creationId xmlns:p14="http://schemas.microsoft.com/office/powerpoint/2010/main" val="284324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087389"/>
            <a:ext cx="11111548" cy="907010"/>
          </a:xfrm>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417109" y="173224"/>
            <a:ext cx="3390120" cy="2786107"/>
          </a:xfrm>
          <a:prstGeom prst="rect">
            <a:avLst/>
          </a:prstGeom>
        </p:spPr>
      </p:pic>
      <p:pic>
        <p:nvPicPr>
          <p:cNvPr id="5" name="Рисунок 4"/>
          <p:cNvPicPr>
            <a:picLocks noChangeAspect="1"/>
          </p:cNvPicPr>
          <p:nvPr/>
        </p:nvPicPr>
        <p:blipFill>
          <a:blip r:embed="rId3"/>
          <a:stretch>
            <a:fillRect/>
          </a:stretch>
        </p:blipFill>
        <p:spPr>
          <a:xfrm>
            <a:off x="4582168" y="173224"/>
            <a:ext cx="3148668" cy="2786107"/>
          </a:xfrm>
          <a:prstGeom prst="rect">
            <a:avLst/>
          </a:prstGeom>
        </p:spPr>
      </p:pic>
      <p:pic>
        <p:nvPicPr>
          <p:cNvPr id="6" name="Рисунок 5"/>
          <p:cNvPicPr>
            <a:picLocks noChangeAspect="1"/>
          </p:cNvPicPr>
          <p:nvPr/>
        </p:nvPicPr>
        <p:blipFill>
          <a:blip r:embed="rId4"/>
          <a:stretch>
            <a:fillRect/>
          </a:stretch>
        </p:blipFill>
        <p:spPr>
          <a:xfrm>
            <a:off x="8038407" y="173225"/>
            <a:ext cx="3391594" cy="2786106"/>
          </a:xfrm>
          <a:prstGeom prst="rect">
            <a:avLst/>
          </a:prstGeom>
        </p:spPr>
      </p:pic>
      <p:pic>
        <p:nvPicPr>
          <p:cNvPr id="7" name="Рисунок 6"/>
          <p:cNvPicPr>
            <a:picLocks noChangeAspect="1"/>
          </p:cNvPicPr>
          <p:nvPr/>
        </p:nvPicPr>
        <p:blipFill>
          <a:blip r:embed="rId5"/>
          <a:stretch>
            <a:fillRect/>
          </a:stretch>
        </p:blipFill>
        <p:spPr>
          <a:xfrm>
            <a:off x="3036000" y="3092334"/>
            <a:ext cx="6120000" cy="3674226"/>
          </a:xfrm>
          <a:prstGeom prst="rect">
            <a:avLst/>
          </a:prstGeom>
        </p:spPr>
      </p:pic>
    </p:spTree>
    <p:extLst>
      <p:ext uri="{BB962C8B-B14F-4D97-AF65-F5344CB8AC3E}">
        <p14:creationId xmlns:p14="http://schemas.microsoft.com/office/powerpoint/2010/main" val="2866189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1" y="382385"/>
            <a:ext cx="10205461" cy="5203767"/>
          </a:xfrm>
        </p:spPr>
        <p:txBody>
          <a:bodyPr>
            <a:normAutofit fontScale="92500" lnSpcReduction="20000"/>
          </a:bodyPr>
          <a:lstStyle/>
          <a:p>
            <a:pPr marL="0" indent="0" algn="just">
              <a:buNone/>
            </a:pPr>
            <a:r>
              <a:rPr lang="ru-RU" dirty="0">
                <a:solidFill>
                  <a:schemeClr val="tx1"/>
                </a:solidFill>
              </a:rPr>
              <a:t>ЧТО ТАКОЕ ХРОМАТО-МАСС-СПЕКТРОМЕТРИЯ?</a:t>
            </a:r>
          </a:p>
          <a:p>
            <a:pPr marL="0" indent="0" algn="just">
              <a:buNone/>
            </a:pPr>
            <a:r>
              <a:rPr lang="ru-RU" dirty="0">
                <a:solidFill>
                  <a:schemeClr val="tx1"/>
                </a:solidFill>
              </a:rPr>
              <a:t>Хромато-масс-спектрометрия — метод анализа, основанный на возможностях масс-спектрографа и хроматографа. Используется для численного и качественного выявления содержания отдельных элементов в сложных составах.</a:t>
            </a:r>
          </a:p>
          <a:p>
            <a:pPr marL="0" indent="0" algn="just">
              <a:buNone/>
            </a:pPr>
            <a:endParaRPr lang="ru-RU" dirty="0">
              <a:solidFill>
                <a:schemeClr val="tx1"/>
              </a:solidFill>
            </a:endParaRPr>
          </a:p>
          <a:p>
            <a:pPr marL="0" indent="0" algn="just">
              <a:buNone/>
            </a:pPr>
            <a:r>
              <a:rPr lang="ru-RU" dirty="0">
                <a:solidFill>
                  <a:schemeClr val="tx1"/>
                </a:solidFill>
              </a:rPr>
              <a:t>Существуют два варианта хромато-масс-спектрометрии — комбинация масс-спектрометрического метода с жидкостной или газо-жидкостной хроматографией. В зависимости от этого проводится анализ вещества, находящегося в жидком или газообразном состоянии.</a:t>
            </a:r>
          </a:p>
          <a:p>
            <a:pPr marL="0" indent="0" algn="just">
              <a:buNone/>
            </a:pPr>
            <a:endParaRPr lang="ru-RU" dirty="0">
              <a:solidFill>
                <a:schemeClr val="tx1"/>
              </a:solidFill>
            </a:endParaRPr>
          </a:p>
          <a:p>
            <a:pPr marL="0" indent="0" algn="just">
              <a:buNone/>
            </a:pPr>
            <a:r>
              <a:rPr lang="ru-RU" dirty="0">
                <a:solidFill>
                  <a:schemeClr val="tx1"/>
                </a:solidFill>
              </a:rPr>
              <a:t>Для хромато-масс-спектрометрии гелий является самым удобным газом-носителем. От степени его расходования зависит эффективность работы сепаратора. В условиях оптимального расхода 20-30 мл/мин удаляется около 3% газа носителя. При этом в прибор поступает около 60% анализируемого вещества. При использовании капиллярной </a:t>
            </a:r>
            <a:r>
              <a:rPr lang="ru-RU" dirty="0" err="1">
                <a:solidFill>
                  <a:schemeClr val="tx1"/>
                </a:solidFill>
              </a:rPr>
              <a:t>хроматографической</a:t>
            </a:r>
            <a:r>
              <a:rPr lang="ru-RU" dirty="0">
                <a:solidFill>
                  <a:schemeClr val="tx1"/>
                </a:solidFill>
              </a:rPr>
              <a:t> колонки газ-носитель расходуется в пределах 2-3 мл/мин. В газовый поток на выходе добавляют дополнительный объем носителя, чтобы увеличить скорость потока до 20-30 мл/мин. Обеспечивается максимальная эффективность сепаратора.</a:t>
            </a:r>
          </a:p>
          <a:p>
            <a:pPr marL="0" indent="0" algn="just">
              <a:buNone/>
            </a:pPr>
            <a:endParaRPr lang="ru-RU" dirty="0">
              <a:solidFill>
                <a:schemeClr val="tx1"/>
              </a:solidFill>
            </a:endParaRPr>
          </a:p>
          <a:p>
            <a:pPr marL="0" indent="0" algn="just">
              <a:buNone/>
            </a:pPr>
            <a:endParaRPr lang="ru-RU" dirty="0">
              <a:solidFill>
                <a:schemeClr val="tx1"/>
              </a:solidFill>
            </a:endParaRPr>
          </a:p>
        </p:txBody>
      </p:sp>
    </p:spTree>
    <p:extLst>
      <p:ext uri="{BB962C8B-B14F-4D97-AF65-F5344CB8AC3E}">
        <p14:creationId xmlns:p14="http://schemas.microsoft.com/office/powerpoint/2010/main" val="2891828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1438101" y="299257"/>
            <a:ext cx="6891251" cy="5943601"/>
          </a:xfrm>
          <a:prstGeom prst="rect">
            <a:avLst/>
          </a:prstGeom>
        </p:spPr>
      </p:pic>
    </p:spTree>
    <p:extLst>
      <p:ext uri="{BB962C8B-B14F-4D97-AF65-F5344CB8AC3E}">
        <p14:creationId xmlns:p14="http://schemas.microsoft.com/office/powerpoint/2010/main" val="1356305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045825"/>
            <a:ext cx="8534400" cy="948574"/>
          </a:xfrm>
        </p:spPr>
        <p:txBody>
          <a:bodyPr>
            <a:normAutofit/>
          </a:bodyPr>
          <a:lstStyle/>
          <a:p>
            <a:pPr algn="ctr"/>
            <a:r>
              <a:rPr lang="ru-RU" sz="1800" dirty="0" smtClean="0"/>
              <a:t>Разработка методики количественного определения.</a:t>
            </a:r>
            <a:br>
              <a:rPr lang="ru-RU" sz="1800" dirty="0" smtClean="0"/>
            </a:br>
            <a:r>
              <a:rPr lang="ru-RU" sz="1800" dirty="0" smtClean="0"/>
              <a:t>Построение первичной калибровки</a:t>
            </a:r>
            <a:endParaRPr lang="ru-RU" sz="1800" dirty="0"/>
          </a:p>
        </p:txBody>
      </p:sp>
      <p:pic>
        <p:nvPicPr>
          <p:cNvPr id="4" name="Объект 3"/>
          <p:cNvPicPr>
            <a:picLocks noGrp="1" noChangeAspect="1"/>
          </p:cNvPicPr>
          <p:nvPr>
            <p:ph idx="1"/>
          </p:nvPr>
        </p:nvPicPr>
        <p:blipFill>
          <a:blip r:embed="rId2"/>
          <a:stretch>
            <a:fillRect/>
          </a:stretch>
        </p:blipFill>
        <p:spPr>
          <a:xfrm>
            <a:off x="1230656" y="315885"/>
            <a:ext cx="7441513" cy="4638500"/>
          </a:xfrm>
          <a:prstGeom prst="rect">
            <a:avLst/>
          </a:prstGeom>
        </p:spPr>
      </p:pic>
    </p:spTree>
    <p:extLst>
      <p:ext uri="{BB962C8B-B14F-4D97-AF65-F5344CB8AC3E}">
        <p14:creationId xmlns:p14="http://schemas.microsoft.com/office/powerpoint/2010/main" val="251581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684212" y="685800"/>
            <a:ext cx="11178050" cy="3615267"/>
          </a:xfrm>
        </p:spPr>
        <p:txBody>
          <a:bodyPr/>
          <a:lstStyle/>
          <a:p>
            <a:pPr marL="0" indent="0" algn="ctr">
              <a:buNone/>
            </a:pPr>
            <a:r>
              <a:rPr lang="ru-RU" sz="4000" dirty="0">
                <a:solidFill>
                  <a:schemeClr val="tx1"/>
                </a:solidFill>
              </a:rPr>
              <a:t>М. С. Цвет </a:t>
            </a:r>
            <a:r>
              <a:rPr lang="ru-RU" sz="4000" dirty="0" smtClean="0">
                <a:solidFill>
                  <a:schemeClr val="tx1"/>
                </a:solidFill>
              </a:rPr>
              <a:t>номинировался </a:t>
            </a:r>
            <a:r>
              <a:rPr lang="ru-RU" sz="4000" dirty="0">
                <a:solidFill>
                  <a:schemeClr val="tx1"/>
                </a:solidFill>
              </a:rPr>
              <a:t>на Нобелевскую </a:t>
            </a:r>
            <a:r>
              <a:rPr lang="ru-RU" sz="4000" dirty="0" smtClean="0">
                <a:solidFill>
                  <a:schemeClr val="tx1"/>
                </a:solidFill>
              </a:rPr>
              <a:t>премию в 1918 году, </a:t>
            </a:r>
          </a:p>
          <a:p>
            <a:pPr marL="0" indent="0" algn="ctr">
              <a:buNone/>
            </a:pPr>
            <a:r>
              <a:rPr lang="ru-RU" sz="4000" dirty="0" smtClean="0">
                <a:solidFill>
                  <a:schemeClr val="tx1"/>
                </a:solidFill>
              </a:rPr>
              <a:t>но </a:t>
            </a:r>
            <a:r>
              <a:rPr lang="ru-RU" sz="4000" dirty="0">
                <a:solidFill>
                  <a:schemeClr val="tx1"/>
                </a:solidFill>
              </a:rPr>
              <a:t>важность его открытия не оценили.</a:t>
            </a:r>
            <a:r>
              <a:rPr lang="ru-RU" dirty="0"/>
              <a:t> </a:t>
            </a:r>
          </a:p>
        </p:txBody>
      </p:sp>
    </p:spTree>
    <p:extLst>
      <p:ext uri="{BB962C8B-B14F-4D97-AF65-F5344CB8AC3E}">
        <p14:creationId xmlns:p14="http://schemas.microsoft.com/office/powerpoint/2010/main" val="3974962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684212" y="5994399"/>
            <a:ext cx="10770726" cy="664096"/>
          </a:xfrm>
        </p:spPr>
        <p:txBody>
          <a:bodyPr>
            <a:normAutofit fontScale="90000"/>
          </a:bodyPr>
          <a:lstStyle/>
          <a:p>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a:t/>
            </a:r>
            <a:br>
              <a:rPr lang="ru-RU" sz="1800" dirty="0"/>
            </a:br>
            <a:endParaRPr lang="ru-RU" sz="1800" dirty="0"/>
          </a:p>
        </p:txBody>
      </p:sp>
      <p:pic>
        <p:nvPicPr>
          <p:cNvPr id="6" name="Объект 5"/>
          <p:cNvPicPr>
            <a:picLocks noGrp="1" noChangeAspect="1"/>
          </p:cNvPicPr>
          <p:nvPr>
            <p:ph idx="1"/>
          </p:nvPr>
        </p:nvPicPr>
        <p:blipFill>
          <a:blip r:embed="rId2"/>
          <a:stretch>
            <a:fillRect/>
          </a:stretch>
        </p:blipFill>
        <p:spPr>
          <a:xfrm>
            <a:off x="684213" y="307572"/>
            <a:ext cx="8933612" cy="5344254"/>
          </a:xfrm>
          <a:prstGeom prst="rect">
            <a:avLst/>
          </a:prstGeom>
        </p:spPr>
      </p:pic>
      <p:sp>
        <p:nvSpPr>
          <p:cNvPr id="5" name="Прямоугольник 4"/>
          <p:cNvSpPr/>
          <p:nvPr/>
        </p:nvSpPr>
        <p:spPr>
          <a:xfrm>
            <a:off x="1845425" y="5864782"/>
            <a:ext cx="9950335" cy="646331"/>
          </a:xfrm>
          <a:prstGeom prst="rect">
            <a:avLst/>
          </a:prstGeom>
        </p:spPr>
        <p:txBody>
          <a:bodyPr wrap="square">
            <a:spAutoFit/>
          </a:bodyPr>
          <a:lstStyle/>
          <a:p>
            <a:r>
              <a:rPr lang="ru-RU" dirty="0" smtClean="0"/>
              <a:t>Разработка методики количественного определения.</a:t>
            </a:r>
            <a:br>
              <a:rPr lang="ru-RU" dirty="0" smtClean="0"/>
            </a:br>
            <a:r>
              <a:rPr lang="ru-RU" dirty="0" smtClean="0"/>
              <a:t>Построение первичной калибровки</a:t>
            </a:r>
            <a:endParaRPr lang="ru-RU" dirty="0"/>
          </a:p>
        </p:txBody>
      </p:sp>
    </p:spTree>
    <p:extLst>
      <p:ext uri="{BB962C8B-B14F-4D97-AF65-F5344CB8AC3E}">
        <p14:creationId xmlns:p14="http://schemas.microsoft.com/office/powerpoint/2010/main" val="1934599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3004" y="282634"/>
            <a:ext cx="7298574" cy="2751512"/>
          </a:xfrm>
          <a:prstGeom prst="rect">
            <a:avLst/>
          </a:prstGeom>
        </p:spPr>
      </p:pic>
      <p:pic>
        <p:nvPicPr>
          <p:cNvPr id="5" name="Рисунок 4"/>
          <p:cNvPicPr>
            <a:picLocks noChangeAspect="1"/>
          </p:cNvPicPr>
          <p:nvPr/>
        </p:nvPicPr>
        <p:blipFill>
          <a:blip r:embed="rId3"/>
          <a:stretch>
            <a:fillRect/>
          </a:stretch>
        </p:blipFill>
        <p:spPr>
          <a:xfrm>
            <a:off x="7226269" y="440576"/>
            <a:ext cx="4852123" cy="5913192"/>
          </a:xfrm>
          <a:prstGeom prst="rect">
            <a:avLst/>
          </a:prstGeom>
        </p:spPr>
      </p:pic>
    </p:spTree>
    <p:extLst>
      <p:ext uri="{BB962C8B-B14F-4D97-AF65-F5344CB8AC3E}">
        <p14:creationId xmlns:p14="http://schemas.microsoft.com/office/powerpoint/2010/main" val="2503134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751513" y="141317"/>
            <a:ext cx="6799811" cy="6567054"/>
          </a:xfrm>
          <a:prstGeom prst="rect">
            <a:avLst/>
          </a:prstGeom>
        </p:spPr>
      </p:pic>
    </p:spTree>
    <p:extLst>
      <p:ext uri="{BB962C8B-B14F-4D97-AF65-F5344CB8AC3E}">
        <p14:creationId xmlns:p14="http://schemas.microsoft.com/office/powerpoint/2010/main" val="2258064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2277534" y="101602"/>
            <a:ext cx="6620934" cy="6553199"/>
          </a:xfrm>
          <a:prstGeom prst="rect">
            <a:avLst/>
          </a:prstGeom>
        </p:spPr>
      </p:pic>
    </p:spTree>
    <p:extLst>
      <p:ext uri="{BB962C8B-B14F-4D97-AF65-F5344CB8AC3E}">
        <p14:creationId xmlns:p14="http://schemas.microsoft.com/office/powerpoint/2010/main" val="2205583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086496" y="66503"/>
            <a:ext cx="7489766" cy="6658493"/>
          </a:xfrm>
          <a:prstGeom prst="rect">
            <a:avLst/>
          </a:prstGeom>
        </p:spPr>
      </p:pic>
    </p:spTree>
    <p:extLst>
      <p:ext uri="{BB962C8B-B14F-4D97-AF65-F5344CB8AC3E}">
        <p14:creationId xmlns:p14="http://schemas.microsoft.com/office/powerpoint/2010/main" val="10573572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38102" y="74815"/>
            <a:ext cx="8038407" cy="6783185"/>
          </a:xfrm>
          <a:prstGeom prst="rect">
            <a:avLst/>
          </a:prstGeom>
        </p:spPr>
      </p:pic>
    </p:spTree>
    <p:extLst>
      <p:ext uri="{BB962C8B-B14F-4D97-AF65-F5344CB8AC3E}">
        <p14:creationId xmlns:p14="http://schemas.microsoft.com/office/powerpoint/2010/main" val="123952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948680"/>
            <a:ext cx="8534400" cy="45719"/>
          </a:xfrm>
        </p:spPr>
        <p:txBody>
          <a:bodyPr>
            <a:normAutofit fontScale="90000"/>
          </a:bodyPr>
          <a:lstStyle/>
          <a:p>
            <a:endParaRPr lang="ru-RU" dirty="0"/>
          </a:p>
        </p:txBody>
      </p:sp>
      <p:sp>
        <p:nvSpPr>
          <p:cNvPr id="3" name="Объект 2"/>
          <p:cNvSpPr>
            <a:spLocks noGrp="1"/>
          </p:cNvSpPr>
          <p:nvPr>
            <p:ph idx="1"/>
          </p:nvPr>
        </p:nvSpPr>
        <p:spPr>
          <a:xfrm>
            <a:off x="684212" y="1604356"/>
            <a:ext cx="10587846" cy="2696711"/>
          </a:xfrm>
        </p:spPr>
        <p:txBody>
          <a:bodyPr>
            <a:noAutofit/>
          </a:bodyPr>
          <a:lstStyle/>
          <a:p>
            <a:pPr marL="0" indent="0" algn="ctr">
              <a:buNone/>
            </a:pPr>
            <a:r>
              <a:rPr lang="ru-RU" sz="2800" dirty="0" err="1">
                <a:solidFill>
                  <a:schemeClr val="tx1"/>
                </a:solidFill>
              </a:rPr>
              <a:t>Хроматографическим</a:t>
            </a:r>
            <a:r>
              <a:rPr lang="ru-RU" sz="2800" dirty="0">
                <a:solidFill>
                  <a:schemeClr val="tx1"/>
                </a:solidFill>
              </a:rPr>
              <a:t> методом</a:t>
            </a:r>
          </a:p>
          <a:p>
            <a:pPr marL="0" indent="0" algn="ctr">
              <a:buNone/>
            </a:pPr>
            <a:r>
              <a:rPr lang="ru-RU" sz="2800" dirty="0">
                <a:solidFill>
                  <a:schemeClr val="tx1"/>
                </a:solidFill>
              </a:rPr>
              <a:t>называется такой физико-химический</a:t>
            </a:r>
          </a:p>
          <a:p>
            <a:pPr marL="0" indent="0" algn="ctr">
              <a:buNone/>
            </a:pPr>
            <a:r>
              <a:rPr lang="ru-RU" sz="2800" dirty="0">
                <a:solidFill>
                  <a:schemeClr val="tx1"/>
                </a:solidFill>
              </a:rPr>
              <a:t>метод разделения смесей, при котором</a:t>
            </a:r>
          </a:p>
          <a:p>
            <a:pPr marL="0" indent="0" algn="ctr">
              <a:buNone/>
            </a:pPr>
            <a:r>
              <a:rPr lang="ru-RU" sz="2800" dirty="0">
                <a:solidFill>
                  <a:schemeClr val="tx1"/>
                </a:solidFill>
              </a:rPr>
              <a:t>компоненты разделяемой смеси</a:t>
            </a:r>
          </a:p>
          <a:p>
            <a:pPr marL="0" indent="0" algn="ctr">
              <a:buNone/>
            </a:pPr>
            <a:r>
              <a:rPr lang="ru-RU" sz="2800" dirty="0">
                <a:solidFill>
                  <a:schemeClr val="tx1"/>
                </a:solidFill>
              </a:rPr>
              <a:t>распределены между двумя фазами, одна</a:t>
            </a:r>
          </a:p>
          <a:p>
            <a:pPr marL="0" indent="0" algn="ctr">
              <a:buNone/>
            </a:pPr>
            <a:r>
              <a:rPr lang="ru-RU" sz="2800" dirty="0">
                <a:solidFill>
                  <a:schemeClr val="tx1"/>
                </a:solidFill>
              </a:rPr>
              <a:t>из которых является неподвижной фазой с</a:t>
            </a:r>
          </a:p>
          <a:p>
            <a:pPr marL="0" indent="0" algn="ctr">
              <a:buNone/>
            </a:pPr>
            <a:r>
              <a:rPr lang="ru-RU" sz="2800" dirty="0">
                <a:solidFill>
                  <a:schemeClr val="tx1"/>
                </a:solidFill>
              </a:rPr>
              <a:t>большой поверхностью контакта, а другая</a:t>
            </a:r>
          </a:p>
          <a:p>
            <a:pPr marL="0" indent="0" algn="ctr">
              <a:buNone/>
            </a:pPr>
            <a:r>
              <a:rPr lang="ru-RU" sz="2800" dirty="0">
                <a:solidFill>
                  <a:schemeClr val="tx1"/>
                </a:solidFill>
              </a:rPr>
              <a:t>фаза – поток, фильтрующийся через</a:t>
            </a:r>
          </a:p>
          <a:p>
            <a:pPr marL="0" indent="0" algn="ctr">
              <a:buNone/>
            </a:pPr>
            <a:r>
              <a:rPr lang="ru-RU" sz="2800" dirty="0">
                <a:solidFill>
                  <a:schemeClr val="tx1"/>
                </a:solidFill>
              </a:rPr>
              <a:t>неподвижный слой.</a:t>
            </a:r>
          </a:p>
        </p:txBody>
      </p:sp>
    </p:spTree>
    <p:extLst>
      <p:ext uri="{BB962C8B-B14F-4D97-AF65-F5344CB8AC3E}">
        <p14:creationId xmlns:p14="http://schemas.microsoft.com/office/powerpoint/2010/main" val="1829483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2" y="5478087"/>
            <a:ext cx="8534400" cy="516312"/>
          </a:xfrm>
        </p:spPr>
        <p:txBody>
          <a:bodyPr>
            <a:normAutofit fontScale="90000"/>
          </a:bodyPr>
          <a:lstStyle/>
          <a:p>
            <a:r>
              <a:rPr lang="ru-RU" dirty="0" smtClean="0"/>
              <a:t>Виды хроматографии</a:t>
            </a:r>
            <a:endParaRPr lang="ru-RU" dirty="0"/>
          </a:p>
        </p:txBody>
      </p:sp>
      <p:sp>
        <p:nvSpPr>
          <p:cNvPr id="3" name="Объект 2"/>
          <p:cNvSpPr>
            <a:spLocks noGrp="1"/>
          </p:cNvSpPr>
          <p:nvPr>
            <p:ph idx="1"/>
          </p:nvPr>
        </p:nvSpPr>
        <p:spPr>
          <a:xfrm>
            <a:off x="684212" y="74816"/>
            <a:ext cx="8534400" cy="5320144"/>
          </a:xfrm>
        </p:spPr>
        <p:txBody>
          <a:bodyPr>
            <a:normAutofit/>
          </a:bodyPr>
          <a:lstStyle/>
          <a:p>
            <a:pPr marL="0" indent="0">
              <a:buNone/>
            </a:pPr>
            <a:r>
              <a:rPr lang="ru-RU" sz="2800" dirty="0" smtClean="0"/>
              <a:t>НЕ АППАРАТНЫЕ ВИДЫ ХРОМАТОГРАФИИ</a:t>
            </a:r>
          </a:p>
          <a:p>
            <a:r>
              <a:rPr lang="ru-RU" dirty="0" smtClean="0">
                <a:solidFill>
                  <a:schemeClr val="tx1"/>
                </a:solidFill>
              </a:rPr>
              <a:t>Бумажная</a:t>
            </a:r>
          </a:p>
          <a:p>
            <a:r>
              <a:rPr lang="ru-RU" dirty="0" smtClean="0">
                <a:solidFill>
                  <a:schemeClr val="tx1"/>
                </a:solidFill>
              </a:rPr>
              <a:t>Тонкослойная </a:t>
            </a:r>
          </a:p>
          <a:p>
            <a:r>
              <a:rPr lang="ru-RU" dirty="0" smtClean="0">
                <a:solidFill>
                  <a:schemeClr val="tx1"/>
                </a:solidFill>
              </a:rPr>
              <a:t>Колоночная</a:t>
            </a:r>
          </a:p>
          <a:p>
            <a:pPr marL="0" indent="0">
              <a:buNone/>
            </a:pPr>
            <a:r>
              <a:rPr lang="ru-RU" sz="2800" dirty="0" smtClean="0"/>
              <a:t>АППАРАТНЫЕ ВИДЫ ХРОМАТОГРАФИИ</a:t>
            </a:r>
          </a:p>
          <a:p>
            <a:r>
              <a:rPr lang="ru-RU" dirty="0" smtClean="0">
                <a:solidFill>
                  <a:schemeClr val="tx1"/>
                </a:solidFill>
              </a:rPr>
              <a:t>Газовая</a:t>
            </a:r>
          </a:p>
          <a:p>
            <a:r>
              <a:rPr lang="ru-RU" dirty="0" smtClean="0">
                <a:solidFill>
                  <a:schemeClr val="tx1"/>
                </a:solidFill>
              </a:rPr>
              <a:t>Газо-жидкостная</a:t>
            </a:r>
          </a:p>
          <a:p>
            <a:r>
              <a:rPr lang="ru-RU" dirty="0" smtClean="0">
                <a:solidFill>
                  <a:schemeClr val="tx1"/>
                </a:solidFill>
              </a:rPr>
              <a:t>Высокоэффективная жидкостная</a:t>
            </a:r>
          </a:p>
          <a:p>
            <a:r>
              <a:rPr lang="ru-RU" dirty="0" err="1" smtClean="0">
                <a:solidFill>
                  <a:schemeClr val="tx1"/>
                </a:solidFill>
              </a:rPr>
              <a:t>Препаративная</a:t>
            </a:r>
            <a:r>
              <a:rPr lang="ru-RU" dirty="0" smtClean="0">
                <a:solidFill>
                  <a:schemeClr val="tx1"/>
                </a:solidFill>
              </a:rPr>
              <a:t> хроматография</a:t>
            </a:r>
          </a:p>
          <a:p>
            <a:r>
              <a:rPr lang="ru-RU" dirty="0" smtClean="0">
                <a:solidFill>
                  <a:schemeClr val="tx1"/>
                </a:solidFill>
              </a:rPr>
              <a:t>Капиллярный электрофорез</a:t>
            </a:r>
          </a:p>
          <a:p>
            <a:r>
              <a:rPr lang="ru-RU" dirty="0" smtClean="0">
                <a:solidFill>
                  <a:schemeClr val="tx1"/>
                </a:solidFill>
              </a:rPr>
              <a:t>Хромато-масс спектрометрия</a:t>
            </a:r>
            <a:endParaRPr lang="ru-RU" dirty="0">
              <a:solidFill>
                <a:schemeClr val="tx1"/>
              </a:solidFill>
            </a:endParaRPr>
          </a:p>
        </p:txBody>
      </p:sp>
    </p:spTree>
    <p:extLst>
      <p:ext uri="{BB962C8B-B14F-4D97-AF65-F5344CB8AC3E}">
        <p14:creationId xmlns:p14="http://schemas.microsoft.com/office/powerpoint/2010/main" val="162760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2_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3_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4_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694</TotalTime>
  <Words>7142</Words>
  <Application>Microsoft Office PowerPoint</Application>
  <PresentationFormat>Широкоэкранный</PresentationFormat>
  <Paragraphs>296</Paragraphs>
  <Slides>75</Slides>
  <Notes>0</Notes>
  <HiddenSlides>0</HiddenSlides>
  <MMClips>0</MMClips>
  <ScaleCrop>false</ScaleCrop>
  <HeadingPairs>
    <vt:vector size="8" baseType="variant">
      <vt:variant>
        <vt:lpstr>Использованные шрифты</vt:lpstr>
      </vt:variant>
      <vt:variant>
        <vt:i4>4</vt:i4>
      </vt:variant>
      <vt:variant>
        <vt:lpstr>Тема</vt:lpstr>
      </vt:variant>
      <vt:variant>
        <vt:i4>5</vt:i4>
      </vt:variant>
      <vt:variant>
        <vt:lpstr>Внедренные серверы OLE</vt:lpstr>
      </vt:variant>
      <vt:variant>
        <vt:i4>1</vt:i4>
      </vt:variant>
      <vt:variant>
        <vt:lpstr>Заголовки слайдов</vt:lpstr>
      </vt:variant>
      <vt:variant>
        <vt:i4>75</vt:i4>
      </vt:variant>
    </vt:vector>
  </HeadingPairs>
  <TitlesOfParts>
    <vt:vector size="85" baseType="lpstr">
      <vt:lpstr>Century Gothic</vt:lpstr>
      <vt:lpstr>Wingdings</vt:lpstr>
      <vt:lpstr>Wingdings 3</vt:lpstr>
      <vt:lpstr>yandex-sans</vt:lpstr>
      <vt:lpstr>Сектор</vt:lpstr>
      <vt:lpstr>1_Сектор</vt:lpstr>
      <vt:lpstr>2_Сектор</vt:lpstr>
      <vt:lpstr>3_Сектор</vt:lpstr>
      <vt:lpstr>4_Сектор</vt:lpstr>
      <vt:lpstr>Документ</vt:lpstr>
      <vt:lpstr>Презентация PowerPoint</vt:lpstr>
      <vt:lpstr>Презентация PowerPoint</vt:lpstr>
      <vt:lpstr>Михаил Семёнович Цвет (14 мая 1872, Асти, Королевство Италия — 26 июня 1919, Воронеж, РСФСР) — русский ботаник-физиолог и биохимик растений. Исследовал пигменты листьев растений, получил в чистом виде хлорофиллы a, b и c и ряд изомеров ксантофилла. Открытие Цвета получило широкое применение и признание с начала 1930-х годов при разделении и идентификации различных пигментов, витаминов, ферментов, гормонов и других органических и неорганических соединений и послужило основой для создания ряда новых направлений аналитической химии (газовая хроматография, жидкостная хроматография, тонкослойная хроматография).     </vt:lpstr>
      <vt:lpstr>Презентация PowerPoint</vt:lpstr>
      <vt:lpstr>Развитие хроматографии</vt:lpstr>
      <vt:lpstr>Презентация PowerPoint</vt:lpstr>
      <vt:lpstr>Презентация PowerPoint</vt:lpstr>
      <vt:lpstr>Презентация PowerPoint</vt:lpstr>
      <vt:lpstr>Виды хроматографии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Типичный прибор для колоночной хроматографии  1 – воронка для добавления элюента 2 – бюретка (колонка) 3 – сорбент 4 – сосуд для сбора фракций (элюент и разделяемые вещества А, Б, В) </vt:lpstr>
      <vt:lpstr>Колоночная хроматография</vt:lpstr>
      <vt:lpstr>Презентация PowerPoint</vt:lpstr>
      <vt:lpstr>Презентация PowerPoint</vt:lpstr>
      <vt:lpstr>Презентация PowerPoint</vt:lpstr>
      <vt:lpstr>Презентация PowerPoint</vt:lpstr>
      <vt:lpstr>Сорбенты для хроматографии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Хроматограмма смеси легких газов, полученная на колонке с активированным углем АГ-3.  1 - водород; 2 - воздух; 3 - окись углерода; 4 - метан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Типичная блок-схема газожидкостного хроматографа.  1 - баллон с газом-носителем; 2 - блок стабилизации газового потока; 3 - аналитический блок, состоящий из термостата, колонок ; 4 - детектор; 5 - усилитель; 6 - самопишущий потенциометр; 7 - блок программированного изменения температуры колонки.</vt:lpstr>
      <vt:lpstr>Презентация PowerPoint</vt:lpstr>
      <vt:lpstr>Нанесение неподвижной жидкой фазы в хроматографической колонке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Принципы универсализации метода ВЭЖХ</vt:lpstr>
      <vt:lpstr>Схема оборудования для ВЭЖХ с градиентной подачей потока</vt:lpstr>
      <vt:lpstr>Презентация PowerPoint</vt:lpstr>
      <vt:lpstr>Высота пика  h – расстояние между нулевой линией и максимумом пика</vt:lpstr>
      <vt:lpstr>Типовая хроматограмма</vt:lpstr>
      <vt:lpstr>Презентация PowerPoint</vt:lpstr>
      <vt:lpstr>Презентация PowerPoint</vt:lpstr>
      <vt:lpstr>Презентация PowerPoint</vt:lpstr>
      <vt:lpstr>Презентация PowerPoint</vt:lpstr>
      <vt:lpstr>Разработка методики количественного определения. Построение первичной калибровки</vt:lpstr>
      <vt:lpstr>    </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Ncils1</dc:creator>
  <cp:lastModifiedBy>Ncils1</cp:lastModifiedBy>
  <cp:revision>53</cp:revision>
  <cp:lastPrinted>2021-05-14T07:54:51Z</cp:lastPrinted>
  <dcterms:created xsi:type="dcterms:W3CDTF">2021-04-20T11:39:49Z</dcterms:created>
  <dcterms:modified xsi:type="dcterms:W3CDTF">2021-09-21T09:06:33Z</dcterms:modified>
</cp:coreProperties>
</file>