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6" r:id="rId3"/>
    <p:sldId id="267" r:id="rId4"/>
    <p:sldId id="268" r:id="rId5"/>
    <p:sldId id="257" r:id="rId6"/>
    <p:sldId id="258" r:id="rId7"/>
    <p:sldId id="259" r:id="rId8"/>
    <p:sldId id="260" r:id="rId9"/>
    <p:sldId id="262" r:id="rId10"/>
    <p:sldId id="263" r:id="rId11"/>
    <p:sldId id="261" r:id="rId12"/>
    <p:sldId id="265" r:id="rId1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5" d="100"/>
          <a:sy n="75" d="100"/>
        </p:scale>
        <p:origin x="54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9A5381-3E64-4A61-BBA5-6AB0A9FDD804}" type="datetimeFigureOut">
              <a:rPr lang="ru-RU" smtClean="0"/>
              <a:t>02.11.2020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9A3D6D-E2A7-42E8-9101-810F38ED1F4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189585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9A5381-3E64-4A61-BBA5-6AB0A9FDD804}" type="datetimeFigureOut">
              <a:rPr lang="ru-RU" smtClean="0"/>
              <a:t>02.11.2020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9A3D6D-E2A7-42E8-9101-810F38ED1F4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104738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9A5381-3E64-4A61-BBA5-6AB0A9FDD804}" type="datetimeFigureOut">
              <a:rPr lang="ru-RU" smtClean="0"/>
              <a:t>02.11.2020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9A3D6D-E2A7-42E8-9101-810F38ED1F4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020018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9A5381-3E64-4A61-BBA5-6AB0A9FDD804}" type="datetimeFigureOut">
              <a:rPr lang="ru-RU" smtClean="0"/>
              <a:t>02.11.2020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9A3D6D-E2A7-42E8-9101-810F38ED1F4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353828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9A5381-3E64-4A61-BBA5-6AB0A9FDD804}" type="datetimeFigureOut">
              <a:rPr lang="ru-RU" smtClean="0"/>
              <a:t>02.11.2020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9A3D6D-E2A7-42E8-9101-810F38ED1F4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952076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9A5381-3E64-4A61-BBA5-6AB0A9FDD804}" type="datetimeFigureOut">
              <a:rPr lang="ru-RU" smtClean="0"/>
              <a:t>02.11.2020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9A3D6D-E2A7-42E8-9101-810F38ED1F4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521003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9A5381-3E64-4A61-BBA5-6AB0A9FDD804}" type="datetimeFigureOut">
              <a:rPr lang="ru-RU" smtClean="0"/>
              <a:t>02.11.2020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9A3D6D-E2A7-42E8-9101-810F38ED1F4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394975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9A5381-3E64-4A61-BBA5-6AB0A9FDD804}" type="datetimeFigureOut">
              <a:rPr lang="ru-RU" smtClean="0"/>
              <a:t>02.11.2020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9A3D6D-E2A7-42E8-9101-810F38ED1F4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471155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9A5381-3E64-4A61-BBA5-6AB0A9FDD804}" type="datetimeFigureOut">
              <a:rPr lang="ru-RU" smtClean="0"/>
              <a:t>02.11.2020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9A3D6D-E2A7-42E8-9101-810F38ED1F4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310399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9A5381-3E64-4A61-BBA5-6AB0A9FDD804}" type="datetimeFigureOut">
              <a:rPr lang="ru-RU" smtClean="0"/>
              <a:t>02.11.2020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9A3D6D-E2A7-42E8-9101-810F38ED1F4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819999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9A5381-3E64-4A61-BBA5-6AB0A9FDD804}" type="datetimeFigureOut">
              <a:rPr lang="ru-RU" smtClean="0"/>
              <a:t>02.11.2020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9A3D6D-E2A7-42E8-9101-810F38ED1F4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778072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9A5381-3E64-4A61-BBA5-6AB0A9FDD804}" type="datetimeFigureOut">
              <a:rPr lang="ru-RU" smtClean="0"/>
              <a:t>02.11.2020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9A3D6D-E2A7-42E8-9101-810F38ED1F4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771254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Феномен эмоционального выгорания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7419566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Одна из самых распространенных причин таких стрессов – организационные недостатки. </a:t>
            </a:r>
            <a:endParaRPr lang="ru-RU" dirty="0" smtClean="0"/>
          </a:p>
          <a:p>
            <a:r>
              <a:rPr lang="ru-RU" dirty="0" smtClean="0"/>
              <a:t>К </a:t>
            </a:r>
            <a:r>
              <a:rPr lang="ru-RU" dirty="0"/>
              <a:t>ним относятся, прежде всего, высокая рабочая нагрузка и при этом дефицит времени для выполнения работы, отсутствие поддержки со стороны коллег и начальства. </a:t>
            </a:r>
            <a:endParaRPr lang="ru-RU" dirty="0" smtClean="0"/>
          </a:p>
          <a:p>
            <a:r>
              <a:rPr lang="ru-RU" dirty="0" smtClean="0"/>
              <a:t>Недостаточное </a:t>
            </a:r>
            <a:r>
              <a:rPr lang="ru-RU" dirty="0"/>
              <a:t>вознаграждение за работу – как материальное, так и непризнание важности выполняемой работы коллективом. </a:t>
            </a:r>
            <a:endParaRPr lang="ru-RU" dirty="0" smtClean="0"/>
          </a:p>
          <a:p>
            <a:r>
              <a:rPr lang="ru-RU" dirty="0" smtClean="0"/>
              <a:t>Противоречивые </a:t>
            </a:r>
            <a:r>
              <a:rPr lang="ru-RU" dirty="0"/>
              <a:t>требования к сотруднику. Постоянная угроза штрафных санкций, однообразная деятельность, отсутствие выходных дней и отпусков.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0259149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23875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168400"/>
            <a:ext cx="10515600" cy="5008563"/>
          </a:xfrm>
        </p:spPr>
        <p:txBody>
          <a:bodyPr>
            <a:normAutofit fontScale="92500" lnSpcReduction="20000"/>
          </a:bodyPr>
          <a:lstStyle/>
          <a:p>
            <a:r>
              <a:rPr lang="ru-RU" dirty="0"/>
              <a:t>Синдром «выгорания» чрезвычайно заразен. «Вирус выгорания» витает в организациях, где царит напряженность, непререкаемость приоритета рабочих задач над всеми остальными и выполнение работы на пределе возможностей. В некоторых организациях такой стиль работы возведен в идеологию. Обычно он представляется сотрудникам как единственно возможный и не обсуждаемый.</a:t>
            </a:r>
          </a:p>
          <a:p>
            <a:r>
              <a:rPr lang="ru-RU" dirty="0" smtClean="0"/>
              <a:t>Как </a:t>
            </a:r>
            <a:r>
              <a:rPr lang="ru-RU" dirty="0"/>
              <a:t>правило, во главе таких организаций стоит «выгорающий» начальник. Будучи на грани собственного эмоционального, интеллектуального и физического истощения, он не способен эффективно решать организационные задачи и заботиться о сотрудниках.</a:t>
            </a:r>
          </a:p>
          <a:p>
            <a:r>
              <a:rPr lang="ru-RU" dirty="0" smtClean="0"/>
              <a:t>Попадая </a:t>
            </a:r>
            <a:r>
              <a:rPr lang="ru-RU" dirty="0"/>
              <a:t>в организацию, человек невольно заражается их рабочим стилем, ритмом и напряжением. Так «выгорание» может стать нескончаемым циклом. Если человек вошел в него, потом ему очень трудно возобновить интерес к работе и вкус к жизни.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7285029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47675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092200"/>
            <a:ext cx="10515600" cy="5084763"/>
          </a:xfrm>
        </p:spPr>
        <p:txBody>
          <a:bodyPr>
            <a:normAutofit fontScale="92500" lnSpcReduction="20000"/>
          </a:bodyPr>
          <a:lstStyle/>
          <a:p>
            <a:r>
              <a:rPr lang="ru-RU" dirty="0"/>
              <a:t>Главными направлениями, предотвращающими выгорание специалистов, являются</a:t>
            </a:r>
            <a:r>
              <a:rPr lang="ru-RU" dirty="0" smtClean="0"/>
              <a:t>:</a:t>
            </a:r>
          </a:p>
          <a:p>
            <a:r>
              <a:rPr lang="ru-RU" dirty="0" smtClean="0"/>
              <a:t> </a:t>
            </a:r>
            <a:r>
              <a:rPr lang="ru-RU" dirty="0"/>
              <a:t>развитие знаний, навыков и умений, </a:t>
            </a:r>
            <a:endParaRPr lang="ru-RU" dirty="0" smtClean="0"/>
          </a:p>
          <a:p>
            <a:r>
              <a:rPr lang="ru-RU" dirty="0" smtClean="0"/>
              <a:t>улучшение </a:t>
            </a:r>
            <a:r>
              <a:rPr lang="ru-RU" dirty="0"/>
              <a:t>условий труда и отдыха; </a:t>
            </a:r>
            <a:endParaRPr lang="ru-RU" dirty="0" smtClean="0"/>
          </a:p>
          <a:p>
            <a:r>
              <a:rPr lang="ru-RU" dirty="0" smtClean="0"/>
              <a:t>развитие </a:t>
            </a:r>
            <a:r>
              <a:rPr lang="ru-RU" dirty="0"/>
              <a:t>содержания труда; </a:t>
            </a:r>
            <a:endParaRPr lang="ru-RU" dirty="0" smtClean="0"/>
          </a:p>
          <a:p>
            <a:r>
              <a:rPr lang="ru-RU" dirty="0" smtClean="0"/>
              <a:t>развитие </a:t>
            </a:r>
            <a:r>
              <a:rPr lang="ru-RU" dirty="0"/>
              <a:t>средств труда; </a:t>
            </a:r>
            <a:endParaRPr lang="ru-RU" dirty="0" smtClean="0"/>
          </a:p>
          <a:p>
            <a:r>
              <a:rPr lang="ru-RU" dirty="0" smtClean="0"/>
              <a:t>развитие </a:t>
            </a:r>
            <a:r>
              <a:rPr lang="ru-RU" dirty="0"/>
              <a:t>мотивации</a:t>
            </a:r>
            <a:r>
              <a:rPr lang="ru-RU" dirty="0" smtClean="0"/>
              <a:t>;</a:t>
            </a:r>
          </a:p>
          <a:p>
            <a:r>
              <a:rPr lang="ru-RU" dirty="0" smtClean="0"/>
              <a:t> </a:t>
            </a:r>
            <a:r>
              <a:rPr lang="ru-RU" dirty="0"/>
              <a:t>изменение оплаты труда; </a:t>
            </a:r>
            <a:endParaRPr lang="ru-RU" dirty="0" smtClean="0"/>
          </a:p>
          <a:p>
            <a:r>
              <a:rPr lang="ru-RU" dirty="0" smtClean="0"/>
              <a:t>система </a:t>
            </a:r>
            <a:r>
              <a:rPr lang="ru-RU" dirty="0"/>
              <a:t>психологической разгрузки, снятия напряжения после рабочего дня; </a:t>
            </a:r>
            <a:endParaRPr lang="ru-RU" dirty="0" smtClean="0"/>
          </a:p>
          <a:p>
            <a:r>
              <a:rPr lang="ru-RU" dirty="0" smtClean="0"/>
              <a:t>система </a:t>
            </a:r>
            <a:r>
              <a:rPr lang="ru-RU" dirty="0"/>
              <a:t>улучшения психологического климата в коллективе.</a:t>
            </a:r>
          </a:p>
          <a:p>
            <a:endParaRPr lang="ru-RU" dirty="0" smtClean="0"/>
          </a:p>
          <a:p>
            <a:pPr marL="0" indent="0">
              <a:buNone/>
            </a:pPr>
            <a:r>
              <a:rPr lang="ru-RU" dirty="0"/>
              <a:t> 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279770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Впервые феномен "психического выгорания" был описан американским психиатром X . Дж. </a:t>
            </a:r>
            <a:r>
              <a:rPr lang="ru-RU" dirty="0" err="1"/>
              <a:t>Фрейденбергером</a:t>
            </a:r>
            <a:r>
              <a:rPr lang="ru-RU" dirty="0"/>
              <a:t> в 1974 году, который наблюдал большое количество работников социальных профессий, испытывающих эмоциональное истощение, потерю мотивации и работоспособности.</a:t>
            </a:r>
          </a:p>
          <a:p>
            <a:r>
              <a:rPr lang="ru-RU" dirty="0" smtClean="0"/>
              <a:t>Р</a:t>
            </a:r>
            <a:r>
              <a:rPr lang="ru-RU" dirty="0"/>
              <a:t>. Шваб (1982) расширяет группу профессионального риска. Это прежде всего учителя, полицейские, тюремный персонал, политики, юристы, нижнее звено торгового персонала, менеджеры всех уровней.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024686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384175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990600"/>
            <a:ext cx="10515600" cy="5186363"/>
          </a:xfrm>
        </p:spPr>
        <p:txBody>
          <a:bodyPr>
            <a:normAutofit fontScale="92500" lnSpcReduction="20000"/>
          </a:bodyPr>
          <a:lstStyle/>
          <a:p>
            <a:r>
              <a:rPr lang="ru-RU" dirty="0"/>
              <a:t>В качестве основных симптомов эмоционального выгорания </a:t>
            </a:r>
            <a:r>
              <a:rPr lang="ru-RU" dirty="0" err="1" smtClean="0"/>
              <a:t>Е.Малер</a:t>
            </a:r>
            <a:r>
              <a:rPr lang="ru-RU" dirty="0" smtClean="0"/>
              <a:t> </a:t>
            </a:r>
            <a:r>
              <a:rPr lang="ru-RU" dirty="0"/>
              <a:t>(1983) выделяет</a:t>
            </a:r>
            <a:r>
              <a:rPr lang="ru-RU" dirty="0" smtClean="0"/>
              <a:t>:</a:t>
            </a:r>
          </a:p>
          <a:p>
            <a:r>
              <a:rPr lang="ru-RU" dirty="0" smtClean="0"/>
              <a:t> </a:t>
            </a:r>
            <a:r>
              <a:rPr lang="ru-RU" dirty="0"/>
              <a:t>усталость, утомление, истощение; </a:t>
            </a:r>
            <a:endParaRPr lang="ru-RU" dirty="0" smtClean="0"/>
          </a:p>
          <a:p>
            <a:r>
              <a:rPr lang="ru-RU" dirty="0" smtClean="0"/>
              <a:t>психосоматические </a:t>
            </a:r>
            <a:r>
              <a:rPr lang="ru-RU" dirty="0"/>
              <a:t>недомогания; </a:t>
            </a:r>
            <a:endParaRPr lang="ru-RU" dirty="0" smtClean="0"/>
          </a:p>
          <a:p>
            <a:r>
              <a:rPr lang="ru-RU" dirty="0" smtClean="0"/>
              <a:t>бессонницу</a:t>
            </a:r>
            <a:r>
              <a:rPr lang="ru-RU" dirty="0"/>
              <a:t>; </a:t>
            </a:r>
            <a:endParaRPr lang="ru-RU" dirty="0" smtClean="0"/>
          </a:p>
          <a:p>
            <a:r>
              <a:rPr lang="ru-RU" dirty="0" smtClean="0"/>
              <a:t>негативное </a:t>
            </a:r>
            <a:r>
              <a:rPr lang="ru-RU" dirty="0"/>
              <a:t>отношение к клиентам; </a:t>
            </a:r>
            <a:endParaRPr lang="ru-RU" dirty="0" smtClean="0"/>
          </a:p>
          <a:p>
            <a:r>
              <a:rPr lang="ru-RU" dirty="0" smtClean="0"/>
              <a:t>негативное </a:t>
            </a:r>
            <a:r>
              <a:rPr lang="ru-RU" dirty="0"/>
              <a:t>отношение к самой работе; </a:t>
            </a:r>
            <a:endParaRPr lang="ru-RU" dirty="0" smtClean="0"/>
          </a:p>
          <a:p>
            <a:r>
              <a:rPr lang="ru-RU" dirty="0" smtClean="0"/>
              <a:t>скудность </a:t>
            </a:r>
            <a:r>
              <a:rPr lang="ru-RU" dirty="0"/>
              <a:t>репертуара рабочих действий</a:t>
            </a:r>
            <a:r>
              <a:rPr lang="ru-RU" dirty="0" smtClean="0"/>
              <a:t>;</a:t>
            </a:r>
          </a:p>
          <a:p>
            <a:r>
              <a:rPr lang="ru-RU" dirty="0" smtClean="0"/>
              <a:t> </a:t>
            </a:r>
            <a:r>
              <a:rPr lang="ru-RU" dirty="0"/>
              <a:t>негативную Я-концепцию; агрессивные чувства (раздражительность, напряженность, тревожность, беспокойство, гнев); </a:t>
            </a:r>
            <a:endParaRPr lang="ru-RU" dirty="0" smtClean="0"/>
          </a:p>
          <a:p>
            <a:r>
              <a:rPr lang="ru-RU" dirty="0" err="1" smtClean="0"/>
              <a:t>упадническое</a:t>
            </a:r>
            <a:r>
              <a:rPr lang="ru-RU" dirty="0" smtClean="0"/>
              <a:t> </a:t>
            </a:r>
            <a:r>
              <a:rPr lang="ru-RU" dirty="0"/>
              <a:t>настроение и связанные с ним эмоции: цинизм, пессимизм, чувство безнадежности, апатия, депрессия, чувство бессмысленности;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676715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3600" dirty="0"/>
              <a:t>Кристина </a:t>
            </a:r>
            <a:r>
              <a:rPr lang="ru-RU" sz="3600" dirty="0" err="1"/>
              <a:t>Маслач</a:t>
            </a:r>
            <a:r>
              <a:rPr lang="ru-RU" sz="3600" dirty="0"/>
              <a:t> - социальный психолог, определила это понятие как синдром физического и эмоционального истощения, включая развитие отрицательной самооценки, </a:t>
            </a:r>
            <a:r>
              <a:rPr lang="ru-RU" sz="3600" b="1" dirty="0"/>
              <a:t>отрицательного отношения к работе, утрату понимания и сочувствия по отношению к клиентам или пациентам</a:t>
            </a:r>
            <a:r>
              <a:rPr lang="ru-RU" b="1" dirty="0"/>
              <a:t>.  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053512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14375"/>
          </a:xfrm>
        </p:spPr>
        <p:txBody>
          <a:bodyPr/>
          <a:lstStyle/>
          <a:p>
            <a:r>
              <a:rPr lang="ru-RU" dirty="0"/>
              <a:t>1. Симптом "эмоционального дефицита".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193800"/>
            <a:ext cx="10515600" cy="4983163"/>
          </a:xfrm>
        </p:spPr>
        <p:txBody>
          <a:bodyPr>
            <a:normAutofit lnSpcReduction="10000"/>
          </a:bodyPr>
          <a:lstStyle/>
          <a:p>
            <a:r>
              <a:rPr lang="ru-RU" dirty="0" smtClean="0"/>
              <a:t>К </a:t>
            </a:r>
            <a:r>
              <a:rPr lang="ru-RU" dirty="0"/>
              <a:t>профессионалу приходит ощущение, что эмоционально он уже не может помогать субъектам своей деятельности. Не в состоянии войти в их положение, соучаствовать и сопереживать, отзываться на ситуации, которые должны трогать, побуждать усиливать интеллектуальную, волевую и нравственную отдачу. </a:t>
            </a:r>
            <a:endParaRPr lang="ru-RU" dirty="0" smtClean="0"/>
          </a:p>
          <a:p>
            <a:r>
              <a:rPr lang="ru-RU" dirty="0" smtClean="0"/>
              <a:t>О </a:t>
            </a:r>
            <a:r>
              <a:rPr lang="ru-RU" dirty="0"/>
              <a:t>том, что это ничто иное как эмоциональное выгорание, говорит его еще недавний опыт некоторое время тому назад таких ощущений не было, и личность переживает их появление. </a:t>
            </a:r>
            <a:endParaRPr lang="ru-RU" dirty="0" smtClean="0"/>
          </a:p>
          <a:p>
            <a:r>
              <a:rPr lang="ru-RU" dirty="0" smtClean="0"/>
              <a:t>Постепенно </a:t>
            </a:r>
            <a:r>
              <a:rPr lang="ru-RU" dirty="0"/>
              <a:t>симптом усиливается и приобретает более осложненную форму все реже проявляются положительные эмоции и все чаще отрицательные. Резкость, грубость, раздражительность, обиды, капризы - дополняют симптом "эмоционального дефицита".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446113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006475"/>
          </a:xfrm>
        </p:spPr>
        <p:txBody>
          <a:bodyPr>
            <a:normAutofit fontScale="90000"/>
          </a:bodyPr>
          <a:lstStyle/>
          <a:p>
            <a:r>
              <a:rPr lang="ru-RU" dirty="0"/>
              <a:t>2. Симптом "эмоциональной отстраненности".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371600"/>
            <a:ext cx="10515600" cy="4805363"/>
          </a:xfrm>
        </p:spPr>
        <p:txBody>
          <a:bodyPr>
            <a:normAutofit fontScale="85000" lnSpcReduction="20000"/>
          </a:bodyPr>
          <a:lstStyle/>
          <a:p>
            <a:r>
              <a:rPr lang="ru-RU" dirty="0" smtClean="0"/>
              <a:t>Личность </a:t>
            </a:r>
            <a:r>
              <a:rPr lang="ru-RU" dirty="0"/>
              <a:t>почти полностью исключает эмоции из сферы профессиональной деятельности. Ее почти ничто не волнует, почти ничто не вызывает эмоционального отклика - ни позитивные обстоятельства, ни отрицательные. </a:t>
            </a:r>
            <a:endParaRPr lang="ru-RU" dirty="0" smtClean="0"/>
          </a:p>
          <a:p>
            <a:r>
              <a:rPr lang="ru-RU" dirty="0" smtClean="0"/>
              <a:t>Причем </a:t>
            </a:r>
            <a:r>
              <a:rPr lang="ru-RU" dirty="0"/>
              <a:t>это не исходный дефект эмоциональной сферы, не признак ригидности, а приобретенная за годы обслуживания людей эмоциональная защита. Человек постепенно научается работать как робот, как бездушный автомат </a:t>
            </a:r>
            <a:endParaRPr lang="ru-RU" dirty="0" smtClean="0"/>
          </a:p>
          <a:p>
            <a:r>
              <a:rPr lang="ru-RU" dirty="0" smtClean="0"/>
              <a:t>В </a:t>
            </a:r>
            <a:r>
              <a:rPr lang="ru-RU" dirty="0"/>
              <a:t>других сферах он живет полнокровными эмоциями. Реагирование без чувств и эмоций наиболее яркий симптом "выгорания</a:t>
            </a:r>
            <a:r>
              <a:rPr lang="ru-RU" dirty="0" smtClean="0"/>
              <a:t>".</a:t>
            </a:r>
          </a:p>
          <a:p>
            <a:r>
              <a:rPr lang="ru-RU" dirty="0" smtClean="0"/>
              <a:t> </a:t>
            </a:r>
            <a:r>
              <a:rPr lang="ru-RU" dirty="0"/>
              <a:t>Он свидетельствует о профессиональной деформации личности и наносит ущерб субъекту общения. Партнер обычно переживает проявленное к нему безразличие и может быть глубоко травмирован. Особенно опасна демонстративная форма эмоциональной отстраненности, когда профессионал всем своим видом показывает "наплевать на вас".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587240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52475"/>
          </a:xfrm>
        </p:spPr>
        <p:txBody>
          <a:bodyPr>
            <a:normAutofit fontScale="90000"/>
          </a:bodyPr>
          <a:lstStyle/>
          <a:p>
            <a:r>
              <a:rPr lang="ru-RU" sz="3600" dirty="0"/>
              <a:t>3. Симптом "личностной отстраненности, или деперсонализации</a:t>
            </a:r>
            <a:r>
              <a:rPr lang="ru-RU" dirty="0" smtClean="0"/>
              <a:t>"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295400"/>
            <a:ext cx="10515600" cy="4881563"/>
          </a:xfrm>
        </p:spPr>
        <p:txBody>
          <a:bodyPr>
            <a:normAutofit fontScale="77500" lnSpcReduction="20000"/>
          </a:bodyPr>
          <a:lstStyle/>
          <a:p>
            <a:r>
              <a:rPr lang="ru-RU" dirty="0" smtClean="0"/>
              <a:t>Проявляется </a:t>
            </a:r>
            <a:r>
              <a:rPr lang="ru-RU" dirty="0"/>
              <a:t>в широком диапазоне умонастроений и поступков профессионала в процессе общения. Прежде всего отмечается полная или частичная утрата интереса к человеку - субъекту профессионального действия. Он воспринимается как неодушевленный предмет, как объект для манипуляций - с ним приходится что-то делать. Объект тяготит своими проблемами, потребностями, неприятно его присутствие, сам факт его существования. </a:t>
            </a:r>
            <a:endParaRPr lang="ru-RU" dirty="0" smtClean="0"/>
          </a:p>
          <a:p>
            <a:r>
              <a:rPr lang="ru-RU" dirty="0" smtClean="0"/>
              <a:t>Метастазы </a:t>
            </a:r>
            <a:r>
              <a:rPr lang="ru-RU" dirty="0"/>
              <a:t>"выгорания" проникают в установки, принципы и систему ценностей личности. Возникает </a:t>
            </a:r>
            <a:r>
              <a:rPr lang="ru-RU" dirty="0" err="1"/>
              <a:t>деперсонализированный</a:t>
            </a:r>
            <a:r>
              <a:rPr lang="ru-RU" dirty="0"/>
              <a:t> защитный эмоционально-волевой антигуманистический настрой</a:t>
            </a:r>
            <a:r>
              <a:rPr lang="ru-RU" dirty="0" smtClean="0"/>
              <a:t>.</a:t>
            </a:r>
          </a:p>
          <a:p>
            <a:r>
              <a:rPr lang="ru-RU" dirty="0" smtClean="0"/>
              <a:t> </a:t>
            </a:r>
            <a:r>
              <a:rPr lang="ru-RU" dirty="0"/>
              <a:t>Личность утверждает, что работа с людьми не интересна, не доставляет удовлетворения, не представляет социальной ценности. В наиболее тяжелых формах "выгорания" личность рьяно защищает свою антигуманистическую философию "ненавижу ", "презираю ", "взять бы автомат и всех". </a:t>
            </a:r>
            <a:endParaRPr lang="ru-RU" dirty="0" smtClean="0"/>
          </a:p>
          <a:p>
            <a:r>
              <a:rPr lang="ru-RU" dirty="0" smtClean="0"/>
              <a:t>В </a:t>
            </a:r>
            <a:r>
              <a:rPr lang="ru-RU" dirty="0"/>
              <a:t>таких случаях "выгорание" смыкается с психопатологическими проявлениями личности, с </a:t>
            </a:r>
            <a:r>
              <a:rPr lang="ru-RU" dirty="0" err="1"/>
              <a:t>неврозоподобными</a:t>
            </a:r>
            <a:r>
              <a:rPr lang="ru-RU" dirty="0"/>
              <a:t> или психопатическими состояниями. Таким личностям противопоказана сия профессиональная деятельность</a:t>
            </a:r>
            <a:r>
              <a:rPr lang="ru-RU" dirty="0" smtClean="0"/>
              <a:t>. 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4144430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87375"/>
          </a:xfrm>
        </p:spPr>
        <p:txBody>
          <a:bodyPr>
            <a:normAutofit fontScale="90000"/>
          </a:bodyPr>
          <a:lstStyle/>
          <a:p>
            <a:r>
              <a:rPr lang="ru-RU" sz="3200" dirty="0"/>
              <a:t>4. Симптом "психосоматических и психовегетативных нарушений</a:t>
            </a:r>
            <a:r>
              <a:rPr lang="ru-RU" sz="3200" dirty="0" smtClean="0"/>
              <a:t>" </a:t>
            </a: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952500"/>
            <a:ext cx="10515600" cy="5224463"/>
          </a:xfrm>
        </p:spPr>
        <p:txBody>
          <a:bodyPr>
            <a:normAutofit lnSpcReduction="10000"/>
          </a:bodyPr>
          <a:lstStyle/>
          <a:p>
            <a:r>
              <a:rPr lang="ru-RU" dirty="0" smtClean="0"/>
              <a:t>симптом </a:t>
            </a:r>
            <a:r>
              <a:rPr lang="ru-RU" dirty="0"/>
              <a:t>проявляется на уровне физического и психического самочувствия Обычно он образуется по </a:t>
            </a:r>
            <a:r>
              <a:rPr lang="ru-RU" dirty="0" smtClean="0"/>
              <a:t>условно-рефлекторной </a:t>
            </a:r>
            <a:r>
              <a:rPr lang="ru-RU" dirty="0"/>
              <a:t>связи негативного свойства. Многое из того, что касается субъектов профессиональной деятельности, провоцирует отклонения в соматических или психических состояниях. </a:t>
            </a:r>
            <a:endParaRPr lang="ru-RU" dirty="0" smtClean="0"/>
          </a:p>
          <a:p>
            <a:r>
              <a:rPr lang="ru-RU" dirty="0" smtClean="0"/>
              <a:t>Порой </a:t>
            </a:r>
            <a:r>
              <a:rPr lang="ru-RU" dirty="0"/>
              <a:t>даже мысль о таких субъектах или контакт с ними вызывает плохое настроение, дурные ассоциации, бессонницу, чувство страха, неприятные ощущения в области сердца, сосудистые реакции, обострения хронических заболеваний</a:t>
            </a:r>
            <a:r>
              <a:rPr lang="ru-RU" dirty="0" smtClean="0"/>
              <a:t>.</a:t>
            </a:r>
          </a:p>
          <a:p>
            <a:r>
              <a:rPr lang="ru-RU" dirty="0" smtClean="0"/>
              <a:t> </a:t>
            </a:r>
            <a:r>
              <a:rPr lang="ru-RU" dirty="0"/>
              <a:t>Переход реакций с уровня эмоций на уровень </a:t>
            </a:r>
            <a:r>
              <a:rPr lang="ru-RU" dirty="0" err="1"/>
              <a:t>психосоматики</a:t>
            </a:r>
            <a:r>
              <a:rPr lang="ru-RU" dirty="0"/>
              <a:t> свидетельствует о том, что эмоциональная защита - "выгорание" - самостоятельно уже не справляется с нагрузками, и энергия эмоций перераспределяется между другими подсистемами индивида.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6222117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12775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231900"/>
            <a:ext cx="10515600" cy="4945063"/>
          </a:xfrm>
        </p:spPr>
        <p:txBody>
          <a:bodyPr/>
          <a:lstStyle/>
          <a:p>
            <a:r>
              <a:rPr lang="ru-RU" dirty="0"/>
              <a:t>Личностные особенности – это один из решающих факторов развития синдрома выгорания. </a:t>
            </a:r>
            <a:endParaRPr lang="ru-RU" dirty="0" smtClean="0"/>
          </a:p>
          <a:p>
            <a:r>
              <a:rPr lang="ru-RU" dirty="0" smtClean="0"/>
              <a:t>Как </a:t>
            </a:r>
            <a:r>
              <a:rPr lang="ru-RU" dirty="0"/>
              <a:t>показывает практика, в большей степени ему подвержены люди, которые не умеют эффективно планировать свой рабочий день, игнорируют различные возможности повышения квалификации, пассивны в сложной ситуации. </a:t>
            </a:r>
            <a:endParaRPr lang="ru-RU" dirty="0" smtClean="0"/>
          </a:p>
          <a:p>
            <a:r>
              <a:rPr lang="ru-RU" dirty="0" smtClean="0"/>
              <a:t>Они </a:t>
            </a:r>
            <a:r>
              <a:rPr lang="ru-RU" dirty="0"/>
              <a:t>не умеют и не хотят заботиться о себе, пользоваться помощью коллег, принимать ответственные решения. </a:t>
            </a:r>
            <a:endParaRPr lang="ru-RU" dirty="0" smtClean="0"/>
          </a:p>
          <a:p>
            <a:r>
              <a:rPr lang="ru-RU" dirty="0" smtClean="0"/>
              <a:t>Эти </a:t>
            </a:r>
            <a:r>
              <a:rPr lang="ru-RU" dirty="0"/>
              <a:t>люди, как правило, обладают высокой тревожностью, низкой самооценкой и очень конфликтны.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1426481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48</TotalTime>
  <Words>1054</Words>
  <Application>Microsoft Office PowerPoint</Application>
  <PresentationFormat>Широкоэкранный</PresentationFormat>
  <Paragraphs>53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6" baseType="lpstr">
      <vt:lpstr>Arial</vt:lpstr>
      <vt:lpstr>Calibri</vt:lpstr>
      <vt:lpstr>Calibri Light</vt:lpstr>
      <vt:lpstr>Тема Office</vt:lpstr>
      <vt:lpstr>Феномен эмоционального выгорания</vt:lpstr>
      <vt:lpstr>Презентация PowerPoint</vt:lpstr>
      <vt:lpstr>Презентация PowerPoint</vt:lpstr>
      <vt:lpstr>Презентация PowerPoint</vt:lpstr>
      <vt:lpstr>1. Симптом "эмоционального дефицита". </vt:lpstr>
      <vt:lpstr>2. Симптом "эмоциональной отстраненности". </vt:lpstr>
      <vt:lpstr>3. Симптом "личностной отстраненности, или деперсонализации"</vt:lpstr>
      <vt:lpstr>4. Симптом "психосоматических и психовегетативных нарушений" 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Феномен эмоционального выгорания</dc:title>
  <dc:creator>Пользователь Windows</dc:creator>
  <cp:lastModifiedBy>Пользователь Windows</cp:lastModifiedBy>
  <cp:revision>5</cp:revision>
  <dcterms:created xsi:type="dcterms:W3CDTF">2020-11-02T15:06:22Z</dcterms:created>
  <dcterms:modified xsi:type="dcterms:W3CDTF">2020-11-02T18:51:03Z</dcterms:modified>
</cp:coreProperties>
</file>