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59" d="100"/>
          <a:sy n="59" d="100"/>
        </p:scale>
        <p:origin x="7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95268" y="1122363"/>
            <a:ext cx="9734883" cy="2387600"/>
          </a:xfrm>
        </p:spPr>
        <p:txBody>
          <a:bodyPr>
            <a:normAutofit/>
          </a:bodyPr>
          <a:lstStyle/>
          <a:p>
            <a:r>
              <a:rPr lang="ru-RU" sz="5400" dirty="0" err="1">
                <a:solidFill>
                  <a:schemeClr val="accent2">
                    <a:lumMod val="75000"/>
                  </a:schemeClr>
                </a:solidFill>
              </a:rPr>
              <a:t>Нефробластомы</a:t>
            </a:r>
            <a:r>
              <a:rPr lang="ru-RU" sz="5400" dirty="0">
                <a:solidFill>
                  <a:schemeClr val="accent2">
                    <a:lumMod val="75000"/>
                  </a:schemeClr>
                </a:solidFill>
              </a:rPr>
              <a:t> у детей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535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" y="179613"/>
            <a:ext cx="11756571" cy="6433457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коагулограммы</a:t>
            </a:r>
            <a:r>
              <a:rPr lang="ru-RU" dirty="0"/>
              <a:t> (уровень протромбина, фибриногена, антитромбина III, международное нормализованное отношение (МНО), активированное частичное </a:t>
            </a:r>
            <a:r>
              <a:rPr lang="ru-RU" dirty="0" err="1"/>
              <a:t>тромбопластиновое</a:t>
            </a:r>
            <a:r>
              <a:rPr lang="ru-RU" dirty="0"/>
              <a:t> время (АЧТВ), </a:t>
            </a:r>
            <a:r>
              <a:rPr lang="ru-RU" dirty="0" err="1"/>
              <a:t>протромбиновое</a:t>
            </a:r>
            <a:r>
              <a:rPr lang="ru-RU" dirty="0"/>
              <a:t> время (ТВ)) – перед началом лечения на этапе предоперационной терапии, перед началом специфической терапии</a:t>
            </a:r>
            <a:r>
              <a:rPr lang="ru-RU" dirty="0" smtClean="0"/>
              <a:t>;</a:t>
            </a:r>
          </a:p>
          <a:p>
            <a:r>
              <a:rPr lang="ru-RU" dirty="0"/>
              <a:t>определение основных групп крови по системе AB0, определение антигена D системы резус (резус-фактора), определение фенотипа антигенов эритроцитов для возможности выполнения гемотрансфузии при наличии показаний – перед началом лечения на этапе предоперационной терапии</a:t>
            </a:r>
            <a:r>
              <a:rPr lang="ru-RU" dirty="0" smtClean="0"/>
              <a:t>;</a:t>
            </a:r>
          </a:p>
          <a:p>
            <a:r>
              <a:rPr lang="ru-RU" dirty="0"/>
              <a:t>общего (клинического) анализа мочи – перед началом лечения на этапе предоперационной терапии, перед началом специфической терапии, на этапе послеоперационной терапии – перед каждым введением химиопрепаратов или, если интервал между введениями препаратов больше 1 недели, то не менее 1 раза в неделю (по показаниям возможно более частый забор анализов</a:t>
            </a:r>
            <a:r>
              <a:rPr lang="ru-RU" dirty="0" smtClean="0"/>
              <a:t>).</a:t>
            </a:r>
          </a:p>
          <a:p>
            <a:r>
              <a:rPr lang="ru-RU" dirty="0"/>
              <a:t>госпитальный скрининг при госпитализации в медицинскую организацию - определение антигена (</a:t>
            </a:r>
            <a:r>
              <a:rPr lang="ru-RU" dirty="0" err="1"/>
              <a:t>HBsAg</a:t>
            </a:r>
            <a:r>
              <a:rPr lang="ru-RU" dirty="0"/>
              <a:t>) вируса гепатита B (</a:t>
            </a:r>
            <a:r>
              <a:rPr lang="ru-RU" dirty="0" err="1"/>
              <a:t>Hepatitis</a:t>
            </a:r>
            <a:r>
              <a:rPr lang="ru-RU" dirty="0"/>
              <a:t> B </a:t>
            </a:r>
            <a:r>
              <a:rPr lang="ru-RU" dirty="0" err="1"/>
              <a:t>virus</a:t>
            </a:r>
            <a:r>
              <a:rPr lang="ru-RU" dirty="0"/>
              <a:t>) в крови, качественное исследование, определение антител к вирусу гепатита C (</a:t>
            </a:r>
            <a:r>
              <a:rPr lang="ru-RU" dirty="0" err="1"/>
              <a:t>Hepatitis</a:t>
            </a:r>
            <a:r>
              <a:rPr lang="ru-RU" dirty="0"/>
              <a:t> C </a:t>
            </a:r>
            <a:r>
              <a:rPr lang="ru-RU" dirty="0" err="1"/>
              <a:t>virus</a:t>
            </a:r>
            <a:r>
              <a:rPr lang="ru-RU" dirty="0"/>
              <a:t>) в крови, определение антител классов M, G (</a:t>
            </a:r>
            <a:r>
              <a:rPr lang="ru-RU" dirty="0" err="1"/>
              <a:t>IgM</a:t>
            </a:r>
            <a:r>
              <a:rPr lang="ru-RU" dirty="0"/>
              <a:t>, </a:t>
            </a:r>
            <a:r>
              <a:rPr lang="ru-RU" dirty="0" err="1"/>
              <a:t>IgG</a:t>
            </a:r>
            <a:r>
              <a:rPr lang="ru-RU" dirty="0"/>
              <a:t>) к вирусу иммунодефицита человека ВИЧ-1 (</a:t>
            </a:r>
            <a:r>
              <a:rPr lang="ru-RU" dirty="0" err="1"/>
              <a:t>Human</a:t>
            </a:r>
            <a:r>
              <a:rPr lang="ru-RU" dirty="0"/>
              <a:t> </a:t>
            </a:r>
            <a:r>
              <a:rPr lang="ru-RU" dirty="0" err="1"/>
              <a:t>immunodeficiency</a:t>
            </a:r>
            <a:r>
              <a:rPr lang="ru-RU" dirty="0"/>
              <a:t> </a:t>
            </a:r>
            <a:r>
              <a:rPr lang="ru-RU" dirty="0" err="1"/>
              <a:t>virus</a:t>
            </a:r>
            <a:r>
              <a:rPr lang="ru-RU" dirty="0"/>
              <a:t> HIV 1) в крови</a:t>
            </a:r>
          </a:p>
        </p:txBody>
      </p:sp>
    </p:spTree>
    <p:extLst>
      <p:ext uri="{BB962C8B-B14F-4D97-AF65-F5344CB8AC3E}">
        <p14:creationId xmlns:p14="http://schemas.microsoft.com/office/powerpoint/2010/main" val="566321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наиболее частыми клиническими и лабораторным проявлением опухолей почек является макро-/микрогематурия вследствие кровотечения в </a:t>
            </a:r>
            <a:r>
              <a:rPr lang="ru-RU" dirty="0" err="1"/>
              <a:t>чашечнолоханочную</a:t>
            </a:r>
            <a:r>
              <a:rPr lang="ru-RU" dirty="0"/>
              <a:t> систему почки, сопровождающаяся развитием анемического синдрома </a:t>
            </a:r>
            <a:r>
              <a:rPr lang="ru-RU" dirty="0" smtClean="0"/>
              <a:t>. </a:t>
            </a:r>
            <a:r>
              <a:rPr lang="ru-RU" dirty="0"/>
              <a:t>На фоне проводимой терапии возможно развитие индуцированной аплазии кроветворения, что может потребовать терапии </a:t>
            </a:r>
            <a:r>
              <a:rPr lang="ru-RU" dirty="0" err="1"/>
              <a:t>колониестимулирующими</a:t>
            </a:r>
            <a:r>
              <a:rPr lang="ru-RU" dirty="0"/>
              <a:t> факторами, а также трансфузий компонентов крови. </a:t>
            </a:r>
          </a:p>
        </p:txBody>
      </p:sp>
    </p:spTree>
    <p:extLst>
      <p:ext uri="{BB962C8B-B14F-4D97-AF65-F5344CB8AC3E}">
        <p14:creationId xmlns:p14="http://schemas.microsoft.com/office/powerpoint/2010/main" val="6538495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Инструментальные диагностические исследования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256" y="1730829"/>
            <a:ext cx="11691257" cy="4898571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Пациентам с НБ рекомендовано для оценки распространенности процесса УЗИ органов брюшной полости и забрюшинного пространства в следующих </a:t>
            </a:r>
            <a:r>
              <a:rPr lang="ru-RU" dirty="0" smtClean="0"/>
              <a:t>ситуациях:</a:t>
            </a:r>
          </a:p>
          <a:p>
            <a:pPr marL="0" indent="0">
              <a:buNone/>
            </a:pPr>
            <a:r>
              <a:rPr lang="ru-RU" dirty="0"/>
              <a:t>всем пациентам – перед началом лечения на этапе предоперационной терапии, а также перед началом специфической терапии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⎯ </a:t>
            </a:r>
            <a:r>
              <a:rPr lang="ru-RU" dirty="0"/>
              <a:t>пациентам с </a:t>
            </a:r>
            <a:r>
              <a:rPr lang="ru-RU" dirty="0" err="1"/>
              <a:t>геренализованной</a:t>
            </a:r>
            <a:r>
              <a:rPr lang="ru-RU" dirty="0"/>
              <a:t> формой НБ на этапе предоперационной терапии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/>
              <a:t>на 0, 15, 28, 42 дни </a:t>
            </a:r>
            <a:r>
              <a:rPr lang="ru-RU" dirty="0" smtClean="0"/>
              <a:t>терапии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⎯ пациентам с </a:t>
            </a:r>
            <a:r>
              <a:rPr lang="ru-RU" dirty="0" err="1"/>
              <a:t>геренализованной</a:t>
            </a:r>
            <a:r>
              <a:rPr lang="ru-RU" dirty="0"/>
              <a:t> формой НБ на этапе послеоперационной терапии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/>
              <a:t>на 1, 6, 10, 24 неделе и в конце терапии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⎯ </a:t>
            </a:r>
            <a:r>
              <a:rPr lang="ru-RU" dirty="0"/>
              <a:t>пациентам с локализованной формой НБ на этапе предоперационной терапии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/>
              <a:t>на 0, 15, 28 дни терапии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⎯ </a:t>
            </a:r>
            <a:r>
              <a:rPr lang="ru-RU" dirty="0"/>
              <a:t>пациентам с локализованной формой НБ на этапе послеоперационной терапии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/>
              <a:t>на 1, 6, 10, 24 неделе и в конце терапии</a:t>
            </a:r>
          </a:p>
        </p:txBody>
      </p:sp>
    </p:spTree>
    <p:extLst>
      <p:ext uri="{BB962C8B-B14F-4D97-AF65-F5344CB8AC3E}">
        <p14:creationId xmlns:p14="http://schemas.microsoft.com/office/powerpoint/2010/main" val="2602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обследовать необходимо всю брюшную полость, обязательно детальное исследование контралатеральной почки (также в положении лежа на спине и на боку) на предмет двусторонней опухоли, </a:t>
            </a:r>
            <a:r>
              <a:rPr lang="ru-RU" dirty="0" err="1"/>
              <a:t>нефрогенных</a:t>
            </a:r>
            <a:r>
              <a:rPr lang="ru-RU" dirty="0"/>
              <a:t> остатков или других патологических изменений, которые могут повлиять на функцию почек. Необходимо проводить скрининг паренхимы печени на предмет метастазов. УЗИ является исследованием выбора при изучении почечной вены и нижней полой вены на предмет внутривенного опухолевого тромба (как с помощью 2D УЗИ, так и посредством цветного допплеровского картирования), а также для оценки взаимоотношения опухоли с прилежащими органами в режиме реального времени.</a:t>
            </a:r>
          </a:p>
        </p:txBody>
      </p:sp>
    </p:spTree>
    <p:extLst>
      <p:ext uri="{BB962C8B-B14F-4D97-AF65-F5344CB8AC3E}">
        <p14:creationId xmlns:p14="http://schemas.microsoft.com/office/powerpoint/2010/main" val="19758891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7586" y="261257"/>
            <a:ext cx="11625943" cy="6335486"/>
          </a:xfrm>
        </p:spPr>
        <p:txBody>
          <a:bodyPr>
            <a:normAutofit/>
          </a:bodyPr>
          <a:lstStyle/>
          <a:p>
            <a:r>
              <a:rPr lang="ru-RU" dirty="0"/>
              <a:t>Пациентам с НБ рекомендована МРТ брюшной полости и забрюшинного пространства с контрастным усилением (или как альтернатива – КТ брюшной полости с контрастным усилением, если невозможно МРТ исследование) для оценки распространенности процесса в следующих </a:t>
            </a:r>
            <a:r>
              <a:rPr lang="ru-RU" dirty="0" smtClean="0"/>
              <a:t>ситуациях:</a:t>
            </a:r>
          </a:p>
          <a:p>
            <a:r>
              <a:rPr lang="ru-RU" dirty="0"/>
              <a:t>⎯ всем пациентам </a:t>
            </a:r>
            <a:endParaRPr lang="ru-RU" dirty="0" smtClean="0"/>
          </a:p>
          <a:p>
            <a:r>
              <a:rPr lang="ru-RU" dirty="0" smtClean="0"/>
              <a:t>– </a:t>
            </a:r>
            <a:r>
              <a:rPr lang="ru-RU" dirty="0"/>
              <a:t>перед началом лечения на этапе предоперационной терапии, а также перед началом специфической </a:t>
            </a:r>
            <a:r>
              <a:rPr lang="ru-RU" dirty="0" smtClean="0"/>
              <a:t>терапии</a:t>
            </a:r>
          </a:p>
          <a:p>
            <a:r>
              <a:rPr lang="ru-RU" dirty="0" smtClean="0"/>
              <a:t> </a:t>
            </a:r>
            <a:r>
              <a:rPr lang="ru-RU" dirty="0"/>
              <a:t>⎯ пациентам с </a:t>
            </a:r>
            <a:r>
              <a:rPr lang="ru-RU" dirty="0" err="1"/>
              <a:t>геренализованной</a:t>
            </a:r>
            <a:r>
              <a:rPr lang="ru-RU" dirty="0"/>
              <a:t> формой НБ на этапе предоперационной терапии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/>
              <a:t>на 0, 42 дни терапии </a:t>
            </a:r>
            <a:endParaRPr lang="ru-RU" dirty="0" smtClean="0"/>
          </a:p>
          <a:p>
            <a:r>
              <a:rPr lang="ru-RU" dirty="0" smtClean="0"/>
              <a:t>⎯ </a:t>
            </a:r>
            <a:r>
              <a:rPr lang="ru-RU" dirty="0"/>
              <a:t>пациентам с </a:t>
            </a:r>
            <a:r>
              <a:rPr lang="ru-RU" dirty="0" err="1"/>
              <a:t>геренализованной</a:t>
            </a:r>
            <a:r>
              <a:rPr lang="ru-RU" dirty="0"/>
              <a:t> формой НБ на этапе послеоперационной терапии </a:t>
            </a:r>
            <a:endParaRPr lang="ru-RU" dirty="0" smtClean="0"/>
          </a:p>
          <a:p>
            <a:r>
              <a:rPr lang="ru-RU" dirty="0" smtClean="0"/>
              <a:t>– </a:t>
            </a:r>
            <a:r>
              <a:rPr lang="ru-RU" dirty="0"/>
              <a:t>только при подозрении на наличие остаточного компонента опухоли и/или при прогрессировании по данным УЗИ ОБП </a:t>
            </a:r>
            <a:endParaRPr lang="ru-RU" dirty="0" smtClean="0"/>
          </a:p>
          <a:p>
            <a:r>
              <a:rPr lang="ru-RU" dirty="0" smtClean="0"/>
              <a:t>⎯ </a:t>
            </a:r>
            <a:r>
              <a:rPr lang="ru-RU" dirty="0"/>
              <a:t>пациентам с локализованной формой НБ на этапе предоперационной терапии </a:t>
            </a:r>
            <a:endParaRPr lang="ru-RU" dirty="0" smtClean="0"/>
          </a:p>
          <a:p>
            <a:r>
              <a:rPr lang="ru-RU" dirty="0" smtClean="0"/>
              <a:t>– </a:t>
            </a:r>
            <a:r>
              <a:rPr lang="ru-RU" dirty="0"/>
              <a:t>на 0, 28 дни терапии</a:t>
            </a:r>
          </a:p>
        </p:txBody>
      </p:sp>
    </p:spTree>
    <p:extLst>
      <p:ext uri="{BB962C8B-B14F-4D97-AF65-F5344CB8AC3E}">
        <p14:creationId xmlns:p14="http://schemas.microsoft.com/office/powerpoint/2010/main" val="700610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8214" y="244929"/>
            <a:ext cx="11397343" cy="6351814"/>
          </a:xfrm>
        </p:spPr>
        <p:txBody>
          <a:bodyPr>
            <a:normAutofit/>
          </a:bodyPr>
          <a:lstStyle/>
          <a:p>
            <a:r>
              <a:rPr lang="ru-RU" dirty="0"/>
              <a:t>исследование проводится с целью определения топографии и органной принадлежности образования, выявление опухоли в трех измерениях и определение объема опухоли, поиск очагов отдаленного метастазирования. Благодаря отсутствию ионизирующего излучения и высокой контрастности мягких тканей, МРТ является более предпочтительным методом по сравнению с КТ. Обследовать необходимо всю брюшную полость (от купола печени до полости таза включительно). Протокол исследования должен выполняться МРТ-рентгенологами, имеющими опыт в проведении детской МРТ брюшной полости. При выполнении процедуры у детей младшего возраста рекомендуется применение </a:t>
            </a:r>
            <a:r>
              <a:rPr lang="ru-RU" dirty="0" err="1"/>
              <a:t>седации</a:t>
            </a:r>
            <a:r>
              <a:rPr lang="ru-RU" dirty="0"/>
              <a:t> или общей анестезии - в соответствии с принятой местной практикой. Введение гадолиния рекомендовано, но не является обязательным. КТ брюшной полости является дополнительным к УЗИ исследованием "второго выбора". Введение внутривенного йодированного контрастного вещества является обязательным условием проведения исследования. Необходимо провести объемную съемку первой (портально-венозной) фазы. Обследовать необходимо всю брюшную полость (включая печень целиком и полость таза). </a:t>
            </a:r>
          </a:p>
        </p:txBody>
      </p:sp>
    </p:spTree>
    <p:extLst>
      <p:ext uri="{BB962C8B-B14F-4D97-AF65-F5344CB8AC3E}">
        <p14:creationId xmlns:p14="http://schemas.microsoft.com/office/powerpoint/2010/main" val="3929622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257" y="228599"/>
            <a:ext cx="11642272" cy="6368143"/>
          </a:xfrm>
        </p:spPr>
        <p:txBody>
          <a:bodyPr/>
          <a:lstStyle/>
          <a:p>
            <a:r>
              <a:rPr lang="ru-RU" dirty="0"/>
              <a:t>Пациентам с НБ рекомендована для оценки распространенности процесса рентгенография в 2-х проекциях или КТ органов грудной клетки в следующих ситуациях </a:t>
            </a:r>
            <a:endParaRPr lang="ru-RU" dirty="0" smtClean="0"/>
          </a:p>
          <a:p>
            <a:r>
              <a:rPr lang="ru-RU" dirty="0"/>
              <a:t>всем пациентам – перед началом лечения на этапе предоперационной терапии, а также перед началом специфической </a:t>
            </a:r>
            <a:r>
              <a:rPr lang="ru-RU" dirty="0" smtClean="0"/>
              <a:t>терапии</a:t>
            </a:r>
          </a:p>
          <a:p>
            <a:r>
              <a:rPr lang="ru-RU" dirty="0"/>
              <a:t>пациентам с </a:t>
            </a:r>
            <a:r>
              <a:rPr lang="ru-RU" dirty="0" err="1"/>
              <a:t>геренализованной</a:t>
            </a:r>
            <a:r>
              <a:rPr lang="ru-RU" dirty="0"/>
              <a:t> формой НБ на этапе предоперационной терапии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/>
              <a:t>на 0 (КТ и рентгенография), 28 (рентгенография), 42 (КТ) дни терапии o пациентам с </a:t>
            </a:r>
            <a:r>
              <a:rPr lang="ru-RU" dirty="0" err="1"/>
              <a:t>геренализованной</a:t>
            </a:r>
            <a:r>
              <a:rPr lang="ru-RU" dirty="0"/>
              <a:t> формой НБ на этапе послеоперационной терапии </a:t>
            </a:r>
            <a:endParaRPr lang="ru-RU" dirty="0" smtClean="0"/>
          </a:p>
          <a:p>
            <a:r>
              <a:rPr lang="ru-RU" dirty="0" smtClean="0"/>
              <a:t>– </a:t>
            </a:r>
            <a:r>
              <a:rPr lang="ru-RU" dirty="0"/>
              <a:t>на 10 неделе и в конце терапии (если на 10 неделе не было достигнуто полной санации очагов) o пациентам с локализованной формой НБ на этапе предоперационной терапии </a:t>
            </a:r>
            <a:endParaRPr lang="ru-RU" dirty="0" smtClean="0"/>
          </a:p>
          <a:p>
            <a:r>
              <a:rPr lang="ru-RU" dirty="0" smtClean="0"/>
              <a:t>– </a:t>
            </a:r>
            <a:r>
              <a:rPr lang="ru-RU" dirty="0"/>
              <a:t>на 0, 28 дни терапии o пациентам с локализованной формой НБ на этапе послеоперационной терапии </a:t>
            </a:r>
            <a:endParaRPr lang="ru-RU" dirty="0" smtClean="0"/>
          </a:p>
          <a:p>
            <a:r>
              <a:rPr lang="ru-RU" dirty="0" smtClean="0"/>
              <a:t>– </a:t>
            </a:r>
            <a:r>
              <a:rPr lang="ru-RU" dirty="0"/>
              <a:t>рентгенография на 10 неделе и в конце терапии, КТ </a:t>
            </a:r>
            <a:endParaRPr lang="ru-RU" dirty="0" smtClean="0"/>
          </a:p>
          <a:p>
            <a:r>
              <a:rPr lang="ru-RU" dirty="0" smtClean="0"/>
              <a:t>– </a:t>
            </a:r>
            <a:r>
              <a:rPr lang="ru-RU" dirty="0"/>
              <a:t>только в случае подозрения на появление метастатических очагов по рентгену ОГК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86013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270" y="146957"/>
            <a:ext cx="11674929" cy="6417129"/>
          </a:xfrm>
        </p:spPr>
        <p:txBody>
          <a:bodyPr>
            <a:normAutofit fontScale="92500"/>
          </a:bodyPr>
          <a:lstStyle/>
          <a:p>
            <a:r>
              <a:rPr lang="ru-RU" dirty="0" err="1"/>
              <a:t>нативная</a:t>
            </a:r>
            <a:r>
              <a:rPr lang="ru-RU" dirty="0"/>
              <a:t> КТ грудной клетки является обязательной диагностической процедурой, необходимой для оценки наличия легочных метастазов. Внутривенное контрастирование необязательно (но может применяться, если КТ ОГК проводится в сочетании с КТ брюшной полости, а не с МРТ брюшной полости). Наиболее частыми органами-мишенями для отдаленного метастазирования являются легкие. Согласно рекомендациям SIOP имеются определенные характеристики очагового поражения легких, трактующегося как метастатическое или </a:t>
            </a:r>
            <a:r>
              <a:rPr lang="ru-RU" dirty="0" err="1"/>
              <a:t>неметастатическое</a:t>
            </a:r>
            <a:r>
              <a:rPr lang="ru-RU" dirty="0"/>
              <a:t>: — округлые солидные очаги размерами 1-2мм не классифицируются как метастазы, эти пациенты получают предоперационную ХТ, как при локальных стадиях; — округлые солидные очаги размерами 3-5мм классифицируются как метастазы, такие пациенты получают предоперационную ХТ, как при </a:t>
            </a:r>
            <a:r>
              <a:rPr lang="ru-RU" dirty="0" err="1"/>
              <a:t>генерализованной</a:t>
            </a:r>
            <a:r>
              <a:rPr lang="ru-RU" dirty="0"/>
              <a:t> форме заболевания. Перед </a:t>
            </a:r>
            <a:r>
              <a:rPr lang="ru-RU" dirty="0" err="1"/>
              <a:t>нефрэктомией</a:t>
            </a:r>
            <a:r>
              <a:rPr lang="ru-RU" dirty="0"/>
              <a:t> проводится оценка динамики со стороны легочных метастазов (КТ). При сохранении очагов в легких рекомендуется их оперативное удаление после </a:t>
            </a:r>
            <a:r>
              <a:rPr lang="ru-RU" dirty="0" err="1"/>
              <a:t>нефрэктомии</a:t>
            </a:r>
            <a:r>
              <a:rPr lang="ru-RU" dirty="0"/>
              <a:t>. Если гистология удаленных очагов выявляет отсутствие опухолевых клеток или тотальный некроз – послеоперационное лечение проводится согласно локальной стадии. Если в метастазах выявляются живые опухолевые клетки - продолжение лечения согласно рекомендациям для IV стадии; — очаги размером &gt; 5 мм классифицируются как метастазы. Такие пациенты получают предоперационную ХТ, как при </a:t>
            </a:r>
            <a:r>
              <a:rPr lang="ru-RU" dirty="0" err="1"/>
              <a:t>генерализованной</a:t>
            </a:r>
            <a:r>
              <a:rPr lang="ru-RU" dirty="0"/>
              <a:t> форме заболевания. Перед </a:t>
            </a:r>
            <a:r>
              <a:rPr lang="ru-RU" dirty="0" err="1"/>
              <a:t>нефрэктомией</a:t>
            </a:r>
            <a:r>
              <a:rPr lang="ru-RU" dirty="0"/>
              <a:t> проводится оценка динамики со стороны легочных метастазов (КТ). </a:t>
            </a:r>
          </a:p>
        </p:txBody>
      </p:sp>
    </p:spTree>
    <p:extLst>
      <p:ext uri="{BB962C8B-B14F-4D97-AF65-F5344CB8AC3E}">
        <p14:creationId xmlns:p14="http://schemas.microsoft.com/office/powerpoint/2010/main" val="35488189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270" y="-1"/>
            <a:ext cx="11789229" cy="6613071"/>
          </a:xfrm>
        </p:spPr>
        <p:txBody>
          <a:bodyPr/>
          <a:lstStyle/>
          <a:p>
            <a:r>
              <a:rPr lang="ru-RU" dirty="0"/>
              <a:t>Пациентам с подозрением на НБ, если нельзя исключить </a:t>
            </a:r>
            <a:r>
              <a:rPr lang="ru-RU" dirty="0" err="1"/>
              <a:t>нейробластому</a:t>
            </a:r>
            <a:r>
              <a:rPr lang="ru-RU" dirty="0"/>
              <a:t>, рекомендовано проведение </a:t>
            </a:r>
            <a:r>
              <a:rPr lang="ru-RU" dirty="0" err="1"/>
              <a:t>сцинтиграфии</a:t>
            </a:r>
            <a:r>
              <a:rPr lang="ru-RU" dirty="0"/>
              <a:t> с </a:t>
            </a:r>
            <a:r>
              <a:rPr lang="ru-RU" dirty="0" err="1"/>
              <a:t>йобенгуаном</a:t>
            </a:r>
            <a:r>
              <a:rPr lang="ru-RU" dirty="0"/>
              <a:t> [123I] перед началом специфической </a:t>
            </a:r>
            <a:r>
              <a:rPr lang="ru-RU" dirty="0" smtClean="0"/>
              <a:t>терапии</a:t>
            </a:r>
          </a:p>
          <a:p>
            <a:r>
              <a:rPr lang="ru-RU" dirty="0"/>
              <a:t>подозрения на </a:t>
            </a:r>
            <a:r>
              <a:rPr lang="ru-RU" dirty="0" err="1"/>
              <a:t>нейробластому</a:t>
            </a:r>
            <a:r>
              <a:rPr lang="ru-RU" dirty="0"/>
              <a:t> могут быть в случаях, если по результатам методов визуализации (КТ/МРТ ОБП): нет вовлечения почечных чашечек или почечной лоханки в процесс; есть вовлечение в процесс крупных сосудов брюшной полости; в опухоли встречаются </a:t>
            </a:r>
            <a:r>
              <a:rPr lang="ru-RU" dirty="0" err="1"/>
              <a:t>кальцинаты</a:t>
            </a:r>
            <a:r>
              <a:rPr lang="ru-RU" dirty="0"/>
              <a:t>; образование вовлекает в процесс всю почку. Уровень катехоламинов в моче повышен</a:t>
            </a:r>
            <a:r>
              <a:rPr lang="ru-RU" dirty="0" smtClean="0"/>
              <a:t>.</a:t>
            </a:r>
          </a:p>
          <a:p>
            <a:r>
              <a:rPr lang="ru-RU" dirty="0"/>
              <a:t>Рекомендовано в целях оценки размера и локализации опухоли, вовлеченности сосудов при планировании хирургического лечения проведение ангиографии сосудов почек, а также </a:t>
            </a:r>
            <a:r>
              <a:rPr lang="ru-RU" dirty="0" err="1"/>
              <a:t>реносцинтиграфии</a:t>
            </a:r>
            <a:r>
              <a:rPr lang="ru-RU" dirty="0"/>
              <a:t> пациентам с двусторонними опухолями почек, опухолями подковообразной почки, а также иных состояниях на усмотрение врача-хирурга при планировании частичной </a:t>
            </a:r>
            <a:r>
              <a:rPr lang="ru-RU" dirty="0" err="1"/>
              <a:t>нефрэктомии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/>
              <a:t>предпочтительно, чтобы ее проводил опытный врач-рентгенолог, непосредственно перед операцией. </a:t>
            </a:r>
          </a:p>
        </p:txBody>
      </p:sp>
    </p:spTree>
    <p:extLst>
      <p:ext uri="{BB962C8B-B14F-4D97-AF65-F5344CB8AC3E}">
        <p14:creationId xmlns:p14="http://schemas.microsoft.com/office/powerpoint/2010/main" val="8004023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146957"/>
            <a:ext cx="11691257" cy="6449786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Всем пациентам с НБ перед началом терапии для своевременного выявления сопутствующей патологии со стороны сердечно-сосудистой системы и оценки рисков лечения, определения безопасной тактики лечения рекомендуется выполнение </a:t>
            </a:r>
            <a:r>
              <a:rPr lang="ru-RU" dirty="0" smtClean="0"/>
              <a:t>электрокардиографии</a:t>
            </a:r>
          </a:p>
          <a:p>
            <a:r>
              <a:rPr lang="ru-RU" dirty="0"/>
              <a:t>показатели фракции укорочения, фракции выброса и </a:t>
            </a:r>
            <a:r>
              <a:rPr lang="ru-RU" dirty="0" err="1"/>
              <a:t>конечносистолического</a:t>
            </a:r>
            <a:r>
              <a:rPr lang="ru-RU" dirty="0"/>
              <a:t> напряжения стенки должны быть документально зафиксированы перед введением первой дозы </a:t>
            </a:r>
            <a:r>
              <a:rPr lang="ru-RU" dirty="0" err="1"/>
              <a:t>Доксорубицина</a:t>
            </a:r>
            <a:r>
              <a:rPr lang="ru-RU" dirty="0"/>
              <a:t> всем пациентам, которые планируют получать </a:t>
            </a:r>
            <a:r>
              <a:rPr lang="ru-RU" dirty="0" err="1"/>
              <a:t>Доксорубицин</a:t>
            </a:r>
            <a:r>
              <a:rPr lang="ru-RU" dirty="0"/>
              <a:t>, т.е. пациентам с IV стадией заболевания и гистологической группой высокого риска. </a:t>
            </a:r>
            <a:endParaRPr lang="ru-RU" dirty="0" smtClean="0"/>
          </a:p>
          <a:p>
            <a:r>
              <a:rPr lang="ru-RU" dirty="0" smtClean="0"/>
              <a:t>Пациентам </a:t>
            </a:r>
            <a:r>
              <a:rPr lang="ru-RU" dirty="0"/>
              <a:t>НБ рекомендовано выполнение эхо-кардиографии в следующих </a:t>
            </a:r>
            <a:r>
              <a:rPr lang="ru-RU" dirty="0" smtClean="0"/>
              <a:t>ситуациях</a:t>
            </a:r>
          </a:p>
          <a:p>
            <a:r>
              <a:rPr lang="ru-RU" dirty="0" smtClean="0"/>
              <a:t>пациентам </a:t>
            </a:r>
            <a:r>
              <a:rPr lang="ru-RU" dirty="0"/>
              <a:t>с </a:t>
            </a:r>
            <a:r>
              <a:rPr lang="ru-RU" dirty="0" err="1"/>
              <a:t>генерализованной</a:t>
            </a:r>
            <a:r>
              <a:rPr lang="ru-RU" dirty="0"/>
              <a:t> формой НБ на этапе предоперационной терапии на 0, 42 </a:t>
            </a:r>
            <a:r>
              <a:rPr lang="ru-RU" dirty="0" smtClean="0"/>
              <a:t>сутки</a:t>
            </a:r>
          </a:p>
          <a:p>
            <a:r>
              <a:rPr lang="ru-RU" dirty="0" smtClean="0"/>
              <a:t>пациентам </a:t>
            </a:r>
            <a:r>
              <a:rPr lang="ru-RU" dirty="0"/>
              <a:t>с </a:t>
            </a:r>
            <a:r>
              <a:rPr lang="ru-RU" dirty="0" err="1"/>
              <a:t>генерализованной</a:t>
            </a:r>
            <a:r>
              <a:rPr lang="ru-RU" dirty="0"/>
              <a:t> формой НБ на этапе послеоперационной терапии – на 10 неделе и в конце терапии</a:t>
            </a:r>
            <a:r>
              <a:rPr lang="ru-RU" dirty="0" smtClean="0"/>
              <a:t>;</a:t>
            </a:r>
          </a:p>
          <a:p>
            <a:r>
              <a:rPr lang="ru-RU" dirty="0"/>
              <a:t>показатели фракции укорочения, фракции выброса и </a:t>
            </a:r>
            <a:r>
              <a:rPr lang="ru-RU" dirty="0" err="1"/>
              <a:t>конечносистолического</a:t>
            </a:r>
            <a:r>
              <a:rPr lang="ru-RU" dirty="0"/>
              <a:t> напряжения стенки должны быть документально зафиксированы перед введением первой дозы </a:t>
            </a:r>
            <a:r>
              <a:rPr lang="ru-RU" dirty="0" err="1"/>
              <a:t>доксорубицина</a:t>
            </a:r>
            <a:r>
              <a:rPr lang="ru-RU" dirty="0"/>
              <a:t>** всем пациентам, которые планируют получать </a:t>
            </a:r>
            <a:r>
              <a:rPr lang="ru-RU" dirty="0" err="1"/>
              <a:t>доксорубицин</a:t>
            </a:r>
            <a:r>
              <a:rPr lang="ru-RU" dirty="0"/>
              <a:t>**, т.е. пациентам с IV стадией заболевания и гистологической группой высокого </a:t>
            </a:r>
            <a:r>
              <a:rPr lang="ru-RU" dirty="0" err="1"/>
              <a:t>рискас</a:t>
            </a:r>
            <a:r>
              <a:rPr lang="ru-RU" dirty="0"/>
              <a:t> НБ перед началом терапии для своевременного выявления сопутствующей патологии со стороны сердечно-сосудистой системы и оценки рисков лечения, определения </a:t>
            </a:r>
            <a:r>
              <a:rPr lang="ru-RU" dirty="0" err="1"/>
              <a:t>безопаносной</a:t>
            </a:r>
            <a:r>
              <a:rPr lang="ru-RU" dirty="0"/>
              <a:t> тактики лечения рекомендуется выполнение электрокардиографии</a:t>
            </a:r>
          </a:p>
        </p:txBody>
      </p:sp>
    </p:spTree>
    <p:extLst>
      <p:ext uri="{BB962C8B-B14F-4D97-AF65-F5344CB8AC3E}">
        <p14:creationId xmlns:p14="http://schemas.microsoft.com/office/powerpoint/2010/main" val="4041406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err="1"/>
              <a:t>Нефробластома</a:t>
            </a:r>
            <a:r>
              <a:rPr lang="ru-RU" sz="2800" dirty="0"/>
              <a:t> или опухоль </a:t>
            </a:r>
            <a:r>
              <a:rPr lang="ru-RU" sz="2800" dirty="0" err="1"/>
              <a:t>Вилмса</a:t>
            </a:r>
            <a:r>
              <a:rPr lang="ru-RU" sz="2800" dirty="0"/>
              <a:t> (НБ) – злокачественная эмбриональная опухоль почки у детей, развивающаяся из плюрипотентных клеток-предшественников </a:t>
            </a:r>
            <a:r>
              <a:rPr lang="ru-RU" sz="2800" dirty="0" err="1"/>
              <a:t>нефрогенной</a:t>
            </a:r>
            <a:r>
              <a:rPr lang="ru-RU" sz="2800" dirty="0"/>
              <a:t> ткани</a:t>
            </a:r>
          </a:p>
        </p:txBody>
      </p:sp>
    </p:spTree>
    <p:extLst>
      <p:ext uri="{BB962C8B-B14F-4D97-AF65-F5344CB8AC3E}">
        <p14:creationId xmlns:p14="http://schemas.microsoft.com/office/powerpoint/2010/main" val="7792140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Иные диагностические исследования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628" y="1632857"/>
            <a:ext cx="11756571" cy="5029200"/>
          </a:xfrm>
        </p:spPr>
        <p:txBody>
          <a:bodyPr>
            <a:normAutofit/>
          </a:bodyPr>
          <a:lstStyle/>
          <a:p>
            <a:r>
              <a:rPr lang="ru-RU" dirty="0"/>
              <a:t>Пациентам с подозрением на НБ рекомендовано проведение биопсии с последующим патолого-анатомическим исследованием </a:t>
            </a:r>
            <a:r>
              <a:rPr lang="ru-RU" dirty="0" err="1"/>
              <a:t>биопсийного</a:t>
            </a:r>
            <a:r>
              <a:rPr lang="ru-RU" dirty="0"/>
              <a:t> (операционного) материала в случае невозможности исключения других опухолей почки/</a:t>
            </a:r>
            <a:r>
              <a:rPr lang="ru-RU" dirty="0" err="1"/>
              <a:t>экстрапочечной</a:t>
            </a:r>
            <a:r>
              <a:rPr lang="ru-RU" dirty="0"/>
              <a:t> этиологии на основании данных визуализации и клинической картины, а именно в следующих </a:t>
            </a:r>
            <a:r>
              <a:rPr lang="ru-RU" dirty="0" smtClean="0"/>
              <a:t>случаях</a:t>
            </a:r>
          </a:p>
          <a:p>
            <a:r>
              <a:rPr lang="ru-RU" dirty="0"/>
              <a:t>наблюдается необычная клиническая картина: Возраст &gt; 6 лет (риск опухолей почки другой этиологии); имеется инфекция мочеполовых путей или септицемия (подозрение на абсцесс); инфильтрация поясничной мышцы (подозрение на </a:t>
            </a:r>
            <a:r>
              <a:rPr lang="ru-RU" dirty="0" err="1"/>
              <a:t>нейробластому</a:t>
            </a:r>
            <a:r>
              <a:rPr lang="ru-RU" dirty="0"/>
              <a:t>); наличие метастазов в легких у пациентов младше 2 лет, </a:t>
            </a:r>
            <a:r>
              <a:rPr lang="ru-RU" dirty="0" err="1"/>
              <a:t>экстрапеченочные</a:t>
            </a:r>
            <a:r>
              <a:rPr lang="ru-RU" dirty="0"/>
              <a:t> и </a:t>
            </a:r>
            <a:r>
              <a:rPr lang="ru-RU" dirty="0" err="1"/>
              <a:t>экстрапульмональные</a:t>
            </a:r>
            <a:r>
              <a:rPr lang="ru-RU" dirty="0"/>
              <a:t> метастазы (подозрение на злокачественную </a:t>
            </a:r>
            <a:r>
              <a:rPr lang="ru-RU" dirty="0" err="1"/>
              <a:t>рабдоидную</a:t>
            </a:r>
            <a:r>
              <a:rPr lang="ru-RU" dirty="0"/>
              <a:t> опухоль почки, ЗРО);</a:t>
            </a:r>
          </a:p>
        </p:txBody>
      </p:sp>
    </p:spTree>
    <p:extLst>
      <p:ext uri="{BB962C8B-B14F-4D97-AF65-F5344CB8AC3E}">
        <p14:creationId xmlns:p14="http://schemas.microsoft.com/office/powerpoint/2010/main" val="7743901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257" y="261257"/>
            <a:ext cx="11527972" cy="6302829"/>
          </a:xfrm>
        </p:spPr>
        <p:txBody>
          <a:bodyPr/>
          <a:lstStyle/>
          <a:p>
            <a:r>
              <a:rPr lang="ru-RU" dirty="0"/>
              <a:t>есть необычные находки по результатам визуализации: многочисленные </a:t>
            </a:r>
            <a:r>
              <a:rPr lang="ru-RU" dirty="0" err="1"/>
              <a:t>кальцинаты</a:t>
            </a:r>
            <a:r>
              <a:rPr lang="ru-RU" dirty="0"/>
              <a:t> (подозрение на </a:t>
            </a:r>
            <a:r>
              <a:rPr lang="ru-RU" dirty="0" err="1"/>
              <a:t>нейробластому</a:t>
            </a:r>
            <a:r>
              <a:rPr lang="ru-RU" dirty="0"/>
              <a:t>); обширная </a:t>
            </a:r>
            <a:r>
              <a:rPr lang="ru-RU" dirty="0" err="1"/>
              <a:t>лимфаденопатия</a:t>
            </a:r>
            <a:r>
              <a:rPr lang="ru-RU" dirty="0"/>
              <a:t> (подозрение на ЗРО), паренхима почек не визуализируется; практически полностью </a:t>
            </a:r>
            <a:r>
              <a:rPr lang="ru-RU" dirty="0" err="1"/>
              <a:t>экстраренальный</a:t>
            </a:r>
            <a:r>
              <a:rPr lang="ru-RU" dirty="0"/>
              <a:t> процесс</a:t>
            </a:r>
            <a:r>
              <a:rPr lang="ru-RU" dirty="0" smtClean="0"/>
              <a:t>.</a:t>
            </a:r>
          </a:p>
          <a:p>
            <a:r>
              <a:rPr lang="ru-RU" dirty="0"/>
              <a:t>трепан-биопсия не должна применяться в случаях, если возраст пациента 6 месяцев и младше, в данной ситуации предусмотрена первичная хирургическая операция, а также при наличии опухоли, представленной только кистозным компонентом (следует рассмотреть возможность проведения первичной хирургической операции, высок риск разрыва капсулы опухоли в процессе биопсии). Проведение открытой биопсии не рекомендовано. Открытая биопсия опухоли почки в </a:t>
            </a:r>
            <a:r>
              <a:rPr lang="ru-RU" dirty="0" err="1"/>
              <a:t>постхирургическом</a:t>
            </a:r>
            <a:r>
              <a:rPr lang="ru-RU" dirty="0"/>
              <a:t> </a:t>
            </a:r>
            <a:r>
              <a:rPr lang="ru-RU" dirty="0" err="1"/>
              <a:t>стадировании</a:t>
            </a:r>
            <a:r>
              <a:rPr lang="ru-RU" dirty="0"/>
              <a:t> трактуется как 3 стадия и требует проведения локальной лучевой терапии (см. раздел 3.3 Лучевая терапия). У пациентов с кистозным вариантом опухоли высок риск разрыва капсулы опухоли в процессе биопсии. </a:t>
            </a:r>
          </a:p>
        </p:txBody>
      </p:sp>
    </p:spTree>
    <p:extLst>
      <p:ext uri="{BB962C8B-B14F-4D97-AF65-F5344CB8AC3E}">
        <p14:creationId xmlns:p14="http://schemas.microsoft.com/office/powerpoint/2010/main" val="13398885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Рекомендовано в целях подтверждения диагноза и для принятия решения о тактике </a:t>
            </a:r>
            <a:r>
              <a:rPr lang="ru-RU" dirty="0" err="1"/>
              <a:t>адъювантной</a:t>
            </a:r>
            <a:r>
              <a:rPr lang="ru-RU" dirty="0"/>
              <a:t> терапии выполнение патолого-анатомического исследования операционного материала во всех случаях </a:t>
            </a:r>
            <a:endParaRPr lang="ru-RU" dirty="0" smtClean="0"/>
          </a:p>
          <a:p>
            <a:r>
              <a:rPr lang="ru-RU" dirty="0" err="1"/>
              <a:t>референс</a:t>
            </a:r>
            <a:r>
              <a:rPr lang="ru-RU" dirty="0"/>
              <a:t> должен осуществляться в сроки до 2-х недель от оперативного вмешательства для принятия решения о тактике </a:t>
            </a:r>
            <a:r>
              <a:rPr lang="ru-RU" dirty="0" err="1"/>
              <a:t>адъювантной</a:t>
            </a:r>
            <a:r>
              <a:rPr lang="ru-RU" dirty="0"/>
              <a:t> терапии.</a:t>
            </a:r>
          </a:p>
        </p:txBody>
      </p:sp>
    </p:spTree>
    <p:extLst>
      <p:ext uri="{BB962C8B-B14F-4D97-AF65-F5344CB8AC3E}">
        <p14:creationId xmlns:p14="http://schemas.microsoft.com/office/powerpoint/2010/main" val="28447937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Всем пациентам с </a:t>
            </a:r>
            <a:r>
              <a:rPr lang="ru-RU" dirty="0" err="1"/>
              <a:t>нефробластомой</a:t>
            </a:r>
            <a:r>
              <a:rPr lang="ru-RU" dirty="0"/>
              <a:t> рекомендована консультация врача-диетолога с последующей коррекцией основного рациона и возможным назначением дополнительно лечебных питательных смесей в целях обеспечения адекватной и своевременной </a:t>
            </a:r>
            <a:r>
              <a:rPr lang="ru-RU" dirty="0" err="1"/>
              <a:t>нутритивной</a:t>
            </a:r>
            <a:r>
              <a:rPr lang="ru-RU" dirty="0"/>
              <a:t> </a:t>
            </a:r>
            <a:r>
              <a:rPr lang="ru-RU" dirty="0" smtClean="0"/>
              <a:t>поддержки</a:t>
            </a:r>
          </a:p>
          <a:p>
            <a:r>
              <a:rPr lang="ru-RU" dirty="0"/>
              <a:t>При наличии у пациента с НБ стигм </a:t>
            </a:r>
            <a:r>
              <a:rPr lang="ru-RU" dirty="0" err="1"/>
              <a:t>дисэмбриогенеза</a:t>
            </a:r>
            <a:r>
              <a:rPr lang="ru-RU" dirty="0"/>
              <a:t> и врождённых пороков развития, особенно урогенитального тракта, </a:t>
            </a:r>
            <a:r>
              <a:rPr lang="ru-RU" dirty="0" err="1"/>
              <a:t>аниридии</a:t>
            </a:r>
            <a:r>
              <a:rPr lang="ru-RU" dirty="0"/>
              <a:t>, </a:t>
            </a:r>
            <a:r>
              <a:rPr lang="ru-RU" dirty="0" err="1"/>
              <a:t>макросомии</a:t>
            </a:r>
            <a:r>
              <a:rPr lang="ru-RU" dirty="0"/>
              <a:t>, </a:t>
            </a:r>
            <a:r>
              <a:rPr lang="ru-RU" dirty="0" err="1"/>
              <a:t>гемигипертрофии</a:t>
            </a:r>
            <a:r>
              <a:rPr lang="ru-RU" dirty="0"/>
              <a:t>, а также при подозрении на билатеральное поражение, рекомендована консультация </a:t>
            </a:r>
            <a:r>
              <a:rPr lang="ru-RU" dirty="0" err="1"/>
              <a:t>врачагенетика</a:t>
            </a:r>
            <a:r>
              <a:rPr lang="ru-RU" dirty="0"/>
              <a:t>, так как генетические синдромы встречаются в 5-10% случаев </a:t>
            </a:r>
            <a:r>
              <a:rPr lang="ru-RU" dirty="0" err="1"/>
              <a:t>нефробластом</a:t>
            </a:r>
            <a:r>
              <a:rPr lang="ru-RU" dirty="0"/>
              <a:t> и в основном представляют собой сочетание опухоли с пороками развития мочеполовой системы, нефропатию, </a:t>
            </a:r>
            <a:r>
              <a:rPr lang="ru-RU" dirty="0" err="1"/>
              <a:t>макросомию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21531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Всем пациентам с НБ с </a:t>
            </a:r>
            <a:r>
              <a:rPr lang="ru-RU" dirty="0" err="1"/>
              <a:t>коморбидностью</a:t>
            </a:r>
            <a:r>
              <a:rPr lang="ru-RU" dirty="0"/>
              <a:t>, которая может повлиять на выбор тактики противоопухолевого лечения, перед началом терапии рекомендуется консультация соответствующего врача-специалиста (врача – детского кардиолога, врача – невролога, врача –офтальмолога и др.) </a:t>
            </a:r>
            <a:endParaRPr lang="ru-RU" dirty="0" smtClean="0"/>
          </a:p>
          <a:p>
            <a:r>
              <a:rPr lang="ru-RU" dirty="0"/>
              <a:t>пациенты с подозрением на генетические синдромы должны быть осмотрены узкими специалистами в зависимости от органов-мишеней (например, пациенты с подозрением на WAGR-синдром и </a:t>
            </a:r>
            <a:r>
              <a:rPr lang="ru-RU" dirty="0" err="1"/>
              <a:t>аниридией</a:t>
            </a:r>
            <a:r>
              <a:rPr lang="ru-RU" dirty="0"/>
              <a:t> должны быть консультированы врачом – офтальмологом) </a:t>
            </a:r>
          </a:p>
        </p:txBody>
      </p:sp>
    </p:spTree>
    <p:extLst>
      <p:ext uri="{BB962C8B-B14F-4D97-AF65-F5344CB8AC3E}">
        <p14:creationId xmlns:p14="http://schemas.microsoft.com/office/powerpoint/2010/main" val="23559627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Лечение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3914" y="1404257"/>
            <a:ext cx="11674929" cy="5208814"/>
          </a:xfrm>
        </p:spPr>
        <p:txBody>
          <a:bodyPr>
            <a:normAutofit/>
          </a:bodyPr>
          <a:lstStyle/>
          <a:p>
            <a:r>
              <a:rPr lang="ru-RU" dirty="0"/>
              <a:t>Терапия НБ базируется на химиотерапии и оперативном лечении. Очень небольшая часть пациентов нуждается в лучевой терапии. Выбор тактики лечения зависит от стадии заболевания, группы риска и возраста </a:t>
            </a:r>
            <a:r>
              <a:rPr lang="ru-RU" dirty="0" smtClean="0"/>
              <a:t>пациента</a:t>
            </a:r>
          </a:p>
          <a:p>
            <a:r>
              <a:rPr lang="ru-RU" dirty="0"/>
              <a:t>Пациентам младше 7 месяцев или пациентам старше 16 лет, а также пациентам с кистозным вариантам опухоли в качестве первого этапа лечения рекомендовано хирургическое </a:t>
            </a:r>
            <a:r>
              <a:rPr lang="ru-RU" dirty="0" smtClean="0"/>
              <a:t>вмешательство</a:t>
            </a:r>
          </a:p>
          <a:p>
            <a:r>
              <a:rPr lang="ru-RU" dirty="0"/>
              <a:t>У детей младше 7 месяцев чаще всего наблюдается врожденная </a:t>
            </a:r>
            <a:r>
              <a:rPr lang="ru-RU" dirty="0" err="1"/>
              <a:t>мезобластная</a:t>
            </a:r>
            <a:r>
              <a:rPr lang="ru-RU" dirty="0"/>
              <a:t> нефрома, для излечения которой достаточно лишь хирургического вмешательства. У пациентов старше 16 лет необходимо исключить почечно-клеточную карциному, требующую проведения первичной операции во всех случаях, когда это возможно. У пациентов с кистозным вариантом опухоли высок риск разрыва капсулы опухоли в процессе биопсии</a:t>
            </a:r>
          </a:p>
        </p:txBody>
      </p:sp>
    </p:spTree>
    <p:extLst>
      <p:ext uri="{BB962C8B-B14F-4D97-AF65-F5344CB8AC3E}">
        <p14:creationId xmlns:p14="http://schemas.microsoft.com/office/powerpoint/2010/main" val="16025550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Неоадъювантная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химиотерапия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Всем пациентам с верифицированной НБ, которым на первом этапе лечения не была показана операция, рекомендовано проведение предоперационной (</a:t>
            </a:r>
            <a:r>
              <a:rPr lang="ru-RU" dirty="0" err="1"/>
              <a:t>неоадъюватной</a:t>
            </a:r>
            <a:r>
              <a:rPr lang="ru-RU" dirty="0"/>
              <a:t>) </a:t>
            </a:r>
            <a:r>
              <a:rPr lang="ru-RU" dirty="0" smtClean="0"/>
              <a:t>химиотерапии</a:t>
            </a:r>
          </a:p>
          <a:p>
            <a:r>
              <a:rPr lang="ru-RU" dirty="0"/>
              <a:t>При локализованной форме НБ (стадии I-III) рекомендована </a:t>
            </a:r>
            <a:r>
              <a:rPr lang="ru-RU" dirty="0" err="1"/>
              <a:t>неоадъювантная</a:t>
            </a:r>
            <a:r>
              <a:rPr lang="ru-RU" dirty="0"/>
              <a:t> химиотерапия в режиме AV, 4 недели: </a:t>
            </a:r>
            <a:r>
              <a:rPr lang="ru-RU" dirty="0" err="1"/>
              <a:t>винкристин</a:t>
            </a:r>
            <a:r>
              <a:rPr lang="ru-RU" dirty="0"/>
              <a:t>** 1,5 мг/м2/</a:t>
            </a:r>
            <a:r>
              <a:rPr lang="ru-RU" dirty="0" err="1"/>
              <a:t>сут</a:t>
            </a:r>
            <a:r>
              <a:rPr lang="ru-RU" dirty="0"/>
              <a:t>, в/в </a:t>
            </a:r>
            <a:r>
              <a:rPr lang="ru-RU" dirty="0" err="1"/>
              <a:t>болюсно</a:t>
            </a:r>
            <a:r>
              <a:rPr lang="ru-RU" dirty="0"/>
              <a:t> - 1, 2, 3, 4 недели; #</a:t>
            </a:r>
            <a:r>
              <a:rPr lang="ru-RU" dirty="0" err="1"/>
              <a:t>дактиномицин</a:t>
            </a:r>
            <a:r>
              <a:rPr lang="ru-RU" dirty="0"/>
              <a:t>** 45 мкг/кг/</a:t>
            </a:r>
            <a:r>
              <a:rPr lang="ru-RU" dirty="0" err="1"/>
              <a:t>сут</a:t>
            </a:r>
            <a:r>
              <a:rPr lang="ru-RU" dirty="0"/>
              <a:t>, в/в </a:t>
            </a:r>
            <a:r>
              <a:rPr lang="ru-RU" dirty="0" err="1"/>
              <a:t>болюсно</a:t>
            </a:r>
            <a:r>
              <a:rPr lang="ru-RU" dirty="0"/>
              <a:t> - 1, 3 </a:t>
            </a:r>
            <a:r>
              <a:rPr lang="ru-RU" dirty="0" smtClean="0"/>
              <a:t>недели</a:t>
            </a:r>
          </a:p>
          <a:p>
            <a:r>
              <a:rPr lang="ru-RU" dirty="0"/>
              <a:t>максимальная разовая доза </a:t>
            </a:r>
            <a:r>
              <a:rPr lang="ru-RU" dirty="0" err="1"/>
              <a:t>винкристина</a:t>
            </a:r>
            <a:r>
              <a:rPr lang="ru-RU" dirty="0"/>
              <a:t>** 2 мг. </a:t>
            </a:r>
            <a:r>
              <a:rPr lang="ru-RU" dirty="0" err="1"/>
              <a:t>Дактиномицин</a:t>
            </a:r>
            <a:r>
              <a:rPr lang="ru-RU" dirty="0"/>
              <a:t> не применяется у детей весом менее 5 кг. Хирургическое лечение проводится на 5-6-й неделе. В случае задержки операции, рекомендуется введение дополнительного </a:t>
            </a:r>
            <a:r>
              <a:rPr lang="ru-RU" dirty="0" err="1"/>
              <a:t>винкристина</a:t>
            </a:r>
            <a:r>
              <a:rPr lang="ru-RU" dirty="0"/>
              <a:t>**</a:t>
            </a:r>
          </a:p>
        </p:txBody>
      </p:sp>
    </p:spTree>
    <p:extLst>
      <p:ext uri="{BB962C8B-B14F-4D97-AF65-F5344CB8AC3E}">
        <p14:creationId xmlns:p14="http://schemas.microsoft.com/office/powerpoint/2010/main" val="22956436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 метастатической форме НБ (стадия IV) рекомендована </a:t>
            </a:r>
            <a:r>
              <a:rPr lang="ru-RU" dirty="0" err="1"/>
              <a:t>неоадъювантная</a:t>
            </a:r>
            <a:r>
              <a:rPr lang="ru-RU" dirty="0"/>
              <a:t> химиотерапия в режиме AVD, 6 недель: </a:t>
            </a:r>
            <a:r>
              <a:rPr lang="ru-RU" dirty="0" err="1"/>
              <a:t>винкристин</a:t>
            </a:r>
            <a:r>
              <a:rPr lang="ru-RU" dirty="0"/>
              <a:t>** 1,5 мг/м2/</a:t>
            </a:r>
            <a:r>
              <a:rPr lang="ru-RU" dirty="0" err="1"/>
              <a:t>сут</a:t>
            </a:r>
            <a:r>
              <a:rPr lang="ru-RU" dirty="0"/>
              <a:t>, в/в </a:t>
            </a:r>
            <a:r>
              <a:rPr lang="ru-RU" dirty="0" err="1"/>
              <a:t>болюсно</a:t>
            </a:r>
            <a:r>
              <a:rPr lang="ru-RU" dirty="0"/>
              <a:t> - 1, 2, 3, 4, 5 и 6 недели; #</a:t>
            </a:r>
            <a:r>
              <a:rPr lang="ru-RU" dirty="0" err="1"/>
              <a:t>дактиномицин</a:t>
            </a:r>
            <a:r>
              <a:rPr lang="ru-RU" dirty="0"/>
              <a:t>** 45 мкг/кг/</a:t>
            </a:r>
            <a:r>
              <a:rPr lang="ru-RU" dirty="0" err="1"/>
              <a:t>сут</a:t>
            </a:r>
            <a:r>
              <a:rPr lang="ru-RU" dirty="0"/>
              <a:t>, в/в </a:t>
            </a:r>
            <a:r>
              <a:rPr lang="ru-RU" dirty="0" err="1"/>
              <a:t>болюсно</a:t>
            </a:r>
            <a:r>
              <a:rPr lang="ru-RU" dirty="0"/>
              <a:t> - 1, 3 и 5 недели; </a:t>
            </a:r>
            <a:r>
              <a:rPr lang="ru-RU" dirty="0" err="1"/>
              <a:t>доксорубицин</a:t>
            </a:r>
            <a:r>
              <a:rPr lang="ru-RU" dirty="0"/>
              <a:t>** 50 мг/м2/</a:t>
            </a:r>
            <a:r>
              <a:rPr lang="ru-RU" dirty="0" err="1"/>
              <a:t>сут</a:t>
            </a:r>
            <a:r>
              <a:rPr lang="ru-RU" dirty="0"/>
              <a:t>, 2-6 часовая </a:t>
            </a:r>
            <a:r>
              <a:rPr lang="ru-RU" dirty="0" err="1"/>
              <a:t>инфузия</a:t>
            </a:r>
            <a:r>
              <a:rPr lang="ru-RU" dirty="0"/>
              <a:t> - 1, 5 </a:t>
            </a:r>
            <a:r>
              <a:rPr lang="ru-RU" dirty="0" smtClean="0"/>
              <a:t>недели</a:t>
            </a:r>
          </a:p>
          <a:p>
            <a:r>
              <a:rPr lang="ru-RU" dirty="0"/>
              <a:t>Максимальная разовая доза </a:t>
            </a:r>
            <a:r>
              <a:rPr lang="ru-RU" dirty="0" err="1"/>
              <a:t>винкристина</a:t>
            </a:r>
            <a:r>
              <a:rPr lang="ru-RU" dirty="0"/>
              <a:t>** 2 мг. </a:t>
            </a:r>
            <a:r>
              <a:rPr lang="ru-RU" dirty="0" err="1"/>
              <a:t>Дактиномицин</a:t>
            </a:r>
            <a:r>
              <a:rPr lang="ru-RU" dirty="0"/>
              <a:t> не применяется у детей весом менее 5 кг. Хирургическое лечение проводится на 7-й неделе</a:t>
            </a:r>
          </a:p>
        </p:txBody>
      </p:sp>
    </p:spTree>
    <p:extLst>
      <p:ext uri="{BB962C8B-B14F-4D97-AF65-F5344CB8AC3E}">
        <p14:creationId xmlns:p14="http://schemas.microsoft.com/office/powerpoint/2010/main" val="8811327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Хирургическое лечение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Всем пациентам с </a:t>
            </a:r>
            <a:r>
              <a:rPr lang="ru-RU" dirty="0" err="1"/>
              <a:t>унилатеральной</a:t>
            </a:r>
            <a:r>
              <a:rPr lang="ru-RU" dirty="0"/>
              <a:t> НБ после </a:t>
            </a:r>
            <a:r>
              <a:rPr lang="ru-RU" dirty="0" err="1"/>
              <a:t>неоадъювантной</a:t>
            </a:r>
            <a:r>
              <a:rPr lang="ru-RU" dirty="0"/>
              <a:t> терапии рекомендовано проведение </a:t>
            </a:r>
            <a:r>
              <a:rPr lang="ru-RU" dirty="0" err="1"/>
              <a:t>туморнефруретерэктомии</a:t>
            </a:r>
            <a:r>
              <a:rPr lang="ru-RU" dirty="0"/>
              <a:t>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97788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при проведении </a:t>
            </a:r>
            <a:r>
              <a:rPr lang="ru-RU" dirty="0" err="1"/>
              <a:t>нефрэктомии</a:t>
            </a:r>
            <a:r>
              <a:rPr lang="ru-RU" dirty="0"/>
              <a:t> руководствоваться следующими принципами: — Срединная поперечная лапаротомия в качестве хирургического доступа. — Проведение ревизии брюшной полости выполняется до </a:t>
            </a:r>
            <a:r>
              <a:rPr lang="ru-RU" dirty="0" err="1"/>
              <a:t>нефрэктомии</a:t>
            </a:r>
            <a:r>
              <a:rPr lang="ru-RU" dirty="0"/>
              <a:t>. Необходимо исследовать печень, лимфатические узлы и брюшину на предмет метастатического поражения и внутрибрюшных метастазов. Любое подозрительное в отношении опухоли новообразование иссекается или выполняется биопсия при её </a:t>
            </a:r>
            <a:r>
              <a:rPr lang="ru-RU" dirty="0" err="1"/>
              <a:t>нерезектабельности</a:t>
            </a:r>
            <a:r>
              <a:rPr lang="ru-RU" dirty="0"/>
              <a:t>. Это касается и биопсии лимфатических узлов, даже, если они </a:t>
            </a:r>
            <a:r>
              <a:rPr lang="ru-RU" dirty="0" err="1"/>
              <a:t>макроскопически</a:t>
            </a:r>
            <a:r>
              <a:rPr lang="ru-RU" dirty="0"/>
              <a:t> выглядят непоражёнными. — </a:t>
            </a:r>
            <a:r>
              <a:rPr lang="ru-RU" dirty="0" err="1"/>
              <a:t>Нефрэктомию</a:t>
            </a:r>
            <a:r>
              <a:rPr lang="ru-RU" dirty="0"/>
              <a:t> целесообразно начинать с </a:t>
            </a:r>
            <a:r>
              <a:rPr lang="ru-RU" dirty="0" err="1"/>
              <a:t>лигирования</a:t>
            </a:r>
            <a:r>
              <a:rPr lang="ru-RU" dirty="0"/>
              <a:t> почечных сосудов. Почечная артерия перевязывается первой с целью предотвращения разрыва опухоли из-за её хрупкости и возможности диссеминации через </a:t>
            </a:r>
            <a:r>
              <a:rPr lang="ru-RU" dirty="0" err="1"/>
              <a:t>перинефральные</a:t>
            </a:r>
            <a:r>
              <a:rPr lang="ru-RU" dirty="0"/>
              <a:t> </a:t>
            </a:r>
            <a:r>
              <a:rPr lang="ru-RU" dirty="0" err="1"/>
              <a:t>перфорантные</a:t>
            </a:r>
            <a:r>
              <a:rPr lang="ru-RU" dirty="0"/>
              <a:t> вены. В протоколе операции регистрируются этапы мобилизации. Если опухоль больших размеров и доступ к сосудам затруднен, то вначале производят её выделение из окружающих тканей, а сосуды </a:t>
            </a:r>
            <a:r>
              <a:rPr lang="ru-RU" dirty="0" err="1"/>
              <a:t>лигируются</a:t>
            </a:r>
            <a:r>
              <a:rPr lang="ru-RU" dirty="0"/>
              <a:t> по возможности. — Пересечение мочеточника производится максимально близко к мочевому пузырю; — Удалять опухоль почки целесообразно с окружающей клетчаткой и поражёнными структурами; — Необходимо тщательное исследование контралатерального </a:t>
            </a:r>
            <a:r>
              <a:rPr lang="ru-RU" dirty="0" err="1"/>
              <a:t>ретроперитонеального</a:t>
            </a:r>
            <a:r>
              <a:rPr lang="ru-RU" dirty="0"/>
              <a:t> пространства при билатеральном поражении; — Необходима тщательная ревизия почечной вены и нижней полой вены (НПВ) во время операции - непротяжённый тромб почечной вены резецируется вместе с веной. Тромбы </a:t>
            </a:r>
            <a:r>
              <a:rPr lang="ru-RU" dirty="0" err="1"/>
              <a:t>инфрапеченочного</a:t>
            </a:r>
            <a:r>
              <a:rPr lang="ru-RU" dirty="0"/>
              <a:t> сегмента НПВ удаляются через </a:t>
            </a:r>
            <a:r>
              <a:rPr lang="ru-RU" dirty="0" err="1"/>
              <a:t>венотомию</a:t>
            </a:r>
            <a:r>
              <a:rPr lang="ru-RU" dirty="0"/>
              <a:t>. При наличии большого тромба и инфильтрации стенки НПВ выполнение радикального удаления невозможно, в послеоперационном периоде эта область должна быть включена в поле облучения</a:t>
            </a:r>
          </a:p>
        </p:txBody>
      </p:sp>
    </p:spTree>
    <p:extLst>
      <p:ext uri="{BB962C8B-B14F-4D97-AF65-F5344CB8AC3E}">
        <p14:creationId xmlns:p14="http://schemas.microsoft.com/office/powerpoint/2010/main" val="2741385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Этиология и патогенез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Почка образуется из трех источников: </a:t>
            </a:r>
            <a:r>
              <a:rPr lang="ru-RU" dirty="0" err="1"/>
              <a:t>нефрогенной</a:t>
            </a:r>
            <a:r>
              <a:rPr lang="ru-RU" dirty="0"/>
              <a:t> ткани/бластемы (образует строму и дифференцируется в почечные канальцы путем </a:t>
            </a:r>
            <a:r>
              <a:rPr lang="ru-RU" dirty="0" err="1"/>
              <a:t>мезенхимально</a:t>
            </a:r>
            <a:r>
              <a:rPr lang="ru-RU" dirty="0"/>
              <a:t>-эпителиального перехода), </a:t>
            </a:r>
            <a:r>
              <a:rPr lang="ru-RU" dirty="0" err="1"/>
              <a:t>мезонефрального</a:t>
            </a:r>
            <a:r>
              <a:rPr lang="ru-RU" dirty="0"/>
              <a:t> протока (дает начало мочеточнику, почечной лоханке, почечным чашечкам, сосочковым каналам и собирательным трубкам) и мезенхимы (сосудистая система). Бластема обычно исчезает к 36 неделе </a:t>
            </a:r>
            <a:r>
              <a:rPr lang="ru-RU" dirty="0" err="1"/>
              <a:t>гестации</a:t>
            </a:r>
            <a:r>
              <a:rPr lang="ru-RU" dirty="0"/>
              <a:t>, однако приблизительно у 1% детей </a:t>
            </a:r>
            <a:r>
              <a:rPr lang="ru-RU" dirty="0" err="1"/>
              <a:t>нефрогенные</a:t>
            </a:r>
            <a:r>
              <a:rPr lang="ru-RU" dirty="0"/>
              <a:t> остатки могут </a:t>
            </a:r>
            <a:r>
              <a:rPr lang="ru-RU" dirty="0" err="1"/>
              <a:t>персистировать</a:t>
            </a:r>
            <a:r>
              <a:rPr lang="ru-RU" dirty="0"/>
              <a:t> после </a:t>
            </a:r>
            <a:r>
              <a:rPr lang="ru-RU" dirty="0" smtClean="0"/>
              <a:t>рождения. </a:t>
            </a:r>
            <a:r>
              <a:rPr lang="ru-RU" dirty="0"/>
              <a:t>Остатки </a:t>
            </a:r>
            <a:r>
              <a:rPr lang="ru-RU" dirty="0" err="1"/>
              <a:t>нефрогенной</a:t>
            </a:r>
            <a:r>
              <a:rPr lang="ru-RU" dirty="0"/>
              <a:t> стромы имеют высокий потенциал к </a:t>
            </a:r>
            <a:r>
              <a:rPr lang="ru-RU" dirty="0" err="1"/>
              <a:t>озлокачествлению</a:t>
            </a:r>
            <a:r>
              <a:rPr lang="ru-RU" dirty="0"/>
              <a:t> и обнаруживаются у 40% пациентов с </a:t>
            </a:r>
            <a:r>
              <a:rPr lang="ru-RU" dirty="0" err="1" smtClean="0"/>
              <a:t>нефробластомой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9418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Рекомендована биопсия лимфатических узлов с последующим патологоанатомическим исследованием для корректного </a:t>
            </a:r>
            <a:r>
              <a:rPr lang="ru-RU" dirty="0" err="1"/>
              <a:t>стадирования</a:t>
            </a:r>
            <a:r>
              <a:rPr lang="ru-RU" dirty="0"/>
              <a:t> и назначения адекватной последующей </a:t>
            </a:r>
            <a:r>
              <a:rPr lang="ru-RU" dirty="0" smtClean="0"/>
              <a:t>терапии</a:t>
            </a:r>
          </a:p>
          <a:p>
            <a:r>
              <a:rPr lang="ru-RU" dirty="0"/>
              <a:t>лимфатические узлы ворот почки, почечной артерии у места ее отхождения от аорты (регионарные узлы), верхние и нижние </a:t>
            </a:r>
            <a:r>
              <a:rPr lang="ru-RU" dirty="0" err="1"/>
              <a:t>парааортальные</a:t>
            </a:r>
            <a:r>
              <a:rPr lang="ru-RU" dirty="0"/>
              <a:t> (</a:t>
            </a:r>
            <a:r>
              <a:rPr lang="ru-RU" dirty="0" err="1"/>
              <a:t>экстрарегионарные</a:t>
            </a:r>
            <a:r>
              <a:rPr lang="ru-RU" dirty="0"/>
              <a:t>) должны быть направлены на патолого-анатомическое исследование даже если выглядят неизмененными. Лимфатические узлы должны быть удалены без нарушения их целостности. Каждый удаленный лимфоузел должен быть маркирован с описанием точного расположения и послан врачу-патологоанатому отдельно. На исследование должно быть взято не менее 7 лимфатических узлов. </a:t>
            </a:r>
          </a:p>
        </p:txBody>
      </p:sp>
    </p:spTree>
    <p:extLst>
      <p:ext uri="{BB962C8B-B14F-4D97-AF65-F5344CB8AC3E}">
        <p14:creationId xmlns:p14="http://schemas.microsoft.com/office/powerpoint/2010/main" val="27748788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3914" y="277585"/>
            <a:ext cx="11609615" cy="6319157"/>
          </a:xfrm>
        </p:spPr>
        <p:txBody>
          <a:bodyPr>
            <a:normAutofit/>
          </a:bodyPr>
          <a:lstStyle/>
          <a:p>
            <a:r>
              <a:rPr lang="ru-RU" dirty="0" err="1"/>
              <a:t>Лапароскопическая</a:t>
            </a:r>
            <a:r>
              <a:rPr lang="ru-RU" dirty="0"/>
              <a:t> </a:t>
            </a:r>
            <a:r>
              <a:rPr lang="ru-RU" dirty="0" err="1"/>
              <a:t>туморнефруретерэктомия</a:t>
            </a:r>
            <a:r>
              <a:rPr lang="ru-RU" dirty="0"/>
              <a:t> рекомендована при соблюдении следующих критериев: — объемные образования в почке, размерами не превышающие объем здоровой почки, без видимых на МРТ/КТ увеличенных контралатеральных лимфоузлов; — резекция должна быть проведена в соответствии с онкологическими принципами и включать биопсию лимфатических узлов; — наличие центрально расположенных опухолей с четкой границей с «нормальной» тканью почки, окружающей опухоль; — извлечение опухоли должно быть произведено посредством мешка без повреждения капсулы опухоли через адекватное отверстие в брюшной стенке не только для профилактики диссеминации опухоли, но и для обеспечения адекватного </a:t>
            </a:r>
            <a:r>
              <a:rPr lang="ru-RU" dirty="0" err="1"/>
              <a:t>стадирования</a:t>
            </a:r>
            <a:r>
              <a:rPr lang="ru-RU" dirty="0"/>
              <a:t>; — если возможно проведение органосохраняющей операции – необходимо ее проведение путем лапаротомии.</a:t>
            </a:r>
          </a:p>
        </p:txBody>
      </p:sp>
    </p:spTree>
    <p:extLst>
      <p:ext uri="{BB962C8B-B14F-4D97-AF65-F5344CB8AC3E}">
        <p14:creationId xmlns:p14="http://schemas.microsoft.com/office/powerpoint/2010/main" val="6061499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Малоинвазивные и органосохраняющие операции должны проводиться в федеральных центрах, имеющих опыт проведения подобных </a:t>
            </a:r>
            <a:r>
              <a:rPr lang="ru-RU" dirty="0" smtClean="0"/>
              <a:t>операций</a:t>
            </a:r>
          </a:p>
          <a:p>
            <a:r>
              <a:rPr lang="ru-RU" dirty="0"/>
              <a:t>Во всех возможных случаях проведения </a:t>
            </a:r>
            <a:r>
              <a:rPr lang="ru-RU" dirty="0" err="1"/>
              <a:t>лапароскопической</a:t>
            </a:r>
            <a:r>
              <a:rPr lang="ru-RU" dirty="0"/>
              <a:t> радикальной </a:t>
            </a:r>
            <a:r>
              <a:rPr lang="ru-RU" dirty="0" err="1"/>
              <a:t>нефрэктомии</a:t>
            </a:r>
            <a:r>
              <a:rPr lang="ru-RU" dirty="0"/>
              <a:t> необходимо получение мнения специалиста </a:t>
            </a:r>
            <a:r>
              <a:rPr lang="ru-RU" dirty="0" err="1"/>
              <a:t>референсного</a:t>
            </a:r>
            <a:r>
              <a:rPr lang="ru-RU" dirty="0"/>
              <a:t> хирургического центра, так же подтверждающего необходимость направления пациента для проведения </a:t>
            </a:r>
            <a:r>
              <a:rPr lang="ru-RU" dirty="0" err="1"/>
              <a:t>лапароскопической</a:t>
            </a:r>
            <a:r>
              <a:rPr lang="ru-RU" dirty="0"/>
              <a:t> операции в центр, сотрудники которого имеют соответствующий опыт. Противопоказания к проведению </a:t>
            </a:r>
            <a:r>
              <a:rPr lang="ru-RU" dirty="0" err="1"/>
              <a:t>лапароскопической</a:t>
            </a:r>
            <a:r>
              <a:rPr lang="ru-RU" dirty="0"/>
              <a:t> </a:t>
            </a:r>
            <a:r>
              <a:rPr lang="ru-RU" dirty="0" err="1"/>
              <a:t>нефрэктомии</a:t>
            </a:r>
            <a:r>
              <a:rPr lang="ru-RU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0402639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• Опухоль, инфильтрирующая </a:t>
            </a:r>
            <a:r>
              <a:rPr lang="ru-RU" dirty="0" err="1"/>
              <a:t>экстраренальные</a:t>
            </a:r>
            <a:r>
              <a:rPr lang="ru-RU" dirty="0"/>
              <a:t> структуры или распространяющаяся за </a:t>
            </a:r>
            <a:r>
              <a:rPr lang="ru-RU" dirty="0" err="1"/>
              <a:t>ипсилатеральную</a:t>
            </a:r>
            <a:r>
              <a:rPr lang="ru-RU" dirty="0"/>
              <a:t> границу позвоночного столба; • Тромб в почечной или полой вене; • Расположение опухоли на периферии почки, при которой невозможно проведение органосохраняющей операции; • Опухоль, не отвечающая на химиотерапию, ввиду риска разрыва капсулы опухоли; • Отсутствие достаточного опыта проведения </a:t>
            </a:r>
            <a:r>
              <a:rPr lang="ru-RU" dirty="0" err="1"/>
              <a:t>лапароскопической</a:t>
            </a:r>
            <a:r>
              <a:rPr lang="ru-RU" dirty="0"/>
              <a:t> </a:t>
            </a:r>
            <a:r>
              <a:rPr lang="ru-RU" dirty="0" err="1"/>
              <a:t>нефрэктомии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7747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629" y="195943"/>
            <a:ext cx="11789228" cy="6482443"/>
          </a:xfrm>
        </p:spPr>
        <p:txBody>
          <a:bodyPr/>
          <a:lstStyle/>
          <a:p>
            <a:r>
              <a:rPr lang="ru-RU" dirty="0"/>
              <a:t>Проведение органосохраняющего хирургического вмешательства рекомендовано при </a:t>
            </a:r>
            <a:r>
              <a:rPr lang="ru-RU" dirty="0" err="1"/>
              <a:t>унилатеральной</a:t>
            </a:r>
            <a:r>
              <a:rPr lang="ru-RU" dirty="0"/>
              <a:t> </a:t>
            </a:r>
            <a:r>
              <a:rPr lang="ru-RU" dirty="0" err="1"/>
              <a:t>нефробластоме</a:t>
            </a:r>
            <a:r>
              <a:rPr lang="ru-RU" dirty="0"/>
              <a:t>, без генетической предрасположенности, при соблюдении следующих </a:t>
            </a:r>
            <a:r>
              <a:rPr lang="ru-RU" dirty="0" smtClean="0"/>
              <a:t>критериев:</a:t>
            </a:r>
          </a:p>
          <a:p>
            <a:r>
              <a:rPr lang="ru-RU" dirty="0"/>
              <a:t>• Опухоль, ограниченная одним полюсом почки или расположенная на периферии почки; • Объем опухоли менее 300 мл на момент постановки диагноза (риск наличия метастатического поражения регионарных лимфоузлов около 2%); • Отсутствие данных за инициальный разрыв капсулы опухоли; • Отсутствие вовлечения в процесс лоханки; • Отсутствие инвазии в окружающие органы; • Отсутствие тромба в почечной или полой венах; • Отсутствие мультифокального характера опухоли; • Органосохраняющая операция возможна только с соблюдением онкологических правил безопасного отступа от края опухоли; • Ожидается, что остаточная паренхима почки будет достаточной для адекватного функционирования; • Необходимо сохранить не менее 66% почечной паренхимы после резекции опухоли для исключения </a:t>
            </a:r>
            <a:r>
              <a:rPr lang="ru-RU" dirty="0" err="1"/>
              <a:t>гиперперфузии</a:t>
            </a:r>
            <a:r>
              <a:rPr lang="ru-RU" dirty="0"/>
              <a:t>. Для определения функционального резерва почки необходимо проведение предоперационного радиоизотопного исследования</a:t>
            </a:r>
          </a:p>
        </p:txBody>
      </p:sp>
    </p:spTree>
    <p:extLst>
      <p:ext uri="{BB962C8B-B14F-4D97-AF65-F5344CB8AC3E}">
        <p14:creationId xmlns:p14="http://schemas.microsoft.com/office/powerpoint/2010/main" val="24729538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" y="114299"/>
            <a:ext cx="11870871" cy="6531429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Резекция почки возможна и при </a:t>
            </a:r>
            <a:r>
              <a:rPr lang="ru-RU" dirty="0" err="1"/>
              <a:t>унилатеральном</a:t>
            </a:r>
            <a:r>
              <a:rPr lang="ru-RU" dirty="0"/>
              <a:t> поражении почки, однако необходимо четко оценивать преимущества данного хирургического метода (процент оставшейся паренхимы почки, риск возникновения локального рецидива). Преимущества от проведения органосохраняющих операций могут быть получены при наличии урологических и </a:t>
            </a:r>
            <a:r>
              <a:rPr lang="ru-RU" dirty="0" err="1"/>
              <a:t>нефрологических</a:t>
            </a:r>
            <a:r>
              <a:rPr lang="ru-RU" dirty="0"/>
              <a:t> нарушений в контралатеральной почке, а также при наличии генетических синдромов, ассоциированных с риском развития НБ (что повышает риск возможной операции на </a:t>
            </a:r>
            <a:r>
              <a:rPr lang="ru-RU" dirty="0" err="1"/>
              <a:t>контрлатеральной</a:t>
            </a:r>
            <a:r>
              <a:rPr lang="ru-RU" dirty="0"/>
              <a:t> почке в случае развития </a:t>
            </a:r>
            <a:r>
              <a:rPr lang="ru-RU" dirty="0" err="1"/>
              <a:t>метахронной</a:t>
            </a:r>
            <a:r>
              <a:rPr lang="ru-RU" dirty="0"/>
              <a:t> опухоли). Энуклеация (резекция опухоли без неизмененной почечной паренхимы) не является надлежащей локальной терапией. В случае неполной резекции с микроскопической остаточной опухолью проведение дальнейшей локальной терапии зависит от ряда факторов и должно быть вынесено на обсуждение с многопрофильной группой специалистов. Однако, полная </a:t>
            </a:r>
            <a:r>
              <a:rPr lang="ru-RU" dirty="0" err="1"/>
              <a:t>нефрэктомия</a:t>
            </a:r>
            <a:r>
              <a:rPr lang="ru-RU" dirty="0"/>
              <a:t> при неблагоприятных подтипах ренальных опухолей представляется необходимой. Положительные ЛУ при патологическом исследовании после проведения органосохраняющих операций указывают на необходимость проведения лучевой терапии, но не обязательно </a:t>
            </a:r>
            <a:r>
              <a:rPr lang="ru-RU" dirty="0" err="1"/>
              <a:t>нефрэктомии</a:t>
            </a:r>
            <a:r>
              <a:rPr lang="ru-RU" dirty="0"/>
              <a:t>. После резекции почки следует осуществлять тщательный последующий мониторинг функционального состояния (краткосрочный и долгосрочный): допплерография почечных сосудов через 2 дня после операции. Спустя 6 месяцев следует оценить функциональный резерв сохраненной почечной ткани по </a:t>
            </a:r>
            <a:r>
              <a:rPr lang="ru-RU" dirty="0" err="1"/>
              <a:t>реносцинтиграфии</a:t>
            </a:r>
            <a:r>
              <a:rPr lang="ru-RU" dirty="0"/>
              <a:t>. Необходимо проводить оценку клиренса </a:t>
            </a:r>
            <a:r>
              <a:rPr lang="ru-RU" dirty="0" err="1"/>
              <a:t>креатинина</a:t>
            </a:r>
            <a:r>
              <a:rPr lang="ru-RU" dirty="0"/>
              <a:t>, исключение ренальной гипертензии, признаков почечной недостаточности. Эта информация важна для определения наличия или отсутствия потенциальных преимуществ органосохраняющей операции для функции почек в отсроченном периоде. </a:t>
            </a:r>
            <a:r>
              <a:rPr lang="ru-RU" dirty="0" err="1"/>
              <a:t>Нефробластоматоз</a:t>
            </a:r>
            <a:r>
              <a:rPr lang="ru-RU" dirty="0"/>
              <a:t> в почечной паренхиме в препарате, полученном при органосохраняющей операции, может способствовать развитию </a:t>
            </a:r>
            <a:r>
              <a:rPr lang="ru-RU" dirty="0" err="1"/>
              <a:t>метахронной</a:t>
            </a:r>
            <a:r>
              <a:rPr lang="ru-RU" dirty="0"/>
              <a:t> </a:t>
            </a:r>
            <a:r>
              <a:rPr lang="ru-RU" dirty="0" err="1"/>
              <a:t>нефробластомы</a:t>
            </a:r>
            <a:r>
              <a:rPr lang="ru-RU" dirty="0"/>
              <a:t> в оставшейся почке. Следует осуществлять тщательное наблюдение за этими пациентами. </a:t>
            </a:r>
          </a:p>
        </p:txBody>
      </p:sp>
    </p:spTree>
    <p:extLst>
      <p:ext uri="{BB962C8B-B14F-4D97-AF65-F5344CB8AC3E}">
        <p14:creationId xmlns:p14="http://schemas.microsoft.com/office/powerpoint/2010/main" val="246838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Лучевая терапия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 локализованной НБ, стадии II (диффузная </a:t>
            </a:r>
            <a:r>
              <a:rPr lang="ru-RU" dirty="0" err="1"/>
              <a:t>анаплазия</a:t>
            </a:r>
            <a:r>
              <a:rPr lang="ru-RU" dirty="0"/>
              <a:t>) и III (промежуточная и высокая группы гистологического риска) стадии, после органосохраняющих оперативных вмешательств, целесообразна консультация в специализированном федеральном/национальном медицинском центре для определения показаний и объема лучевой терапии. </a:t>
            </a:r>
          </a:p>
        </p:txBody>
      </p:sp>
    </p:spTree>
    <p:extLst>
      <p:ext uri="{BB962C8B-B14F-4D97-AF65-F5344CB8AC3E}">
        <p14:creationId xmlns:p14="http://schemas.microsoft.com/office/powerpoint/2010/main" val="27593123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Суммарные рекомендации по лучевой терапии брюшной полости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847" y="1935921"/>
            <a:ext cx="10810904" cy="4334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9324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270" y="179614"/>
            <a:ext cx="11674929" cy="649877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Локальное послеоперационное облучение или облучение половины брюшной полости (фланк) рекомендовано проводить через 2-4 недели после операции следующим группам пациентов с локализованной формой НБ </a:t>
            </a:r>
            <a:r>
              <a:rPr lang="ru-RU" dirty="0" smtClean="0"/>
              <a:t>:</a:t>
            </a:r>
          </a:p>
          <a:p>
            <a:r>
              <a:rPr lang="ru-RU" dirty="0"/>
              <a:t>— НБ промежуточного гистологического риска, стадия III (пораженные </a:t>
            </a:r>
            <a:r>
              <a:rPr lang="ru-RU" dirty="0" err="1"/>
              <a:t>парааортальные</a:t>
            </a:r>
            <a:r>
              <a:rPr lang="ru-RU" dirty="0"/>
              <a:t> лимфатические узлы, наличие остаточной опухоли после операции, разрывы опухоли): локальное облучение в СОД 14.4 Гр на половину брюшной полости, </a:t>
            </a:r>
            <a:r>
              <a:rPr lang="ru-RU" dirty="0" err="1"/>
              <a:t>буст</a:t>
            </a:r>
            <a:r>
              <a:rPr lang="ru-RU" dirty="0"/>
              <a:t> на макроскопическую </a:t>
            </a:r>
            <a:r>
              <a:rPr lang="ru-RU" dirty="0" err="1"/>
              <a:t>резидуальную</a:t>
            </a:r>
            <a:r>
              <a:rPr lang="ru-RU" dirty="0"/>
              <a:t> опухоль 10,8 Гр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— НБ высокого гистологического риска (кроме </a:t>
            </a:r>
            <a:r>
              <a:rPr lang="ru-RU" dirty="0" err="1"/>
              <a:t>бластемного</a:t>
            </a:r>
            <a:r>
              <a:rPr lang="ru-RU" dirty="0"/>
              <a:t> типа), стадия II: локальное облучение в СОД 25,2 Гр на половину брюшной полости, </a:t>
            </a:r>
            <a:r>
              <a:rPr lang="ru-RU" dirty="0" err="1"/>
              <a:t>буст</a:t>
            </a:r>
            <a:r>
              <a:rPr lang="ru-RU" dirty="0"/>
              <a:t> на </a:t>
            </a:r>
            <a:r>
              <a:rPr lang="ru-RU" dirty="0" err="1"/>
              <a:t>макроскопически</a:t>
            </a:r>
            <a:r>
              <a:rPr lang="ru-RU" dirty="0"/>
              <a:t> остаточную опухоль 10,8 Гр; </a:t>
            </a:r>
            <a:endParaRPr lang="ru-RU" dirty="0" smtClean="0"/>
          </a:p>
          <a:p>
            <a:r>
              <a:rPr lang="ru-RU" dirty="0" smtClean="0"/>
              <a:t>— </a:t>
            </a:r>
            <a:r>
              <a:rPr lang="ru-RU" dirty="0"/>
              <a:t>НБ высокого гистологического риска, стадия III (все гистологические подтипы): локальное облучение в СОД 25,2 Гр на половину брюшной полости, </a:t>
            </a:r>
            <a:r>
              <a:rPr lang="ru-RU" dirty="0" err="1"/>
              <a:t>буст</a:t>
            </a:r>
            <a:r>
              <a:rPr lang="ru-RU" dirty="0"/>
              <a:t> на </a:t>
            </a:r>
            <a:r>
              <a:rPr lang="ru-RU" dirty="0" err="1"/>
              <a:t>макроскопически</a:t>
            </a:r>
            <a:r>
              <a:rPr lang="ru-RU" dirty="0"/>
              <a:t> остаточную опухоль 10,8 Гр. </a:t>
            </a:r>
            <a:endParaRPr lang="ru-RU" dirty="0" smtClean="0"/>
          </a:p>
          <a:p>
            <a:r>
              <a:rPr lang="ru-RU" dirty="0"/>
              <a:t>У пациентов с двухсторонней НБ </a:t>
            </a:r>
            <a:r>
              <a:rPr lang="ru-RU" dirty="0" err="1"/>
              <a:t>рекоменовано</a:t>
            </a:r>
            <a:r>
              <a:rPr lang="ru-RU" dirty="0"/>
              <a:t> проведение лучевой терапии в соответствии с локальной </a:t>
            </a:r>
            <a:r>
              <a:rPr lang="ru-RU" dirty="0" smtClean="0"/>
              <a:t>стадией</a:t>
            </a:r>
          </a:p>
          <a:p>
            <a:r>
              <a:rPr lang="ru-RU" dirty="0"/>
              <a:t>Не рекомендовано проведение облучения </a:t>
            </a:r>
            <a:r>
              <a:rPr lang="ru-RU" dirty="0" err="1"/>
              <a:t>парааортальных</a:t>
            </a:r>
            <a:r>
              <a:rPr lang="ru-RU" dirty="0"/>
              <a:t> лимфоузлов у пациентов без </a:t>
            </a:r>
            <a:r>
              <a:rPr lang="ru-RU" dirty="0" err="1"/>
              <a:t>макроскопически</a:t>
            </a:r>
            <a:r>
              <a:rPr lang="ru-RU" dirty="0"/>
              <a:t> значимых увеличенных лимфоузлов</a:t>
            </a:r>
          </a:p>
        </p:txBody>
      </p:sp>
    </p:spTree>
    <p:extLst>
      <p:ext uri="{BB962C8B-B14F-4D97-AF65-F5344CB8AC3E}">
        <p14:creationId xmlns:p14="http://schemas.microsoft.com/office/powerpoint/2010/main" val="132657211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769743"/>
            <a:ext cx="10353761" cy="1326321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Тактика ведения пациентов с двусторонними опухолями (стадия V), а также с односторонней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нефробластомой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с генетической предрасположенностью к двусторонней локализации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5" y="2814521"/>
            <a:ext cx="10353762" cy="3695136"/>
          </a:xfrm>
        </p:spPr>
        <p:txBody>
          <a:bodyPr>
            <a:normAutofit/>
          </a:bodyPr>
          <a:lstStyle/>
          <a:p>
            <a:r>
              <a:rPr lang="ru-RU" sz="2800" dirty="0"/>
              <a:t>Тактика терапии двухсторонней </a:t>
            </a:r>
            <a:r>
              <a:rPr lang="ru-RU" sz="2800" dirty="0" err="1"/>
              <a:t>нефробластомы</a:t>
            </a:r>
            <a:r>
              <a:rPr lang="ru-RU" sz="2800" dirty="0"/>
              <a:t> базируется на 3 пунктах: 1. Предоперационная ХТ для уменьшения опухолевого объема насколько это возможно; 2. Органосохраняющая операция, насколько возможно; 3. Послеоперационная ХТ – по наивысшей стадии и наихудшей гистологии </a:t>
            </a:r>
          </a:p>
        </p:txBody>
      </p:sp>
    </p:spTree>
    <p:extLst>
      <p:ext uri="{BB962C8B-B14F-4D97-AF65-F5344CB8AC3E}">
        <p14:creationId xmlns:p14="http://schemas.microsoft.com/office/powerpoint/2010/main" val="2929164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В мировой литературе описано до 40 генов, альтерации которых приводят к развитию </a:t>
            </a:r>
            <a:r>
              <a:rPr lang="ru-RU" dirty="0" err="1"/>
              <a:t>нефробластомы</a:t>
            </a:r>
            <a:r>
              <a:rPr lang="ru-RU" dirty="0"/>
              <a:t>, наиболее изученными из них являются гены WT1, WT2, ассоциированные с рядом генетических синдромов, таких как: синдромы </a:t>
            </a:r>
            <a:r>
              <a:rPr lang="ru-RU" dirty="0" err="1"/>
              <a:t>Беквита</a:t>
            </a:r>
            <a:r>
              <a:rPr lang="ru-RU" dirty="0"/>
              <a:t>-Видемана, Дениса-</a:t>
            </a:r>
            <a:r>
              <a:rPr lang="ru-RU" dirty="0" err="1"/>
              <a:t>Драша</a:t>
            </a:r>
            <a:r>
              <a:rPr lang="ru-RU" dirty="0"/>
              <a:t>, </a:t>
            </a:r>
            <a:r>
              <a:rPr lang="ru-RU" dirty="0" err="1"/>
              <a:t>Перлмана</a:t>
            </a:r>
            <a:r>
              <a:rPr lang="ru-RU" dirty="0"/>
              <a:t>, изолированная </a:t>
            </a:r>
            <a:r>
              <a:rPr lang="ru-RU" dirty="0" err="1"/>
              <a:t>гемигипертрофия</a:t>
            </a:r>
            <a:r>
              <a:rPr lang="ru-RU" dirty="0"/>
              <a:t>, </a:t>
            </a:r>
            <a:r>
              <a:rPr lang="ru-RU" dirty="0" smtClean="0"/>
              <a:t>WAGR-синдром. </a:t>
            </a:r>
            <a:r>
              <a:rPr lang="ru-RU" dirty="0"/>
              <a:t>Генетические синдромы встречаются в 5-10% случаев </a:t>
            </a:r>
            <a:r>
              <a:rPr lang="ru-RU" dirty="0" err="1"/>
              <a:t>нефробластом</a:t>
            </a:r>
            <a:r>
              <a:rPr lang="ru-RU" dirty="0"/>
              <a:t> и в основном представляют собой сочетание опухоли с пороками развития мочеполовой системы, нефропатию, </a:t>
            </a:r>
            <a:r>
              <a:rPr lang="ru-RU" dirty="0" err="1"/>
              <a:t>макросомию</a:t>
            </a:r>
            <a:r>
              <a:rPr lang="ru-RU" dirty="0"/>
              <a:t> </a:t>
            </a:r>
            <a:r>
              <a:rPr lang="ru-RU" dirty="0" smtClean="0"/>
              <a:t>. </a:t>
            </a:r>
            <a:r>
              <a:rPr lang="ru-RU" dirty="0"/>
              <a:t>Клиническими критериями наследственного характера развития НБ являются: билатеральность (до 10% в структуре </a:t>
            </a:r>
            <a:r>
              <a:rPr lang="ru-RU" dirty="0" err="1"/>
              <a:t>нефробластомы</a:t>
            </a:r>
            <a:r>
              <a:rPr lang="ru-RU" dirty="0"/>
              <a:t>) и </a:t>
            </a:r>
            <a:r>
              <a:rPr lang="ru-RU" dirty="0" err="1"/>
              <a:t>мультифокальность</a:t>
            </a:r>
            <a:r>
              <a:rPr lang="ru-RU" dirty="0"/>
              <a:t> поражения, ранний детский возраст клинической манифестации заболевания, наличие аналогичной опухоли у других членов семьи (семейная форма встречается в 1% случаев), сочетание опухоли с генетическими синдромами 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854934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4928" y="163285"/>
            <a:ext cx="11593285" cy="636814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Пациентам с билатеральной </a:t>
            </a:r>
            <a:r>
              <a:rPr lang="ru-RU" dirty="0" err="1"/>
              <a:t>нефробластомой</a:t>
            </a:r>
            <a:r>
              <a:rPr lang="ru-RU" dirty="0"/>
              <a:t> рекомендована следующая тактика </a:t>
            </a:r>
            <a:r>
              <a:rPr lang="ru-RU" dirty="0" smtClean="0"/>
              <a:t>лечения:</a:t>
            </a:r>
          </a:p>
          <a:p>
            <a:r>
              <a:rPr lang="ru-RU" dirty="0"/>
              <a:t>— длительность предоперационной ХТ должна составлять не более 12 недель; </a:t>
            </a:r>
            <a:endParaRPr lang="ru-RU" dirty="0" smtClean="0"/>
          </a:p>
          <a:p>
            <a:r>
              <a:rPr lang="ru-RU" dirty="0" smtClean="0"/>
              <a:t>— </a:t>
            </a:r>
            <a:r>
              <a:rPr lang="ru-RU" dirty="0"/>
              <a:t>первоначальное лечение: </a:t>
            </a:r>
            <a:r>
              <a:rPr lang="ru-RU" dirty="0" err="1"/>
              <a:t>неоадъювантная</a:t>
            </a:r>
            <a:r>
              <a:rPr lang="ru-RU" dirty="0"/>
              <a:t> терапия в режиме VA, 6 недель </a:t>
            </a:r>
            <a:r>
              <a:rPr lang="ru-RU" dirty="0" smtClean="0"/>
              <a:t>– </a:t>
            </a:r>
            <a:r>
              <a:rPr lang="ru-RU" dirty="0" err="1"/>
              <a:t>винкристин</a:t>
            </a:r>
            <a:r>
              <a:rPr lang="ru-RU" dirty="0"/>
              <a:t>** 1,5 мг/м2/</a:t>
            </a:r>
            <a:r>
              <a:rPr lang="ru-RU" dirty="0" err="1"/>
              <a:t>сут</a:t>
            </a:r>
            <a:r>
              <a:rPr lang="ru-RU" dirty="0"/>
              <a:t>, в/в </a:t>
            </a:r>
            <a:r>
              <a:rPr lang="ru-RU" dirty="0" err="1"/>
              <a:t>болюсно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/>
              <a:t>1, 2, 3, 4, 5, 6 недели; #</a:t>
            </a:r>
            <a:r>
              <a:rPr lang="ru-RU" dirty="0" err="1"/>
              <a:t>дактиномицин</a:t>
            </a:r>
            <a:r>
              <a:rPr lang="ru-RU" dirty="0"/>
              <a:t>** 45 мкг/кг/</a:t>
            </a:r>
            <a:r>
              <a:rPr lang="ru-RU" dirty="0" err="1"/>
              <a:t>сут</a:t>
            </a:r>
            <a:r>
              <a:rPr lang="ru-RU" dirty="0"/>
              <a:t>, в/в </a:t>
            </a:r>
            <a:r>
              <a:rPr lang="ru-RU" dirty="0" err="1"/>
              <a:t>болюсно</a:t>
            </a:r>
            <a:r>
              <a:rPr lang="ru-RU" dirty="0"/>
              <a:t> - 1, 3, 5 недели </a:t>
            </a:r>
          </a:p>
          <a:p>
            <a:r>
              <a:rPr lang="ru-RU" dirty="0" smtClean="0"/>
              <a:t>— </a:t>
            </a:r>
            <a:r>
              <a:rPr lang="ru-RU" dirty="0"/>
              <a:t>первая оценка ответа с использованием МРТ (КТ) ОБП с к/у; </a:t>
            </a:r>
            <a:endParaRPr lang="ru-RU" dirty="0" smtClean="0"/>
          </a:p>
          <a:p>
            <a:r>
              <a:rPr lang="ru-RU" dirty="0" smtClean="0"/>
              <a:t>— </a:t>
            </a:r>
            <a:r>
              <a:rPr lang="ru-RU" dirty="0"/>
              <a:t>если возможно по результатам оценки ответа </a:t>
            </a:r>
            <a:r>
              <a:rPr lang="ru-RU" dirty="0" smtClean="0"/>
              <a:t>– </a:t>
            </a:r>
            <a:r>
              <a:rPr lang="ru-RU" dirty="0"/>
              <a:t>оперативное лечение (органосохраняющая операция) хотя бы на одной почке; </a:t>
            </a:r>
            <a:endParaRPr lang="ru-RU" dirty="0" smtClean="0"/>
          </a:p>
          <a:p>
            <a:r>
              <a:rPr lang="ru-RU" dirty="0" smtClean="0"/>
              <a:t>— </a:t>
            </a:r>
            <a:r>
              <a:rPr lang="ru-RU" dirty="0"/>
              <a:t>при частичной ремиссии – продолжение ХТ по той же программе - 6 недель в режиме </a:t>
            </a:r>
            <a:r>
              <a:rPr lang="ru-RU" dirty="0" smtClean="0"/>
              <a:t>VA</a:t>
            </a:r>
          </a:p>
          <a:p>
            <a:r>
              <a:rPr lang="ru-RU" dirty="0"/>
              <a:t>— при отсутствии ответа или прогрессировании, если органосохраняющая операция невозможна - рекомендовано изменить схему ХТ на режим </a:t>
            </a:r>
            <a:r>
              <a:rPr lang="ru-RU" dirty="0" err="1"/>
              <a:t>Карбоплатин</a:t>
            </a:r>
            <a:r>
              <a:rPr lang="ru-RU" dirty="0"/>
              <a:t>**/</a:t>
            </a:r>
            <a:r>
              <a:rPr lang="ru-RU" dirty="0" err="1"/>
              <a:t>Этопозид</a:t>
            </a:r>
            <a:r>
              <a:rPr lang="ru-RU" dirty="0"/>
              <a:t>**: </a:t>
            </a:r>
            <a:r>
              <a:rPr lang="ru-RU" dirty="0" err="1"/>
              <a:t>этопозид</a:t>
            </a:r>
            <a:r>
              <a:rPr lang="ru-RU" dirty="0"/>
              <a:t>** 150 мг/м2/</a:t>
            </a:r>
            <a:r>
              <a:rPr lang="ru-RU" dirty="0" err="1"/>
              <a:t>сут</a:t>
            </a:r>
            <a:r>
              <a:rPr lang="ru-RU" dirty="0"/>
              <a:t> в/в </a:t>
            </a:r>
            <a:r>
              <a:rPr lang="ru-RU" dirty="0" err="1"/>
              <a:t>капельно</a:t>
            </a:r>
            <a:r>
              <a:rPr lang="ru-RU" dirty="0"/>
              <a:t> за 1 час 1, 2, 3 дни, 1 и 4 недели; </a:t>
            </a:r>
            <a:r>
              <a:rPr lang="ru-RU" dirty="0" err="1"/>
              <a:t>карбоплатин</a:t>
            </a:r>
            <a:r>
              <a:rPr lang="ru-RU" dirty="0"/>
              <a:t>** 200 мг/м2/</a:t>
            </a:r>
            <a:r>
              <a:rPr lang="ru-RU" dirty="0" err="1"/>
              <a:t>сут</a:t>
            </a:r>
            <a:r>
              <a:rPr lang="ru-RU" dirty="0"/>
              <a:t> в/в </a:t>
            </a:r>
            <a:r>
              <a:rPr lang="ru-RU" dirty="0" err="1"/>
              <a:t>капельно</a:t>
            </a:r>
            <a:r>
              <a:rPr lang="ru-RU" dirty="0"/>
              <a:t> за 1 час 1, 2, 3 дни, 1 и 4 недели (см. приложение А3.1) – 2 цикла </a:t>
            </a:r>
            <a:endParaRPr lang="ru-RU" dirty="0" smtClean="0"/>
          </a:p>
          <a:p>
            <a:r>
              <a:rPr lang="ru-RU" dirty="0" smtClean="0"/>
              <a:t>— </a:t>
            </a:r>
            <a:r>
              <a:rPr lang="ru-RU" dirty="0"/>
              <a:t>вторая оценка ответа: МРТ (КТ) ОБП с к/у после еще 6 недель VA или 2 циклов #</a:t>
            </a:r>
            <a:r>
              <a:rPr lang="ru-RU" dirty="0" err="1"/>
              <a:t>карбоплатин</a:t>
            </a:r>
            <a:r>
              <a:rPr lang="ru-RU" dirty="0"/>
              <a:t>**/</a:t>
            </a:r>
            <a:r>
              <a:rPr lang="ru-RU" dirty="0" err="1"/>
              <a:t>этопозид</a:t>
            </a:r>
            <a:r>
              <a:rPr lang="ru-RU" dirty="0"/>
              <a:t>**; </a:t>
            </a:r>
            <a:endParaRPr lang="ru-RU" dirty="0" smtClean="0"/>
          </a:p>
          <a:p>
            <a:r>
              <a:rPr lang="ru-RU" dirty="0" smtClean="0"/>
              <a:t>— </a:t>
            </a:r>
            <a:r>
              <a:rPr lang="ru-RU" dirty="0"/>
              <a:t>обсуждение возможности проведения 2 этапа операции; </a:t>
            </a:r>
            <a:endParaRPr lang="ru-RU" dirty="0" smtClean="0"/>
          </a:p>
          <a:p>
            <a:r>
              <a:rPr lang="ru-RU" dirty="0" smtClean="0"/>
              <a:t>— </a:t>
            </a:r>
            <a:r>
              <a:rPr lang="ru-RU" dirty="0"/>
              <a:t>послеоперационное лечение – по наивысшей стадии и наихудшей </a:t>
            </a:r>
            <a:r>
              <a:rPr lang="ru-RU" dirty="0" smtClean="0"/>
              <a:t>гистологии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04147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943" y="212271"/>
            <a:ext cx="11772900" cy="6400800"/>
          </a:xfrm>
        </p:spPr>
        <p:txBody>
          <a:bodyPr/>
          <a:lstStyle/>
          <a:p>
            <a:r>
              <a:rPr lang="ru-RU" dirty="0"/>
              <a:t>Пациентам с односторонним или двухсторонним </a:t>
            </a:r>
            <a:r>
              <a:rPr lang="ru-RU" dirty="0" err="1"/>
              <a:t>нефробластоматозом</a:t>
            </a:r>
            <a:r>
              <a:rPr lang="ru-RU" dirty="0"/>
              <a:t> рекомендована следующая тактика </a:t>
            </a:r>
            <a:r>
              <a:rPr lang="ru-RU" dirty="0" smtClean="0"/>
              <a:t>лечения:</a:t>
            </a:r>
          </a:p>
          <a:p>
            <a:r>
              <a:rPr lang="ru-RU" dirty="0"/>
              <a:t>— </a:t>
            </a:r>
            <a:r>
              <a:rPr lang="ru-RU" dirty="0" err="1"/>
              <a:t>Неоадъювантная</a:t>
            </a:r>
            <a:r>
              <a:rPr lang="ru-RU" dirty="0"/>
              <a:t> терапия в режиме VA, 6 недель: – </a:t>
            </a:r>
            <a:r>
              <a:rPr lang="ru-RU" dirty="0" err="1"/>
              <a:t>винкристин</a:t>
            </a:r>
            <a:r>
              <a:rPr lang="ru-RU" dirty="0"/>
              <a:t>** 1,5 мг/м2/</a:t>
            </a:r>
            <a:r>
              <a:rPr lang="ru-RU" dirty="0" err="1"/>
              <a:t>сут</a:t>
            </a:r>
            <a:r>
              <a:rPr lang="ru-RU" dirty="0"/>
              <a:t>, в/в </a:t>
            </a:r>
            <a:r>
              <a:rPr lang="ru-RU" dirty="0" err="1"/>
              <a:t>болюсно</a:t>
            </a:r>
            <a:r>
              <a:rPr lang="ru-RU" dirty="0"/>
              <a:t> - 1, 2, 3, 4, 5, 6 недели; #</a:t>
            </a:r>
            <a:r>
              <a:rPr lang="ru-RU" dirty="0" err="1"/>
              <a:t>дактиномицин</a:t>
            </a:r>
            <a:r>
              <a:rPr lang="ru-RU" dirty="0"/>
              <a:t>** 45 мкг/кг/</a:t>
            </a:r>
            <a:r>
              <a:rPr lang="ru-RU" dirty="0" err="1"/>
              <a:t>сут</a:t>
            </a:r>
            <a:r>
              <a:rPr lang="ru-RU" dirty="0"/>
              <a:t>, в/в </a:t>
            </a:r>
            <a:r>
              <a:rPr lang="ru-RU" dirty="0" err="1"/>
              <a:t>болюсно</a:t>
            </a:r>
            <a:r>
              <a:rPr lang="ru-RU" dirty="0"/>
              <a:t> - 1, 3, 5 недели (см. приложение А3.1); </a:t>
            </a:r>
            <a:endParaRPr lang="ru-RU" dirty="0" smtClean="0"/>
          </a:p>
          <a:p>
            <a:r>
              <a:rPr lang="ru-RU" dirty="0" smtClean="0"/>
              <a:t>— </a:t>
            </a:r>
            <a:r>
              <a:rPr lang="ru-RU" dirty="0"/>
              <a:t>Первая оценка ответа: МРТ (КТ) ОБП с к/у после 6 недель VA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— Дальнейшая терапия зависит от ответа на индукционную химиотерапию и подробно представлена на схеме алгоритма терапии пациентов с односторонним или двухсторонним </a:t>
            </a:r>
            <a:r>
              <a:rPr lang="ru-RU" dirty="0" err="1"/>
              <a:t>нефробластоматозом</a:t>
            </a:r>
            <a:r>
              <a:rPr lang="ru-RU" dirty="0"/>
              <a:t>, см. приложение Б5.</a:t>
            </a:r>
          </a:p>
        </p:txBody>
      </p:sp>
    </p:spTree>
    <p:extLst>
      <p:ext uri="{BB962C8B-B14F-4D97-AF65-F5344CB8AC3E}">
        <p14:creationId xmlns:p14="http://schemas.microsoft.com/office/powerpoint/2010/main" val="172978143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Хирургическое лечение при билатеральной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нефробластоме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Лечение таких пациентов требует индивидуального подхода. Хирургическое лечение должно проводиться опытной хирургической командой после консультации в федеральном/национальном </a:t>
            </a:r>
            <a:r>
              <a:rPr lang="ru-RU" dirty="0" smtClean="0"/>
              <a:t>центре</a:t>
            </a:r>
          </a:p>
          <a:p>
            <a:r>
              <a:rPr lang="ru-RU" dirty="0"/>
              <a:t>При билатеральной </a:t>
            </a:r>
            <a:r>
              <a:rPr lang="ru-RU" dirty="0" err="1"/>
              <a:t>нефробластоме</a:t>
            </a:r>
            <a:r>
              <a:rPr lang="ru-RU" dirty="0"/>
              <a:t> рекомендовано проведение органосохраняющей операции после ответа опухолей на химиотерапию: при уменьшении размеров или визуализирующих признаках наличия некроза в опухолях</a:t>
            </a:r>
          </a:p>
        </p:txBody>
      </p:sp>
    </p:spTree>
    <p:extLst>
      <p:ext uri="{BB962C8B-B14F-4D97-AF65-F5344CB8AC3E}">
        <p14:creationId xmlns:p14="http://schemas.microsoft.com/office/powerpoint/2010/main" val="182491072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хирургическое лечение должно проводиться в отделениях, имеющих опыт органосохраняющих операций. Цель лечения – максимальное сохранение функционирующей почечной паренхимы. Первый оперативный этап проводится на наименее пораженной почке, второй оперативный этап – на наиболее пораженной почке. Допускается проведение полной </a:t>
            </a:r>
            <a:r>
              <a:rPr lang="ru-RU" dirty="0" err="1"/>
              <a:t>нефрэктомии</a:t>
            </a:r>
            <a:r>
              <a:rPr lang="ru-RU" dirty="0"/>
              <a:t> на одной стороне и резекция почки - на другой, при условии, что будет сохранен достаточный объем функциональной почечной ткани. При необходимости можно проводить несколько операций с целью достижения полной резекции. </a:t>
            </a:r>
          </a:p>
        </p:txBody>
      </p:sp>
    </p:spTree>
    <p:extLst>
      <p:ext uri="{BB962C8B-B14F-4D97-AF65-F5344CB8AC3E}">
        <p14:creationId xmlns:p14="http://schemas.microsoft.com/office/powerpoint/2010/main" val="203397152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Лучевая терапия у пациентов с билатеральной </a:t>
            </a:r>
            <a:r>
              <a:rPr lang="ru-RU" dirty="0" err="1"/>
              <a:t>нефробластомой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Рекомендации </a:t>
            </a:r>
            <a:r>
              <a:rPr lang="ru-RU" dirty="0"/>
              <a:t>по дозам и области облучения аналогичны рекомендациям для одностороннего заболевания. По показаниям лучевая терапия может быть начата одновременно с началом </a:t>
            </a:r>
            <a:r>
              <a:rPr lang="ru-RU" dirty="0" err="1"/>
              <a:t>адъювантной</a:t>
            </a:r>
            <a:r>
              <a:rPr lang="ru-RU" dirty="0"/>
              <a:t> терапии</a:t>
            </a:r>
          </a:p>
        </p:txBody>
      </p:sp>
    </p:spTree>
    <p:extLst>
      <p:ext uri="{BB962C8B-B14F-4D97-AF65-F5344CB8AC3E}">
        <p14:creationId xmlns:p14="http://schemas.microsoft.com/office/powerpoint/2010/main" val="22326286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9495" y="0"/>
            <a:ext cx="10353761" cy="1326321"/>
          </a:xfrm>
        </p:spPr>
        <p:txBody>
          <a:bodyPr/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Медицинская реабилитация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0243" y="1175657"/>
            <a:ext cx="11609614" cy="5323114"/>
          </a:xfrm>
        </p:spPr>
        <p:txBody>
          <a:bodyPr>
            <a:normAutofit/>
          </a:bodyPr>
          <a:lstStyle/>
          <a:p>
            <a:r>
              <a:rPr lang="ru-RU" dirty="0"/>
              <a:t>Всем пациентам с НБ на всех этапах терапии заболевания, а также после завершения лекарственного лечения рекомендуется комплексная реабилитация, а также при необходимости сопроводительная терапия для улучшения результатов лечения и качества жизни пациента, в зависимости от </a:t>
            </a:r>
            <a:r>
              <a:rPr lang="ru-RU" dirty="0" err="1"/>
              <a:t>коморбидной</a:t>
            </a:r>
            <a:r>
              <a:rPr lang="ru-RU" dirty="0"/>
              <a:t> патологии и осложнений основной </a:t>
            </a:r>
            <a:r>
              <a:rPr lang="ru-RU" dirty="0" smtClean="0"/>
              <a:t>терапии</a:t>
            </a:r>
          </a:p>
          <a:p>
            <a:r>
              <a:rPr lang="ru-RU" dirty="0"/>
              <a:t>специальных методов реабилитации при НБ не существует. Реабилитация пациентов должна носить комплексный характер, охватывая не только медицинские, но и социально-психологические аспекты адаптации пациента к нормальной жизни. Такая реабилитация требует, кроме медицинской помощи, обязательного участия психологов. Программы реабилитации разрабатываются индивидуально в зависимости от выявленных осложнений лекарственного лечения, сопутствующей патологии, социальных и психологических проблем. Реабилитация при возникновении осложнений заболевания и лечения проводится в рамках соответствующих нозологий. Врач – детский онколог по месту жительства руководствуется рекомендациями, которые даны специалистами учреждения, проводившего лечение. </a:t>
            </a:r>
          </a:p>
        </p:txBody>
      </p:sp>
    </p:spTree>
    <p:extLst>
      <p:ext uri="{BB962C8B-B14F-4D97-AF65-F5344CB8AC3E}">
        <p14:creationId xmlns:p14="http://schemas.microsoft.com/office/powerpoint/2010/main" val="368989016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6838" y="136071"/>
            <a:ext cx="10353761" cy="1326321"/>
          </a:xfrm>
        </p:spPr>
        <p:txBody>
          <a:bodyPr/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Профилактика и диспансерное наблюдение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55192"/>
            <a:ext cx="4016829" cy="5088508"/>
          </a:xfrm>
        </p:spPr>
        <p:txBody>
          <a:bodyPr/>
          <a:lstStyle/>
          <a:p>
            <a:r>
              <a:rPr lang="ru-RU" dirty="0"/>
              <a:t>Пациентам у которых проводилось/проводится лечение по поводу НБ, рекомендуется проведение регулярных плановых </a:t>
            </a:r>
            <a:r>
              <a:rPr lang="ru-RU" dirty="0" err="1"/>
              <a:t>скрининговых</a:t>
            </a:r>
            <a:r>
              <a:rPr lang="ru-RU" dirty="0"/>
              <a:t> обследований из-за риска развития рецидива, вторых </a:t>
            </a:r>
            <a:r>
              <a:rPr lang="ru-RU" dirty="0" smtClean="0"/>
              <a:t>опухолей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9413" y="1322614"/>
            <a:ext cx="8021938" cy="5518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00725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859" y="1272760"/>
            <a:ext cx="10807631" cy="2928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46312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Клиническая картина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4" y="2096063"/>
            <a:ext cx="10973405" cy="4525453"/>
          </a:xfrm>
        </p:spPr>
        <p:txBody>
          <a:bodyPr>
            <a:normAutofit/>
          </a:bodyPr>
          <a:lstStyle/>
          <a:p>
            <a:r>
              <a:rPr lang="ru-RU" dirty="0"/>
              <a:t>Клиническая картина может складываться из общих и местных симптомов. Выраженность симптомов будет зависеть от локализации опухоли в почке, ее размеров, а также наличия отдаленного метастазирования. При НБ небольших размеров без вовлечения ЧЛС, опухоль может стать случайной находкой на УЗИ, тогда как образование больших размеров с прорастанием ЧЛС и вовлечением близлежащих структур может сопровождаться макро- /микрогематурией, артериальной гипертензией ввиду вовлечения ренальных сосудов, рвотой при </a:t>
            </a:r>
            <a:r>
              <a:rPr lang="ru-RU" dirty="0" err="1"/>
              <a:t>поддавливании</a:t>
            </a:r>
            <a:r>
              <a:rPr lang="ru-RU" dirty="0"/>
              <a:t> желудка большим образованием левой почки. Общая симптоматика может включать симптомы интоксикации, боли в животе. При локализации отдаленного метастазирования в легких возможно развитие респираторной симптоматики.</a:t>
            </a:r>
          </a:p>
        </p:txBody>
      </p:sp>
    </p:spTree>
    <p:extLst>
      <p:ext uri="{BB962C8B-B14F-4D97-AF65-F5344CB8AC3E}">
        <p14:creationId xmlns:p14="http://schemas.microsoft.com/office/powerpoint/2010/main" val="1370874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Диагностика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" y="1404257"/>
            <a:ext cx="11658600" cy="5290457"/>
          </a:xfrm>
        </p:spPr>
        <p:txBody>
          <a:bodyPr>
            <a:normAutofit/>
          </a:bodyPr>
          <a:lstStyle/>
          <a:p>
            <a:r>
              <a:rPr lang="ru-RU" dirty="0"/>
              <a:t>Предварительный диагноз НБ устанавливается на основании клиники </a:t>
            </a:r>
            <a:r>
              <a:rPr lang="ru-RU" dirty="0" smtClean="0"/>
              <a:t>и </a:t>
            </a:r>
            <a:r>
              <a:rPr lang="ru-RU" dirty="0"/>
              <a:t>данных инструментальных исследований. Окончательный диагноз НБ устанавливается на основании патолого-анатомического исследования ткани операционного материала</a:t>
            </a:r>
            <a:r>
              <a:rPr lang="ru-RU" dirty="0" smtClean="0"/>
              <a:t>.</a:t>
            </a:r>
          </a:p>
          <a:p>
            <a:r>
              <a:rPr lang="ru-RU" dirty="0"/>
              <a:t>У всех пациентов с НБ необходим сбор жалоб, выявление длительности симптомов. Рекомендуется детальное выяснение акушерского анамнеза матери, особенностей течения беременности и развития </a:t>
            </a:r>
            <a:r>
              <a:rPr lang="ru-RU" dirty="0" smtClean="0"/>
              <a:t>пациента</a:t>
            </a:r>
          </a:p>
          <a:p>
            <a:r>
              <a:rPr lang="ru-RU" dirty="0" err="1"/>
              <a:t>целесообазно</a:t>
            </a:r>
            <a:r>
              <a:rPr lang="ru-RU" dirty="0"/>
              <a:t> выяснить подробный семейный онкологический анамнез - наличие доброкачественных или злокачественных опухолей у членов семьи, а также наличие в семье или у пациента врождённых пороков развития. Выявление случаев опухолевого заболевания в семье требует проведения медико-генетического консультирования для выявления генетических механизмов, лежащих в основе предрасположенности </a:t>
            </a:r>
          </a:p>
        </p:txBody>
      </p:sp>
    </p:spTree>
    <p:extLst>
      <p:ext uri="{BB962C8B-B14F-4D97-AF65-F5344CB8AC3E}">
        <p14:creationId xmlns:p14="http://schemas.microsoft.com/office/powerpoint/2010/main" val="1943741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257" y="228599"/>
            <a:ext cx="11674929" cy="6253843"/>
          </a:xfrm>
        </p:spPr>
        <p:txBody>
          <a:bodyPr>
            <a:normAutofit/>
          </a:bodyPr>
          <a:lstStyle/>
          <a:p>
            <a:r>
              <a:rPr lang="ru-RU" sz="2400" dirty="0"/>
              <a:t>Всем пациентам с подозрением на НБ при первичном обследовании рекомендуется клинический осмотр с измерением: </a:t>
            </a:r>
            <a:r>
              <a:rPr lang="ru-RU" sz="2400" dirty="0" err="1"/>
              <a:t>росто</a:t>
            </a:r>
            <a:r>
              <a:rPr lang="ru-RU" sz="2400" dirty="0"/>
              <a:t>-весовых показателей; размеров, консистенции и подвижности пальпируемых опухолевых узлов; оценкой органной недостаточности </a:t>
            </a:r>
            <a:endParaRPr lang="ru-RU" sz="2400" dirty="0" smtClean="0"/>
          </a:p>
          <a:p>
            <a:r>
              <a:rPr lang="ru-RU" sz="2400" dirty="0"/>
              <a:t>Измерение артериального давления настоятельно рекомендуется производить всем пациентам с опухолью почек с целью выявления ренальной </a:t>
            </a:r>
            <a:r>
              <a:rPr lang="ru-RU" sz="2400" dirty="0" smtClean="0"/>
              <a:t>гипертензии</a:t>
            </a:r>
          </a:p>
          <a:p>
            <a:r>
              <a:rPr lang="ru-RU" sz="2400" dirty="0"/>
              <a:t>Особое внимание при осмотре рекомендуется обратить на наличие стигм </a:t>
            </a:r>
            <a:r>
              <a:rPr lang="ru-RU" sz="2400" dirty="0" err="1"/>
              <a:t>дисэмбриогенеза</a:t>
            </a:r>
            <a:r>
              <a:rPr lang="ru-RU" sz="2400" dirty="0"/>
              <a:t> и врождённых пороков развития, особенно урогенитального </a:t>
            </a:r>
            <a:r>
              <a:rPr lang="ru-RU" sz="2400" dirty="0" smtClean="0"/>
              <a:t>тракта</a:t>
            </a:r>
          </a:p>
          <a:p>
            <a:r>
              <a:rPr lang="ru-RU" sz="2400" dirty="0"/>
              <a:t>Врожденные пороки развития - </a:t>
            </a:r>
            <a:r>
              <a:rPr lang="ru-RU" sz="2400" dirty="0" err="1"/>
              <a:t>аниридия</a:t>
            </a:r>
            <a:r>
              <a:rPr lang="ru-RU" sz="2400" dirty="0"/>
              <a:t>, </a:t>
            </a:r>
            <a:r>
              <a:rPr lang="ru-RU" sz="2400" dirty="0" err="1"/>
              <a:t>гемигипертрофия</a:t>
            </a:r>
            <a:r>
              <a:rPr lang="ru-RU" sz="2400" dirty="0"/>
              <a:t>, крипторхизм, </a:t>
            </a:r>
            <a:r>
              <a:rPr lang="ru-RU" sz="2400" dirty="0" smtClean="0"/>
              <a:t>гипоспадия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26017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Лабораторные диагностические исследования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Всем пациентам с опухолью, исходящей из верхнего полюса почки, с целью дифференциальной диагностики между </a:t>
            </a:r>
            <a:r>
              <a:rPr lang="ru-RU" dirty="0" err="1"/>
              <a:t>нефробластомой</a:t>
            </a:r>
            <a:r>
              <a:rPr lang="ru-RU" dirty="0"/>
              <a:t> и </a:t>
            </a:r>
            <a:r>
              <a:rPr lang="ru-RU" dirty="0" err="1"/>
              <a:t>нейробластомой</a:t>
            </a:r>
            <a:r>
              <a:rPr lang="ru-RU" dirty="0"/>
              <a:t> рекомендовано исследование уровня метаболитов катехоламинов мочи ВМК и ГВК, а также уровня нейрон-специфической </a:t>
            </a:r>
            <a:r>
              <a:rPr lang="ru-RU" dirty="0" err="1"/>
              <a:t>энолазы</a:t>
            </a:r>
            <a:r>
              <a:rPr lang="ru-RU" dirty="0"/>
              <a:t> (NSE) </a:t>
            </a:r>
            <a:endParaRPr lang="ru-RU" dirty="0" smtClean="0"/>
          </a:p>
          <a:p>
            <a:r>
              <a:rPr lang="ru-RU" dirty="0"/>
              <a:t>Всем пациентам с НБ рекомендовано проведение следующих лабораторных исследований для оценки общесоматического статуса </a:t>
            </a:r>
            <a:r>
              <a:rPr lang="ru-RU" dirty="0" smtClean="0"/>
              <a:t>пациента: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0362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942" y="130629"/>
            <a:ext cx="11756571" cy="6531428"/>
          </a:xfrm>
        </p:spPr>
        <p:txBody>
          <a:bodyPr/>
          <a:lstStyle/>
          <a:p>
            <a:r>
              <a:rPr lang="ru-RU" dirty="0"/>
              <a:t>развернутого клинического анализа крови с определением уровня гемоглобина, количества эритроцитов, тромбоцитов, лейкоцитов – перед началом лечения на этапе предоперационной терапии, перед началом специфической терапии, в процессе лечения на 0, 15, 28 дни терапии (для локализованных стадий) или на </a:t>
            </a:r>
            <a:r>
              <a:rPr lang="ru-RU" dirty="0" err="1"/>
              <a:t>на</a:t>
            </a:r>
            <a:r>
              <a:rPr lang="ru-RU" dirty="0"/>
              <a:t> 0, 15, 28, 42 дни терапии (для </a:t>
            </a:r>
            <a:r>
              <a:rPr lang="ru-RU" dirty="0" err="1"/>
              <a:t>генерализованных</a:t>
            </a:r>
            <a:r>
              <a:rPr lang="ru-RU" dirty="0"/>
              <a:t> стадий), на этапе послеоперационной терапии – перед каждым введением химиопрепаратов или, если интервал между введениями препаратов больше 1 недели, то не менее 1 раза в неделю (по показаниям возможно более частый забор анализов</a:t>
            </a:r>
            <a:r>
              <a:rPr lang="ru-RU" dirty="0" smtClean="0"/>
              <a:t>);</a:t>
            </a:r>
          </a:p>
          <a:p>
            <a:r>
              <a:rPr lang="ru-RU" dirty="0"/>
              <a:t>биохимического общетерапевтического анализа крови (мочевина, </a:t>
            </a:r>
            <a:r>
              <a:rPr lang="ru-RU" dirty="0" err="1"/>
              <a:t>креатинин</a:t>
            </a:r>
            <a:r>
              <a:rPr lang="ru-RU" dirty="0"/>
              <a:t>, электролиты, глюкоза, </a:t>
            </a:r>
            <a:r>
              <a:rPr lang="ru-RU" dirty="0" err="1"/>
              <a:t>лактатдегидрогеназа</a:t>
            </a:r>
            <a:r>
              <a:rPr lang="ru-RU" dirty="0"/>
              <a:t>, </a:t>
            </a:r>
            <a:r>
              <a:rPr lang="ru-RU" dirty="0" err="1"/>
              <a:t>аланинаминотрансфераза</a:t>
            </a:r>
            <a:r>
              <a:rPr lang="ru-RU" dirty="0"/>
              <a:t>, </a:t>
            </a:r>
            <a:r>
              <a:rPr lang="ru-RU" dirty="0" err="1"/>
              <a:t>аспартатаминотрансфераза</a:t>
            </a:r>
            <a:r>
              <a:rPr lang="ru-RU" dirty="0"/>
              <a:t>, </a:t>
            </a:r>
            <a:r>
              <a:rPr lang="ru-RU" dirty="0" err="1"/>
              <a:t>биллирубин</a:t>
            </a:r>
            <a:r>
              <a:rPr lang="ru-RU" dirty="0"/>
              <a:t> общий и прямой, щелочная фосфатаза, общий белок, альбумин) – перед началом лечения на этапе предоперационной терапии, перед началом специфической терапии, в процессе лечения на 0, 15, 28 дни терапии (для локализованных стадий) или на </a:t>
            </a:r>
            <a:r>
              <a:rPr lang="ru-RU" dirty="0" err="1"/>
              <a:t>на</a:t>
            </a:r>
            <a:r>
              <a:rPr lang="ru-RU" dirty="0"/>
              <a:t> 0, 15, 28, 42 дни терапии (для </a:t>
            </a:r>
            <a:r>
              <a:rPr lang="ru-RU" dirty="0" err="1"/>
              <a:t>генерализованных</a:t>
            </a:r>
            <a:r>
              <a:rPr lang="ru-RU" dirty="0"/>
              <a:t> стадий), на этапе послеоперационной терапии – перед каждым введением химиопрепаратов или, если интервал между введениями препаратов больше 1 недели, то не менее 1 раза в неделю (по показаниям возможно более частый забор анализов);</a:t>
            </a:r>
          </a:p>
        </p:txBody>
      </p:sp>
    </p:spTree>
    <p:extLst>
      <p:ext uri="{BB962C8B-B14F-4D97-AF65-F5344CB8AC3E}">
        <p14:creationId xmlns:p14="http://schemas.microsoft.com/office/powerpoint/2010/main" val="36149883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42332"/>
      </a:dk2>
      <a:lt2>
        <a:srgbClr val="EE91A0"/>
      </a:lt2>
      <a:accent1>
        <a:srgbClr val="E03754"/>
      </a:accent1>
      <a:accent2>
        <a:srgbClr val="E86C2E"/>
      </a:accent2>
      <a:accent3>
        <a:srgbClr val="DAB250"/>
      </a:accent3>
      <a:accent4>
        <a:srgbClr val="60C4AA"/>
      </a:accent4>
      <a:accent5>
        <a:srgbClr val="51A9DB"/>
      </a:accent5>
      <a:accent6>
        <a:srgbClr val="976AC9"/>
      </a:accent6>
      <a:hlink>
        <a:srgbClr val="D5445E"/>
      </a:hlink>
      <a:folHlink>
        <a:srgbClr val="E17C8E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6B2E858E-683F-40D9-B4CB-284D097F3AC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TM04033921[[fn=Дамаск]]</Template>
  <TotalTime>31</TotalTime>
  <Words>4778</Words>
  <Application>Microsoft Office PowerPoint</Application>
  <PresentationFormat>Широкоэкранный</PresentationFormat>
  <Paragraphs>135</Paragraphs>
  <Slides>47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51" baseType="lpstr">
      <vt:lpstr>Arial</vt:lpstr>
      <vt:lpstr>Bookman Old Style</vt:lpstr>
      <vt:lpstr>Rockwell</vt:lpstr>
      <vt:lpstr>Damask</vt:lpstr>
      <vt:lpstr>Нефробластомы у детей</vt:lpstr>
      <vt:lpstr>Презентация PowerPoint</vt:lpstr>
      <vt:lpstr>Этиология и патогенез</vt:lpstr>
      <vt:lpstr>Презентация PowerPoint</vt:lpstr>
      <vt:lpstr>Клиническая картина</vt:lpstr>
      <vt:lpstr>Диагностика</vt:lpstr>
      <vt:lpstr>Презентация PowerPoint</vt:lpstr>
      <vt:lpstr>Лабораторные диагностические исследования</vt:lpstr>
      <vt:lpstr>Презентация PowerPoint</vt:lpstr>
      <vt:lpstr>Презентация PowerPoint</vt:lpstr>
      <vt:lpstr>Презентация PowerPoint</vt:lpstr>
      <vt:lpstr>Инструментальные диагностические исследования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Иные диагностические исследования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Лечение</vt:lpstr>
      <vt:lpstr>Неоадъювантная химиотерапия</vt:lpstr>
      <vt:lpstr>Презентация PowerPoint</vt:lpstr>
      <vt:lpstr>Хирургическое лечение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Лучевая терапия</vt:lpstr>
      <vt:lpstr>Суммарные рекомендации по лучевой терапии брюшной полости</vt:lpstr>
      <vt:lpstr>Презентация PowerPoint</vt:lpstr>
      <vt:lpstr>Тактика ведения пациентов с двусторонними опухолями (стадия V), а также с односторонней нефробластомой с генетической предрасположенностью к двусторонней локализации </vt:lpstr>
      <vt:lpstr>Презентация PowerPoint</vt:lpstr>
      <vt:lpstr>Презентация PowerPoint</vt:lpstr>
      <vt:lpstr>Хирургическое лечение при билатеральной нефробластоме</vt:lpstr>
      <vt:lpstr>Презентация PowerPoint</vt:lpstr>
      <vt:lpstr>Презентация PowerPoint</vt:lpstr>
      <vt:lpstr>Медицинская реабилитация</vt:lpstr>
      <vt:lpstr>Профилактика и диспансерное наблюдение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Нефробластомы у детей</dc:title>
  <dc:creator>Fenrir</dc:creator>
  <cp:lastModifiedBy>Fenrir</cp:lastModifiedBy>
  <cp:revision>4</cp:revision>
  <dcterms:created xsi:type="dcterms:W3CDTF">2020-12-30T23:11:10Z</dcterms:created>
  <dcterms:modified xsi:type="dcterms:W3CDTF">2020-12-30T23:42:55Z</dcterms:modified>
</cp:coreProperties>
</file>