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6" r:id="rId7"/>
    <p:sldId id="267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2" r:id="rId18"/>
    <p:sldId id="284" r:id="rId19"/>
    <p:sldId id="286" r:id="rId20"/>
    <p:sldId id="288" r:id="rId21"/>
    <p:sldId id="290" r:id="rId22"/>
    <p:sldId id="292" r:id="rId23"/>
    <p:sldId id="295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124744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ОРФОЭПИЧЕСКАЯ НОРМА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563724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В сочетаниях звонкого и глухого  согласных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так же, как и глухого и звонкого</a:t>
            </a:r>
            <a:r>
              <a:rPr lang="ru-RU" dirty="0" smtClean="0"/>
              <a:t>) первый из них уподобляется  второму</a:t>
            </a:r>
            <a:r>
              <a:rPr lang="ru-RU" dirty="0" smtClean="0"/>
              <a:t>:</a:t>
            </a:r>
            <a:endParaRPr lang="en-US" dirty="0" smtClean="0"/>
          </a:p>
          <a:p>
            <a:pPr lvl="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а) если </a:t>
            </a:r>
            <a:r>
              <a:rPr lang="ru-RU" dirty="0" smtClean="0">
                <a:solidFill>
                  <a:srgbClr val="FF0000"/>
                </a:solidFill>
              </a:rPr>
              <a:t>первый из них звонкий, а второй – глухой, происходит оглушение первого звука:</a:t>
            </a:r>
            <a:r>
              <a:rPr lang="ru-RU" dirty="0" smtClean="0"/>
              <a:t> </a:t>
            </a:r>
            <a:r>
              <a:rPr lang="ru-RU" dirty="0" err="1" smtClean="0"/>
              <a:t>ло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ка</a:t>
            </a:r>
            <a:r>
              <a:rPr lang="ru-RU" dirty="0" smtClean="0"/>
              <a:t> – ло</a:t>
            </a:r>
            <a:r>
              <a:rPr lang="ru-RU" u="sng" dirty="0" smtClean="0"/>
              <a:t>ж</a:t>
            </a:r>
            <a:r>
              <a:rPr lang="ru-RU" u="dbl" dirty="0" smtClean="0"/>
              <a:t>к</a:t>
            </a:r>
            <a:r>
              <a:rPr lang="ru-RU" dirty="0" smtClean="0"/>
              <a:t>а, про [</a:t>
            </a:r>
            <a:r>
              <a:rPr lang="ru-RU" dirty="0" err="1" smtClean="0"/>
              <a:t>п</a:t>
            </a:r>
            <a:r>
              <a:rPr lang="ru-RU" dirty="0" smtClean="0"/>
              <a:t>] </a:t>
            </a:r>
            <a:r>
              <a:rPr lang="ru-RU" dirty="0" err="1" smtClean="0"/>
              <a:t>ка</a:t>
            </a:r>
            <a:r>
              <a:rPr lang="ru-RU" dirty="0" smtClean="0"/>
              <a:t> - про</a:t>
            </a:r>
            <a:r>
              <a:rPr lang="ru-RU" u="sng" dirty="0" smtClean="0"/>
              <a:t>б</a:t>
            </a:r>
            <a:r>
              <a:rPr lang="ru-RU" u="dbl" dirty="0" smtClean="0"/>
              <a:t>к</a:t>
            </a:r>
            <a:r>
              <a:rPr lang="ru-RU" dirty="0" smtClean="0"/>
              <a:t>а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б) </a:t>
            </a:r>
            <a:r>
              <a:rPr lang="ru-RU" dirty="0" smtClean="0">
                <a:solidFill>
                  <a:srgbClr val="FF0000"/>
                </a:solidFill>
              </a:rPr>
              <a:t>если первый – глухой, а второй – звонкий, происходит озвончение первого звука</a:t>
            </a:r>
            <a:r>
              <a:rPr lang="ru-RU" dirty="0" smtClean="0"/>
              <a:t>:  [</a:t>
            </a:r>
            <a:r>
              <a:rPr lang="ru-RU" dirty="0" err="1" smtClean="0"/>
              <a:t>з</a:t>
            </a:r>
            <a:r>
              <a:rPr lang="ru-RU" dirty="0" smtClean="0"/>
              <a:t>] </a:t>
            </a:r>
            <a:r>
              <a:rPr lang="ru-RU" dirty="0" err="1" smtClean="0"/>
              <a:t>доба</a:t>
            </a:r>
            <a:r>
              <a:rPr lang="ru-RU" dirty="0" smtClean="0"/>
              <a:t> – </a:t>
            </a:r>
            <a:r>
              <a:rPr lang="ru-RU" u="sng" dirty="0" smtClean="0"/>
              <a:t>с</a:t>
            </a:r>
            <a:r>
              <a:rPr lang="ru-RU" u="dbl" dirty="0" smtClean="0"/>
              <a:t>д</a:t>
            </a:r>
            <a:r>
              <a:rPr lang="ru-RU" dirty="0" smtClean="0"/>
              <a:t>оба,  [</a:t>
            </a:r>
            <a:r>
              <a:rPr lang="ru-RU" dirty="0" err="1" smtClean="0"/>
              <a:t>з</a:t>
            </a:r>
            <a:r>
              <a:rPr lang="ru-RU" dirty="0" smtClean="0"/>
              <a:t>] губить – </a:t>
            </a:r>
            <a:r>
              <a:rPr lang="ru-RU" u="sng" dirty="0" smtClean="0"/>
              <a:t>с</a:t>
            </a:r>
            <a:r>
              <a:rPr lang="ru-RU" u="dbl" dirty="0" smtClean="0"/>
              <a:t>г</a:t>
            </a:r>
            <a:r>
              <a:rPr lang="ru-RU" dirty="0" smtClean="0"/>
              <a:t>убить;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в) </a:t>
            </a:r>
            <a:r>
              <a:rPr lang="ru-RU" dirty="0" smtClean="0">
                <a:solidFill>
                  <a:srgbClr val="FF0000"/>
                </a:solidFill>
              </a:rPr>
              <a:t>перед согласными  [л], [м], [</a:t>
            </a:r>
            <a:r>
              <a:rPr lang="ru-RU" dirty="0" err="1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], [</a:t>
            </a:r>
            <a:r>
              <a:rPr lang="ru-RU" dirty="0" err="1" smtClean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, не имеющими парных глухих, и перед   [в] </a:t>
            </a:r>
            <a:r>
              <a:rPr lang="ru-RU" dirty="0" smtClean="0">
                <a:solidFill>
                  <a:srgbClr val="FF0000"/>
                </a:solidFill>
              </a:rPr>
              <a:t>уподобления</a:t>
            </a:r>
            <a:r>
              <a:rPr lang="ru-RU" dirty="0" smtClean="0"/>
              <a:t> (ассимиляции)  </a:t>
            </a:r>
            <a:r>
              <a:rPr lang="ru-RU" dirty="0" smtClean="0">
                <a:solidFill>
                  <a:srgbClr val="FF0000"/>
                </a:solidFill>
              </a:rPr>
              <a:t>не происходит. </a:t>
            </a:r>
            <a:r>
              <a:rPr lang="ru-RU" dirty="0" smtClean="0"/>
              <a:t>Слова произносятся  так,  как пишутся:  </a:t>
            </a:r>
            <a:r>
              <a:rPr lang="ru-RU" dirty="0" err="1" smtClean="0"/>
              <a:t>све</a:t>
            </a:r>
            <a:r>
              <a:rPr lang="ru-RU" dirty="0" smtClean="0"/>
              <a:t> [</a:t>
            </a:r>
            <a:r>
              <a:rPr lang="ru-RU" dirty="0" err="1" smtClean="0"/>
              <a:t>тл</a:t>
            </a:r>
            <a:r>
              <a:rPr lang="ru-RU" dirty="0" smtClean="0"/>
              <a:t>] </a:t>
            </a:r>
            <a:r>
              <a:rPr lang="ru-RU" dirty="0" err="1" smtClean="0"/>
              <a:t>ло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г) </a:t>
            </a:r>
            <a:r>
              <a:rPr lang="ru-RU" dirty="0" smtClean="0">
                <a:solidFill>
                  <a:srgbClr val="FF0000"/>
                </a:solidFill>
              </a:rPr>
              <a:t>уподобление происходит при сочетании согласных</a:t>
            </a:r>
            <a:r>
              <a:rPr lang="ru-RU" dirty="0" smtClean="0"/>
              <a:t>. Например: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сш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зш</a:t>
            </a:r>
            <a:r>
              <a:rPr lang="ru-RU" dirty="0" smtClean="0">
                <a:solidFill>
                  <a:srgbClr val="FF0000"/>
                </a:solidFill>
              </a:rPr>
              <a:t>  произносятся  как долгий твердый согласный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]: ни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ий</a:t>
            </a:r>
            <a:r>
              <a:rPr lang="ru-RU" dirty="0" smtClean="0"/>
              <a:t> – ни</a:t>
            </a:r>
            <a:r>
              <a:rPr lang="ru-RU" u="sng" dirty="0" smtClean="0"/>
              <a:t>зш</a:t>
            </a:r>
            <a:r>
              <a:rPr lang="ru-RU" dirty="0" smtClean="0"/>
              <a:t>ий, вы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ий</a:t>
            </a:r>
            <a:r>
              <a:rPr lang="ru-RU" dirty="0" smtClean="0"/>
              <a:t> – вы</a:t>
            </a:r>
            <a:r>
              <a:rPr lang="ru-RU" u="sng" dirty="0" smtClean="0"/>
              <a:t>сш</a:t>
            </a:r>
            <a:r>
              <a:rPr lang="ru-RU" dirty="0" smtClean="0"/>
              <a:t>ий, </a:t>
            </a:r>
            <a:r>
              <a:rPr lang="ru-RU" dirty="0" err="1" smtClean="0"/>
              <a:t>ра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уметься</a:t>
            </a:r>
            <a:r>
              <a:rPr lang="ru-RU" dirty="0" smtClean="0"/>
              <a:t> – ра</a:t>
            </a:r>
            <a:r>
              <a:rPr lang="ru-RU" u="sng" dirty="0" smtClean="0"/>
              <a:t>сш</a:t>
            </a:r>
            <a:r>
              <a:rPr lang="ru-RU" dirty="0" smtClean="0"/>
              <a:t>уметься;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5493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</a:t>
            </a:r>
            <a:r>
              <a:rPr lang="ru-RU" dirty="0" smtClean="0"/>
              <a:t>) сочетания  </a:t>
            </a:r>
            <a:r>
              <a:rPr lang="ru-RU" i="1" dirty="0" err="1" smtClean="0"/>
              <a:t>сж</a:t>
            </a:r>
            <a:r>
              <a:rPr lang="ru-RU" dirty="0" smtClean="0"/>
              <a:t> и </a:t>
            </a:r>
            <a:r>
              <a:rPr lang="ru-RU" i="1" dirty="0" err="1" smtClean="0"/>
              <a:t>зж</a:t>
            </a:r>
            <a:r>
              <a:rPr lang="ru-RU" dirty="0" smtClean="0"/>
              <a:t> произносятся как </a:t>
            </a:r>
            <a:r>
              <a:rPr lang="ru-RU" dirty="0" smtClean="0">
                <a:solidFill>
                  <a:srgbClr val="FF0000"/>
                </a:solidFill>
              </a:rPr>
              <a:t>двойной твёрдый </a:t>
            </a:r>
            <a:r>
              <a:rPr lang="ru-RU" dirty="0" smtClean="0"/>
              <a:t>[ж </a:t>
            </a:r>
            <a:r>
              <a:rPr lang="ru-RU" dirty="0" err="1" smtClean="0"/>
              <a:t>ж</a:t>
            </a:r>
            <a:r>
              <a:rPr lang="ru-RU" dirty="0" smtClean="0"/>
              <a:t>]: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ра</a:t>
            </a:r>
            <a:r>
              <a:rPr lang="ru-RU" dirty="0" smtClean="0"/>
              <a:t>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ать</a:t>
            </a:r>
            <a:r>
              <a:rPr lang="ru-RU" dirty="0" smtClean="0"/>
              <a:t> – разжать,  с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изнью</a:t>
            </a:r>
            <a:r>
              <a:rPr lang="ru-RU" dirty="0" smtClean="0"/>
              <a:t> – с жизнью, сжарить – с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арить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е) сочетания </a:t>
            </a:r>
            <a:r>
              <a:rPr lang="ru-RU" i="1" dirty="0" err="1" smtClean="0"/>
              <a:t>зж</a:t>
            </a:r>
            <a:r>
              <a:rPr lang="ru-RU" dirty="0" smtClean="0"/>
              <a:t> и </a:t>
            </a:r>
            <a:r>
              <a:rPr lang="ru-RU" i="1" dirty="0" err="1" smtClean="0"/>
              <a:t>жж</a:t>
            </a:r>
            <a:r>
              <a:rPr lang="ru-RU" dirty="0" smtClean="0"/>
              <a:t> внутри корня произносятся как  долгий мягкий звук  [ж’ ж’]. В настоящее время вместо </a:t>
            </a:r>
            <a:r>
              <a:rPr lang="ru-RU" dirty="0" smtClean="0">
                <a:solidFill>
                  <a:srgbClr val="FF0000"/>
                </a:solidFill>
              </a:rPr>
              <a:t>долгого мягкого </a:t>
            </a:r>
            <a:r>
              <a:rPr lang="ru-RU" dirty="0" smtClean="0"/>
              <a:t>[ж’ ж’] всё шире употребляется  </a:t>
            </a:r>
            <a:r>
              <a:rPr lang="ru-RU" dirty="0" smtClean="0">
                <a:solidFill>
                  <a:srgbClr val="FF0000"/>
                </a:solidFill>
              </a:rPr>
              <a:t>долгий твёрдый </a:t>
            </a:r>
            <a:r>
              <a:rPr lang="ru-RU" dirty="0" smtClean="0"/>
              <a:t>звук [ж]: по[ж’ ж’ ]и   </a:t>
            </a:r>
            <a:r>
              <a:rPr lang="ru-RU" dirty="0" err="1" smtClean="0"/>
              <a:t>и</a:t>
            </a:r>
            <a:r>
              <a:rPr lang="ru-RU" dirty="0" smtClean="0"/>
              <a:t>  по [ж </a:t>
            </a:r>
            <a:r>
              <a:rPr lang="ru-RU" dirty="0" err="1" smtClean="0"/>
              <a:t>ж</a:t>
            </a:r>
            <a:r>
              <a:rPr lang="ru-RU" dirty="0" smtClean="0"/>
              <a:t>] е – позже,  </a:t>
            </a:r>
            <a:r>
              <a:rPr lang="ru-RU" dirty="0" err="1" smtClean="0"/>
              <a:t>дро</a:t>
            </a:r>
            <a:r>
              <a:rPr lang="ru-RU" dirty="0" smtClean="0"/>
              <a:t> [ж’ ж’] и  </a:t>
            </a:r>
            <a:r>
              <a:rPr lang="ru-RU" dirty="0" err="1" smtClean="0"/>
              <a:t>и</a:t>
            </a:r>
            <a:r>
              <a:rPr lang="ru-RU" dirty="0" smtClean="0"/>
              <a:t>   </a:t>
            </a:r>
            <a:r>
              <a:rPr lang="ru-RU" dirty="0" err="1" smtClean="0"/>
              <a:t>дро</a:t>
            </a:r>
            <a:r>
              <a:rPr lang="ru-RU" dirty="0" smtClean="0"/>
              <a:t>  [ж </a:t>
            </a:r>
            <a:r>
              <a:rPr lang="ru-RU" dirty="0" err="1" smtClean="0"/>
              <a:t>ж</a:t>
            </a:r>
            <a:r>
              <a:rPr lang="ru-RU" dirty="0" smtClean="0"/>
              <a:t>] и – дрожжи;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03232" cy="5565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ж)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сч</a:t>
            </a:r>
            <a:r>
              <a:rPr lang="ru-RU" dirty="0" smtClean="0">
                <a:solidFill>
                  <a:srgbClr val="FF0000"/>
                </a:solidFill>
              </a:rPr>
              <a:t>  произносится как  долгий мягкий звук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’]: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</a:t>
            </a:r>
            <a:r>
              <a:rPr lang="ru-RU" dirty="0" err="1" smtClean="0"/>
              <a:t>астье</a:t>
            </a:r>
            <a:r>
              <a:rPr lang="ru-RU" dirty="0" smtClean="0"/>
              <a:t> – счастье, 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 </a:t>
            </a:r>
            <a:r>
              <a:rPr lang="ru-RU" dirty="0" err="1" smtClean="0"/>
              <a:t>ёт</a:t>
            </a:r>
            <a:r>
              <a:rPr lang="ru-RU" dirty="0" smtClean="0"/>
              <a:t> – счёт;  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</a:t>
            </a:r>
            <a:r>
              <a:rPr lang="ru-RU" dirty="0" smtClean="0"/>
              <a:t>) сочетание  </a:t>
            </a:r>
            <a:r>
              <a:rPr lang="ru-RU" i="1" dirty="0" smtClean="0"/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зч</a:t>
            </a:r>
            <a:r>
              <a:rPr lang="ru-RU" dirty="0" smtClean="0"/>
              <a:t> (на стыке корня  и суффикса) </a:t>
            </a:r>
            <a:r>
              <a:rPr lang="ru-RU" dirty="0" smtClean="0">
                <a:solidFill>
                  <a:srgbClr val="FF0000"/>
                </a:solidFill>
              </a:rPr>
              <a:t>произносится как долгий мягкий звук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’]: </a:t>
            </a:r>
            <a:r>
              <a:rPr lang="ru-RU" dirty="0" err="1" smtClean="0"/>
              <a:t>прика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 ] </a:t>
            </a:r>
            <a:r>
              <a:rPr lang="ru-RU" dirty="0" err="1" smtClean="0"/>
              <a:t>ик</a:t>
            </a:r>
            <a:r>
              <a:rPr lang="ru-RU" dirty="0" smtClean="0"/>
              <a:t> – приказчик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и) </a:t>
            </a:r>
            <a:r>
              <a:rPr lang="ru-RU" dirty="0" smtClean="0">
                <a:solidFill>
                  <a:srgbClr val="FF0000"/>
                </a:solidFill>
              </a:rPr>
              <a:t>сочетания  </a:t>
            </a:r>
            <a:r>
              <a:rPr lang="ru-RU" i="1" dirty="0" err="1" smtClean="0">
                <a:solidFill>
                  <a:srgbClr val="FF0000"/>
                </a:solidFill>
              </a:rPr>
              <a:t>тч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дч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произносятся  как  долгий звук </a:t>
            </a:r>
            <a:r>
              <a:rPr lang="ru-RU" dirty="0" smtClean="0"/>
              <a:t>[ч’ ч’]: 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докла</a:t>
            </a:r>
            <a:r>
              <a:rPr lang="ru-RU" dirty="0" smtClean="0"/>
              <a:t> [ч’ ч’] </a:t>
            </a:r>
            <a:r>
              <a:rPr lang="ru-RU" dirty="0" err="1" smtClean="0"/>
              <a:t>ик</a:t>
            </a:r>
            <a:r>
              <a:rPr lang="ru-RU" dirty="0" smtClean="0"/>
              <a:t> – докладчик,   </a:t>
            </a:r>
            <a:r>
              <a:rPr lang="ru-RU" dirty="0" err="1" smtClean="0"/>
              <a:t>лё</a:t>
            </a:r>
            <a:r>
              <a:rPr lang="ru-RU" dirty="0" smtClean="0"/>
              <a:t> [ч’ ч’] </a:t>
            </a:r>
            <a:r>
              <a:rPr lang="ru-RU" dirty="0" err="1" smtClean="0"/>
              <a:t>ик</a:t>
            </a:r>
            <a:r>
              <a:rPr lang="ru-RU" dirty="0" smtClean="0"/>
              <a:t> – лётчик;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к)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тц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дц</a:t>
            </a:r>
            <a:r>
              <a:rPr lang="ru-RU" dirty="0" smtClean="0">
                <a:solidFill>
                  <a:srgbClr val="FF0000"/>
                </a:solidFill>
              </a:rPr>
              <a:t> произносятся как долгий звук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’ </a:t>
            </a:r>
            <a:r>
              <a:rPr lang="ru-RU" dirty="0" err="1" smtClean="0"/>
              <a:t>ц</a:t>
            </a:r>
            <a:r>
              <a:rPr lang="ru-RU" dirty="0" smtClean="0"/>
              <a:t>’]:      два [</a:t>
            </a:r>
            <a:r>
              <a:rPr lang="ru-RU" dirty="0" err="1" smtClean="0"/>
              <a:t>ц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] </a:t>
            </a:r>
            <a:r>
              <a:rPr lang="ru-RU" dirty="0" err="1" smtClean="0"/>
              <a:t>ать</a:t>
            </a:r>
            <a:r>
              <a:rPr lang="ru-RU" dirty="0" smtClean="0"/>
              <a:t> – двадцать,  </a:t>
            </a:r>
            <a:r>
              <a:rPr lang="ru-RU" dirty="0" err="1" smtClean="0"/>
              <a:t>золо</a:t>
            </a:r>
            <a:r>
              <a:rPr lang="ru-RU" dirty="0" smtClean="0"/>
              <a:t> [</a:t>
            </a:r>
            <a:r>
              <a:rPr lang="ru-RU" dirty="0" err="1" smtClean="0"/>
              <a:t>ц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] е – золотце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л) </a:t>
            </a:r>
            <a:r>
              <a:rPr lang="ru-RU" dirty="0" smtClean="0">
                <a:solidFill>
                  <a:srgbClr val="FF0000"/>
                </a:solidFill>
              </a:rPr>
              <a:t>в сочетаниях </a:t>
            </a:r>
            <a:r>
              <a:rPr lang="ru-RU" i="1" dirty="0" err="1" smtClean="0">
                <a:solidFill>
                  <a:srgbClr val="FF0000"/>
                </a:solidFill>
              </a:rPr>
              <a:t>стн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здн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стл</a:t>
            </a:r>
            <a:r>
              <a:rPr lang="ru-RU" dirty="0" smtClean="0">
                <a:solidFill>
                  <a:srgbClr val="FF0000"/>
                </a:solidFill>
              </a:rPr>
              <a:t>  согласные звуки [т] и [</a:t>
            </a:r>
            <a:r>
              <a:rPr lang="ru-RU" dirty="0" err="1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] выпадают</a:t>
            </a:r>
            <a:r>
              <a:rPr lang="ru-RU" dirty="0" smtClean="0"/>
              <a:t>:      </a:t>
            </a:r>
            <a:r>
              <a:rPr lang="ru-RU" dirty="0" err="1" smtClean="0"/>
              <a:t>преле</a:t>
            </a:r>
            <a:r>
              <a:rPr lang="ru-RU" dirty="0" smtClean="0"/>
              <a:t> [</a:t>
            </a:r>
            <a:r>
              <a:rPr lang="ru-RU" dirty="0" err="1" smtClean="0"/>
              <a:t>сн</a:t>
            </a:r>
            <a:r>
              <a:rPr lang="ru-RU" dirty="0" smtClean="0"/>
              <a:t>] </a:t>
            </a:r>
            <a:r>
              <a:rPr lang="ru-RU" dirty="0" err="1" smtClean="0"/>
              <a:t>ый</a:t>
            </a:r>
            <a:r>
              <a:rPr lang="ru-RU" dirty="0" smtClean="0"/>
              <a:t> – прелестный, по  [</a:t>
            </a:r>
            <a:r>
              <a:rPr lang="ru-RU" dirty="0" err="1" smtClean="0"/>
              <a:t>зн</a:t>
            </a:r>
            <a:r>
              <a:rPr lang="ru-RU" dirty="0" smtClean="0"/>
              <a:t>] о – поздно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м)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дс</a:t>
            </a: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тс,</a:t>
            </a:r>
            <a:r>
              <a:rPr lang="ru-RU" dirty="0" smtClean="0">
                <a:solidFill>
                  <a:srgbClr val="FF0000"/>
                </a:solidFill>
              </a:rPr>
              <a:t> на стыке корня и суффикса произносятся как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]:     </a:t>
            </a:r>
            <a:r>
              <a:rPr lang="ru-RU" dirty="0" err="1" smtClean="0"/>
              <a:t>горо</a:t>
            </a:r>
            <a:r>
              <a:rPr lang="ru-RU" dirty="0" smtClean="0"/>
              <a:t> [</a:t>
            </a:r>
            <a:r>
              <a:rPr lang="ru-RU" dirty="0" err="1" smtClean="0"/>
              <a:t>ц</a:t>
            </a:r>
            <a:r>
              <a:rPr lang="ru-RU" dirty="0" smtClean="0"/>
              <a:t>] кой – городской</a:t>
            </a:r>
            <a:r>
              <a:rPr lang="ru-RU" dirty="0" smtClean="0"/>
              <a:t>;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</a:t>
            </a:r>
            <a:r>
              <a:rPr lang="ru-RU" dirty="0" smtClean="0"/>
              <a:t>)  </a:t>
            </a:r>
            <a:r>
              <a:rPr lang="ru-RU" dirty="0" smtClean="0">
                <a:solidFill>
                  <a:srgbClr val="FF0000"/>
                </a:solidFill>
              </a:rPr>
              <a:t>следует обратить внимание на 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, т.к.  при его  произношении нередко допускаются   ошибки.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75240" cy="5853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По нормам современного русского языка (литературного)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>
                <a:solidFill>
                  <a:srgbClr val="FF0000"/>
                </a:solidFill>
              </a:rPr>
              <a:t> обычно так и произносится [</a:t>
            </a:r>
            <a:r>
              <a:rPr lang="ru-RU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>
                <a:solidFill>
                  <a:srgbClr val="FF0000"/>
                </a:solidFill>
              </a:rPr>
              <a:t>],</a:t>
            </a:r>
            <a:r>
              <a:rPr lang="ru-RU" dirty="0" smtClean="0"/>
              <a:t>  особенно это относится к словам книжного произношения (алчный, беспечный), а также к словам, появившимся в недавнем прошлом (маскировочный, посадочный</a:t>
            </a:r>
            <a:r>
              <a:rPr lang="ru-RU" dirty="0" smtClean="0"/>
              <a:t>).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 Произношение [</a:t>
            </a:r>
            <a:r>
              <a:rPr lang="ru-RU" dirty="0" err="1" smtClean="0">
                <a:solidFill>
                  <a:srgbClr val="FF0000"/>
                </a:solidFill>
              </a:rPr>
              <a:t>шн</a:t>
            </a:r>
            <a:r>
              <a:rPr lang="ru-RU" dirty="0" smtClean="0">
                <a:solidFill>
                  <a:srgbClr val="FF0000"/>
                </a:solidFill>
              </a:rPr>
              <a:t>]  вместо орфографического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 в настоящее время </a:t>
            </a:r>
            <a:r>
              <a:rPr lang="ru-RU" dirty="0" smtClean="0">
                <a:solidFill>
                  <a:srgbClr val="FF0000"/>
                </a:solidFill>
              </a:rPr>
              <a:t>требуется в женских  отчествах  </a:t>
            </a:r>
            <a:r>
              <a:rPr lang="ru-RU" dirty="0" smtClean="0"/>
              <a:t>на  </a:t>
            </a:r>
            <a:r>
              <a:rPr lang="ru-RU" i="1" dirty="0" smtClean="0"/>
              <a:t>-</a:t>
            </a:r>
            <a:r>
              <a:rPr lang="ru-RU" i="1" dirty="0" err="1" smtClean="0"/>
              <a:t>ична</a:t>
            </a:r>
            <a:r>
              <a:rPr lang="ru-RU" dirty="0" smtClean="0"/>
              <a:t> (</a:t>
            </a:r>
            <a:r>
              <a:rPr lang="ru-RU" dirty="0" err="1" smtClean="0"/>
              <a:t>Ильини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]а,  </a:t>
            </a:r>
            <a:r>
              <a:rPr lang="ru-RU" dirty="0" err="1" smtClean="0"/>
              <a:t>Фомини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 …) </a:t>
            </a:r>
          </a:p>
          <a:p>
            <a:pPr algn="ctr">
              <a:buNone/>
            </a:pPr>
            <a:r>
              <a:rPr lang="ru-RU" dirty="0" smtClean="0"/>
              <a:t>    –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сохраняется </a:t>
            </a:r>
            <a:r>
              <a:rPr lang="ru-RU" dirty="0" smtClean="0">
                <a:solidFill>
                  <a:srgbClr val="FF0000"/>
                </a:solidFill>
              </a:rPr>
              <a:t>в отдельных словах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    горчи[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 коне[</a:t>
            </a:r>
            <a:r>
              <a:rPr lang="ru-RU" dirty="0" err="1" smtClean="0"/>
              <a:t>шн</a:t>
            </a:r>
            <a:r>
              <a:rPr lang="ru-RU" dirty="0" smtClean="0"/>
              <a:t>]о, пере[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пустя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скворе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ик</a:t>
            </a:r>
            <a:r>
              <a:rPr lang="ru-RU" dirty="0" smtClean="0"/>
              <a:t>, </a:t>
            </a:r>
            <a:r>
              <a:rPr lang="ru-RU" dirty="0" err="1" smtClean="0"/>
              <a:t>яи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Некоторые слова с сочетанием </a:t>
            </a:r>
            <a:r>
              <a:rPr lang="ru-RU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  в соответствии с современными нормами литературного языка </a:t>
            </a:r>
            <a:r>
              <a:rPr lang="ru-RU" dirty="0" smtClean="0">
                <a:solidFill>
                  <a:srgbClr val="FF0000"/>
                </a:solidFill>
              </a:rPr>
              <a:t>произносятся двояко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err="1" smtClean="0"/>
              <a:t>було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ая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ая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копее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копее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моло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моло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сливо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сливо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о) 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чт</a:t>
            </a:r>
            <a:r>
              <a:rPr lang="ru-RU" dirty="0" smtClean="0">
                <a:solidFill>
                  <a:srgbClr val="FF0000"/>
                </a:solidFill>
              </a:rPr>
              <a:t> в большинстве слов произносится так же, как пишется: </a:t>
            </a:r>
            <a:r>
              <a:rPr lang="ru-RU" i="1" dirty="0" smtClean="0"/>
              <a:t>мечтать, почти, прочту. </a:t>
            </a:r>
          </a:p>
          <a:p>
            <a:pPr algn="ctr">
              <a:buNone/>
            </a:pPr>
            <a:r>
              <a:rPr lang="ru-RU" i="1" dirty="0" smtClean="0"/>
              <a:t>   </a:t>
            </a:r>
            <a:r>
              <a:rPr lang="ru-RU" dirty="0" smtClean="0"/>
              <a:t>И только в слове </a:t>
            </a:r>
            <a:r>
              <a:rPr lang="ru-RU" i="1" dirty="0" smtClean="0"/>
              <a:t>что</a:t>
            </a:r>
            <a:r>
              <a:rPr lang="ru-RU" dirty="0" smtClean="0"/>
              <a:t> и производных от него:  </a:t>
            </a:r>
            <a:r>
              <a:rPr lang="ru-RU" i="1" dirty="0" smtClean="0"/>
              <a:t>чтобы, ничто, что-либо</a:t>
            </a:r>
            <a:r>
              <a:rPr lang="ru-RU" dirty="0" smtClean="0"/>
              <a:t> и др. сохранилось произношение [</a:t>
            </a:r>
            <a:r>
              <a:rPr lang="ru-RU" dirty="0" err="1" smtClean="0"/>
              <a:t>шт</a:t>
            </a:r>
            <a:r>
              <a:rPr lang="ru-RU" dirty="0" smtClean="0"/>
              <a:t>]. Исключение в данной группе – это местоимение </a:t>
            </a:r>
            <a:r>
              <a:rPr lang="ru-RU" i="1" dirty="0" smtClean="0"/>
              <a:t>не</a:t>
            </a:r>
            <a:r>
              <a:rPr lang="ru-RU" i="1" u="sng" dirty="0" smtClean="0"/>
              <a:t>чт</a:t>
            </a:r>
            <a:r>
              <a:rPr lang="ru-RU" i="1" dirty="0" smtClean="0"/>
              <a:t>о </a:t>
            </a:r>
            <a:r>
              <a:rPr lang="ru-RU" dirty="0" smtClean="0"/>
              <a:t>[</a:t>
            </a:r>
            <a:r>
              <a:rPr lang="ru-RU" dirty="0" err="1" smtClean="0"/>
              <a:t>чт</a:t>
            </a:r>
            <a:r>
              <a:rPr lang="ru-RU" dirty="0" smtClean="0"/>
              <a:t>].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Произношение заимствованных слов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1</a:t>
            </a:r>
            <a:r>
              <a:rPr lang="ru-RU" dirty="0" smtClean="0">
                <a:solidFill>
                  <a:srgbClr val="FF0000"/>
                </a:solidFill>
              </a:rPr>
              <a:t>. В некоторых словах </a:t>
            </a:r>
            <a:r>
              <a:rPr lang="ru-RU" dirty="0" smtClean="0"/>
              <a:t>иноязычного происхождения, не окончательно усвоенных русским языком, </a:t>
            </a:r>
            <a:r>
              <a:rPr lang="ru-RU" dirty="0" smtClean="0">
                <a:solidFill>
                  <a:srgbClr val="FF0000"/>
                </a:solidFill>
              </a:rPr>
              <a:t>в безударной позиции допускается произношение [о]: </a:t>
            </a:r>
            <a:r>
              <a:rPr lang="ru-RU" i="1" dirty="0" smtClean="0"/>
              <a:t>радио, какао, трио.</a:t>
            </a:r>
            <a:r>
              <a:rPr lang="ru-RU" dirty="0" smtClean="0"/>
              <a:t> В ряде слов допустимы варианты:   </a:t>
            </a:r>
            <a:r>
              <a:rPr lang="ru-RU" dirty="0" err="1" smtClean="0"/>
              <a:t>п</a:t>
            </a:r>
            <a:r>
              <a:rPr lang="ru-RU" dirty="0" smtClean="0"/>
              <a:t> [о] </a:t>
            </a:r>
            <a:r>
              <a:rPr lang="ru-RU" dirty="0" err="1" smtClean="0"/>
              <a:t>эт</a:t>
            </a:r>
            <a:r>
              <a:rPr lang="ru-RU" dirty="0" smtClean="0"/>
              <a:t> – </a:t>
            </a:r>
            <a:r>
              <a:rPr lang="ru-RU" dirty="0" err="1" smtClean="0"/>
              <a:t>п</a:t>
            </a:r>
            <a:r>
              <a:rPr lang="ru-RU" dirty="0" smtClean="0"/>
              <a:t>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</a:t>
            </a:r>
            <a:r>
              <a:rPr lang="ru-RU" dirty="0" err="1" smtClean="0"/>
              <a:t>эт</a:t>
            </a:r>
            <a:r>
              <a:rPr lang="ru-RU" dirty="0" smtClean="0"/>
              <a:t>, кредо [о] – </a:t>
            </a:r>
            <a:r>
              <a:rPr lang="ru-RU" dirty="0" err="1" smtClean="0"/>
              <a:t>кред</a:t>
            </a:r>
            <a:r>
              <a:rPr lang="ru-RU" dirty="0" smtClean="0"/>
              <a:t> [</a:t>
            </a:r>
            <a:r>
              <a:rPr lang="ru-RU" dirty="0" err="1" smtClean="0"/>
              <a:t>ъ</a:t>
            </a:r>
            <a:r>
              <a:rPr lang="ru-RU" dirty="0" smtClean="0"/>
              <a:t>].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2. </a:t>
            </a:r>
            <a:r>
              <a:rPr lang="ru-RU" dirty="0" smtClean="0">
                <a:solidFill>
                  <a:srgbClr val="FF0000"/>
                </a:solidFill>
              </a:rPr>
              <a:t>Перед  гласным, обозначенным буквой «</a:t>
            </a:r>
            <a:r>
              <a:rPr lang="ru-RU" i="1" dirty="0" smtClean="0">
                <a:solidFill>
                  <a:srgbClr val="FF0000"/>
                </a:solidFill>
              </a:rPr>
              <a:t>е», </a:t>
            </a:r>
            <a:r>
              <a:rPr lang="ru-RU" dirty="0" smtClean="0"/>
              <a:t>в иноязычных словах </a:t>
            </a:r>
            <a:r>
              <a:rPr lang="ru-RU" dirty="0" smtClean="0">
                <a:solidFill>
                  <a:srgbClr val="FF0000"/>
                </a:solidFill>
              </a:rPr>
              <a:t>согласный может  произноситься твёрдо и мягко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Н-р</a:t>
            </a:r>
            <a:r>
              <a:rPr lang="ru-RU" dirty="0" smtClean="0"/>
              <a:t>, твёрдое произношение  согласных – </a:t>
            </a:r>
            <a:r>
              <a:rPr lang="ru-RU" i="1" dirty="0" smtClean="0"/>
              <a:t>ателье, бизнес, тест, кафе.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Мягкое:  </a:t>
            </a:r>
            <a:r>
              <a:rPr lang="ru-RU" i="1" dirty="0" smtClean="0"/>
              <a:t>академия,  бассейн, музей, кофе, фанера.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Чтобы не  ошибиться в произношении того или иного конкретного слова, следует справляться в словаре.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3. Одним из показателей иноязычного слова является </a:t>
            </a:r>
            <a:r>
              <a:rPr lang="ru-RU" dirty="0" smtClean="0">
                <a:solidFill>
                  <a:srgbClr val="FF0000"/>
                </a:solidFill>
              </a:rPr>
              <a:t>наличие  двойного согласного в корне слова: </a:t>
            </a:r>
            <a:r>
              <a:rPr lang="ru-RU" i="1" dirty="0" smtClean="0">
                <a:solidFill>
                  <a:srgbClr val="FF0000"/>
                </a:solidFill>
              </a:rPr>
              <a:t>аллея, ванна.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Произношение долгого или краткого согласного в таких случаях  зависит от места ударения</a:t>
            </a:r>
            <a:r>
              <a:rPr lang="ru-RU" dirty="0" smtClean="0"/>
              <a:t>: если ударение падает на </a:t>
            </a:r>
            <a:r>
              <a:rPr lang="ru-RU" dirty="0" smtClean="0">
                <a:solidFill>
                  <a:srgbClr val="FF0000"/>
                </a:solidFill>
              </a:rPr>
              <a:t>предшествующий слог</a:t>
            </a:r>
            <a:r>
              <a:rPr lang="ru-RU" dirty="0" smtClean="0"/>
              <a:t>, произносится </a:t>
            </a:r>
            <a:r>
              <a:rPr lang="ru-RU" dirty="0" smtClean="0">
                <a:solidFill>
                  <a:srgbClr val="FF0000"/>
                </a:solidFill>
              </a:rPr>
              <a:t>долгий согласный звук</a:t>
            </a:r>
            <a:r>
              <a:rPr lang="ru-RU" dirty="0" smtClean="0"/>
              <a:t>. </a:t>
            </a:r>
            <a:r>
              <a:rPr lang="ru-RU" dirty="0" err="1" smtClean="0"/>
              <a:t>Н-р</a:t>
            </a:r>
            <a:r>
              <a:rPr lang="ru-RU" dirty="0" smtClean="0"/>
              <a:t>: </a:t>
            </a:r>
            <a:r>
              <a:rPr lang="ru-RU" dirty="0" err="1" smtClean="0"/>
              <a:t>гр</a:t>
            </a:r>
            <a:r>
              <a:rPr lang="ru-RU" u="sng" dirty="0" err="1" smtClean="0"/>
              <a:t>у</a:t>
            </a:r>
            <a:r>
              <a:rPr lang="ru-RU" dirty="0" smtClean="0"/>
              <a:t>[</a:t>
            </a:r>
            <a:r>
              <a:rPr lang="ru-RU" dirty="0" err="1" smtClean="0"/>
              <a:t>пп</a:t>
            </a:r>
            <a:r>
              <a:rPr lang="ru-RU" dirty="0" smtClean="0"/>
              <a:t>]а, </a:t>
            </a:r>
            <a:r>
              <a:rPr lang="ru-RU" dirty="0" err="1" smtClean="0"/>
              <a:t>кл</a:t>
            </a:r>
            <a:r>
              <a:rPr lang="ru-RU" u="sng" dirty="0" err="1" smtClean="0"/>
              <a:t>а</a:t>
            </a:r>
            <a:r>
              <a:rPr lang="ru-RU" dirty="0" smtClean="0"/>
              <a:t>[</a:t>
            </a:r>
            <a:r>
              <a:rPr lang="ru-RU" dirty="0" err="1" smtClean="0"/>
              <a:t>сс</a:t>
            </a:r>
            <a:r>
              <a:rPr lang="ru-RU" dirty="0" smtClean="0"/>
              <a:t>]</a:t>
            </a:r>
            <a:r>
              <a:rPr lang="ru-RU" dirty="0" err="1" smtClean="0"/>
              <a:t>ы</a:t>
            </a:r>
            <a:r>
              <a:rPr lang="ru-RU" dirty="0" smtClean="0"/>
              <a:t>.  Если же ударение падает на </a:t>
            </a:r>
            <a:r>
              <a:rPr lang="ru-RU" dirty="0" smtClean="0">
                <a:solidFill>
                  <a:srgbClr val="FF0000"/>
                </a:solidFill>
              </a:rPr>
              <a:t>последующий слог</a:t>
            </a:r>
            <a:r>
              <a:rPr lang="ru-RU" dirty="0" smtClean="0"/>
              <a:t>, то двойные согласные произносятся как </a:t>
            </a:r>
            <a:r>
              <a:rPr lang="ru-RU" dirty="0" smtClean="0">
                <a:solidFill>
                  <a:srgbClr val="FF0000"/>
                </a:solidFill>
              </a:rPr>
              <a:t>один (краткий) звук</a:t>
            </a:r>
            <a:r>
              <a:rPr lang="ru-RU" dirty="0" smtClean="0"/>
              <a:t>: аккорде</a:t>
            </a:r>
            <a:r>
              <a:rPr lang="ru-RU" u="sng" dirty="0" smtClean="0"/>
              <a:t>о</a:t>
            </a:r>
            <a:r>
              <a:rPr lang="ru-RU" dirty="0" smtClean="0"/>
              <a:t>н –  а[к]</a:t>
            </a:r>
            <a:r>
              <a:rPr lang="ru-RU" dirty="0" err="1" smtClean="0"/>
              <a:t>орде</a:t>
            </a:r>
            <a:r>
              <a:rPr lang="ru-RU" u="sng" dirty="0" err="1" smtClean="0"/>
              <a:t>о</a:t>
            </a:r>
            <a:r>
              <a:rPr lang="ru-RU" dirty="0" err="1" smtClean="0"/>
              <a:t>н</a:t>
            </a:r>
            <a:r>
              <a:rPr lang="ru-RU" dirty="0" smtClean="0"/>
              <a:t>, эфф</a:t>
            </a:r>
            <a:r>
              <a:rPr lang="ru-RU" u="sng" dirty="0" smtClean="0"/>
              <a:t>е</a:t>
            </a:r>
            <a:r>
              <a:rPr lang="ru-RU" dirty="0" smtClean="0"/>
              <a:t>кт – э[</a:t>
            </a:r>
            <a:r>
              <a:rPr lang="ru-RU" dirty="0" err="1" smtClean="0"/>
              <a:t>ф</a:t>
            </a:r>
            <a:r>
              <a:rPr lang="ru-RU" dirty="0" smtClean="0"/>
              <a:t>]</a:t>
            </a:r>
            <a:r>
              <a:rPr lang="ru-RU" u="sng" dirty="0" err="1" smtClean="0"/>
              <a:t>е</a:t>
            </a:r>
            <a:r>
              <a:rPr lang="ru-RU" dirty="0" err="1" smtClean="0"/>
              <a:t>кт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  Определённую роль играет тип согласного,  расположенного перед 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  <a:r>
              <a:rPr lang="ru-RU" dirty="0" smtClean="0"/>
              <a:t>Во заимствованных словах  </a:t>
            </a:r>
            <a:r>
              <a:rPr lang="ru-RU" dirty="0" smtClean="0">
                <a:solidFill>
                  <a:srgbClr val="FF0000"/>
                </a:solidFill>
              </a:rPr>
              <a:t>с сочетанием </a:t>
            </a:r>
            <a:r>
              <a:rPr lang="ru-RU" i="1" dirty="0" smtClean="0">
                <a:solidFill>
                  <a:srgbClr val="FF0000"/>
                </a:solidFill>
              </a:rPr>
              <a:t>де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регулярно  идёт процесс </a:t>
            </a:r>
            <a:r>
              <a:rPr lang="ru-RU" dirty="0" smtClean="0">
                <a:solidFill>
                  <a:srgbClr val="FF0000"/>
                </a:solidFill>
              </a:rPr>
              <a:t>смягчения согласного </a:t>
            </a:r>
            <a:r>
              <a:rPr lang="ru-RU" dirty="0" smtClean="0"/>
              <a:t>(в соответствии с написанием): </a:t>
            </a:r>
            <a:r>
              <a:rPr lang="ru-RU" dirty="0" err="1" smtClean="0"/>
              <a:t>д</a:t>
            </a:r>
            <a:r>
              <a:rPr lang="ru-RU" dirty="0" smtClean="0"/>
              <a:t>[е]</a:t>
            </a:r>
            <a:r>
              <a:rPr lang="ru-RU" dirty="0" err="1" smtClean="0"/>
              <a:t>корация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]мобилизация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Также активно </a:t>
            </a:r>
            <a:r>
              <a:rPr lang="ru-RU" dirty="0" smtClean="0">
                <a:solidFill>
                  <a:srgbClr val="FF0000"/>
                </a:solidFill>
              </a:rPr>
              <a:t>смягчение  согласного </a:t>
            </a:r>
            <a:r>
              <a:rPr lang="ru-RU" dirty="0" smtClean="0"/>
              <a:t>в словах с </a:t>
            </a:r>
            <a:r>
              <a:rPr lang="ru-RU" dirty="0" smtClean="0">
                <a:solidFill>
                  <a:srgbClr val="FF0000"/>
                </a:solidFill>
              </a:rPr>
              <a:t>сочетаниями  </a:t>
            </a:r>
            <a:r>
              <a:rPr lang="ru-RU" i="1" dirty="0" smtClean="0">
                <a:solidFill>
                  <a:srgbClr val="FF0000"/>
                </a:solidFill>
              </a:rPr>
              <a:t>не, ре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  </a:t>
            </a:r>
            <a:r>
              <a:rPr lang="ru-RU" dirty="0" err="1" smtClean="0"/>
              <a:t>абр</a:t>
            </a:r>
            <a:r>
              <a:rPr lang="ru-RU" dirty="0" smtClean="0"/>
              <a:t>[е]к, </a:t>
            </a:r>
            <a:r>
              <a:rPr lang="ru-RU" dirty="0" err="1" smtClean="0"/>
              <a:t>агр</a:t>
            </a:r>
            <a:r>
              <a:rPr lang="ru-RU" dirty="0" smtClean="0"/>
              <a:t>[е]</a:t>
            </a:r>
            <a:r>
              <a:rPr lang="ru-RU" dirty="0" err="1" smtClean="0"/>
              <a:t>ссия</a:t>
            </a:r>
            <a:r>
              <a:rPr lang="ru-RU" dirty="0" smtClean="0"/>
              <a:t>, </a:t>
            </a:r>
            <a:r>
              <a:rPr lang="ru-RU" dirty="0" err="1" smtClean="0"/>
              <a:t>аквар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]ль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[е]</a:t>
            </a:r>
            <a:r>
              <a:rPr lang="ru-RU" dirty="0" err="1" smtClean="0"/>
              <a:t>фери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Напротив,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smtClean="0">
                <a:solidFill>
                  <a:srgbClr val="FF0000"/>
                </a:solidFill>
              </a:rPr>
              <a:t>те</a:t>
            </a:r>
            <a:r>
              <a:rPr lang="ru-RU" dirty="0" smtClean="0">
                <a:solidFill>
                  <a:srgbClr val="FF0000"/>
                </a:solidFill>
              </a:rPr>
              <a:t>  сохраняет твёрдое произношение</a:t>
            </a:r>
            <a:r>
              <a:rPr lang="ru-RU" dirty="0" smtClean="0"/>
              <a:t> согласного: </a:t>
            </a:r>
            <a:r>
              <a:rPr lang="ru-RU" dirty="0" err="1" smtClean="0"/>
              <a:t>ат</a:t>
            </a:r>
            <a:r>
              <a:rPr lang="ru-RU" dirty="0" smtClean="0"/>
              <a:t>[е] лье,  </a:t>
            </a:r>
          </a:p>
          <a:p>
            <a:pPr algn="ctr">
              <a:buNone/>
            </a:pPr>
            <a:r>
              <a:rPr lang="ru-RU" dirty="0" smtClean="0"/>
              <a:t>    бут[е] </a:t>
            </a:r>
            <a:r>
              <a:rPr lang="ru-RU" dirty="0" err="1" smtClean="0"/>
              <a:t>рброд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 т[е] </a:t>
            </a:r>
            <a:r>
              <a:rPr lang="ru-RU" dirty="0" err="1" smtClean="0"/>
              <a:t>ктив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Твёрдый согласный звук </a:t>
            </a:r>
            <a:r>
              <a:rPr lang="ru-RU" dirty="0" smtClean="0"/>
              <a:t>произносится в  словах, </a:t>
            </a:r>
            <a:r>
              <a:rPr lang="ru-RU" dirty="0" smtClean="0">
                <a:solidFill>
                  <a:srgbClr val="FF0000"/>
                </a:solidFill>
              </a:rPr>
              <a:t>заимствованы из французского языка с конечным ударным слогом</a:t>
            </a:r>
            <a:r>
              <a:rPr lang="ru-RU" dirty="0" smtClean="0"/>
              <a:t>: без [е</a:t>
            </a:r>
            <a:r>
              <a:rPr lang="ru-RU" dirty="0" smtClean="0"/>
              <a:t>].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Произношение </a:t>
            </a:r>
            <a:r>
              <a:rPr lang="ru-RU" dirty="0" smtClean="0">
                <a:solidFill>
                  <a:srgbClr val="FF0000"/>
                </a:solidFill>
              </a:rPr>
              <a:t>твёрдого согласного </a:t>
            </a:r>
            <a:r>
              <a:rPr lang="ru-RU" dirty="0" smtClean="0"/>
              <a:t>обычно сохраняют </a:t>
            </a:r>
            <a:r>
              <a:rPr lang="ru-RU" dirty="0" smtClean="0">
                <a:solidFill>
                  <a:srgbClr val="FF0000"/>
                </a:solidFill>
              </a:rPr>
              <a:t>иноязычные фамилии</a:t>
            </a:r>
            <a:r>
              <a:rPr lang="ru-RU" dirty="0" smtClean="0"/>
              <a:t>: </a:t>
            </a:r>
            <a:r>
              <a:rPr lang="ru-RU" dirty="0" err="1" smtClean="0"/>
              <a:t>Вальт</a:t>
            </a:r>
            <a:r>
              <a:rPr lang="ru-RU" dirty="0" smtClean="0"/>
              <a:t>[е]</a:t>
            </a:r>
            <a:r>
              <a:rPr lang="ru-RU" dirty="0" err="1" smtClean="0"/>
              <a:t>р</a:t>
            </a:r>
            <a:r>
              <a:rPr lang="ru-RU" dirty="0" smtClean="0"/>
              <a:t>, Шоп [е] н.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931224" cy="165618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b="1" dirty="0" smtClean="0"/>
              <a:t>Понятия «Норма», «Языковая норма». Основные характеристики нормы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Норма</a:t>
            </a:r>
            <a:r>
              <a:rPr lang="ru-RU" i="1" dirty="0" smtClean="0"/>
              <a:t> –</a:t>
            </a:r>
            <a:r>
              <a:rPr lang="ru-RU" dirty="0" smtClean="0"/>
              <a:t> это совокупность наиболее пригодных («правильных», «предпочитаемых») для обслуживания общества средств языка при отборе языковых элементов (лексических, произносительных, морфологических, синтаксических) из числа существующих, образуемых вновь или извлекаемых из пассивного запаса прошлого. 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/>
              <a:t> Одно из главных коммуникативных качеств речи – </a:t>
            </a:r>
            <a:r>
              <a:rPr lang="ru-RU" dirty="0" smtClean="0">
                <a:solidFill>
                  <a:srgbClr val="FF0000"/>
                </a:solidFill>
              </a:rPr>
              <a:t>правильность.</a:t>
            </a:r>
            <a:r>
              <a:rPr lang="ru-RU" i="1" dirty="0" smtClean="0"/>
              <a:t> </a:t>
            </a:r>
            <a:r>
              <a:rPr lang="ru-RU" dirty="0" smtClean="0"/>
              <a:t>Она обеспечивается соблюдением норм литературного языка. Поэтому правильным является определение: «Правильность  речи – это соответствие  её языковой структуры действующим языковым нормам».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/>
          <a:lstStyle/>
          <a:p>
            <a:pPr algn="ctr"/>
            <a:r>
              <a:rPr lang="ru-RU" dirty="0" smtClean="0"/>
              <a:t>Акцентологические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Акцентологические нормы </a:t>
            </a:r>
            <a:r>
              <a:rPr lang="ru-RU" dirty="0" smtClean="0"/>
              <a:t>– умение правильно ставить ударение. Вопросы ударения изучает раздел  языкознания – </a:t>
            </a:r>
            <a:r>
              <a:rPr lang="ru-RU" dirty="0" smtClean="0">
                <a:solidFill>
                  <a:srgbClr val="FF0000"/>
                </a:solidFill>
              </a:rPr>
              <a:t>акцентология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Ударение</a:t>
            </a:r>
            <a:r>
              <a:rPr lang="ru-RU" dirty="0" smtClean="0"/>
              <a:t> – это выделение одного из слогов (усилением голоса, повышением тона в сочетании с увеличением длительности –  (словесное ударение). </a:t>
            </a:r>
            <a:r>
              <a:rPr lang="ru-RU" dirty="0" smtClean="0">
                <a:solidFill>
                  <a:srgbClr val="FF0000"/>
                </a:solidFill>
              </a:rPr>
              <a:t>Особенность </a:t>
            </a:r>
            <a:r>
              <a:rPr lang="ru-RU" dirty="0" smtClean="0"/>
              <a:t>словесного </a:t>
            </a:r>
            <a:r>
              <a:rPr lang="ru-RU" dirty="0" smtClean="0">
                <a:solidFill>
                  <a:srgbClr val="FF0000"/>
                </a:solidFill>
              </a:rPr>
              <a:t>ударения</a:t>
            </a:r>
            <a:r>
              <a:rPr lang="ru-RU" dirty="0" smtClean="0"/>
              <a:t> в русском языке – его </a:t>
            </a:r>
            <a:r>
              <a:rPr lang="ru-RU" dirty="0" err="1" smtClean="0">
                <a:solidFill>
                  <a:srgbClr val="FF0000"/>
                </a:solidFill>
              </a:rPr>
              <a:t>разноместность</a:t>
            </a:r>
            <a:r>
              <a:rPr lang="ru-RU" dirty="0" smtClean="0">
                <a:solidFill>
                  <a:srgbClr val="FF0000"/>
                </a:solidFill>
              </a:rPr>
              <a:t> и  подвижность</a:t>
            </a:r>
            <a:r>
              <a:rPr lang="ru-RU" dirty="0" smtClean="0"/>
              <a:t>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Разноместность</a:t>
            </a:r>
            <a:r>
              <a:rPr lang="ru-RU" dirty="0" smtClean="0"/>
              <a:t> проявляется в том, что в разных словах  ударение падает на разные слоги </a:t>
            </a:r>
            <a:r>
              <a:rPr lang="ru-RU" i="1" dirty="0" smtClean="0"/>
              <a:t>(в</a:t>
            </a:r>
            <a:r>
              <a:rPr lang="ru-RU" i="1" u="sng" dirty="0" smtClean="0"/>
              <a:t>ы</a:t>
            </a:r>
            <a:r>
              <a:rPr lang="ru-RU" i="1" dirty="0" smtClean="0"/>
              <a:t>думать, выд</a:t>
            </a:r>
            <a:r>
              <a:rPr lang="ru-RU" i="1" u="sng" dirty="0" smtClean="0"/>
              <a:t>у</a:t>
            </a:r>
            <a:r>
              <a:rPr lang="ru-RU" i="1" dirty="0" smtClean="0"/>
              <a:t>мывать).</a:t>
            </a:r>
            <a:r>
              <a:rPr lang="ru-RU" dirty="0" smtClean="0"/>
              <a:t>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Подвижность</a:t>
            </a:r>
            <a:r>
              <a:rPr lang="ru-RU" dirty="0" smtClean="0"/>
              <a:t> ударения проявляется в том, что при изменении формы слова оно может перемещаться с одного слога на другой:  </a:t>
            </a:r>
            <a:r>
              <a:rPr lang="ru-RU" i="1" dirty="0" smtClean="0"/>
              <a:t>вз</a:t>
            </a:r>
            <a:r>
              <a:rPr lang="ru-RU" i="1" u="sng" dirty="0" smtClean="0"/>
              <a:t>я</a:t>
            </a:r>
            <a:r>
              <a:rPr lang="ru-RU" i="1" dirty="0" smtClean="0"/>
              <a:t>л – взял</a:t>
            </a:r>
            <a:r>
              <a:rPr lang="ru-RU" i="1" u="sng" dirty="0" smtClean="0"/>
              <a:t>а.</a:t>
            </a: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/>
              <a:t>Ударение усваивается вместе со словом: его надо запомнить, перевести в речевой навык. </a:t>
            </a:r>
          </a:p>
          <a:p>
            <a:pPr algn="ctr">
              <a:buNone/>
            </a:pPr>
            <a:r>
              <a:rPr lang="ru-RU" dirty="0" smtClean="0"/>
              <a:t>    За нормами акцентологии  необходимо следить по словарям и  </a:t>
            </a:r>
            <a:r>
              <a:rPr lang="ru-RU" dirty="0" smtClean="0"/>
              <a:t>справочным </a:t>
            </a:r>
            <a:r>
              <a:rPr lang="ru-RU" dirty="0" smtClean="0"/>
              <a:t>пособиям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Ударение в глаголах </a:t>
            </a:r>
            <a:r>
              <a:rPr lang="ru-RU" dirty="0" smtClean="0">
                <a:solidFill>
                  <a:srgbClr val="FF0000"/>
                </a:solidFill>
              </a:rPr>
              <a:t>прошедшего времени </a:t>
            </a:r>
            <a:r>
              <a:rPr lang="ru-RU" dirty="0" smtClean="0"/>
              <a:t>в ряде случаев  затруднений не вызывает. Обычно </a:t>
            </a:r>
            <a:r>
              <a:rPr lang="ru-RU" dirty="0" smtClean="0">
                <a:solidFill>
                  <a:srgbClr val="FF0000"/>
                </a:solidFill>
              </a:rPr>
              <a:t>оно совпадает с ударением в инфинитиве</a:t>
            </a:r>
            <a:r>
              <a:rPr lang="ru-RU" dirty="0" smtClean="0"/>
              <a:t>: </a:t>
            </a:r>
            <a:r>
              <a:rPr lang="ru-RU" i="1" dirty="0" smtClean="0"/>
              <a:t>ход</a:t>
            </a:r>
            <a:r>
              <a:rPr lang="ru-RU" i="1" u="sng" dirty="0" smtClean="0"/>
              <a:t>и</a:t>
            </a:r>
            <a:r>
              <a:rPr lang="ru-RU" i="1" dirty="0" smtClean="0"/>
              <a:t>ть – ход</a:t>
            </a:r>
            <a:r>
              <a:rPr lang="ru-RU" i="1" u="sng" dirty="0" smtClean="0"/>
              <a:t>и</a:t>
            </a:r>
            <a:r>
              <a:rPr lang="ru-RU" i="1" dirty="0" smtClean="0"/>
              <a:t>л, ход</a:t>
            </a:r>
            <a:r>
              <a:rPr lang="ru-RU" i="1" u="sng" dirty="0" smtClean="0"/>
              <a:t>и</a:t>
            </a:r>
            <a:r>
              <a:rPr lang="ru-RU" i="1" dirty="0" smtClean="0"/>
              <a:t>ла, ход</a:t>
            </a:r>
            <a:r>
              <a:rPr lang="ru-RU" i="1" u="sng" dirty="0" smtClean="0"/>
              <a:t>и</a:t>
            </a:r>
            <a:r>
              <a:rPr lang="ru-RU" i="1" dirty="0" smtClean="0"/>
              <a:t>ло.</a:t>
            </a: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  Если глагол оканчивается на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-</a:t>
            </a:r>
            <a:r>
              <a:rPr lang="ru-RU" i="1" dirty="0" err="1" smtClean="0">
                <a:solidFill>
                  <a:srgbClr val="FF0000"/>
                </a:solidFill>
              </a:rPr>
              <a:t>сти</a:t>
            </a:r>
            <a:r>
              <a:rPr lang="ru-RU" i="1" dirty="0" smtClean="0">
                <a:solidFill>
                  <a:srgbClr val="FF0000"/>
                </a:solidFill>
              </a:rPr>
              <a:t>, -</a:t>
            </a:r>
            <a:r>
              <a:rPr lang="ru-RU" i="1" dirty="0" err="1" smtClean="0">
                <a:solidFill>
                  <a:srgbClr val="FF0000"/>
                </a:solidFill>
              </a:rPr>
              <a:t>чь</a:t>
            </a:r>
            <a:r>
              <a:rPr lang="ru-RU" i="1" dirty="0" smtClean="0"/>
              <a:t>,</a:t>
            </a:r>
            <a:r>
              <a:rPr lang="ru-RU" dirty="0" smtClean="0"/>
              <a:t> то ударение во всех формах  глагола прошедшего времени  падает на окончание: </a:t>
            </a:r>
            <a:r>
              <a:rPr lang="ru-RU" i="1" dirty="0" smtClean="0"/>
              <a:t> нести – нёс – несл</a:t>
            </a:r>
            <a:r>
              <a:rPr lang="ru-RU" i="1" u="sng" dirty="0" smtClean="0"/>
              <a:t>а</a:t>
            </a:r>
            <a:r>
              <a:rPr lang="ru-RU" i="1" dirty="0" smtClean="0"/>
              <a:t> – несл</a:t>
            </a:r>
            <a:r>
              <a:rPr lang="ru-RU" i="1" u="sng" dirty="0" smtClean="0"/>
              <a:t>о</a:t>
            </a:r>
            <a:r>
              <a:rPr lang="ru-RU" i="1" dirty="0" smtClean="0"/>
              <a:t> – несл</a:t>
            </a:r>
            <a:r>
              <a:rPr lang="ru-RU" i="1" u="sng" dirty="0" smtClean="0"/>
              <a:t>и</a:t>
            </a:r>
            <a:r>
              <a:rPr lang="ru-RU" i="1" dirty="0" smtClean="0"/>
              <a:t>.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 настоящем и простом будущем времени  </a:t>
            </a:r>
            <a:r>
              <a:rPr lang="ru-RU" dirty="0" smtClean="0"/>
              <a:t>ударение имеет </a:t>
            </a:r>
            <a:r>
              <a:rPr lang="ru-RU" dirty="0" smtClean="0">
                <a:solidFill>
                  <a:srgbClr val="FF0000"/>
                </a:solidFill>
              </a:rPr>
              <a:t>тенденцию к перемещению к началу слова</a:t>
            </a:r>
            <a:r>
              <a:rPr lang="ru-RU" dirty="0" smtClean="0"/>
              <a:t>: </a:t>
            </a:r>
            <a:r>
              <a:rPr lang="ru-RU" i="1" dirty="0" smtClean="0"/>
              <a:t>бел</a:t>
            </a:r>
            <a:r>
              <a:rPr lang="ru-RU" i="1" u="sng" dirty="0" smtClean="0"/>
              <a:t>и</a:t>
            </a:r>
            <a:r>
              <a:rPr lang="ru-RU" i="1" dirty="0" smtClean="0"/>
              <a:t>ть – б</a:t>
            </a:r>
            <a:r>
              <a:rPr lang="ru-RU" i="1" u="sng" dirty="0" smtClean="0"/>
              <a:t>е</a:t>
            </a:r>
            <a:r>
              <a:rPr lang="ru-RU" i="1" dirty="0" smtClean="0"/>
              <a:t>лит, верт</a:t>
            </a:r>
            <a:r>
              <a:rPr lang="ru-RU" i="1" u="sng" dirty="0" smtClean="0"/>
              <a:t>е</a:t>
            </a:r>
            <a:r>
              <a:rPr lang="ru-RU" i="1" dirty="0" smtClean="0"/>
              <a:t>ть – в</a:t>
            </a:r>
            <a:r>
              <a:rPr lang="ru-RU" i="1" u="sng" dirty="0" smtClean="0"/>
              <a:t>е</a:t>
            </a:r>
            <a:r>
              <a:rPr lang="ru-RU" i="1" dirty="0" smtClean="0"/>
              <a:t>ртит, друж</a:t>
            </a:r>
            <a:r>
              <a:rPr lang="ru-RU" i="1" u="sng" dirty="0" smtClean="0"/>
              <a:t>и</a:t>
            </a:r>
            <a:r>
              <a:rPr lang="ru-RU" i="1" dirty="0" smtClean="0"/>
              <a:t>ть – др</a:t>
            </a:r>
            <a:r>
              <a:rPr lang="ru-RU" i="1" u="sng" dirty="0" smtClean="0"/>
              <a:t>у</a:t>
            </a:r>
            <a:r>
              <a:rPr lang="ru-RU" i="1" dirty="0" smtClean="0"/>
              <a:t>жит, вар</a:t>
            </a:r>
            <a:r>
              <a:rPr lang="ru-RU" i="1" u="sng" dirty="0" smtClean="0"/>
              <a:t>и</a:t>
            </a:r>
            <a:r>
              <a:rPr lang="ru-RU" i="1" dirty="0" smtClean="0"/>
              <a:t>ть – в</a:t>
            </a:r>
            <a:r>
              <a:rPr lang="ru-RU" i="1" u="sng" dirty="0" smtClean="0"/>
              <a:t>а</a:t>
            </a:r>
            <a:r>
              <a:rPr lang="ru-RU" i="1" dirty="0" smtClean="0"/>
              <a:t>рит.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Исключение: </a:t>
            </a:r>
            <a:r>
              <a:rPr lang="ru-RU" i="1" dirty="0" smtClean="0"/>
              <a:t>долб</a:t>
            </a:r>
            <a:r>
              <a:rPr lang="ru-RU" i="1" u="sng" dirty="0" smtClean="0"/>
              <a:t>и</a:t>
            </a:r>
            <a:r>
              <a:rPr lang="ru-RU" i="1" dirty="0" smtClean="0"/>
              <a:t>т, звон</a:t>
            </a:r>
            <a:r>
              <a:rPr lang="ru-RU" i="1" u="sng" dirty="0" smtClean="0"/>
              <a:t>и</a:t>
            </a:r>
            <a:r>
              <a:rPr lang="ru-RU" i="1" dirty="0" smtClean="0"/>
              <a:t>т.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Однако если в таких глаголах есть </a:t>
            </a:r>
            <a:r>
              <a:rPr lang="ru-RU" dirty="0" smtClean="0">
                <a:solidFill>
                  <a:srgbClr val="FF0000"/>
                </a:solidFill>
              </a:rPr>
              <a:t>приставка </a:t>
            </a:r>
            <a:r>
              <a:rPr lang="ru-RU" i="1" dirty="0" smtClean="0">
                <a:solidFill>
                  <a:srgbClr val="FF0000"/>
                </a:solidFill>
              </a:rPr>
              <a:t>вы-</a:t>
            </a:r>
            <a:r>
              <a:rPr lang="ru-RU" i="1" dirty="0" smtClean="0"/>
              <a:t>,</a:t>
            </a:r>
            <a:r>
              <a:rPr lang="ru-RU" dirty="0" smtClean="0"/>
              <a:t> ударение перемещается на неё: </a:t>
            </a:r>
            <a:r>
              <a:rPr lang="ru-RU" i="1" dirty="0" smtClean="0"/>
              <a:t>в</a:t>
            </a:r>
            <a:r>
              <a:rPr lang="ru-RU" i="1" u="sng" dirty="0" smtClean="0"/>
              <a:t>ы</a:t>
            </a:r>
            <a:r>
              <a:rPr lang="ru-RU" i="1" dirty="0" smtClean="0"/>
              <a:t>грести – в</a:t>
            </a:r>
            <a:r>
              <a:rPr lang="ru-RU" i="1" u="sng" dirty="0" smtClean="0"/>
              <a:t>ы</a:t>
            </a:r>
            <a:r>
              <a:rPr lang="ru-RU" i="1" dirty="0" smtClean="0"/>
              <a:t>греб, в</a:t>
            </a:r>
            <a:r>
              <a:rPr lang="ru-RU" i="1" u="sng" dirty="0" smtClean="0"/>
              <a:t>ы</a:t>
            </a:r>
            <a:r>
              <a:rPr lang="ru-RU" i="1" dirty="0" smtClean="0"/>
              <a:t>гребла, в</a:t>
            </a:r>
            <a:r>
              <a:rPr lang="ru-RU" i="1" u="sng" dirty="0" smtClean="0"/>
              <a:t>ы</a:t>
            </a:r>
            <a:r>
              <a:rPr lang="ru-RU" i="1" dirty="0" smtClean="0"/>
              <a:t>гребло, </a:t>
            </a:r>
            <a:r>
              <a:rPr lang="ru-RU" i="1" dirty="0" smtClean="0"/>
              <a:t>в</a:t>
            </a:r>
            <a:r>
              <a:rPr lang="ru-RU" i="1" u="sng" dirty="0" smtClean="0"/>
              <a:t>ы</a:t>
            </a:r>
            <a:r>
              <a:rPr lang="ru-RU" i="1" dirty="0" smtClean="0"/>
              <a:t>гребли.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dirty="0" smtClean="0"/>
              <a:t>Особого внимания заслуживает глагол </a:t>
            </a:r>
            <a:r>
              <a:rPr lang="ru-RU" i="1" dirty="0" smtClean="0">
                <a:solidFill>
                  <a:srgbClr val="FF0000"/>
                </a:solidFill>
              </a:rPr>
              <a:t>звонить.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Нормой является  </a:t>
            </a:r>
            <a:r>
              <a:rPr lang="ru-RU" dirty="0" smtClean="0">
                <a:solidFill>
                  <a:srgbClr val="FF0000"/>
                </a:solidFill>
              </a:rPr>
              <a:t>ударение на окончании</a:t>
            </a:r>
            <a:r>
              <a:rPr lang="ru-RU" dirty="0" smtClean="0"/>
              <a:t>, а не  на корне: </a:t>
            </a:r>
            <a:r>
              <a:rPr lang="ru-RU" i="1" dirty="0" smtClean="0"/>
              <a:t>звон</a:t>
            </a:r>
            <a:r>
              <a:rPr lang="ru-RU" i="1" u="sng" dirty="0" smtClean="0"/>
              <a:t>ю</a:t>
            </a:r>
            <a:r>
              <a:rPr lang="ru-RU" i="1" dirty="0" smtClean="0"/>
              <a:t>, звон</a:t>
            </a:r>
            <a:r>
              <a:rPr lang="ru-RU" i="1" u="sng" dirty="0" smtClean="0"/>
              <a:t>и</a:t>
            </a:r>
            <a:r>
              <a:rPr lang="ru-RU" i="1" dirty="0" smtClean="0"/>
              <a:t>шь, звон</a:t>
            </a:r>
            <a:r>
              <a:rPr lang="ru-RU" i="1" u="sng" dirty="0" smtClean="0"/>
              <a:t>и</a:t>
            </a:r>
            <a:r>
              <a:rPr lang="ru-RU" i="1" dirty="0" smtClean="0"/>
              <a:t>т, звон</a:t>
            </a:r>
            <a:r>
              <a:rPr lang="ru-RU" i="1" u="sng" dirty="0" smtClean="0"/>
              <a:t>и</a:t>
            </a:r>
            <a:r>
              <a:rPr lang="ru-RU" i="1" dirty="0" smtClean="0"/>
              <a:t>м, звон</a:t>
            </a:r>
            <a:r>
              <a:rPr lang="ru-RU" i="1" u="sng" dirty="0" smtClean="0"/>
              <a:t>и</a:t>
            </a:r>
            <a:r>
              <a:rPr lang="ru-RU" i="1" dirty="0" smtClean="0"/>
              <a:t>те, звон</a:t>
            </a:r>
            <a:r>
              <a:rPr lang="ru-RU" i="1" u="sng" dirty="0" smtClean="0"/>
              <a:t>я</a:t>
            </a:r>
            <a:r>
              <a:rPr lang="ru-RU" i="1" dirty="0" smtClean="0"/>
              <a:t>т.  </a:t>
            </a:r>
            <a:r>
              <a:rPr lang="ru-RU" dirty="0" err="1" smtClean="0"/>
              <a:t>Н-р</a:t>
            </a:r>
            <a:r>
              <a:rPr lang="ru-RU" dirty="0" smtClean="0"/>
              <a:t>, (будущее простое время) </a:t>
            </a:r>
            <a:r>
              <a:rPr lang="ru-RU" i="1" dirty="0" smtClean="0"/>
              <a:t>Надеюсь, ты мне  позвон</a:t>
            </a:r>
            <a:r>
              <a:rPr lang="ru-RU" i="1" u="sng" dirty="0" smtClean="0"/>
              <a:t>и</a:t>
            </a:r>
            <a:r>
              <a:rPr lang="ru-RU" i="1" dirty="0" smtClean="0"/>
              <a:t>шь! Будильник зазвон</a:t>
            </a:r>
            <a:r>
              <a:rPr lang="ru-RU" i="1" u="sng" dirty="0" smtClean="0"/>
              <a:t>и</a:t>
            </a:r>
            <a:r>
              <a:rPr lang="ru-RU" i="1" dirty="0" smtClean="0"/>
              <a:t>т в 7 часов утра.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Наиболее употребляемые слова, в которых допускаются ошибки акцентологического характера (если допустимы варианты ударения, выделена та форма, которая признана </a:t>
            </a:r>
            <a:r>
              <a:rPr lang="ru-RU" dirty="0" smtClean="0">
                <a:solidFill>
                  <a:srgbClr val="FF0000"/>
                </a:solidFill>
              </a:rPr>
              <a:t>предпочтительной</a:t>
            </a:r>
            <a:r>
              <a:rPr lang="ru-RU" dirty="0" smtClean="0"/>
              <a:t>):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эксп</a:t>
            </a:r>
            <a:r>
              <a:rPr lang="ru-RU" i="1" u="sng" dirty="0" smtClean="0"/>
              <a:t>е</a:t>
            </a:r>
            <a:r>
              <a:rPr lang="ru-RU" i="1" dirty="0" smtClean="0"/>
              <a:t>рт</a:t>
            </a:r>
            <a:r>
              <a:rPr lang="ru-RU" i="1" dirty="0" smtClean="0"/>
              <a:t>, щав</a:t>
            </a:r>
            <a:r>
              <a:rPr lang="ru-RU" i="1" u="sng" dirty="0" smtClean="0"/>
              <a:t>е</a:t>
            </a:r>
            <a:r>
              <a:rPr lang="ru-RU" i="1" dirty="0" smtClean="0"/>
              <a:t>ль, нам</a:t>
            </a:r>
            <a:r>
              <a:rPr lang="ru-RU" i="1" u="sng" dirty="0" smtClean="0"/>
              <a:t>е</a:t>
            </a:r>
            <a:r>
              <a:rPr lang="ru-RU" i="1" dirty="0" smtClean="0"/>
              <a:t>рение, ненад</a:t>
            </a:r>
            <a:r>
              <a:rPr lang="ru-RU" i="1" u="sng" dirty="0" smtClean="0"/>
              <a:t>о</a:t>
            </a:r>
            <a:r>
              <a:rPr lang="ru-RU" i="1" dirty="0" smtClean="0"/>
              <a:t>лго, пломбиров</a:t>
            </a:r>
            <a:r>
              <a:rPr lang="ru-RU" i="1" u="sng" dirty="0" smtClean="0"/>
              <a:t>а</a:t>
            </a:r>
            <a:r>
              <a:rPr lang="ru-RU" i="1" dirty="0" smtClean="0"/>
              <a:t>ть, т</a:t>
            </a:r>
            <a:r>
              <a:rPr lang="ru-RU" i="1" u="sng" dirty="0" smtClean="0"/>
              <a:t>о</a:t>
            </a:r>
            <a:r>
              <a:rPr lang="ru-RU" i="1" dirty="0" smtClean="0"/>
              <a:t>рты, т</a:t>
            </a:r>
            <a:r>
              <a:rPr lang="ru-RU" i="1" u="sng" dirty="0" smtClean="0"/>
              <a:t>о</a:t>
            </a:r>
            <a:r>
              <a:rPr lang="ru-RU" i="1" dirty="0" smtClean="0"/>
              <a:t>тчас, т</a:t>
            </a:r>
            <a:r>
              <a:rPr lang="ru-RU" i="1" u="sng" dirty="0" smtClean="0"/>
              <a:t>у</a:t>
            </a:r>
            <a:r>
              <a:rPr lang="ru-RU" i="1" dirty="0" smtClean="0"/>
              <a:t>фля, св</a:t>
            </a:r>
            <a:r>
              <a:rPr lang="ru-RU" i="1" u="sng" dirty="0" smtClean="0"/>
              <a:t>ё</a:t>
            </a:r>
            <a:r>
              <a:rPr lang="ru-RU" i="1" dirty="0" smtClean="0"/>
              <a:t>кла, с</a:t>
            </a:r>
            <a:r>
              <a:rPr lang="ru-RU" i="1" u="sng" dirty="0" smtClean="0"/>
              <a:t>о</a:t>
            </a:r>
            <a:r>
              <a:rPr lang="ru-RU" i="1" dirty="0" smtClean="0"/>
              <a:t>гнутый, рж</a:t>
            </a:r>
            <a:r>
              <a:rPr lang="ru-RU" i="1" u="sng" dirty="0" smtClean="0"/>
              <a:t>а</a:t>
            </a:r>
            <a:r>
              <a:rPr lang="ru-RU" i="1" dirty="0" smtClean="0"/>
              <a:t>веть, прин</a:t>
            </a:r>
            <a:r>
              <a:rPr lang="ru-RU" i="1" u="sng" dirty="0" smtClean="0"/>
              <a:t>у</a:t>
            </a:r>
            <a:r>
              <a:rPr lang="ru-RU" i="1" dirty="0" smtClean="0"/>
              <a:t>дить, п</a:t>
            </a:r>
            <a:r>
              <a:rPr lang="ru-RU" i="1" u="sng" dirty="0" smtClean="0"/>
              <a:t>о</a:t>
            </a:r>
            <a:r>
              <a:rPr lang="ru-RU" i="1" dirty="0" smtClean="0"/>
              <a:t>хороны, обесп</a:t>
            </a:r>
            <a:r>
              <a:rPr lang="ru-RU" i="1" u="sng" dirty="0" smtClean="0"/>
              <a:t>е</a:t>
            </a:r>
            <a:r>
              <a:rPr lang="ru-RU" i="1" dirty="0" smtClean="0"/>
              <a:t>чение, облегч</a:t>
            </a:r>
            <a:r>
              <a:rPr lang="ru-RU" i="1" u="sng" dirty="0" smtClean="0"/>
              <a:t>и</a:t>
            </a:r>
            <a:r>
              <a:rPr lang="ru-RU" i="1" dirty="0" smtClean="0"/>
              <a:t>ть, ободр</a:t>
            </a:r>
            <a:r>
              <a:rPr lang="ru-RU" i="1" u="sng" dirty="0" smtClean="0"/>
              <a:t>и</a:t>
            </a:r>
            <a:r>
              <a:rPr lang="ru-RU" i="1" dirty="0" smtClean="0"/>
              <a:t>ть, одноврем</a:t>
            </a:r>
            <a:r>
              <a:rPr lang="ru-RU" i="1" u="sng" dirty="0" smtClean="0"/>
              <a:t>е</a:t>
            </a:r>
            <a:r>
              <a:rPr lang="ru-RU" i="1" dirty="0" smtClean="0"/>
              <a:t>нно, крас</a:t>
            </a:r>
            <a:r>
              <a:rPr lang="ru-RU" i="1" u="sng" dirty="0" smtClean="0"/>
              <a:t>и</a:t>
            </a:r>
            <a:r>
              <a:rPr lang="ru-RU" i="1" dirty="0" smtClean="0"/>
              <a:t>вее, кварт</a:t>
            </a:r>
            <a:r>
              <a:rPr lang="ru-RU" i="1" u="sng" dirty="0" smtClean="0"/>
              <a:t>а</a:t>
            </a:r>
            <a:r>
              <a:rPr lang="ru-RU" i="1" dirty="0" smtClean="0"/>
              <a:t>л, катал</a:t>
            </a:r>
            <a:r>
              <a:rPr lang="ru-RU" i="1" u="sng" dirty="0" smtClean="0"/>
              <a:t>о</a:t>
            </a:r>
            <a:r>
              <a:rPr lang="ru-RU" i="1" dirty="0" smtClean="0"/>
              <a:t>г, к</a:t>
            </a:r>
            <a:r>
              <a:rPr lang="ru-RU" i="1" u="sng" dirty="0" smtClean="0"/>
              <a:t>о</a:t>
            </a:r>
            <a:r>
              <a:rPr lang="ru-RU" i="1" dirty="0" smtClean="0"/>
              <a:t>лледж, избалов</a:t>
            </a:r>
            <a:r>
              <a:rPr lang="ru-RU" i="1" u="sng" dirty="0" smtClean="0"/>
              <a:t>а</a:t>
            </a:r>
            <a:r>
              <a:rPr lang="ru-RU" i="1" dirty="0" smtClean="0"/>
              <a:t>ть, избал</a:t>
            </a:r>
            <a:r>
              <a:rPr lang="ru-RU" i="1" u="sng" dirty="0" smtClean="0"/>
              <a:t>о</a:t>
            </a:r>
            <a:r>
              <a:rPr lang="ru-RU" i="1" dirty="0" smtClean="0"/>
              <a:t>ванный, зав</a:t>
            </a:r>
            <a:r>
              <a:rPr lang="ru-RU" i="1" u="sng" dirty="0" smtClean="0"/>
              <a:t>и</a:t>
            </a:r>
            <a:r>
              <a:rPr lang="ru-RU" i="1" dirty="0" smtClean="0"/>
              <a:t>дно, </a:t>
            </a:r>
            <a:r>
              <a:rPr lang="ru-RU" i="1" u="sng" dirty="0" smtClean="0"/>
              <a:t>а</a:t>
            </a:r>
            <a:r>
              <a:rPr lang="ru-RU" i="1" dirty="0" smtClean="0"/>
              <a:t>вгустовский, алфав</a:t>
            </a:r>
            <a:r>
              <a:rPr lang="ru-RU" i="1" u="sng" dirty="0" smtClean="0"/>
              <a:t>и</a:t>
            </a:r>
            <a:r>
              <a:rPr lang="ru-RU" i="1" dirty="0" smtClean="0"/>
              <a:t>т, зак</a:t>
            </a:r>
            <a:r>
              <a:rPr lang="ru-RU" i="1" u="sng" dirty="0" smtClean="0"/>
              <a:t>у</a:t>
            </a:r>
            <a:r>
              <a:rPr lang="ru-RU" i="1" dirty="0" smtClean="0"/>
              <a:t>порить.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5637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«Норма» и «Языковая норма»?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«Орфоэпия»? Какими законами определяются произносительные нормы русского языка?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стили произношения существуют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акцентологические нормы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существуют правила произношения гласных и согласных звуков? </a:t>
            </a:r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3240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Языковая норма </a:t>
            </a:r>
            <a:r>
              <a:rPr lang="ru-RU" dirty="0" smtClean="0"/>
              <a:t>– это совокупность явлений,  разрешённых системой языка, отражённых и закреплённых в речи носителей языка и являющихся обязательными для всех владеющих литературным языком в определённый период времени.</a:t>
            </a:r>
          </a:p>
          <a:p>
            <a:pPr algn="ctr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1297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Норма</a:t>
            </a:r>
            <a:r>
              <a:rPr lang="ru-RU" sz="2400" dirty="0" smtClean="0"/>
              <a:t> – это категория историческая:  основой её функционирования является стабильность, устойчивость, и вместе с тем норма подвержена изменениям, что вытекает из природы языка как явления социального. В процессе  речи создаются новые формы – обычно по моделям, уже заложенным в системе языка.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3367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В современной лингвистике  существует понятие </a:t>
            </a:r>
            <a:r>
              <a:rPr lang="ru-RU" dirty="0" smtClean="0">
                <a:solidFill>
                  <a:srgbClr val="FF0000"/>
                </a:solidFill>
              </a:rPr>
              <a:t>кодификации нормы </a:t>
            </a:r>
            <a:r>
              <a:rPr lang="ru-RU" dirty="0" smtClean="0"/>
              <a:t>– отражения субъективно  существующей современной литературной нормы, сформулированной  в виде правил и предписаний в учебниках, словарях, справочниках. 	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Необходимый элемент культуры речи – знание произносительных норм русского языка, изучаемых </a:t>
            </a:r>
            <a:r>
              <a:rPr lang="ru-RU" dirty="0" smtClean="0">
                <a:solidFill>
                  <a:srgbClr val="FF0000"/>
                </a:solidFill>
              </a:rPr>
              <a:t>орфоэпий.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Орфоэпия </a:t>
            </a:r>
            <a:r>
              <a:rPr lang="ru-RU" dirty="0" smtClean="0"/>
              <a:t>– (от греч. </a:t>
            </a:r>
            <a:r>
              <a:rPr lang="en-US" dirty="0" err="1" smtClean="0"/>
              <a:t>orthos</a:t>
            </a:r>
            <a:r>
              <a:rPr lang="ru-RU" dirty="0" smtClean="0"/>
              <a:t> – прямой, правильный + </a:t>
            </a:r>
            <a:r>
              <a:rPr lang="en-US" dirty="0" smtClean="0"/>
              <a:t>epos</a:t>
            </a:r>
            <a:r>
              <a:rPr lang="ru-RU" dirty="0" smtClean="0"/>
              <a:t> – речь).</a:t>
            </a:r>
          </a:p>
          <a:p>
            <a:pPr>
              <a:buNone/>
            </a:pPr>
            <a:r>
              <a:rPr lang="ru-RU" dirty="0" smtClean="0"/>
              <a:t>Определения </a:t>
            </a:r>
            <a:r>
              <a:rPr lang="ru-RU" dirty="0" smtClean="0">
                <a:solidFill>
                  <a:srgbClr val="FF0000"/>
                </a:solidFill>
              </a:rPr>
              <a:t>орфоэпии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Раздел языкознания, занимающийся изучением нормативного литературного произношения.</a:t>
            </a:r>
          </a:p>
          <a:p>
            <a:pPr>
              <a:buNone/>
            </a:pPr>
            <a:r>
              <a:rPr lang="ru-RU" dirty="0" smtClean="0"/>
              <a:t>2. Совокупность правил, устанавливающих единообразное  произношение, соответствующее принятым в данном языке  произносительным нормам.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Произносительные нормы русского языка определяются, прежде всего, следующими основными фонетическими  законами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    1. редукция безударных гласных, т.е. количественные и качественные изменения звуков в результате ослабления артикуляции;</a:t>
            </a:r>
          </a:p>
          <a:p>
            <a:pPr lvl="0">
              <a:buNone/>
            </a:pPr>
            <a:r>
              <a:rPr lang="ru-RU" dirty="0" smtClean="0"/>
              <a:t>    2. оглушение звонких согласных на конце слов;</a:t>
            </a:r>
          </a:p>
          <a:p>
            <a:pPr lvl="0">
              <a:buNone/>
            </a:pPr>
            <a:r>
              <a:rPr lang="en-US" dirty="0" smtClean="0"/>
              <a:t>    </a:t>
            </a:r>
            <a:r>
              <a:rPr lang="ru-RU" dirty="0" smtClean="0"/>
              <a:t>3</a:t>
            </a:r>
            <a:r>
              <a:rPr lang="ru-RU" dirty="0" smtClean="0"/>
              <a:t>. ассимиляция (уподобление) согласных по глухости и звонкости на стыке морфем;</a:t>
            </a:r>
          </a:p>
          <a:p>
            <a:pPr lvl="0">
              <a:buNone/>
            </a:pPr>
            <a:r>
              <a:rPr lang="ru-RU" dirty="0" smtClean="0"/>
              <a:t>    4. выпадение некоторых звуков в  сочетаниях согласных.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Стили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На характер произношения существенное влияние оказывают.  В зависимости от </a:t>
            </a:r>
            <a:r>
              <a:rPr lang="ru-RU" dirty="0" smtClean="0">
                <a:solidFill>
                  <a:srgbClr val="FF0000"/>
                </a:solidFill>
              </a:rPr>
              <a:t>темпа речи </a:t>
            </a:r>
            <a:r>
              <a:rPr lang="ru-RU" dirty="0" smtClean="0"/>
              <a:t>различают стили  </a:t>
            </a:r>
            <a:r>
              <a:rPr lang="ru-RU" dirty="0" smtClean="0">
                <a:solidFill>
                  <a:srgbClr val="FF0000"/>
                </a:solidFill>
              </a:rPr>
              <a:t>полный и неполный</a:t>
            </a:r>
            <a:r>
              <a:rPr lang="ru-RU" i="1" dirty="0" smtClean="0"/>
              <a:t>.</a:t>
            </a:r>
            <a:endParaRPr lang="en-US" i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Полный стиль </a:t>
            </a:r>
            <a:r>
              <a:rPr lang="ru-RU" dirty="0" smtClean="0"/>
              <a:t>(при медленном темпе речи)  отличается </a:t>
            </a:r>
            <a:r>
              <a:rPr lang="ru-RU" dirty="0" smtClean="0">
                <a:solidFill>
                  <a:srgbClr val="FF0000"/>
                </a:solidFill>
              </a:rPr>
              <a:t>чёткой артикуляцией</a:t>
            </a:r>
            <a:r>
              <a:rPr lang="ru-RU" dirty="0" smtClean="0"/>
              <a:t>, а в </a:t>
            </a:r>
            <a:r>
              <a:rPr lang="ru-RU" dirty="0" smtClean="0">
                <a:solidFill>
                  <a:srgbClr val="FF0000"/>
                </a:solidFill>
              </a:rPr>
              <a:t>неполном стиле </a:t>
            </a:r>
            <a:r>
              <a:rPr lang="ru-RU" dirty="0" smtClean="0"/>
              <a:t>(при быстром темпе речи) произношение звуков </a:t>
            </a:r>
            <a:r>
              <a:rPr lang="ru-RU" dirty="0" smtClean="0">
                <a:solidFill>
                  <a:srgbClr val="FF0000"/>
                </a:solidFill>
              </a:rPr>
              <a:t>менее отчетливо</a:t>
            </a:r>
            <a:r>
              <a:rPr lang="ru-RU" dirty="0" smtClean="0"/>
              <a:t>; они произносятся </a:t>
            </a:r>
            <a:r>
              <a:rPr lang="ru-RU" dirty="0" smtClean="0">
                <a:solidFill>
                  <a:srgbClr val="FF0000"/>
                </a:solidFill>
              </a:rPr>
              <a:t>редуцированно.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19256" cy="58532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Существует также </a:t>
            </a:r>
            <a:r>
              <a:rPr lang="ru-RU" dirty="0" smtClean="0">
                <a:solidFill>
                  <a:srgbClr val="FF0000"/>
                </a:solidFill>
              </a:rPr>
              <a:t>классификация стилей </a:t>
            </a:r>
            <a:r>
              <a:rPr lang="ru-RU" dirty="0" smtClean="0"/>
              <a:t>произношения, связанная со стилистической дифференциацией,  в которой различают </a:t>
            </a:r>
            <a:r>
              <a:rPr lang="ru-RU" dirty="0" smtClean="0">
                <a:solidFill>
                  <a:srgbClr val="FF0000"/>
                </a:solidFill>
              </a:rPr>
              <a:t>книжный, разговорный и просторечный стили произношения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Звучание слов оформляется по нормам того или иного стиля  произношения. </a:t>
            </a:r>
          </a:p>
          <a:p>
            <a:pPr algn="ctr">
              <a:buNone/>
            </a:pPr>
            <a:r>
              <a:rPr lang="ru-RU" dirty="0" smtClean="0"/>
              <a:t>    Например, в </a:t>
            </a:r>
            <a:r>
              <a:rPr lang="ru-RU" dirty="0" smtClean="0">
                <a:solidFill>
                  <a:srgbClr val="FF0000"/>
                </a:solidFill>
              </a:rPr>
              <a:t>книжном стиле </a:t>
            </a:r>
            <a:r>
              <a:rPr lang="ru-RU" dirty="0" smtClean="0"/>
              <a:t>слова  </a:t>
            </a:r>
            <a:r>
              <a:rPr lang="ru-RU" i="1" dirty="0" smtClean="0">
                <a:solidFill>
                  <a:srgbClr val="FF0000"/>
                </a:solidFill>
              </a:rPr>
              <a:t>поэт, сонет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произносятся без редукции  [о], </a:t>
            </a:r>
          </a:p>
          <a:p>
            <a:pPr algn="ctr">
              <a:buNone/>
            </a:pPr>
            <a:r>
              <a:rPr lang="ru-RU" dirty="0" smtClean="0"/>
              <a:t>    в </a:t>
            </a:r>
            <a:r>
              <a:rPr lang="ru-RU" dirty="0" smtClean="0">
                <a:solidFill>
                  <a:srgbClr val="FF0000"/>
                </a:solidFill>
              </a:rPr>
              <a:t>разговорном</a:t>
            </a:r>
            <a:r>
              <a:rPr lang="ru-RU" dirty="0" smtClean="0"/>
              <a:t> – со слабой редукцией:  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</a:t>
            </a:r>
            <a:r>
              <a:rPr lang="ru-RU" dirty="0" smtClean="0"/>
              <a:t>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</a:t>
            </a:r>
            <a:r>
              <a:rPr lang="ru-RU" dirty="0" err="1" smtClean="0"/>
              <a:t>эт</a:t>
            </a:r>
            <a:r>
              <a:rPr lang="ru-RU" dirty="0" smtClean="0"/>
              <a:t>,  с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нет.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разговорном </a:t>
            </a:r>
            <a:r>
              <a:rPr lang="ru-RU" dirty="0" smtClean="0"/>
              <a:t>стиле чётко произносятся слова типа </a:t>
            </a:r>
            <a:r>
              <a:rPr lang="ru-RU" i="1" dirty="0" smtClean="0">
                <a:solidFill>
                  <a:srgbClr val="FF0000"/>
                </a:solidFill>
              </a:rPr>
              <a:t>только, се[в]</a:t>
            </a:r>
            <a:r>
              <a:rPr lang="ru-RU" i="1" dirty="0" err="1" smtClean="0">
                <a:solidFill>
                  <a:srgbClr val="FF0000"/>
                </a:solidFill>
              </a:rPr>
              <a:t>одня</a:t>
            </a:r>
            <a:r>
              <a:rPr lang="ru-RU" i="1" dirty="0" smtClean="0"/>
              <a:t>,</a:t>
            </a:r>
            <a:r>
              <a:rPr lang="ru-RU" dirty="0" smtClean="0"/>
              <a:t>  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просторечном</a:t>
            </a:r>
            <a:r>
              <a:rPr lang="ru-RU" dirty="0" smtClean="0"/>
              <a:t> возможно их произношение  редуцировано: </a:t>
            </a:r>
            <a:r>
              <a:rPr lang="ru-RU" dirty="0" smtClean="0">
                <a:solidFill>
                  <a:srgbClr val="FF0000"/>
                </a:solidFill>
              </a:rPr>
              <a:t>[ток </a:t>
            </a:r>
            <a:r>
              <a:rPr lang="ru-RU" dirty="0" err="1" smtClean="0">
                <a:solidFill>
                  <a:srgbClr val="FF0000"/>
                </a:solidFill>
              </a:rPr>
              <a:t>ъ</a:t>
            </a:r>
            <a:r>
              <a:rPr lang="ru-RU" dirty="0" smtClean="0">
                <a:solidFill>
                  <a:srgbClr val="FF0000"/>
                </a:solidFill>
              </a:rPr>
              <a:t>], [с’ </a:t>
            </a:r>
            <a:r>
              <a:rPr lang="ru-RU" dirty="0" err="1" smtClean="0">
                <a:solidFill>
                  <a:srgbClr val="FF0000"/>
                </a:solidFill>
              </a:rPr>
              <a:t>одн</a:t>
            </a:r>
            <a:r>
              <a:rPr lang="ru-RU" dirty="0" smtClean="0">
                <a:solidFill>
                  <a:srgbClr val="FF0000"/>
                </a:solidFill>
              </a:rPr>
              <a:t>’ а].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Произношение   гласных звуков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ru-RU" dirty="0" smtClean="0"/>
              <a:t>     Гласные под ударением произносятся  в соответствии с написанием.</a:t>
            </a:r>
          </a:p>
          <a:p>
            <a:pPr lvl="0"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В безударных слогах гласные  </a:t>
            </a:r>
            <a:r>
              <a:rPr lang="ru-RU" dirty="0" smtClean="0"/>
              <a:t>подвергаются </a:t>
            </a:r>
            <a:r>
              <a:rPr lang="ru-RU" dirty="0" smtClean="0">
                <a:solidFill>
                  <a:srgbClr val="FF0000"/>
                </a:solidFill>
              </a:rPr>
              <a:t>редукции, </a:t>
            </a:r>
            <a:r>
              <a:rPr lang="ru-RU" dirty="0" smtClean="0"/>
              <a:t>т.е. произносятся с более ослабленной  артикуляцией</a:t>
            </a:r>
            <a:r>
              <a:rPr lang="ru-RU" dirty="0" smtClean="0"/>
              <a:t>.</a:t>
            </a:r>
            <a:endParaRPr lang="en-US" dirty="0" smtClean="0"/>
          </a:p>
          <a:p>
            <a:pPr lvl="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Редукция может быть  </a:t>
            </a:r>
            <a:r>
              <a:rPr lang="ru-RU" dirty="0" smtClean="0">
                <a:solidFill>
                  <a:srgbClr val="FF0000"/>
                </a:solidFill>
              </a:rPr>
              <a:t>количественной и качественной</a:t>
            </a:r>
            <a:r>
              <a:rPr lang="ru-RU" dirty="0" smtClean="0"/>
              <a:t>.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Количественная </a:t>
            </a:r>
            <a:r>
              <a:rPr lang="ru-RU" dirty="0" smtClean="0">
                <a:solidFill>
                  <a:srgbClr val="FF0000"/>
                </a:solidFill>
              </a:rPr>
              <a:t>редукция </a:t>
            </a:r>
            <a:r>
              <a:rPr lang="ru-RU" dirty="0" smtClean="0"/>
              <a:t>– это уменьшение  длительности и силы безударного гласного. </a:t>
            </a:r>
          </a:p>
          <a:p>
            <a:pPr algn="ctr">
              <a:buNone/>
            </a:pPr>
            <a:r>
              <a:rPr lang="ru-RU" dirty="0" smtClean="0"/>
              <a:t>    Она  присуща звукам [и],[</a:t>
            </a:r>
            <a:r>
              <a:rPr lang="ru-RU" dirty="0" err="1" smtClean="0"/>
              <a:t>ы</a:t>
            </a:r>
            <a:r>
              <a:rPr lang="ru-RU" dirty="0" smtClean="0"/>
              <a:t>],[у</a:t>
            </a:r>
            <a:r>
              <a:rPr lang="ru-RU" dirty="0" smtClean="0"/>
              <a:t>].</a:t>
            </a: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Качественная </a:t>
            </a:r>
            <a:r>
              <a:rPr lang="ru-RU" dirty="0" smtClean="0">
                <a:solidFill>
                  <a:srgbClr val="FF0000"/>
                </a:solidFill>
              </a:rPr>
              <a:t>редукция </a:t>
            </a:r>
            <a:r>
              <a:rPr lang="ru-RU" dirty="0" smtClean="0"/>
              <a:t>– это качественное изменение звучания гласного с потерей некоторых признаков его тембра. Качественной редукции подвергаются  звуки [а],  [о[,  [э].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Произношение согласных звуков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147248" cy="470113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Звонкие и согласные в конце слова оглушаются </a:t>
            </a:r>
            <a:r>
              <a:rPr lang="ru-RU" dirty="0" smtClean="0"/>
              <a:t>в парные глухие: </a:t>
            </a:r>
            <a:r>
              <a:rPr lang="ru-RU" dirty="0" err="1" smtClean="0"/>
              <a:t>моро</a:t>
            </a:r>
            <a:r>
              <a:rPr lang="ru-RU" dirty="0" smtClean="0"/>
              <a:t>[с],  </a:t>
            </a:r>
            <a:r>
              <a:rPr lang="ru-RU" dirty="0" err="1" smtClean="0"/>
              <a:t>бага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] и др.  Оглушение звука [г] в непарный  [</a:t>
            </a:r>
            <a:r>
              <a:rPr lang="ru-RU" dirty="0" err="1" smtClean="0"/>
              <a:t>х</a:t>
            </a:r>
            <a:r>
              <a:rPr lang="ru-RU" dirty="0" smtClean="0"/>
              <a:t>] является литературной нормой лишь в слове   Бог [</a:t>
            </a:r>
            <a:r>
              <a:rPr lang="ru-RU" dirty="0" err="1" smtClean="0"/>
              <a:t>х</a:t>
            </a:r>
            <a:r>
              <a:rPr lang="ru-RU" dirty="0" smtClean="0"/>
              <a:t>]; в остальных случаях произношение  на конце слова [</a:t>
            </a:r>
            <a:r>
              <a:rPr lang="ru-RU" dirty="0" err="1" smtClean="0"/>
              <a:t>х</a:t>
            </a:r>
            <a:r>
              <a:rPr lang="ru-RU" dirty="0" smtClean="0"/>
              <a:t>] вместо [к] – диалектная черта: сне[</a:t>
            </a:r>
            <a:r>
              <a:rPr lang="ru-RU" dirty="0" err="1" smtClean="0"/>
              <a:t>х</a:t>
            </a:r>
            <a:r>
              <a:rPr lang="ru-RU" dirty="0" smtClean="0"/>
              <a:t>], </a:t>
            </a:r>
            <a:r>
              <a:rPr lang="ru-RU" dirty="0" err="1" smtClean="0"/>
              <a:t>вра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], </a:t>
            </a:r>
            <a:r>
              <a:rPr lang="ru-RU" dirty="0" err="1" smtClean="0"/>
              <a:t>пиро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].</a:t>
            </a:r>
          </a:p>
          <a:p>
            <a:pPr lvl="0" algn="ctr">
              <a:buNone/>
            </a:pPr>
            <a:r>
              <a:rPr lang="ru-RU" dirty="0" smtClean="0"/>
              <a:t>    Звук [г] произносится как  [</a:t>
            </a:r>
            <a:r>
              <a:rPr lang="ru-RU" dirty="0" err="1" smtClean="0"/>
              <a:t>х</a:t>
            </a:r>
            <a:r>
              <a:rPr lang="ru-RU" dirty="0" smtClean="0"/>
              <a:t>] в сочетаниях </a:t>
            </a:r>
            <a:r>
              <a:rPr lang="ru-RU" i="1" dirty="0" err="1" smtClean="0"/>
              <a:t>гк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i="1" dirty="0" err="1" smtClean="0"/>
              <a:t>гч</a:t>
            </a:r>
            <a:r>
              <a:rPr lang="ru-RU" dirty="0" smtClean="0"/>
              <a:t>:   </a:t>
            </a:r>
            <a:r>
              <a:rPr lang="ru-RU" dirty="0" err="1" smtClean="0"/>
              <a:t>лё</a:t>
            </a:r>
            <a:r>
              <a:rPr lang="ru-RU" dirty="0" smtClean="0"/>
              <a:t> [</a:t>
            </a:r>
            <a:r>
              <a:rPr lang="ru-RU" dirty="0" err="1" smtClean="0"/>
              <a:t>хк</a:t>
            </a:r>
            <a:r>
              <a:rPr lang="ru-RU" dirty="0" smtClean="0"/>
              <a:t>’]</a:t>
            </a:r>
            <a:r>
              <a:rPr lang="ru-RU" dirty="0" err="1" smtClean="0"/>
              <a:t>ий</a:t>
            </a:r>
            <a:r>
              <a:rPr lang="ru-RU" dirty="0" smtClean="0"/>
              <a:t> – лёгкий, </a:t>
            </a:r>
            <a:r>
              <a:rPr lang="ru-RU" dirty="0" err="1" smtClean="0"/>
              <a:t>ле</a:t>
            </a:r>
            <a:r>
              <a:rPr lang="ru-RU" dirty="0" smtClean="0"/>
              <a:t> [</a:t>
            </a:r>
            <a:r>
              <a:rPr lang="ru-RU" dirty="0" err="1" smtClean="0"/>
              <a:t>хк</a:t>
            </a:r>
            <a:r>
              <a:rPr lang="ru-RU" dirty="0" smtClean="0"/>
              <a:t>]о – легко.  </a:t>
            </a:r>
          </a:p>
          <a:p>
            <a:pPr lvl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1779</Words>
  <Application>Microsoft Office PowerPoint</Application>
  <PresentationFormat>Экран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Слайд 1</vt:lpstr>
      <vt:lpstr> Понятия «Норма», «Языковая норма». Основные характеристики нормы </vt:lpstr>
      <vt:lpstr>Слайд 3</vt:lpstr>
      <vt:lpstr>Слайд 4</vt:lpstr>
      <vt:lpstr>Слайд 5</vt:lpstr>
      <vt:lpstr>Стили произношения</vt:lpstr>
      <vt:lpstr>Слайд 7</vt:lpstr>
      <vt:lpstr>Произношение   гласных звуков </vt:lpstr>
      <vt:lpstr>Произношение согласных звуков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Произношение заимствованных слов </vt:lpstr>
      <vt:lpstr>Слайд 18</vt:lpstr>
      <vt:lpstr>Слайд 19</vt:lpstr>
      <vt:lpstr>Акцентологические нормы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38</cp:revision>
  <dcterms:created xsi:type="dcterms:W3CDTF">2019-04-02T05:38:55Z</dcterms:created>
  <dcterms:modified xsi:type="dcterms:W3CDTF">2019-06-02T08:18:59Z</dcterms:modified>
</cp:coreProperties>
</file>