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3" r:id="rId6"/>
    <p:sldId id="266" r:id="rId7"/>
    <p:sldId id="267" r:id="rId8"/>
    <p:sldId id="270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80" r:id="rId17"/>
    <p:sldId id="282" r:id="rId18"/>
    <p:sldId id="284" r:id="rId19"/>
    <p:sldId id="286" r:id="rId20"/>
    <p:sldId id="288" r:id="rId21"/>
    <p:sldId id="290" r:id="rId22"/>
    <p:sldId id="292" r:id="rId23"/>
    <p:sldId id="295" r:id="rId24"/>
    <p:sldId id="29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1124744"/>
            <a:ext cx="6172200" cy="13716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ОРФОЭПИЧЕСКАЯ НОРМА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003232" cy="5637240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 В сочетаниях звонкого и глухого  согласных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так же, как и глухого и звонкого</a:t>
            </a:r>
            <a:r>
              <a:rPr lang="ru-RU" dirty="0" smtClean="0"/>
              <a:t>) первый из них уподобляется  второму</a:t>
            </a:r>
            <a:r>
              <a:rPr lang="ru-RU" dirty="0" smtClean="0"/>
              <a:t>:</a:t>
            </a:r>
            <a:endParaRPr lang="en-US" dirty="0" smtClean="0"/>
          </a:p>
          <a:p>
            <a:pPr lvl="0"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а) если </a:t>
            </a:r>
            <a:r>
              <a:rPr lang="ru-RU" dirty="0" smtClean="0">
                <a:solidFill>
                  <a:srgbClr val="FF0000"/>
                </a:solidFill>
              </a:rPr>
              <a:t>первый из них звонкий, а второй – глухой, происходит оглушение первого звука:</a:t>
            </a:r>
            <a:r>
              <a:rPr lang="ru-RU" dirty="0" smtClean="0"/>
              <a:t> </a:t>
            </a:r>
            <a:r>
              <a:rPr lang="ru-RU" dirty="0" err="1" smtClean="0"/>
              <a:t>ло</a:t>
            </a:r>
            <a:r>
              <a:rPr lang="ru-RU" dirty="0" smtClean="0"/>
              <a:t> [</a:t>
            </a:r>
            <a:r>
              <a:rPr lang="ru-RU" dirty="0" err="1" smtClean="0"/>
              <a:t>ш</a:t>
            </a:r>
            <a:r>
              <a:rPr lang="ru-RU" dirty="0" smtClean="0"/>
              <a:t>] </a:t>
            </a:r>
            <a:r>
              <a:rPr lang="ru-RU" dirty="0" err="1" smtClean="0"/>
              <a:t>ка</a:t>
            </a:r>
            <a:r>
              <a:rPr lang="ru-RU" dirty="0" smtClean="0"/>
              <a:t> – ло</a:t>
            </a:r>
            <a:r>
              <a:rPr lang="ru-RU" u="sng" dirty="0" smtClean="0"/>
              <a:t>ж</a:t>
            </a:r>
            <a:r>
              <a:rPr lang="ru-RU" u="dbl" dirty="0" smtClean="0"/>
              <a:t>к</a:t>
            </a:r>
            <a:r>
              <a:rPr lang="ru-RU" dirty="0" smtClean="0"/>
              <a:t>а, про [</a:t>
            </a:r>
            <a:r>
              <a:rPr lang="ru-RU" dirty="0" err="1" smtClean="0"/>
              <a:t>п</a:t>
            </a:r>
            <a:r>
              <a:rPr lang="ru-RU" dirty="0" smtClean="0"/>
              <a:t>] </a:t>
            </a:r>
            <a:r>
              <a:rPr lang="ru-RU" dirty="0" err="1" smtClean="0"/>
              <a:t>ка</a:t>
            </a:r>
            <a:r>
              <a:rPr lang="ru-RU" dirty="0" smtClean="0"/>
              <a:t> - про</a:t>
            </a:r>
            <a:r>
              <a:rPr lang="ru-RU" u="sng" dirty="0" smtClean="0"/>
              <a:t>б</a:t>
            </a:r>
            <a:r>
              <a:rPr lang="ru-RU" u="dbl" dirty="0" smtClean="0"/>
              <a:t>к</a:t>
            </a:r>
            <a:r>
              <a:rPr lang="ru-RU" dirty="0" smtClean="0"/>
              <a:t>а</a:t>
            </a:r>
            <a:r>
              <a:rPr lang="ru-RU" dirty="0" smtClean="0"/>
              <a:t>;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б) </a:t>
            </a:r>
            <a:r>
              <a:rPr lang="ru-RU" dirty="0" smtClean="0">
                <a:solidFill>
                  <a:srgbClr val="FF0000"/>
                </a:solidFill>
              </a:rPr>
              <a:t>если первый – глухой, а второй – звонкий, происходит озвончение первого звука</a:t>
            </a:r>
            <a:r>
              <a:rPr lang="ru-RU" dirty="0" smtClean="0"/>
              <a:t>:  [</a:t>
            </a:r>
            <a:r>
              <a:rPr lang="ru-RU" dirty="0" err="1" smtClean="0"/>
              <a:t>з</a:t>
            </a:r>
            <a:r>
              <a:rPr lang="ru-RU" dirty="0" smtClean="0"/>
              <a:t>] </a:t>
            </a:r>
            <a:r>
              <a:rPr lang="ru-RU" dirty="0" err="1" smtClean="0"/>
              <a:t>доба</a:t>
            </a:r>
            <a:r>
              <a:rPr lang="ru-RU" dirty="0" smtClean="0"/>
              <a:t> – </a:t>
            </a:r>
            <a:r>
              <a:rPr lang="ru-RU" u="sng" dirty="0" smtClean="0"/>
              <a:t>с</a:t>
            </a:r>
            <a:r>
              <a:rPr lang="ru-RU" u="dbl" dirty="0" smtClean="0"/>
              <a:t>д</a:t>
            </a:r>
            <a:r>
              <a:rPr lang="ru-RU" dirty="0" smtClean="0"/>
              <a:t>оба,  [</a:t>
            </a:r>
            <a:r>
              <a:rPr lang="ru-RU" dirty="0" err="1" smtClean="0"/>
              <a:t>з</a:t>
            </a:r>
            <a:r>
              <a:rPr lang="ru-RU" dirty="0" smtClean="0"/>
              <a:t>] губить – </a:t>
            </a:r>
            <a:r>
              <a:rPr lang="ru-RU" u="sng" dirty="0" smtClean="0"/>
              <a:t>с</a:t>
            </a:r>
            <a:r>
              <a:rPr lang="ru-RU" u="dbl" dirty="0" smtClean="0"/>
              <a:t>г</a:t>
            </a:r>
            <a:r>
              <a:rPr lang="ru-RU" dirty="0" smtClean="0"/>
              <a:t>убить;     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003232" cy="549322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в) </a:t>
            </a:r>
            <a:r>
              <a:rPr lang="ru-RU" dirty="0" smtClean="0">
                <a:solidFill>
                  <a:srgbClr val="FF0000"/>
                </a:solidFill>
              </a:rPr>
              <a:t>перед согласными  [л], [м], [</a:t>
            </a:r>
            <a:r>
              <a:rPr lang="ru-RU" dirty="0" err="1" smtClean="0">
                <a:solidFill>
                  <a:srgbClr val="FF0000"/>
                </a:solidFill>
              </a:rPr>
              <a:t>н</a:t>
            </a:r>
            <a:r>
              <a:rPr lang="ru-RU" dirty="0" smtClean="0">
                <a:solidFill>
                  <a:srgbClr val="FF0000"/>
                </a:solidFill>
              </a:rPr>
              <a:t>], [</a:t>
            </a:r>
            <a:r>
              <a:rPr lang="ru-RU" dirty="0" err="1" smtClean="0">
                <a:solidFill>
                  <a:srgbClr val="FF0000"/>
                </a:solidFill>
              </a:rPr>
              <a:t>р</a:t>
            </a:r>
            <a:r>
              <a:rPr lang="ru-RU" dirty="0" smtClean="0">
                <a:solidFill>
                  <a:srgbClr val="FF0000"/>
                </a:solidFill>
              </a:rPr>
              <a:t>]</a:t>
            </a:r>
            <a:r>
              <a:rPr lang="ru-RU" dirty="0" smtClean="0"/>
              <a:t>, не имеющими парных глухих, и перед   [в] </a:t>
            </a:r>
            <a:r>
              <a:rPr lang="ru-RU" dirty="0" smtClean="0">
                <a:solidFill>
                  <a:srgbClr val="FF0000"/>
                </a:solidFill>
              </a:rPr>
              <a:t>уподобления</a:t>
            </a:r>
            <a:r>
              <a:rPr lang="ru-RU" dirty="0" smtClean="0"/>
              <a:t> (ассимиляции)  </a:t>
            </a:r>
            <a:r>
              <a:rPr lang="ru-RU" dirty="0" smtClean="0">
                <a:solidFill>
                  <a:srgbClr val="FF0000"/>
                </a:solidFill>
              </a:rPr>
              <a:t>не происходит. </a:t>
            </a:r>
            <a:r>
              <a:rPr lang="ru-RU" dirty="0" smtClean="0"/>
              <a:t>Слова произносятся  так,  как пишутся:  </a:t>
            </a:r>
            <a:r>
              <a:rPr lang="ru-RU" dirty="0" err="1" smtClean="0"/>
              <a:t>све</a:t>
            </a:r>
            <a:r>
              <a:rPr lang="ru-RU" dirty="0" smtClean="0"/>
              <a:t> [</a:t>
            </a:r>
            <a:r>
              <a:rPr lang="ru-RU" dirty="0" err="1" smtClean="0"/>
              <a:t>тл</a:t>
            </a:r>
            <a:r>
              <a:rPr lang="ru-RU" dirty="0" smtClean="0"/>
              <a:t>] </a:t>
            </a:r>
            <a:r>
              <a:rPr lang="ru-RU" dirty="0" err="1" smtClean="0"/>
              <a:t>ло</a:t>
            </a:r>
            <a:r>
              <a:rPr lang="ru-RU" dirty="0" smtClean="0"/>
              <a:t>;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г) </a:t>
            </a:r>
            <a:r>
              <a:rPr lang="ru-RU" dirty="0" smtClean="0">
                <a:solidFill>
                  <a:srgbClr val="FF0000"/>
                </a:solidFill>
              </a:rPr>
              <a:t>уподобление происходит при сочетании согласных</a:t>
            </a:r>
            <a:r>
              <a:rPr lang="ru-RU" dirty="0" smtClean="0"/>
              <a:t>. Например: </a:t>
            </a:r>
            <a:r>
              <a:rPr lang="ru-RU" dirty="0" smtClean="0">
                <a:solidFill>
                  <a:srgbClr val="FF0000"/>
                </a:solidFill>
              </a:rPr>
              <a:t>сочетания </a:t>
            </a:r>
            <a:r>
              <a:rPr lang="ru-RU" i="1" dirty="0" err="1" smtClean="0">
                <a:solidFill>
                  <a:srgbClr val="FF0000"/>
                </a:solidFill>
              </a:rPr>
              <a:t>сш</a:t>
            </a:r>
            <a:r>
              <a:rPr lang="ru-RU" dirty="0" smtClean="0">
                <a:solidFill>
                  <a:srgbClr val="FF0000"/>
                </a:solidFill>
              </a:rPr>
              <a:t> и </a:t>
            </a:r>
            <a:r>
              <a:rPr lang="ru-RU" i="1" dirty="0" err="1" smtClean="0">
                <a:solidFill>
                  <a:srgbClr val="FF0000"/>
                </a:solidFill>
              </a:rPr>
              <a:t>зш</a:t>
            </a:r>
            <a:r>
              <a:rPr lang="ru-RU" dirty="0" smtClean="0">
                <a:solidFill>
                  <a:srgbClr val="FF0000"/>
                </a:solidFill>
              </a:rPr>
              <a:t>  произносятся  как долгий твердый согласный </a:t>
            </a:r>
            <a:r>
              <a:rPr lang="ru-RU" dirty="0" smtClean="0"/>
              <a:t>[</a:t>
            </a:r>
            <a:r>
              <a:rPr lang="ru-RU" dirty="0" err="1" smtClean="0"/>
              <a:t>ш</a:t>
            </a:r>
            <a:r>
              <a:rPr lang="ru-RU" dirty="0" smtClean="0"/>
              <a:t> </a:t>
            </a:r>
            <a:r>
              <a:rPr lang="ru-RU" dirty="0" err="1" smtClean="0"/>
              <a:t>ш</a:t>
            </a:r>
            <a:r>
              <a:rPr lang="ru-RU" dirty="0" smtClean="0"/>
              <a:t>]: ни [</a:t>
            </a:r>
            <a:r>
              <a:rPr lang="ru-RU" dirty="0" err="1" smtClean="0"/>
              <a:t>ш</a:t>
            </a:r>
            <a:r>
              <a:rPr lang="ru-RU" dirty="0" smtClean="0"/>
              <a:t> </a:t>
            </a:r>
            <a:r>
              <a:rPr lang="ru-RU" dirty="0" err="1" smtClean="0"/>
              <a:t>ш</a:t>
            </a:r>
            <a:r>
              <a:rPr lang="ru-RU" dirty="0" smtClean="0"/>
              <a:t>] </a:t>
            </a:r>
            <a:r>
              <a:rPr lang="ru-RU" dirty="0" err="1" smtClean="0"/>
              <a:t>ий</a:t>
            </a:r>
            <a:r>
              <a:rPr lang="ru-RU" dirty="0" smtClean="0"/>
              <a:t> – ни</a:t>
            </a:r>
            <a:r>
              <a:rPr lang="ru-RU" u="sng" dirty="0" smtClean="0"/>
              <a:t>зш</a:t>
            </a:r>
            <a:r>
              <a:rPr lang="ru-RU" dirty="0" smtClean="0"/>
              <a:t>ий, вы [</a:t>
            </a:r>
            <a:r>
              <a:rPr lang="ru-RU" dirty="0" err="1" smtClean="0"/>
              <a:t>ш</a:t>
            </a:r>
            <a:r>
              <a:rPr lang="ru-RU" dirty="0" smtClean="0"/>
              <a:t> </a:t>
            </a:r>
            <a:r>
              <a:rPr lang="ru-RU" dirty="0" err="1" smtClean="0"/>
              <a:t>ш</a:t>
            </a:r>
            <a:r>
              <a:rPr lang="ru-RU" dirty="0" smtClean="0"/>
              <a:t>] </a:t>
            </a:r>
            <a:r>
              <a:rPr lang="ru-RU" dirty="0" err="1" smtClean="0"/>
              <a:t>ий</a:t>
            </a:r>
            <a:r>
              <a:rPr lang="ru-RU" dirty="0" smtClean="0"/>
              <a:t> – вы</a:t>
            </a:r>
            <a:r>
              <a:rPr lang="ru-RU" u="sng" dirty="0" smtClean="0"/>
              <a:t>сш</a:t>
            </a:r>
            <a:r>
              <a:rPr lang="ru-RU" dirty="0" smtClean="0"/>
              <a:t>ий, </a:t>
            </a:r>
            <a:r>
              <a:rPr lang="ru-RU" dirty="0" err="1" smtClean="0"/>
              <a:t>ра</a:t>
            </a:r>
            <a:r>
              <a:rPr lang="ru-RU" dirty="0" smtClean="0"/>
              <a:t> [</a:t>
            </a:r>
            <a:r>
              <a:rPr lang="ru-RU" dirty="0" err="1" smtClean="0"/>
              <a:t>ш</a:t>
            </a:r>
            <a:r>
              <a:rPr lang="ru-RU" dirty="0" smtClean="0"/>
              <a:t> </a:t>
            </a:r>
            <a:r>
              <a:rPr lang="ru-RU" dirty="0" err="1" smtClean="0"/>
              <a:t>ш</a:t>
            </a:r>
            <a:r>
              <a:rPr lang="ru-RU" dirty="0" smtClean="0"/>
              <a:t>] </a:t>
            </a:r>
            <a:r>
              <a:rPr lang="ru-RU" dirty="0" err="1" smtClean="0"/>
              <a:t>уметься</a:t>
            </a:r>
            <a:r>
              <a:rPr lang="ru-RU" dirty="0" smtClean="0"/>
              <a:t> – ра</a:t>
            </a:r>
            <a:r>
              <a:rPr lang="ru-RU" u="sng" dirty="0" smtClean="0"/>
              <a:t>сш</a:t>
            </a:r>
            <a:r>
              <a:rPr lang="ru-RU" dirty="0" smtClean="0"/>
              <a:t>уметься; 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931224" cy="549322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dirty="0" err="1" smtClean="0"/>
              <a:t>д</a:t>
            </a:r>
            <a:r>
              <a:rPr lang="ru-RU" dirty="0" smtClean="0"/>
              <a:t>) сочетания  </a:t>
            </a:r>
            <a:r>
              <a:rPr lang="ru-RU" i="1" dirty="0" err="1" smtClean="0"/>
              <a:t>сж</a:t>
            </a:r>
            <a:r>
              <a:rPr lang="ru-RU" dirty="0" smtClean="0"/>
              <a:t> и </a:t>
            </a:r>
            <a:r>
              <a:rPr lang="ru-RU" i="1" dirty="0" err="1" smtClean="0"/>
              <a:t>зж</a:t>
            </a:r>
            <a:r>
              <a:rPr lang="ru-RU" dirty="0" smtClean="0"/>
              <a:t> произносятся как </a:t>
            </a:r>
            <a:r>
              <a:rPr lang="ru-RU" dirty="0" smtClean="0">
                <a:solidFill>
                  <a:srgbClr val="FF0000"/>
                </a:solidFill>
              </a:rPr>
              <a:t>двойной твёрдый </a:t>
            </a:r>
            <a:r>
              <a:rPr lang="ru-RU" dirty="0" smtClean="0"/>
              <a:t>[ж </a:t>
            </a:r>
            <a:r>
              <a:rPr lang="ru-RU" dirty="0" err="1" smtClean="0"/>
              <a:t>ж</a:t>
            </a:r>
            <a:r>
              <a:rPr lang="ru-RU" dirty="0" smtClean="0"/>
              <a:t>]: 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ра</a:t>
            </a:r>
            <a:r>
              <a:rPr lang="ru-RU" dirty="0" smtClean="0"/>
              <a:t> [ж </a:t>
            </a:r>
            <a:r>
              <a:rPr lang="ru-RU" dirty="0" err="1" smtClean="0"/>
              <a:t>ж</a:t>
            </a:r>
            <a:r>
              <a:rPr lang="ru-RU" dirty="0" smtClean="0"/>
              <a:t>] </a:t>
            </a:r>
            <a:r>
              <a:rPr lang="ru-RU" dirty="0" err="1" smtClean="0"/>
              <a:t>ать</a:t>
            </a:r>
            <a:r>
              <a:rPr lang="ru-RU" dirty="0" smtClean="0"/>
              <a:t> – разжать,  с [ж </a:t>
            </a:r>
            <a:r>
              <a:rPr lang="ru-RU" dirty="0" err="1" smtClean="0"/>
              <a:t>ж</a:t>
            </a:r>
            <a:r>
              <a:rPr lang="ru-RU" dirty="0" smtClean="0"/>
              <a:t>] </a:t>
            </a:r>
            <a:r>
              <a:rPr lang="ru-RU" dirty="0" err="1" smtClean="0"/>
              <a:t>изнью</a:t>
            </a:r>
            <a:r>
              <a:rPr lang="ru-RU" dirty="0" smtClean="0"/>
              <a:t> – с жизнью, сжарить – с [ж </a:t>
            </a:r>
            <a:r>
              <a:rPr lang="ru-RU" dirty="0" err="1" smtClean="0"/>
              <a:t>ж</a:t>
            </a:r>
            <a:r>
              <a:rPr lang="ru-RU" dirty="0" smtClean="0"/>
              <a:t>] </a:t>
            </a:r>
            <a:r>
              <a:rPr lang="ru-RU" dirty="0" err="1" smtClean="0"/>
              <a:t>арить</a:t>
            </a:r>
            <a:r>
              <a:rPr lang="ru-RU" dirty="0" smtClean="0"/>
              <a:t>;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е) сочетания </a:t>
            </a:r>
            <a:r>
              <a:rPr lang="ru-RU" i="1" dirty="0" err="1" smtClean="0"/>
              <a:t>зж</a:t>
            </a:r>
            <a:r>
              <a:rPr lang="ru-RU" dirty="0" smtClean="0"/>
              <a:t> и </a:t>
            </a:r>
            <a:r>
              <a:rPr lang="ru-RU" i="1" dirty="0" err="1" smtClean="0"/>
              <a:t>жж</a:t>
            </a:r>
            <a:r>
              <a:rPr lang="ru-RU" dirty="0" smtClean="0"/>
              <a:t> внутри корня произносятся как  долгий мягкий звук  [ж’ ж’]. В настоящее время вместо </a:t>
            </a:r>
            <a:r>
              <a:rPr lang="ru-RU" dirty="0" smtClean="0">
                <a:solidFill>
                  <a:srgbClr val="FF0000"/>
                </a:solidFill>
              </a:rPr>
              <a:t>долгого мягкого </a:t>
            </a:r>
            <a:r>
              <a:rPr lang="ru-RU" dirty="0" smtClean="0"/>
              <a:t>[ж’ ж’] всё шире употребляется  </a:t>
            </a:r>
            <a:r>
              <a:rPr lang="ru-RU" dirty="0" smtClean="0">
                <a:solidFill>
                  <a:srgbClr val="FF0000"/>
                </a:solidFill>
              </a:rPr>
              <a:t>долгий твёрдый </a:t>
            </a:r>
            <a:r>
              <a:rPr lang="ru-RU" dirty="0" smtClean="0"/>
              <a:t>звук [ж]: по[ж’ ж’ ]и   </a:t>
            </a:r>
            <a:r>
              <a:rPr lang="ru-RU" dirty="0" err="1" smtClean="0"/>
              <a:t>и</a:t>
            </a:r>
            <a:r>
              <a:rPr lang="ru-RU" dirty="0" smtClean="0"/>
              <a:t>  по [ж </a:t>
            </a:r>
            <a:r>
              <a:rPr lang="ru-RU" dirty="0" err="1" smtClean="0"/>
              <a:t>ж</a:t>
            </a:r>
            <a:r>
              <a:rPr lang="ru-RU" dirty="0" smtClean="0"/>
              <a:t>] е – позже,  </a:t>
            </a:r>
            <a:r>
              <a:rPr lang="ru-RU" dirty="0" err="1" smtClean="0"/>
              <a:t>дро</a:t>
            </a:r>
            <a:r>
              <a:rPr lang="ru-RU" dirty="0" smtClean="0"/>
              <a:t> [ж’ ж’] и  </a:t>
            </a:r>
            <a:r>
              <a:rPr lang="ru-RU" dirty="0" err="1" smtClean="0"/>
              <a:t>и</a:t>
            </a:r>
            <a:r>
              <a:rPr lang="ru-RU" dirty="0" smtClean="0"/>
              <a:t>   </a:t>
            </a:r>
            <a:r>
              <a:rPr lang="ru-RU" dirty="0" err="1" smtClean="0"/>
              <a:t>дро</a:t>
            </a:r>
            <a:r>
              <a:rPr lang="ru-RU" dirty="0" smtClean="0"/>
              <a:t>  [ж </a:t>
            </a:r>
            <a:r>
              <a:rPr lang="ru-RU" dirty="0" err="1" smtClean="0"/>
              <a:t>ж</a:t>
            </a:r>
            <a:r>
              <a:rPr lang="ru-RU" dirty="0" smtClean="0"/>
              <a:t>] и – дрожжи;     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003232" cy="55652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ж) </a:t>
            </a:r>
            <a:r>
              <a:rPr lang="ru-RU" dirty="0" smtClean="0">
                <a:solidFill>
                  <a:srgbClr val="FF0000"/>
                </a:solidFill>
              </a:rPr>
              <a:t>сочетание </a:t>
            </a:r>
            <a:r>
              <a:rPr lang="ru-RU" i="1" dirty="0" err="1" smtClean="0">
                <a:solidFill>
                  <a:srgbClr val="FF0000"/>
                </a:solidFill>
              </a:rPr>
              <a:t>сч</a:t>
            </a:r>
            <a:r>
              <a:rPr lang="ru-RU" dirty="0" smtClean="0">
                <a:solidFill>
                  <a:srgbClr val="FF0000"/>
                </a:solidFill>
              </a:rPr>
              <a:t>  произносится как  долгий мягкий звук </a:t>
            </a:r>
            <a:r>
              <a:rPr lang="ru-RU" dirty="0" smtClean="0"/>
              <a:t>[</a:t>
            </a:r>
            <a:r>
              <a:rPr lang="ru-RU" dirty="0" err="1" smtClean="0"/>
              <a:t>ш</a:t>
            </a:r>
            <a:r>
              <a:rPr lang="ru-RU" dirty="0" smtClean="0"/>
              <a:t>’ </a:t>
            </a:r>
            <a:r>
              <a:rPr lang="ru-RU" dirty="0" err="1" smtClean="0"/>
              <a:t>ш</a:t>
            </a:r>
            <a:r>
              <a:rPr lang="ru-RU" dirty="0" smtClean="0"/>
              <a:t>’]: [</a:t>
            </a:r>
            <a:r>
              <a:rPr lang="ru-RU" dirty="0" err="1" smtClean="0"/>
              <a:t>ш</a:t>
            </a:r>
            <a:r>
              <a:rPr lang="ru-RU" dirty="0" smtClean="0"/>
              <a:t>’ </a:t>
            </a:r>
            <a:r>
              <a:rPr lang="ru-RU" dirty="0" err="1" smtClean="0"/>
              <a:t>ш</a:t>
            </a:r>
            <a:r>
              <a:rPr lang="ru-RU" dirty="0" smtClean="0"/>
              <a:t>’]</a:t>
            </a:r>
            <a:r>
              <a:rPr lang="ru-RU" dirty="0" err="1" smtClean="0"/>
              <a:t>астье</a:t>
            </a:r>
            <a:r>
              <a:rPr lang="ru-RU" dirty="0" smtClean="0"/>
              <a:t> – счастье,  [</a:t>
            </a:r>
            <a:r>
              <a:rPr lang="ru-RU" dirty="0" err="1" smtClean="0"/>
              <a:t>ш</a:t>
            </a:r>
            <a:r>
              <a:rPr lang="ru-RU" dirty="0" smtClean="0"/>
              <a:t>’ </a:t>
            </a:r>
            <a:r>
              <a:rPr lang="ru-RU" dirty="0" err="1" smtClean="0"/>
              <a:t>ш</a:t>
            </a:r>
            <a:r>
              <a:rPr lang="ru-RU" dirty="0" smtClean="0"/>
              <a:t>’] </a:t>
            </a:r>
            <a:r>
              <a:rPr lang="ru-RU" dirty="0" err="1" smtClean="0"/>
              <a:t>ёт</a:t>
            </a:r>
            <a:r>
              <a:rPr lang="ru-RU" dirty="0" smtClean="0"/>
              <a:t> – счёт;  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</a:t>
            </a:r>
            <a:r>
              <a:rPr lang="ru-RU" dirty="0" err="1" smtClean="0"/>
              <a:t>з</a:t>
            </a:r>
            <a:r>
              <a:rPr lang="ru-RU" dirty="0" smtClean="0"/>
              <a:t>) сочетание  </a:t>
            </a:r>
            <a:r>
              <a:rPr lang="ru-RU" i="1" dirty="0" smtClean="0"/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зч</a:t>
            </a:r>
            <a:r>
              <a:rPr lang="ru-RU" dirty="0" smtClean="0"/>
              <a:t> (на стыке корня  и суффикса) </a:t>
            </a:r>
            <a:r>
              <a:rPr lang="ru-RU" dirty="0" smtClean="0">
                <a:solidFill>
                  <a:srgbClr val="FF0000"/>
                </a:solidFill>
              </a:rPr>
              <a:t>произносится как долгий мягкий звук </a:t>
            </a:r>
            <a:r>
              <a:rPr lang="ru-RU" dirty="0" smtClean="0"/>
              <a:t>[</a:t>
            </a:r>
            <a:r>
              <a:rPr lang="ru-RU" dirty="0" err="1" smtClean="0"/>
              <a:t>ш</a:t>
            </a:r>
            <a:r>
              <a:rPr lang="ru-RU" dirty="0" smtClean="0"/>
              <a:t>’ </a:t>
            </a:r>
            <a:r>
              <a:rPr lang="ru-RU" dirty="0" err="1" smtClean="0"/>
              <a:t>ш</a:t>
            </a:r>
            <a:r>
              <a:rPr lang="ru-RU" dirty="0" smtClean="0"/>
              <a:t>’]: </a:t>
            </a:r>
            <a:r>
              <a:rPr lang="ru-RU" dirty="0" err="1" smtClean="0"/>
              <a:t>прика</a:t>
            </a:r>
            <a:r>
              <a:rPr lang="ru-RU" dirty="0" smtClean="0"/>
              <a:t> [</a:t>
            </a:r>
            <a:r>
              <a:rPr lang="ru-RU" dirty="0" err="1" smtClean="0"/>
              <a:t>ш</a:t>
            </a:r>
            <a:r>
              <a:rPr lang="ru-RU" dirty="0" smtClean="0"/>
              <a:t>’ </a:t>
            </a:r>
            <a:r>
              <a:rPr lang="ru-RU" dirty="0" err="1" smtClean="0"/>
              <a:t>ш</a:t>
            </a:r>
            <a:r>
              <a:rPr lang="ru-RU" dirty="0" smtClean="0"/>
              <a:t>’ ] </a:t>
            </a:r>
            <a:r>
              <a:rPr lang="ru-RU" dirty="0" err="1" smtClean="0"/>
              <a:t>ик</a:t>
            </a:r>
            <a:r>
              <a:rPr lang="ru-RU" dirty="0" smtClean="0"/>
              <a:t> – приказчик</a:t>
            </a:r>
            <a:r>
              <a:rPr lang="ru-RU" dirty="0" smtClean="0"/>
              <a:t>;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и) </a:t>
            </a:r>
            <a:r>
              <a:rPr lang="ru-RU" dirty="0" smtClean="0">
                <a:solidFill>
                  <a:srgbClr val="FF0000"/>
                </a:solidFill>
              </a:rPr>
              <a:t>сочетания  </a:t>
            </a:r>
            <a:r>
              <a:rPr lang="ru-RU" i="1" dirty="0" err="1" smtClean="0">
                <a:solidFill>
                  <a:srgbClr val="FF0000"/>
                </a:solidFill>
              </a:rPr>
              <a:t>тч</a:t>
            </a:r>
            <a:r>
              <a:rPr lang="ru-RU" dirty="0" smtClean="0">
                <a:solidFill>
                  <a:srgbClr val="FF0000"/>
                </a:solidFill>
              </a:rPr>
              <a:t> и </a:t>
            </a:r>
            <a:r>
              <a:rPr lang="ru-RU" i="1" dirty="0" err="1" smtClean="0">
                <a:solidFill>
                  <a:srgbClr val="FF0000"/>
                </a:solidFill>
              </a:rPr>
              <a:t>дч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произносятся  как  долгий звук </a:t>
            </a:r>
            <a:r>
              <a:rPr lang="ru-RU" dirty="0" smtClean="0"/>
              <a:t>[ч’ ч’]: </a:t>
            </a:r>
          </a:p>
          <a:p>
            <a:pPr algn="ctr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докла</a:t>
            </a:r>
            <a:r>
              <a:rPr lang="ru-RU" dirty="0" smtClean="0"/>
              <a:t> [ч’ ч’] </a:t>
            </a:r>
            <a:r>
              <a:rPr lang="ru-RU" dirty="0" err="1" smtClean="0"/>
              <a:t>ик</a:t>
            </a:r>
            <a:r>
              <a:rPr lang="ru-RU" dirty="0" smtClean="0"/>
              <a:t> – докладчик,   </a:t>
            </a:r>
            <a:r>
              <a:rPr lang="ru-RU" dirty="0" err="1" smtClean="0"/>
              <a:t>лё</a:t>
            </a:r>
            <a:r>
              <a:rPr lang="ru-RU" dirty="0" smtClean="0"/>
              <a:t> [ч’ ч’] </a:t>
            </a:r>
            <a:r>
              <a:rPr lang="ru-RU" dirty="0" err="1" smtClean="0"/>
              <a:t>ик</a:t>
            </a:r>
            <a:r>
              <a:rPr lang="ru-RU" dirty="0" smtClean="0"/>
              <a:t> – лётчик;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147248" cy="556523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  к) </a:t>
            </a:r>
            <a:r>
              <a:rPr lang="ru-RU" dirty="0" smtClean="0">
                <a:solidFill>
                  <a:srgbClr val="FF0000"/>
                </a:solidFill>
              </a:rPr>
              <a:t>сочетания </a:t>
            </a:r>
            <a:r>
              <a:rPr lang="ru-RU" i="1" dirty="0" err="1" smtClean="0">
                <a:solidFill>
                  <a:srgbClr val="FF0000"/>
                </a:solidFill>
              </a:rPr>
              <a:t>тц</a:t>
            </a:r>
            <a:r>
              <a:rPr lang="ru-RU" dirty="0" smtClean="0">
                <a:solidFill>
                  <a:srgbClr val="FF0000"/>
                </a:solidFill>
              </a:rPr>
              <a:t> и </a:t>
            </a:r>
            <a:r>
              <a:rPr lang="ru-RU" i="1" dirty="0" err="1" smtClean="0">
                <a:solidFill>
                  <a:srgbClr val="FF0000"/>
                </a:solidFill>
              </a:rPr>
              <a:t>дц</a:t>
            </a:r>
            <a:r>
              <a:rPr lang="ru-RU" dirty="0" smtClean="0">
                <a:solidFill>
                  <a:srgbClr val="FF0000"/>
                </a:solidFill>
              </a:rPr>
              <a:t> произносятся как долгий звук </a:t>
            </a:r>
            <a:r>
              <a:rPr lang="ru-RU" dirty="0" smtClean="0"/>
              <a:t>[</a:t>
            </a:r>
            <a:r>
              <a:rPr lang="ru-RU" dirty="0" err="1" smtClean="0"/>
              <a:t>ц</a:t>
            </a:r>
            <a:r>
              <a:rPr lang="ru-RU" dirty="0" smtClean="0"/>
              <a:t>’ </a:t>
            </a:r>
            <a:r>
              <a:rPr lang="ru-RU" dirty="0" err="1" smtClean="0"/>
              <a:t>ц</a:t>
            </a:r>
            <a:r>
              <a:rPr lang="ru-RU" dirty="0" smtClean="0"/>
              <a:t>’]:      два [</a:t>
            </a:r>
            <a:r>
              <a:rPr lang="ru-RU" dirty="0" err="1" smtClean="0"/>
              <a:t>ц</a:t>
            </a:r>
            <a:r>
              <a:rPr lang="ru-RU" dirty="0" smtClean="0"/>
              <a:t> </a:t>
            </a:r>
            <a:r>
              <a:rPr lang="ru-RU" dirty="0" err="1" smtClean="0"/>
              <a:t>ц</a:t>
            </a:r>
            <a:r>
              <a:rPr lang="ru-RU" dirty="0" smtClean="0"/>
              <a:t>] </a:t>
            </a:r>
            <a:r>
              <a:rPr lang="ru-RU" dirty="0" err="1" smtClean="0"/>
              <a:t>ать</a:t>
            </a:r>
            <a:r>
              <a:rPr lang="ru-RU" dirty="0" smtClean="0"/>
              <a:t> – двадцать,  </a:t>
            </a:r>
            <a:r>
              <a:rPr lang="ru-RU" dirty="0" err="1" smtClean="0"/>
              <a:t>золо</a:t>
            </a:r>
            <a:r>
              <a:rPr lang="ru-RU" dirty="0" smtClean="0"/>
              <a:t> [</a:t>
            </a:r>
            <a:r>
              <a:rPr lang="ru-RU" dirty="0" err="1" smtClean="0"/>
              <a:t>ц</a:t>
            </a:r>
            <a:r>
              <a:rPr lang="ru-RU" dirty="0" smtClean="0"/>
              <a:t> </a:t>
            </a:r>
            <a:r>
              <a:rPr lang="ru-RU" dirty="0" err="1" smtClean="0"/>
              <a:t>ц</a:t>
            </a:r>
            <a:r>
              <a:rPr lang="ru-RU" dirty="0" smtClean="0"/>
              <a:t>] е – золотце</a:t>
            </a:r>
            <a:r>
              <a:rPr lang="ru-RU" dirty="0" smtClean="0"/>
              <a:t>;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л) </a:t>
            </a:r>
            <a:r>
              <a:rPr lang="ru-RU" dirty="0" smtClean="0">
                <a:solidFill>
                  <a:srgbClr val="FF0000"/>
                </a:solidFill>
              </a:rPr>
              <a:t>в сочетаниях </a:t>
            </a:r>
            <a:r>
              <a:rPr lang="ru-RU" i="1" dirty="0" err="1" smtClean="0">
                <a:solidFill>
                  <a:srgbClr val="FF0000"/>
                </a:solidFill>
              </a:rPr>
              <a:t>стн</a:t>
            </a:r>
            <a:r>
              <a:rPr lang="ru-RU" i="1" dirty="0" smtClean="0">
                <a:solidFill>
                  <a:srgbClr val="FF0000"/>
                </a:solidFill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</a:rPr>
              <a:t>здн</a:t>
            </a:r>
            <a:r>
              <a:rPr lang="ru-RU" i="1" dirty="0" smtClean="0">
                <a:solidFill>
                  <a:srgbClr val="FF0000"/>
                </a:solidFill>
              </a:rPr>
              <a:t>, </a:t>
            </a:r>
            <a:r>
              <a:rPr lang="ru-RU" i="1" dirty="0" err="1" smtClean="0">
                <a:solidFill>
                  <a:srgbClr val="FF0000"/>
                </a:solidFill>
              </a:rPr>
              <a:t>стл</a:t>
            </a:r>
            <a:r>
              <a:rPr lang="ru-RU" dirty="0" smtClean="0">
                <a:solidFill>
                  <a:srgbClr val="FF0000"/>
                </a:solidFill>
              </a:rPr>
              <a:t>  согласные звуки [т] и [</a:t>
            </a:r>
            <a:r>
              <a:rPr lang="ru-RU" dirty="0" err="1" smtClean="0">
                <a:solidFill>
                  <a:srgbClr val="FF0000"/>
                </a:solidFill>
              </a:rPr>
              <a:t>д</a:t>
            </a:r>
            <a:r>
              <a:rPr lang="ru-RU" dirty="0" smtClean="0">
                <a:solidFill>
                  <a:srgbClr val="FF0000"/>
                </a:solidFill>
              </a:rPr>
              <a:t>] выпадают</a:t>
            </a:r>
            <a:r>
              <a:rPr lang="ru-RU" dirty="0" smtClean="0"/>
              <a:t>:      </a:t>
            </a:r>
            <a:r>
              <a:rPr lang="ru-RU" dirty="0" err="1" smtClean="0"/>
              <a:t>преле</a:t>
            </a:r>
            <a:r>
              <a:rPr lang="ru-RU" dirty="0" smtClean="0"/>
              <a:t> [</a:t>
            </a:r>
            <a:r>
              <a:rPr lang="ru-RU" dirty="0" err="1" smtClean="0"/>
              <a:t>сн</a:t>
            </a:r>
            <a:r>
              <a:rPr lang="ru-RU" dirty="0" smtClean="0"/>
              <a:t>] </a:t>
            </a:r>
            <a:r>
              <a:rPr lang="ru-RU" dirty="0" err="1" smtClean="0"/>
              <a:t>ый</a:t>
            </a:r>
            <a:r>
              <a:rPr lang="ru-RU" dirty="0" smtClean="0"/>
              <a:t> – прелестный, по  [</a:t>
            </a:r>
            <a:r>
              <a:rPr lang="ru-RU" dirty="0" err="1" smtClean="0"/>
              <a:t>зн</a:t>
            </a:r>
            <a:r>
              <a:rPr lang="ru-RU" dirty="0" smtClean="0"/>
              <a:t>] о – поздно</a:t>
            </a:r>
            <a:r>
              <a:rPr lang="ru-RU" dirty="0" smtClean="0"/>
              <a:t>;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м) </a:t>
            </a:r>
            <a:r>
              <a:rPr lang="ru-RU" dirty="0" smtClean="0">
                <a:solidFill>
                  <a:srgbClr val="FF0000"/>
                </a:solidFill>
              </a:rPr>
              <a:t>сочетания </a:t>
            </a:r>
            <a:r>
              <a:rPr lang="ru-RU" i="1" dirty="0" err="1" smtClean="0">
                <a:solidFill>
                  <a:srgbClr val="FF0000"/>
                </a:solidFill>
              </a:rPr>
              <a:t>дс</a:t>
            </a:r>
            <a:r>
              <a:rPr lang="ru-RU" i="1" dirty="0" smtClean="0">
                <a:solidFill>
                  <a:srgbClr val="FF0000"/>
                </a:solidFill>
              </a:rPr>
              <a:t>  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i="1" dirty="0" smtClean="0">
                <a:solidFill>
                  <a:srgbClr val="FF0000"/>
                </a:solidFill>
              </a:rPr>
              <a:t>тс,</a:t>
            </a:r>
            <a:r>
              <a:rPr lang="ru-RU" dirty="0" smtClean="0">
                <a:solidFill>
                  <a:srgbClr val="FF0000"/>
                </a:solidFill>
              </a:rPr>
              <a:t> на стыке корня и суффикса произносятся как </a:t>
            </a:r>
            <a:r>
              <a:rPr lang="ru-RU" dirty="0" smtClean="0"/>
              <a:t>[</a:t>
            </a:r>
            <a:r>
              <a:rPr lang="ru-RU" dirty="0" err="1" smtClean="0"/>
              <a:t>ц</a:t>
            </a:r>
            <a:r>
              <a:rPr lang="ru-RU" dirty="0" smtClean="0"/>
              <a:t>]:     </a:t>
            </a:r>
            <a:r>
              <a:rPr lang="ru-RU" dirty="0" err="1" smtClean="0"/>
              <a:t>горо</a:t>
            </a:r>
            <a:r>
              <a:rPr lang="ru-RU" dirty="0" smtClean="0"/>
              <a:t> [</a:t>
            </a:r>
            <a:r>
              <a:rPr lang="ru-RU" dirty="0" err="1" smtClean="0"/>
              <a:t>ц</a:t>
            </a:r>
            <a:r>
              <a:rPr lang="ru-RU" dirty="0" smtClean="0"/>
              <a:t>] кой – городской</a:t>
            </a:r>
            <a:r>
              <a:rPr lang="ru-RU" dirty="0" smtClean="0"/>
              <a:t>;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н</a:t>
            </a:r>
            <a:r>
              <a:rPr lang="ru-RU" dirty="0" smtClean="0"/>
              <a:t>)  </a:t>
            </a:r>
            <a:r>
              <a:rPr lang="ru-RU" dirty="0" smtClean="0">
                <a:solidFill>
                  <a:srgbClr val="FF0000"/>
                </a:solidFill>
              </a:rPr>
              <a:t>следует обратить внимание на сочетание </a:t>
            </a:r>
            <a:r>
              <a:rPr lang="ru-RU" i="1" dirty="0" err="1" smtClean="0">
                <a:solidFill>
                  <a:srgbClr val="FF0000"/>
                </a:solidFill>
              </a:rPr>
              <a:t>чн</a:t>
            </a:r>
            <a:r>
              <a:rPr lang="ru-RU" dirty="0" smtClean="0"/>
              <a:t>, т.к.  при его  произношении нередко допускаются   ошибки.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075240" cy="58532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По нормам современного русского языка (литературного) </a:t>
            </a:r>
            <a:r>
              <a:rPr lang="ru-RU" dirty="0" smtClean="0">
                <a:solidFill>
                  <a:srgbClr val="FF0000"/>
                </a:solidFill>
              </a:rPr>
              <a:t>сочетание </a:t>
            </a:r>
            <a:r>
              <a:rPr lang="ru-RU" i="1" dirty="0" err="1" smtClean="0">
                <a:solidFill>
                  <a:srgbClr val="FF0000"/>
                </a:solidFill>
              </a:rPr>
              <a:t>чн</a:t>
            </a:r>
            <a:r>
              <a:rPr lang="ru-RU" dirty="0" smtClean="0">
                <a:solidFill>
                  <a:srgbClr val="FF0000"/>
                </a:solidFill>
              </a:rPr>
              <a:t> обычно так и произносится [</a:t>
            </a:r>
            <a:r>
              <a:rPr lang="ru-RU" dirty="0" err="1" smtClean="0">
                <a:solidFill>
                  <a:srgbClr val="FF0000"/>
                </a:solidFill>
              </a:rPr>
              <a:t>чн</a:t>
            </a:r>
            <a:r>
              <a:rPr lang="ru-RU" dirty="0" smtClean="0">
                <a:solidFill>
                  <a:srgbClr val="FF0000"/>
                </a:solidFill>
              </a:rPr>
              <a:t>],</a:t>
            </a:r>
            <a:r>
              <a:rPr lang="ru-RU" dirty="0" smtClean="0"/>
              <a:t>  особенно это относится к словам книжного произношения (алчный, беспечный), а также к словам, появившимся в недавнем прошлом (маскировочный, посадочный</a:t>
            </a:r>
            <a:r>
              <a:rPr lang="ru-RU" dirty="0" smtClean="0"/>
              <a:t>).</a:t>
            </a:r>
            <a:endParaRPr lang="en-US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 Произношение [</a:t>
            </a:r>
            <a:r>
              <a:rPr lang="ru-RU" dirty="0" err="1" smtClean="0">
                <a:solidFill>
                  <a:srgbClr val="FF0000"/>
                </a:solidFill>
              </a:rPr>
              <a:t>шн</a:t>
            </a:r>
            <a:r>
              <a:rPr lang="ru-RU" dirty="0" smtClean="0">
                <a:solidFill>
                  <a:srgbClr val="FF0000"/>
                </a:solidFill>
              </a:rPr>
              <a:t>]  вместо орфографического </a:t>
            </a:r>
            <a:r>
              <a:rPr lang="ru-RU" i="1" dirty="0" err="1" smtClean="0">
                <a:solidFill>
                  <a:srgbClr val="FF0000"/>
                </a:solidFill>
              </a:rPr>
              <a:t>чн</a:t>
            </a:r>
            <a:r>
              <a:rPr lang="ru-RU" dirty="0" smtClean="0"/>
              <a:t> в настоящее время </a:t>
            </a:r>
            <a:r>
              <a:rPr lang="ru-RU" dirty="0" smtClean="0">
                <a:solidFill>
                  <a:srgbClr val="FF0000"/>
                </a:solidFill>
              </a:rPr>
              <a:t>требуется в женских  отчествах  </a:t>
            </a:r>
            <a:r>
              <a:rPr lang="ru-RU" dirty="0" smtClean="0"/>
              <a:t>на  </a:t>
            </a:r>
            <a:r>
              <a:rPr lang="ru-RU" i="1" dirty="0" smtClean="0"/>
              <a:t>-</a:t>
            </a:r>
            <a:r>
              <a:rPr lang="ru-RU" i="1" dirty="0" err="1" smtClean="0"/>
              <a:t>ична</a:t>
            </a:r>
            <a:r>
              <a:rPr lang="ru-RU" dirty="0" smtClean="0"/>
              <a:t> (</a:t>
            </a:r>
            <a:r>
              <a:rPr lang="ru-RU" dirty="0" err="1" smtClean="0"/>
              <a:t>Ильини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]а,  </a:t>
            </a:r>
            <a:r>
              <a:rPr lang="ru-RU" dirty="0" err="1" smtClean="0"/>
              <a:t>Фомини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]а …) </a:t>
            </a:r>
          </a:p>
          <a:p>
            <a:pPr algn="ctr">
              <a:buNone/>
            </a:pPr>
            <a:r>
              <a:rPr lang="ru-RU" dirty="0" smtClean="0"/>
              <a:t>    – 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 сохраняется </a:t>
            </a:r>
            <a:r>
              <a:rPr lang="ru-RU" dirty="0" smtClean="0">
                <a:solidFill>
                  <a:srgbClr val="FF0000"/>
                </a:solidFill>
              </a:rPr>
              <a:t>в отдельных словах</a:t>
            </a:r>
            <a:r>
              <a:rPr lang="ru-RU" dirty="0" smtClean="0"/>
              <a:t>:</a:t>
            </a:r>
          </a:p>
          <a:p>
            <a:pPr algn="ctr">
              <a:buNone/>
            </a:pPr>
            <a:r>
              <a:rPr lang="ru-RU" dirty="0" smtClean="0"/>
              <a:t>    горчи[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,  коне[</a:t>
            </a:r>
            <a:r>
              <a:rPr lang="ru-RU" dirty="0" err="1" smtClean="0"/>
              <a:t>шн</a:t>
            </a:r>
            <a:r>
              <a:rPr lang="ru-RU" dirty="0" smtClean="0"/>
              <a:t>]о, пере[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ица</a:t>
            </a:r>
            <a:r>
              <a:rPr lang="ru-RU" dirty="0" smtClean="0"/>
              <a:t>, </a:t>
            </a:r>
            <a:r>
              <a:rPr lang="ru-RU" dirty="0" err="1" smtClean="0"/>
              <a:t>пустя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скворе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ик</a:t>
            </a:r>
            <a:r>
              <a:rPr lang="ru-RU" dirty="0" smtClean="0"/>
              <a:t>, </a:t>
            </a:r>
            <a:r>
              <a:rPr lang="ru-RU" dirty="0" err="1" smtClean="0"/>
              <a:t>яи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ица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931224" cy="592527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Некоторые слова с сочетанием </a:t>
            </a:r>
            <a:r>
              <a:rPr lang="ru-RU" dirty="0" err="1" smtClean="0">
                <a:solidFill>
                  <a:srgbClr val="FF0000"/>
                </a:solidFill>
              </a:rPr>
              <a:t>чн</a:t>
            </a:r>
            <a:r>
              <a:rPr lang="ru-RU" dirty="0" smtClean="0"/>
              <a:t>  в соответствии с современными нормами литературного языка </a:t>
            </a:r>
            <a:r>
              <a:rPr lang="ru-RU" dirty="0" smtClean="0">
                <a:solidFill>
                  <a:srgbClr val="FF0000"/>
                </a:solidFill>
              </a:rPr>
              <a:t>произносятся двояко</a:t>
            </a:r>
            <a:r>
              <a:rPr lang="ru-RU" dirty="0" smtClean="0"/>
              <a:t>: </a:t>
            </a:r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dirty="0" err="1" smtClean="0"/>
              <a:t>було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ая</a:t>
            </a:r>
            <a:r>
              <a:rPr lang="ru-RU" dirty="0" smtClean="0"/>
              <a:t>, </a:t>
            </a:r>
            <a:r>
              <a:rPr lang="ru-RU" dirty="0" err="1" smtClean="0"/>
              <a:t>було</a:t>
            </a:r>
            <a:r>
              <a:rPr lang="ru-RU" dirty="0" smtClean="0"/>
              <a:t>[</a:t>
            </a:r>
            <a:r>
              <a:rPr lang="ru-RU" dirty="0" err="1" smtClean="0"/>
              <a:t>чн</a:t>
            </a:r>
            <a:r>
              <a:rPr lang="ru-RU" dirty="0" smtClean="0"/>
              <a:t>]</a:t>
            </a:r>
            <a:r>
              <a:rPr lang="ru-RU" dirty="0" err="1" smtClean="0"/>
              <a:t>ая</a:t>
            </a: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копее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копее</a:t>
            </a:r>
            <a:r>
              <a:rPr lang="ru-RU" dirty="0" smtClean="0"/>
              <a:t>[</a:t>
            </a:r>
            <a:r>
              <a:rPr lang="ru-RU" dirty="0" err="1" smtClean="0"/>
              <a:t>чн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моло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моло</a:t>
            </a:r>
            <a:r>
              <a:rPr lang="ru-RU" dirty="0" smtClean="0"/>
              <a:t>[</a:t>
            </a:r>
            <a:r>
              <a:rPr lang="ru-RU" dirty="0" err="1" smtClean="0"/>
              <a:t>чн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порядо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порядо</a:t>
            </a:r>
            <a:r>
              <a:rPr lang="ru-RU" dirty="0" smtClean="0"/>
              <a:t>[</a:t>
            </a:r>
            <a:r>
              <a:rPr lang="ru-RU" dirty="0" err="1" smtClean="0"/>
              <a:t>чн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сливо</a:t>
            </a:r>
            <a:r>
              <a:rPr lang="ru-RU" dirty="0" smtClean="0"/>
              <a:t>[</a:t>
            </a:r>
            <a:r>
              <a:rPr lang="ru-RU" dirty="0" err="1" smtClean="0"/>
              <a:t>шн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, </a:t>
            </a:r>
            <a:r>
              <a:rPr lang="ru-RU" dirty="0" err="1" smtClean="0"/>
              <a:t>сливо</a:t>
            </a:r>
            <a:r>
              <a:rPr lang="ru-RU" dirty="0" smtClean="0"/>
              <a:t>[</a:t>
            </a:r>
            <a:r>
              <a:rPr lang="ru-RU" dirty="0" err="1" smtClean="0"/>
              <a:t>чн</a:t>
            </a:r>
            <a:r>
              <a:rPr lang="ru-RU" dirty="0" smtClean="0"/>
              <a:t>]</a:t>
            </a:r>
            <a:r>
              <a:rPr lang="ru-RU" dirty="0" err="1" smtClean="0"/>
              <a:t>ый</a:t>
            </a:r>
            <a:r>
              <a:rPr lang="ru-RU" dirty="0" smtClean="0"/>
              <a:t>.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dirty="0" smtClean="0"/>
              <a:t>о)  </a:t>
            </a:r>
            <a:r>
              <a:rPr lang="ru-RU" dirty="0" smtClean="0">
                <a:solidFill>
                  <a:srgbClr val="FF0000"/>
                </a:solidFill>
              </a:rPr>
              <a:t>Сочетание </a:t>
            </a:r>
            <a:r>
              <a:rPr lang="ru-RU" i="1" dirty="0" err="1" smtClean="0">
                <a:solidFill>
                  <a:srgbClr val="FF0000"/>
                </a:solidFill>
              </a:rPr>
              <a:t>чт</a:t>
            </a:r>
            <a:r>
              <a:rPr lang="ru-RU" dirty="0" smtClean="0">
                <a:solidFill>
                  <a:srgbClr val="FF0000"/>
                </a:solidFill>
              </a:rPr>
              <a:t> в большинстве слов произносится так же, как пишется: </a:t>
            </a:r>
            <a:r>
              <a:rPr lang="ru-RU" i="1" dirty="0" smtClean="0"/>
              <a:t>мечтать, почти, прочту. </a:t>
            </a:r>
          </a:p>
          <a:p>
            <a:pPr algn="ctr">
              <a:buNone/>
            </a:pPr>
            <a:r>
              <a:rPr lang="ru-RU" i="1" dirty="0" smtClean="0"/>
              <a:t>   </a:t>
            </a:r>
            <a:r>
              <a:rPr lang="ru-RU" dirty="0" smtClean="0"/>
              <a:t>И только в слове </a:t>
            </a:r>
            <a:r>
              <a:rPr lang="ru-RU" i="1" dirty="0" smtClean="0"/>
              <a:t>что</a:t>
            </a:r>
            <a:r>
              <a:rPr lang="ru-RU" dirty="0" smtClean="0"/>
              <a:t> и производных от него:  </a:t>
            </a:r>
            <a:r>
              <a:rPr lang="ru-RU" i="1" dirty="0" smtClean="0"/>
              <a:t>чтобы, ничто, что-либо</a:t>
            </a:r>
            <a:r>
              <a:rPr lang="ru-RU" dirty="0" smtClean="0"/>
              <a:t> и др. сохранилось произношение [</a:t>
            </a:r>
            <a:r>
              <a:rPr lang="ru-RU" dirty="0" err="1" smtClean="0"/>
              <a:t>шт</a:t>
            </a:r>
            <a:r>
              <a:rPr lang="ru-RU" dirty="0" smtClean="0"/>
              <a:t>]. Исключение в данной группе – это местоимение </a:t>
            </a:r>
            <a:r>
              <a:rPr lang="ru-RU" i="1" dirty="0" smtClean="0"/>
              <a:t>не</a:t>
            </a:r>
            <a:r>
              <a:rPr lang="ru-RU" i="1" u="sng" dirty="0" smtClean="0"/>
              <a:t>чт</a:t>
            </a:r>
            <a:r>
              <a:rPr lang="ru-RU" i="1" dirty="0" smtClean="0"/>
              <a:t>о </a:t>
            </a:r>
            <a:r>
              <a:rPr lang="ru-RU" dirty="0" smtClean="0"/>
              <a:t>[</a:t>
            </a:r>
            <a:r>
              <a:rPr lang="ru-RU" dirty="0" err="1" smtClean="0"/>
              <a:t>чт</a:t>
            </a:r>
            <a:r>
              <a:rPr lang="ru-RU" dirty="0" smtClean="0"/>
              <a:t>].</a:t>
            </a:r>
          </a:p>
          <a:p>
            <a:pPr algn="ctr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>Произношение заимствованных слов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03232" cy="5349208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1</a:t>
            </a:r>
            <a:r>
              <a:rPr lang="ru-RU" dirty="0" smtClean="0">
                <a:solidFill>
                  <a:srgbClr val="FF0000"/>
                </a:solidFill>
              </a:rPr>
              <a:t>. В некоторых словах </a:t>
            </a:r>
            <a:r>
              <a:rPr lang="ru-RU" dirty="0" smtClean="0"/>
              <a:t>иноязычного происхождения, не окончательно усвоенных русским языком, </a:t>
            </a:r>
            <a:r>
              <a:rPr lang="ru-RU" dirty="0" smtClean="0">
                <a:solidFill>
                  <a:srgbClr val="FF0000"/>
                </a:solidFill>
              </a:rPr>
              <a:t>в безударной позиции допускается произношение [о]: </a:t>
            </a:r>
            <a:r>
              <a:rPr lang="ru-RU" i="1" dirty="0" smtClean="0"/>
              <a:t>радио, какао, трио.</a:t>
            </a:r>
            <a:r>
              <a:rPr lang="ru-RU" dirty="0" smtClean="0"/>
              <a:t> В ряде слов допустимы варианты:   </a:t>
            </a:r>
            <a:r>
              <a:rPr lang="ru-RU" dirty="0" err="1" smtClean="0"/>
              <a:t>п</a:t>
            </a:r>
            <a:r>
              <a:rPr lang="ru-RU" dirty="0" smtClean="0"/>
              <a:t> [о] </a:t>
            </a:r>
            <a:r>
              <a:rPr lang="ru-RU" dirty="0" err="1" smtClean="0"/>
              <a:t>эт</a:t>
            </a:r>
            <a:r>
              <a:rPr lang="ru-RU" dirty="0" smtClean="0"/>
              <a:t> – </a:t>
            </a:r>
            <a:r>
              <a:rPr lang="ru-RU" dirty="0" err="1" smtClean="0"/>
              <a:t>п</a:t>
            </a:r>
            <a:r>
              <a:rPr lang="ru-RU" dirty="0" smtClean="0"/>
              <a:t> [</a:t>
            </a:r>
            <a:r>
              <a:rPr lang="ru-RU" dirty="0" smtClean="0">
                <a:sym typeface="Symbol"/>
              </a:rPr>
              <a:t></a:t>
            </a:r>
            <a:r>
              <a:rPr lang="ru-RU" dirty="0" smtClean="0"/>
              <a:t>] </a:t>
            </a:r>
            <a:r>
              <a:rPr lang="ru-RU" dirty="0" err="1" smtClean="0"/>
              <a:t>эт</a:t>
            </a:r>
            <a:r>
              <a:rPr lang="ru-RU" dirty="0" smtClean="0"/>
              <a:t>, кредо [о] – </a:t>
            </a:r>
            <a:r>
              <a:rPr lang="ru-RU" dirty="0" err="1" smtClean="0"/>
              <a:t>кред</a:t>
            </a:r>
            <a:r>
              <a:rPr lang="ru-RU" dirty="0" smtClean="0"/>
              <a:t> [</a:t>
            </a:r>
            <a:r>
              <a:rPr lang="ru-RU" dirty="0" err="1" smtClean="0"/>
              <a:t>ъ</a:t>
            </a:r>
            <a:r>
              <a:rPr lang="ru-RU" dirty="0" smtClean="0"/>
              <a:t>].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2. </a:t>
            </a:r>
            <a:r>
              <a:rPr lang="ru-RU" dirty="0" smtClean="0">
                <a:solidFill>
                  <a:srgbClr val="FF0000"/>
                </a:solidFill>
              </a:rPr>
              <a:t>Перед  гласным, обозначенным буквой «</a:t>
            </a:r>
            <a:r>
              <a:rPr lang="ru-RU" i="1" dirty="0" smtClean="0">
                <a:solidFill>
                  <a:srgbClr val="FF0000"/>
                </a:solidFill>
              </a:rPr>
              <a:t>е», </a:t>
            </a:r>
            <a:r>
              <a:rPr lang="ru-RU" dirty="0" smtClean="0"/>
              <a:t>в иноязычных словах </a:t>
            </a:r>
            <a:r>
              <a:rPr lang="ru-RU" dirty="0" smtClean="0">
                <a:solidFill>
                  <a:srgbClr val="FF0000"/>
                </a:solidFill>
              </a:rPr>
              <a:t>согласный может  произноситься твёрдо и мягко</a:t>
            </a:r>
            <a:r>
              <a:rPr lang="ru-RU" dirty="0" smtClean="0"/>
              <a:t>. </a:t>
            </a:r>
          </a:p>
          <a:p>
            <a:pPr algn="ctr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Н-р</a:t>
            </a:r>
            <a:r>
              <a:rPr lang="ru-RU" dirty="0" smtClean="0"/>
              <a:t>, твёрдое произношение  согласных – </a:t>
            </a:r>
            <a:r>
              <a:rPr lang="ru-RU" i="1" dirty="0" smtClean="0"/>
              <a:t>ателье, бизнес, тест, кафе.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    Мягкое:  </a:t>
            </a:r>
            <a:r>
              <a:rPr lang="ru-RU" i="1" dirty="0" smtClean="0"/>
              <a:t>академия,  бассейн, музей, кофе, фанера.</a:t>
            </a: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dirty="0" smtClean="0"/>
              <a:t>    Чтобы не  ошибиться в произношении того или иного конкретного слова, следует справляться в словаре.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003232" cy="5925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/>
              <a:t>3. Одним из показателей иноязычного слова является </a:t>
            </a:r>
            <a:r>
              <a:rPr lang="ru-RU" dirty="0" smtClean="0">
                <a:solidFill>
                  <a:srgbClr val="FF0000"/>
                </a:solidFill>
              </a:rPr>
              <a:t>наличие  двойного согласного в корне слова: </a:t>
            </a:r>
            <a:r>
              <a:rPr lang="ru-RU" i="1" dirty="0" smtClean="0">
                <a:solidFill>
                  <a:srgbClr val="FF0000"/>
                </a:solidFill>
              </a:rPr>
              <a:t>аллея, ванна.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Произношение долгого или краткого согласного в таких случаях  зависит от места ударения</a:t>
            </a:r>
            <a:r>
              <a:rPr lang="ru-RU" dirty="0" smtClean="0"/>
              <a:t>: если ударение падает на </a:t>
            </a:r>
            <a:r>
              <a:rPr lang="ru-RU" dirty="0" smtClean="0">
                <a:solidFill>
                  <a:srgbClr val="FF0000"/>
                </a:solidFill>
              </a:rPr>
              <a:t>предшествующий слог</a:t>
            </a:r>
            <a:r>
              <a:rPr lang="ru-RU" dirty="0" smtClean="0"/>
              <a:t>, произносится </a:t>
            </a:r>
            <a:r>
              <a:rPr lang="ru-RU" dirty="0" smtClean="0">
                <a:solidFill>
                  <a:srgbClr val="FF0000"/>
                </a:solidFill>
              </a:rPr>
              <a:t>долгий согласный звук</a:t>
            </a:r>
            <a:r>
              <a:rPr lang="ru-RU" dirty="0" smtClean="0"/>
              <a:t>. </a:t>
            </a:r>
            <a:r>
              <a:rPr lang="ru-RU" dirty="0" err="1" smtClean="0"/>
              <a:t>Н-р</a:t>
            </a:r>
            <a:r>
              <a:rPr lang="ru-RU" dirty="0" smtClean="0"/>
              <a:t>: </a:t>
            </a:r>
            <a:r>
              <a:rPr lang="ru-RU" dirty="0" err="1" smtClean="0"/>
              <a:t>гр</a:t>
            </a:r>
            <a:r>
              <a:rPr lang="ru-RU" u="sng" dirty="0" err="1" smtClean="0"/>
              <a:t>у</a:t>
            </a:r>
            <a:r>
              <a:rPr lang="ru-RU" dirty="0" smtClean="0"/>
              <a:t>[</a:t>
            </a:r>
            <a:r>
              <a:rPr lang="ru-RU" dirty="0" err="1" smtClean="0"/>
              <a:t>пп</a:t>
            </a:r>
            <a:r>
              <a:rPr lang="ru-RU" dirty="0" smtClean="0"/>
              <a:t>]а, </a:t>
            </a:r>
            <a:r>
              <a:rPr lang="ru-RU" dirty="0" err="1" smtClean="0"/>
              <a:t>кл</a:t>
            </a:r>
            <a:r>
              <a:rPr lang="ru-RU" u="sng" dirty="0" err="1" smtClean="0"/>
              <a:t>а</a:t>
            </a:r>
            <a:r>
              <a:rPr lang="ru-RU" dirty="0" smtClean="0"/>
              <a:t>[</a:t>
            </a:r>
            <a:r>
              <a:rPr lang="ru-RU" dirty="0" err="1" smtClean="0"/>
              <a:t>сс</a:t>
            </a:r>
            <a:r>
              <a:rPr lang="ru-RU" dirty="0" smtClean="0"/>
              <a:t>]</a:t>
            </a:r>
            <a:r>
              <a:rPr lang="ru-RU" dirty="0" err="1" smtClean="0"/>
              <a:t>ы</a:t>
            </a:r>
            <a:r>
              <a:rPr lang="ru-RU" dirty="0" smtClean="0"/>
              <a:t>.  Если же ударение падает на </a:t>
            </a:r>
            <a:r>
              <a:rPr lang="ru-RU" dirty="0" smtClean="0">
                <a:solidFill>
                  <a:srgbClr val="FF0000"/>
                </a:solidFill>
              </a:rPr>
              <a:t>последующий слог</a:t>
            </a:r>
            <a:r>
              <a:rPr lang="ru-RU" dirty="0" smtClean="0"/>
              <a:t>, то двойные согласные произносятся как </a:t>
            </a:r>
            <a:r>
              <a:rPr lang="ru-RU" dirty="0" smtClean="0">
                <a:solidFill>
                  <a:srgbClr val="FF0000"/>
                </a:solidFill>
              </a:rPr>
              <a:t>один (краткий) звук</a:t>
            </a:r>
            <a:r>
              <a:rPr lang="ru-RU" dirty="0" smtClean="0"/>
              <a:t>: аккорде</a:t>
            </a:r>
            <a:r>
              <a:rPr lang="ru-RU" u="sng" dirty="0" smtClean="0"/>
              <a:t>о</a:t>
            </a:r>
            <a:r>
              <a:rPr lang="ru-RU" dirty="0" smtClean="0"/>
              <a:t>н –  а[к]</a:t>
            </a:r>
            <a:r>
              <a:rPr lang="ru-RU" dirty="0" err="1" smtClean="0"/>
              <a:t>орде</a:t>
            </a:r>
            <a:r>
              <a:rPr lang="ru-RU" u="sng" dirty="0" err="1" smtClean="0"/>
              <a:t>о</a:t>
            </a:r>
            <a:r>
              <a:rPr lang="ru-RU" dirty="0" err="1" smtClean="0"/>
              <a:t>н</a:t>
            </a:r>
            <a:r>
              <a:rPr lang="ru-RU" dirty="0" smtClean="0"/>
              <a:t>, эфф</a:t>
            </a:r>
            <a:r>
              <a:rPr lang="ru-RU" u="sng" dirty="0" smtClean="0"/>
              <a:t>е</a:t>
            </a:r>
            <a:r>
              <a:rPr lang="ru-RU" dirty="0" smtClean="0"/>
              <a:t>кт – э[</a:t>
            </a:r>
            <a:r>
              <a:rPr lang="ru-RU" dirty="0" err="1" smtClean="0"/>
              <a:t>ф</a:t>
            </a:r>
            <a:r>
              <a:rPr lang="ru-RU" dirty="0" smtClean="0"/>
              <a:t>]</a:t>
            </a:r>
            <a:r>
              <a:rPr lang="ru-RU" u="sng" dirty="0" err="1" smtClean="0"/>
              <a:t>е</a:t>
            </a:r>
            <a:r>
              <a:rPr lang="ru-RU" dirty="0" err="1" smtClean="0"/>
              <a:t>кт</a:t>
            </a:r>
            <a:r>
              <a:rPr lang="ru-RU" dirty="0" smtClean="0"/>
              <a:t>.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003232" cy="592527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smtClean="0"/>
              <a:t>    Определённую роль играет тип согласного,  расположенного перед </a:t>
            </a:r>
            <a:r>
              <a:rPr lang="ru-RU" i="1" dirty="0" smtClean="0">
                <a:solidFill>
                  <a:srgbClr val="FF0000"/>
                </a:solidFill>
              </a:rPr>
              <a:t>е</a:t>
            </a:r>
            <a:r>
              <a:rPr lang="ru-RU" dirty="0" smtClean="0">
                <a:solidFill>
                  <a:srgbClr val="FF0000"/>
                </a:solidFill>
              </a:rPr>
              <a:t>.  </a:t>
            </a:r>
            <a:r>
              <a:rPr lang="ru-RU" dirty="0" smtClean="0"/>
              <a:t>Во заимствованных словах  </a:t>
            </a:r>
            <a:r>
              <a:rPr lang="ru-RU" dirty="0" smtClean="0">
                <a:solidFill>
                  <a:srgbClr val="FF0000"/>
                </a:solidFill>
              </a:rPr>
              <a:t>с сочетанием </a:t>
            </a:r>
            <a:r>
              <a:rPr lang="ru-RU" i="1" dirty="0" smtClean="0">
                <a:solidFill>
                  <a:srgbClr val="FF0000"/>
                </a:solidFill>
              </a:rPr>
              <a:t>де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регулярно  идёт процесс </a:t>
            </a:r>
            <a:r>
              <a:rPr lang="ru-RU" dirty="0" smtClean="0">
                <a:solidFill>
                  <a:srgbClr val="FF0000"/>
                </a:solidFill>
              </a:rPr>
              <a:t>смягчения согласного </a:t>
            </a:r>
            <a:r>
              <a:rPr lang="ru-RU" dirty="0" smtClean="0"/>
              <a:t>(в соответствии с написанием): </a:t>
            </a:r>
            <a:r>
              <a:rPr lang="ru-RU" dirty="0" err="1" smtClean="0"/>
              <a:t>д</a:t>
            </a:r>
            <a:r>
              <a:rPr lang="ru-RU" dirty="0" smtClean="0"/>
              <a:t>[е]</a:t>
            </a:r>
            <a:r>
              <a:rPr lang="ru-RU" dirty="0" err="1" smtClean="0"/>
              <a:t>корация</a:t>
            </a:r>
            <a:r>
              <a:rPr lang="ru-RU" dirty="0" smtClean="0"/>
              <a:t>, </a:t>
            </a:r>
            <a:r>
              <a:rPr lang="ru-RU" dirty="0" err="1" smtClean="0"/>
              <a:t>д</a:t>
            </a:r>
            <a:r>
              <a:rPr lang="ru-RU" dirty="0" smtClean="0"/>
              <a:t>[</a:t>
            </a:r>
            <a:r>
              <a:rPr lang="ru-RU" dirty="0" err="1" smtClean="0"/>
              <a:t>е</a:t>
            </a:r>
            <a:r>
              <a:rPr lang="ru-RU" dirty="0" smtClean="0"/>
              <a:t>]мобилизация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Также активно </a:t>
            </a:r>
            <a:r>
              <a:rPr lang="ru-RU" dirty="0" smtClean="0">
                <a:solidFill>
                  <a:srgbClr val="FF0000"/>
                </a:solidFill>
              </a:rPr>
              <a:t>смягчение  согласного </a:t>
            </a:r>
            <a:r>
              <a:rPr lang="ru-RU" dirty="0" smtClean="0"/>
              <a:t>в словах с </a:t>
            </a:r>
            <a:r>
              <a:rPr lang="ru-RU" dirty="0" smtClean="0">
                <a:solidFill>
                  <a:srgbClr val="FF0000"/>
                </a:solidFill>
              </a:rPr>
              <a:t>сочетаниями  </a:t>
            </a:r>
            <a:r>
              <a:rPr lang="ru-RU" i="1" dirty="0" smtClean="0">
                <a:solidFill>
                  <a:srgbClr val="FF0000"/>
                </a:solidFill>
              </a:rPr>
              <a:t>не, ре</a:t>
            </a:r>
            <a:r>
              <a:rPr lang="ru-RU" dirty="0" smtClean="0">
                <a:solidFill>
                  <a:srgbClr val="FF0000"/>
                </a:solidFill>
              </a:rPr>
              <a:t>: </a:t>
            </a:r>
            <a:r>
              <a:rPr lang="ru-RU" dirty="0" smtClean="0"/>
              <a:t>  </a:t>
            </a:r>
            <a:r>
              <a:rPr lang="ru-RU" dirty="0" err="1" smtClean="0"/>
              <a:t>абр</a:t>
            </a:r>
            <a:r>
              <a:rPr lang="ru-RU" dirty="0" smtClean="0"/>
              <a:t>[е]к, </a:t>
            </a:r>
            <a:r>
              <a:rPr lang="ru-RU" dirty="0" err="1" smtClean="0"/>
              <a:t>агр</a:t>
            </a:r>
            <a:r>
              <a:rPr lang="ru-RU" dirty="0" smtClean="0"/>
              <a:t>[е]</a:t>
            </a:r>
            <a:r>
              <a:rPr lang="ru-RU" dirty="0" err="1" smtClean="0"/>
              <a:t>ссия</a:t>
            </a:r>
            <a:r>
              <a:rPr lang="ru-RU" dirty="0" smtClean="0"/>
              <a:t>, </a:t>
            </a:r>
            <a:r>
              <a:rPr lang="ru-RU" dirty="0" err="1" smtClean="0"/>
              <a:t>аквар</a:t>
            </a:r>
            <a:r>
              <a:rPr lang="ru-RU" dirty="0" smtClean="0"/>
              <a:t>[</a:t>
            </a:r>
            <a:r>
              <a:rPr lang="ru-RU" dirty="0" err="1" smtClean="0"/>
              <a:t>е</a:t>
            </a:r>
            <a:r>
              <a:rPr lang="ru-RU" dirty="0" smtClean="0"/>
              <a:t>]ль</a:t>
            </a:r>
            <a:r>
              <a:rPr lang="ru-RU" dirty="0" smtClean="0"/>
              <a:t>, </a:t>
            </a:r>
            <a:r>
              <a:rPr lang="ru-RU" dirty="0" err="1" smtClean="0"/>
              <a:t>р</a:t>
            </a:r>
            <a:r>
              <a:rPr lang="ru-RU" dirty="0" smtClean="0"/>
              <a:t>[е]</a:t>
            </a:r>
            <a:r>
              <a:rPr lang="ru-RU" dirty="0" err="1" smtClean="0"/>
              <a:t>фери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Напротив, </a:t>
            </a:r>
            <a:r>
              <a:rPr lang="ru-RU" dirty="0" smtClean="0">
                <a:solidFill>
                  <a:srgbClr val="FF0000"/>
                </a:solidFill>
              </a:rPr>
              <a:t>сочетание </a:t>
            </a:r>
            <a:r>
              <a:rPr lang="ru-RU" i="1" dirty="0" smtClean="0">
                <a:solidFill>
                  <a:srgbClr val="FF0000"/>
                </a:solidFill>
              </a:rPr>
              <a:t>те</a:t>
            </a:r>
            <a:r>
              <a:rPr lang="ru-RU" dirty="0" smtClean="0">
                <a:solidFill>
                  <a:srgbClr val="FF0000"/>
                </a:solidFill>
              </a:rPr>
              <a:t>  сохраняет твёрдое произношение</a:t>
            </a:r>
            <a:r>
              <a:rPr lang="ru-RU" dirty="0" smtClean="0"/>
              <a:t> согласного: </a:t>
            </a:r>
            <a:r>
              <a:rPr lang="ru-RU" dirty="0" err="1" smtClean="0"/>
              <a:t>ат</a:t>
            </a:r>
            <a:r>
              <a:rPr lang="ru-RU" dirty="0" smtClean="0"/>
              <a:t>[е] лье,  </a:t>
            </a:r>
          </a:p>
          <a:p>
            <a:pPr algn="ctr">
              <a:buNone/>
            </a:pPr>
            <a:r>
              <a:rPr lang="ru-RU" dirty="0" smtClean="0"/>
              <a:t>    бут[е] </a:t>
            </a:r>
            <a:r>
              <a:rPr lang="ru-RU" dirty="0" err="1" smtClean="0"/>
              <a:t>рброд</a:t>
            </a:r>
            <a:r>
              <a:rPr lang="ru-RU" dirty="0" smtClean="0"/>
              <a:t>, </a:t>
            </a:r>
            <a:r>
              <a:rPr lang="ru-RU" dirty="0" err="1" smtClean="0"/>
              <a:t>д</a:t>
            </a:r>
            <a:r>
              <a:rPr lang="ru-RU" dirty="0" smtClean="0"/>
              <a:t>[</a:t>
            </a:r>
            <a:r>
              <a:rPr lang="ru-RU" dirty="0" err="1" smtClean="0"/>
              <a:t>е</a:t>
            </a:r>
            <a:r>
              <a:rPr lang="ru-RU" dirty="0" smtClean="0"/>
              <a:t>] т[е] </a:t>
            </a:r>
            <a:r>
              <a:rPr lang="ru-RU" dirty="0" err="1" smtClean="0"/>
              <a:t>ктив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Твёрдый согласный звук </a:t>
            </a:r>
            <a:r>
              <a:rPr lang="ru-RU" dirty="0" smtClean="0"/>
              <a:t>произносится в  словах, </a:t>
            </a:r>
            <a:r>
              <a:rPr lang="ru-RU" dirty="0" smtClean="0">
                <a:solidFill>
                  <a:srgbClr val="FF0000"/>
                </a:solidFill>
              </a:rPr>
              <a:t>заимствованы из французского языка с конечным ударным слогом</a:t>
            </a:r>
            <a:r>
              <a:rPr lang="ru-RU" dirty="0" smtClean="0"/>
              <a:t>: без [е</a:t>
            </a:r>
            <a:r>
              <a:rPr lang="ru-RU" dirty="0" smtClean="0"/>
              <a:t>].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Произношение </a:t>
            </a:r>
            <a:r>
              <a:rPr lang="ru-RU" dirty="0" smtClean="0">
                <a:solidFill>
                  <a:srgbClr val="FF0000"/>
                </a:solidFill>
              </a:rPr>
              <a:t>твёрдого согласного </a:t>
            </a:r>
            <a:r>
              <a:rPr lang="ru-RU" dirty="0" smtClean="0"/>
              <a:t>обычно сохраняют </a:t>
            </a:r>
            <a:r>
              <a:rPr lang="ru-RU" dirty="0" smtClean="0">
                <a:solidFill>
                  <a:srgbClr val="FF0000"/>
                </a:solidFill>
              </a:rPr>
              <a:t>иноязычные фамилии</a:t>
            </a:r>
            <a:r>
              <a:rPr lang="ru-RU" dirty="0" smtClean="0"/>
              <a:t>: </a:t>
            </a:r>
            <a:r>
              <a:rPr lang="ru-RU" dirty="0" err="1" smtClean="0"/>
              <a:t>Вальт</a:t>
            </a:r>
            <a:r>
              <a:rPr lang="ru-RU" dirty="0" smtClean="0"/>
              <a:t>[е]</a:t>
            </a:r>
            <a:r>
              <a:rPr lang="ru-RU" dirty="0" err="1" smtClean="0"/>
              <a:t>р</a:t>
            </a:r>
            <a:r>
              <a:rPr lang="ru-RU" dirty="0" smtClean="0"/>
              <a:t>, Шоп [е] н.</a:t>
            </a:r>
          </a:p>
          <a:p>
            <a:pPr algn="ctr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931224" cy="1656184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600" i="1" dirty="0" smtClean="0"/>
              <a:t/>
            </a:r>
            <a:br>
              <a:rPr lang="ru-RU" sz="3600" i="1" dirty="0" smtClean="0"/>
            </a:br>
            <a:r>
              <a:rPr lang="ru-RU" sz="3600" b="1" dirty="0" smtClean="0"/>
              <a:t>Понятия «Норма», «Языковая норма». Основные характеристики нормы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FF0000"/>
                </a:solidFill>
              </a:rPr>
              <a:t>Норма</a:t>
            </a:r>
            <a:r>
              <a:rPr lang="ru-RU" i="1" dirty="0" smtClean="0"/>
              <a:t> –</a:t>
            </a:r>
            <a:r>
              <a:rPr lang="ru-RU" dirty="0" smtClean="0"/>
              <a:t> это совокупность наиболее пригодных («правильных», «предпочитаемых») для обслуживания общества средств языка при отборе языковых элементов (лексических, произносительных, морфологических, синтаксических) из числа существующих, образуемых вновь или извлекаемых из пассивного запаса прошлого. </a:t>
            </a:r>
          </a:p>
          <a:p>
            <a:pPr algn="ctr">
              <a:buNone/>
            </a:pPr>
            <a:r>
              <a:rPr lang="ru-RU" dirty="0" smtClean="0"/>
              <a:t>	</a:t>
            </a:r>
            <a:r>
              <a:rPr lang="ru-RU" dirty="0" smtClean="0"/>
              <a:t> Одно из главных коммуникативных качеств речи – </a:t>
            </a:r>
            <a:r>
              <a:rPr lang="ru-RU" dirty="0" smtClean="0">
                <a:solidFill>
                  <a:srgbClr val="FF0000"/>
                </a:solidFill>
              </a:rPr>
              <a:t>правильность.</a:t>
            </a:r>
            <a:r>
              <a:rPr lang="ru-RU" i="1" dirty="0" smtClean="0"/>
              <a:t> </a:t>
            </a:r>
            <a:r>
              <a:rPr lang="ru-RU" dirty="0" smtClean="0"/>
              <a:t>Она обеспечивается соблюдением норм литературного языка. Поэтому правильным является определение: «Правильность  речи – это соответствие  её языковой структуры действующим языковым нормам».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562074"/>
          </a:xfrm>
        </p:spPr>
        <p:txBody>
          <a:bodyPr/>
          <a:lstStyle/>
          <a:p>
            <a:pPr algn="ctr"/>
            <a:r>
              <a:rPr lang="ru-RU" dirty="0" smtClean="0"/>
              <a:t>Акцентологические нормы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147248" cy="556523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i="1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Акцентологические нормы </a:t>
            </a:r>
            <a:r>
              <a:rPr lang="ru-RU" dirty="0" smtClean="0"/>
              <a:t>– умение правильно ставить ударение. Вопросы ударения изучает раздел  языкознания – </a:t>
            </a:r>
            <a:r>
              <a:rPr lang="ru-RU" dirty="0" smtClean="0">
                <a:solidFill>
                  <a:srgbClr val="FF0000"/>
                </a:solidFill>
              </a:rPr>
              <a:t>акцентология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Ударение</a:t>
            </a:r>
            <a:r>
              <a:rPr lang="ru-RU" dirty="0" smtClean="0"/>
              <a:t> – это выделение одного из слогов (усилением голоса, повышением тона в сочетании с увеличением длительности –  (словесное ударение). </a:t>
            </a:r>
            <a:r>
              <a:rPr lang="ru-RU" dirty="0" smtClean="0">
                <a:solidFill>
                  <a:srgbClr val="FF0000"/>
                </a:solidFill>
              </a:rPr>
              <a:t>Особенность </a:t>
            </a:r>
            <a:r>
              <a:rPr lang="ru-RU" dirty="0" smtClean="0"/>
              <a:t>словесного </a:t>
            </a:r>
            <a:r>
              <a:rPr lang="ru-RU" dirty="0" smtClean="0">
                <a:solidFill>
                  <a:srgbClr val="FF0000"/>
                </a:solidFill>
              </a:rPr>
              <a:t>ударения</a:t>
            </a:r>
            <a:r>
              <a:rPr lang="ru-RU" dirty="0" smtClean="0"/>
              <a:t> в русском языке – его </a:t>
            </a:r>
            <a:r>
              <a:rPr lang="ru-RU" dirty="0" err="1" smtClean="0">
                <a:solidFill>
                  <a:srgbClr val="FF0000"/>
                </a:solidFill>
              </a:rPr>
              <a:t>разноместность</a:t>
            </a:r>
            <a:r>
              <a:rPr lang="ru-RU" dirty="0" smtClean="0">
                <a:solidFill>
                  <a:srgbClr val="FF0000"/>
                </a:solidFill>
              </a:rPr>
              <a:t> и  подвижность</a:t>
            </a:r>
            <a:r>
              <a:rPr lang="ru-RU" dirty="0" smtClean="0"/>
              <a:t>.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Разноместность</a:t>
            </a:r>
            <a:r>
              <a:rPr lang="ru-RU" dirty="0" smtClean="0"/>
              <a:t> проявляется в том, что в разных словах  ударение падает на разные слоги </a:t>
            </a:r>
            <a:r>
              <a:rPr lang="ru-RU" i="1" dirty="0" smtClean="0"/>
              <a:t>(в</a:t>
            </a:r>
            <a:r>
              <a:rPr lang="ru-RU" i="1" u="sng" dirty="0" smtClean="0"/>
              <a:t>ы</a:t>
            </a:r>
            <a:r>
              <a:rPr lang="ru-RU" i="1" dirty="0" smtClean="0"/>
              <a:t>думать, выд</a:t>
            </a:r>
            <a:r>
              <a:rPr lang="ru-RU" i="1" u="sng" dirty="0" smtClean="0"/>
              <a:t>у</a:t>
            </a:r>
            <a:r>
              <a:rPr lang="ru-RU" i="1" dirty="0" smtClean="0"/>
              <a:t>мывать).</a:t>
            </a:r>
            <a:r>
              <a:rPr lang="ru-RU" dirty="0" smtClean="0"/>
              <a:t>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Подвижность</a:t>
            </a:r>
            <a:r>
              <a:rPr lang="ru-RU" dirty="0" smtClean="0"/>
              <a:t> ударения проявляется в том, что при изменении формы слова оно может перемещаться с одного слога на другой:  </a:t>
            </a:r>
            <a:r>
              <a:rPr lang="ru-RU" i="1" dirty="0" smtClean="0"/>
              <a:t>вз</a:t>
            </a:r>
            <a:r>
              <a:rPr lang="ru-RU" i="1" u="sng" dirty="0" smtClean="0"/>
              <a:t>я</a:t>
            </a:r>
            <a:r>
              <a:rPr lang="ru-RU" i="1" dirty="0" smtClean="0"/>
              <a:t>л – взял</a:t>
            </a:r>
            <a:r>
              <a:rPr lang="ru-RU" i="1" u="sng" dirty="0" smtClean="0"/>
              <a:t>а.</a:t>
            </a:r>
            <a:r>
              <a:rPr lang="ru-RU" dirty="0" smtClean="0"/>
              <a:t>  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075240" cy="599728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/>
              <a:t>Ударение усваивается вместе со словом: его надо запомнить, перевести в речевой навык. </a:t>
            </a:r>
          </a:p>
          <a:p>
            <a:pPr algn="ctr">
              <a:buNone/>
            </a:pPr>
            <a:r>
              <a:rPr lang="ru-RU" dirty="0" smtClean="0"/>
              <a:t>    За нормами акцентологии  необходимо следить по словарям и  </a:t>
            </a:r>
            <a:r>
              <a:rPr lang="ru-RU" dirty="0" smtClean="0"/>
              <a:t>справочным </a:t>
            </a:r>
            <a:r>
              <a:rPr lang="ru-RU" dirty="0" smtClean="0"/>
              <a:t>пособиям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Ударение в глаголах </a:t>
            </a:r>
            <a:r>
              <a:rPr lang="ru-RU" dirty="0" smtClean="0">
                <a:solidFill>
                  <a:srgbClr val="FF0000"/>
                </a:solidFill>
              </a:rPr>
              <a:t>прошедшего времени </a:t>
            </a:r>
            <a:r>
              <a:rPr lang="ru-RU" dirty="0" smtClean="0"/>
              <a:t>в ряде случаев  затруднений не вызывает. Обычно </a:t>
            </a:r>
            <a:r>
              <a:rPr lang="ru-RU" dirty="0" smtClean="0">
                <a:solidFill>
                  <a:srgbClr val="FF0000"/>
                </a:solidFill>
              </a:rPr>
              <a:t>оно совпадает с ударением в инфинитиве</a:t>
            </a:r>
            <a:r>
              <a:rPr lang="ru-RU" dirty="0" smtClean="0"/>
              <a:t>: </a:t>
            </a:r>
            <a:r>
              <a:rPr lang="ru-RU" i="1" dirty="0" smtClean="0"/>
              <a:t>ход</a:t>
            </a:r>
            <a:r>
              <a:rPr lang="ru-RU" i="1" u="sng" dirty="0" smtClean="0"/>
              <a:t>и</a:t>
            </a:r>
            <a:r>
              <a:rPr lang="ru-RU" i="1" dirty="0" smtClean="0"/>
              <a:t>ть – ход</a:t>
            </a:r>
            <a:r>
              <a:rPr lang="ru-RU" i="1" u="sng" dirty="0" smtClean="0"/>
              <a:t>и</a:t>
            </a:r>
            <a:r>
              <a:rPr lang="ru-RU" i="1" dirty="0" smtClean="0"/>
              <a:t>л, ход</a:t>
            </a:r>
            <a:r>
              <a:rPr lang="ru-RU" i="1" u="sng" dirty="0" smtClean="0"/>
              <a:t>и</a:t>
            </a:r>
            <a:r>
              <a:rPr lang="ru-RU" i="1" dirty="0" smtClean="0"/>
              <a:t>ла, ход</a:t>
            </a:r>
            <a:r>
              <a:rPr lang="ru-RU" i="1" u="sng" dirty="0" smtClean="0"/>
              <a:t>и</a:t>
            </a:r>
            <a:r>
              <a:rPr lang="ru-RU" i="1" dirty="0" smtClean="0"/>
              <a:t>ло.</a:t>
            </a:r>
            <a:r>
              <a:rPr lang="ru-RU" dirty="0" smtClean="0"/>
              <a:t>   </a:t>
            </a:r>
          </a:p>
          <a:p>
            <a:pPr algn="ctr">
              <a:buNone/>
            </a:pPr>
            <a:r>
              <a:rPr lang="ru-RU" dirty="0" smtClean="0"/>
              <a:t>     Если глагол оканчивается на 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-</a:t>
            </a:r>
            <a:r>
              <a:rPr lang="ru-RU" i="1" dirty="0" err="1" smtClean="0">
                <a:solidFill>
                  <a:srgbClr val="FF0000"/>
                </a:solidFill>
              </a:rPr>
              <a:t>сти</a:t>
            </a:r>
            <a:r>
              <a:rPr lang="ru-RU" i="1" dirty="0" smtClean="0">
                <a:solidFill>
                  <a:srgbClr val="FF0000"/>
                </a:solidFill>
              </a:rPr>
              <a:t>, -</a:t>
            </a:r>
            <a:r>
              <a:rPr lang="ru-RU" i="1" dirty="0" err="1" smtClean="0">
                <a:solidFill>
                  <a:srgbClr val="FF0000"/>
                </a:solidFill>
              </a:rPr>
              <a:t>чь</a:t>
            </a:r>
            <a:r>
              <a:rPr lang="ru-RU" i="1" dirty="0" smtClean="0"/>
              <a:t>,</a:t>
            </a:r>
            <a:r>
              <a:rPr lang="ru-RU" dirty="0" smtClean="0"/>
              <a:t> то ударение во всех формах  глагола прошедшего времени  падает на окончание: </a:t>
            </a:r>
            <a:r>
              <a:rPr lang="ru-RU" i="1" dirty="0" smtClean="0"/>
              <a:t> нести – нёс – несл</a:t>
            </a:r>
            <a:r>
              <a:rPr lang="ru-RU" i="1" u="sng" dirty="0" smtClean="0"/>
              <a:t>а</a:t>
            </a:r>
            <a:r>
              <a:rPr lang="ru-RU" i="1" dirty="0" smtClean="0"/>
              <a:t> – несл</a:t>
            </a:r>
            <a:r>
              <a:rPr lang="ru-RU" i="1" u="sng" dirty="0" smtClean="0"/>
              <a:t>о</a:t>
            </a:r>
            <a:r>
              <a:rPr lang="ru-RU" i="1" dirty="0" smtClean="0"/>
              <a:t> – несл</a:t>
            </a:r>
            <a:r>
              <a:rPr lang="ru-RU" i="1" u="sng" dirty="0" smtClean="0"/>
              <a:t>и</a:t>
            </a:r>
            <a:r>
              <a:rPr lang="ru-RU" i="1" dirty="0" smtClean="0"/>
              <a:t>.</a:t>
            </a: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075240" cy="61412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В настоящем и простом будущем времени  </a:t>
            </a:r>
            <a:r>
              <a:rPr lang="ru-RU" dirty="0" smtClean="0"/>
              <a:t>ударение имеет </a:t>
            </a:r>
            <a:r>
              <a:rPr lang="ru-RU" dirty="0" smtClean="0">
                <a:solidFill>
                  <a:srgbClr val="FF0000"/>
                </a:solidFill>
              </a:rPr>
              <a:t>тенденцию к перемещению к началу слова</a:t>
            </a:r>
            <a:r>
              <a:rPr lang="ru-RU" dirty="0" smtClean="0"/>
              <a:t>: </a:t>
            </a:r>
            <a:r>
              <a:rPr lang="ru-RU" i="1" dirty="0" smtClean="0"/>
              <a:t>бел</a:t>
            </a:r>
            <a:r>
              <a:rPr lang="ru-RU" i="1" u="sng" dirty="0" smtClean="0"/>
              <a:t>и</a:t>
            </a:r>
            <a:r>
              <a:rPr lang="ru-RU" i="1" dirty="0" smtClean="0"/>
              <a:t>ть – б</a:t>
            </a:r>
            <a:r>
              <a:rPr lang="ru-RU" i="1" u="sng" dirty="0" smtClean="0"/>
              <a:t>е</a:t>
            </a:r>
            <a:r>
              <a:rPr lang="ru-RU" i="1" dirty="0" smtClean="0"/>
              <a:t>лит, верт</a:t>
            </a:r>
            <a:r>
              <a:rPr lang="ru-RU" i="1" u="sng" dirty="0" smtClean="0"/>
              <a:t>е</a:t>
            </a:r>
            <a:r>
              <a:rPr lang="ru-RU" i="1" dirty="0" smtClean="0"/>
              <a:t>ть – в</a:t>
            </a:r>
            <a:r>
              <a:rPr lang="ru-RU" i="1" u="sng" dirty="0" smtClean="0"/>
              <a:t>е</a:t>
            </a:r>
            <a:r>
              <a:rPr lang="ru-RU" i="1" dirty="0" smtClean="0"/>
              <a:t>ртит, друж</a:t>
            </a:r>
            <a:r>
              <a:rPr lang="ru-RU" i="1" u="sng" dirty="0" smtClean="0"/>
              <a:t>и</a:t>
            </a:r>
            <a:r>
              <a:rPr lang="ru-RU" i="1" dirty="0" smtClean="0"/>
              <a:t>ть – др</a:t>
            </a:r>
            <a:r>
              <a:rPr lang="ru-RU" i="1" u="sng" dirty="0" smtClean="0"/>
              <a:t>у</a:t>
            </a:r>
            <a:r>
              <a:rPr lang="ru-RU" i="1" dirty="0" smtClean="0"/>
              <a:t>жит, вар</a:t>
            </a:r>
            <a:r>
              <a:rPr lang="ru-RU" i="1" u="sng" dirty="0" smtClean="0"/>
              <a:t>и</a:t>
            </a:r>
            <a:r>
              <a:rPr lang="ru-RU" i="1" dirty="0" smtClean="0"/>
              <a:t>ть – в</a:t>
            </a:r>
            <a:r>
              <a:rPr lang="ru-RU" i="1" u="sng" dirty="0" smtClean="0"/>
              <a:t>а</a:t>
            </a:r>
            <a:r>
              <a:rPr lang="ru-RU" i="1" dirty="0" smtClean="0"/>
              <a:t>рит.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    Исключение: </a:t>
            </a:r>
            <a:r>
              <a:rPr lang="ru-RU" i="1" dirty="0" smtClean="0"/>
              <a:t>долб</a:t>
            </a:r>
            <a:r>
              <a:rPr lang="ru-RU" i="1" u="sng" dirty="0" smtClean="0"/>
              <a:t>и</a:t>
            </a:r>
            <a:r>
              <a:rPr lang="ru-RU" i="1" dirty="0" smtClean="0"/>
              <a:t>т, звон</a:t>
            </a:r>
            <a:r>
              <a:rPr lang="ru-RU" i="1" u="sng" dirty="0" smtClean="0"/>
              <a:t>и</a:t>
            </a:r>
            <a:r>
              <a:rPr lang="ru-RU" i="1" dirty="0" smtClean="0"/>
              <a:t>т.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Однако если в таких глаголах есть </a:t>
            </a:r>
            <a:r>
              <a:rPr lang="ru-RU" dirty="0" smtClean="0">
                <a:solidFill>
                  <a:srgbClr val="FF0000"/>
                </a:solidFill>
              </a:rPr>
              <a:t>приставка </a:t>
            </a:r>
            <a:r>
              <a:rPr lang="ru-RU" i="1" dirty="0" smtClean="0">
                <a:solidFill>
                  <a:srgbClr val="FF0000"/>
                </a:solidFill>
              </a:rPr>
              <a:t>вы-</a:t>
            </a:r>
            <a:r>
              <a:rPr lang="ru-RU" i="1" dirty="0" smtClean="0"/>
              <a:t>,</a:t>
            </a:r>
            <a:r>
              <a:rPr lang="ru-RU" dirty="0" smtClean="0"/>
              <a:t> ударение перемещается на неё: </a:t>
            </a:r>
            <a:r>
              <a:rPr lang="ru-RU" i="1" dirty="0" smtClean="0"/>
              <a:t>в</a:t>
            </a:r>
            <a:r>
              <a:rPr lang="ru-RU" i="1" u="sng" dirty="0" smtClean="0"/>
              <a:t>ы</a:t>
            </a:r>
            <a:r>
              <a:rPr lang="ru-RU" i="1" dirty="0" smtClean="0"/>
              <a:t>грести – в</a:t>
            </a:r>
            <a:r>
              <a:rPr lang="ru-RU" i="1" u="sng" dirty="0" smtClean="0"/>
              <a:t>ы</a:t>
            </a:r>
            <a:r>
              <a:rPr lang="ru-RU" i="1" dirty="0" smtClean="0"/>
              <a:t>греб, в</a:t>
            </a:r>
            <a:r>
              <a:rPr lang="ru-RU" i="1" u="sng" dirty="0" smtClean="0"/>
              <a:t>ы</a:t>
            </a:r>
            <a:r>
              <a:rPr lang="ru-RU" i="1" dirty="0" smtClean="0"/>
              <a:t>гребла, в</a:t>
            </a:r>
            <a:r>
              <a:rPr lang="ru-RU" i="1" u="sng" dirty="0" smtClean="0"/>
              <a:t>ы</a:t>
            </a:r>
            <a:r>
              <a:rPr lang="ru-RU" i="1" dirty="0" smtClean="0"/>
              <a:t>гребло, </a:t>
            </a:r>
            <a:r>
              <a:rPr lang="ru-RU" i="1" dirty="0" smtClean="0"/>
              <a:t>в</a:t>
            </a:r>
            <a:r>
              <a:rPr lang="ru-RU" i="1" u="sng" dirty="0" smtClean="0"/>
              <a:t>ы</a:t>
            </a:r>
            <a:r>
              <a:rPr lang="ru-RU" i="1" dirty="0" smtClean="0"/>
              <a:t>гребли.</a:t>
            </a:r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dirty="0" smtClean="0"/>
              <a:t>Особого внимания заслуживает глагол </a:t>
            </a:r>
            <a:r>
              <a:rPr lang="ru-RU" i="1" dirty="0" smtClean="0">
                <a:solidFill>
                  <a:srgbClr val="FF0000"/>
                </a:solidFill>
              </a:rPr>
              <a:t>звонить.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Нормой является  </a:t>
            </a:r>
            <a:r>
              <a:rPr lang="ru-RU" dirty="0" smtClean="0">
                <a:solidFill>
                  <a:srgbClr val="FF0000"/>
                </a:solidFill>
              </a:rPr>
              <a:t>ударение на окончании</a:t>
            </a:r>
            <a:r>
              <a:rPr lang="ru-RU" dirty="0" smtClean="0"/>
              <a:t>, а не  на корне: </a:t>
            </a:r>
            <a:r>
              <a:rPr lang="ru-RU" i="1" dirty="0" smtClean="0"/>
              <a:t>звон</a:t>
            </a:r>
            <a:r>
              <a:rPr lang="ru-RU" i="1" u="sng" dirty="0" smtClean="0"/>
              <a:t>ю</a:t>
            </a:r>
            <a:r>
              <a:rPr lang="ru-RU" i="1" dirty="0" smtClean="0"/>
              <a:t>, звон</a:t>
            </a:r>
            <a:r>
              <a:rPr lang="ru-RU" i="1" u="sng" dirty="0" smtClean="0"/>
              <a:t>и</a:t>
            </a:r>
            <a:r>
              <a:rPr lang="ru-RU" i="1" dirty="0" smtClean="0"/>
              <a:t>шь, звон</a:t>
            </a:r>
            <a:r>
              <a:rPr lang="ru-RU" i="1" u="sng" dirty="0" smtClean="0"/>
              <a:t>и</a:t>
            </a:r>
            <a:r>
              <a:rPr lang="ru-RU" i="1" dirty="0" smtClean="0"/>
              <a:t>т, звон</a:t>
            </a:r>
            <a:r>
              <a:rPr lang="ru-RU" i="1" u="sng" dirty="0" smtClean="0"/>
              <a:t>и</a:t>
            </a:r>
            <a:r>
              <a:rPr lang="ru-RU" i="1" dirty="0" smtClean="0"/>
              <a:t>м, звон</a:t>
            </a:r>
            <a:r>
              <a:rPr lang="ru-RU" i="1" u="sng" dirty="0" smtClean="0"/>
              <a:t>и</a:t>
            </a:r>
            <a:r>
              <a:rPr lang="ru-RU" i="1" dirty="0" smtClean="0"/>
              <a:t>те, звон</a:t>
            </a:r>
            <a:r>
              <a:rPr lang="ru-RU" i="1" u="sng" dirty="0" smtClean="0"/>
              <a:t>я</a:t>
            </a:r>
            <a:r>
              <a:rPr lang="ru-RU" i="1" dirty="0" smtClean="0"/>
              <a:t>т.  </a:t>
            </a:r>
            <a:r>
              <a:rPr lang="ru-RU" dirty="0" err="1" smtClean="0"/>
              <a:t>Н-р</a:t>
            </a:r>
            <a:r>
              <a:rPr lang="ru-RU" dirty="0" smtClean="0"/>
              <a:t>, (будущее простое время) </a:t>
            </a:r>
            <a:r>
              <a:rPr lang="ru-RU" i="1" dirty="0" smtClean="0"/>
              <a:t>Надеюсь, ты мне  позвон</a:t>
            </a:r>
            <a:r>
              <a:rPr lang="ru-RU" i="1" u="sng" dirty="0" smtClean="0"/>
              <a:t>и</a:t>
            </a:r>
            <a:r>
              <a:rPr lang="ru-RU" i="1" dirty="0" smtClean="0"/>
              <a:t>шь! Будильник зазвон</a:t>
            </a:r>
            <a:r>
              <a:rPr lang="ru-RU" i="1" u="sng" dirty="0" smtClean="0"/>
              <a:t>и</a:t>
            </a:r>
            <a:r>
              <a:rPr lang="ru-RU" i="1" dirty="0" smtClean="0"/>
              <a:t>т в 7 часов утра.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075240" cy="5997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    Наиболее употребляемые слова, в которых допускаются ошибки акцентологического характера (если допустимы варианты ударения, выделена та форма, которая признана </a:t>
            </a:r>
            <a:r>
              <a:rPr lang="ru-RU" dirty="0" smtClean="0">
                <a:solidFill>
                  <a:srgbClr val="FF0000"/>
                </a:solidFill>
              </a:rPr>
              <a:t>предпочтительной</a:t>
            </a:r>
            <a:r>
              <a:rPr lang="ru-RU" dirty="0" smtClean="0"/>
              <a:t>):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эксп</a:t>
            </a:r>
            <a:r>
              <a:rPr lang="ru-RU" i="1" u="sng" dirty="0" smtClean="0"/>
              <a:t>е</a:t>
            </a:r>
            <a:r>
              <a:rPr lang="ru-RU" i="1" dirty="0" smtClean="0"/>
              <a:t>рт</a:t>
            </a:r>
            <a:r>
              <a:rPr lang="ru-RU" i="1" dirty="0" smtClean="0"/>
              <a:t>, щав</a:t>
            </a:r>
            <a:r>
              <a:rPr lang="ru-RU" i="1" u="sng" dirty="0" smtClean="0"/>
              <a:t>е</a:t>
            </a:r>
            <a:r>
              <a:rPr lang="ru-RU" i="1" dirty="0" smtClean="0"/>
              <a:t>ль, нам</a:t>
            </a:r>
            <a:r>
              <a:rPr lang="ru-RU" i="1" u="sng" dirty="0" smtClean="0"/>
              <a:t>е</a:t>
            </a:r>
            <a:r>
              <a:rPr lang="ru-RU" i="1" dirty="0" smtClean="0"/>
              <a:t>рение, ненад</a:t>
            </a:r>
            <a:r>
              <a:rPr lang="ru-RU" i="1" u="sng" dirty="0" smtClean="0"/>
              <a:t>о</a:t>
            </a:r>
            <a:r>
              <a:rPr lang="ru-RU" i="1" dirty="0" smtClean="0"/>
              <a:t>лго, пломбиров</a:t>
            </a:r>
            <a:r>
              <a:rPr lang="ru-RU" i="1" u="sng" dirty="0" smtClean="0"/>
              <a:t>а</a:t>
            </a:r>
            <a:r>
              <a:rPr lang="ru-RU" i="1" dirty="0" smtClean="0"/>
              <a:t>ть, т</a:t>
            </a:r>
            <a:r>
              <a:rPr lang="ru-RU" i="1" u="sng" dirty="0" smtClean="0"/>
              <a:t>о</a:t>
            </a:r>
            <a:r>
              <a:rPr lang="ru-RU" i="1" dirty="0" smtClean="0"/>
              <a:t>рты, т</a:t>
            </a:r>
            <a:r>
              <a:rPr lang="ru-RU" i="1" u="sng" dirty="0" smtClean="0"/>
              <a:t>о</a:t>
            </a:r>
            <a:r>
              <a:rPr lang="ru-RU" i="1" dirty="0" smtClean="0"/>
              <a:t>тчас, т</a:t>
            </a:r>
            <a:r>
              <a:rPr lang="ru-RU" i="1" u="sng" dirty="0" smtClean="0"/>
              <a:t>у</a:t>
            </a:r>
            <a:r>
              <a:rPr lang="ru-RU" i="1" dirty="0" smtClean="0"/>
              <a:t>фля, св</a:t>
            </a:r>
            <a:r>
              <a:rPr lang="ru-RU" i="1" u="sng" dirty="0" smtClean="0"/>
              <a:t>ё</a:t>
            </a:r>
            <a:r>
              <a:rPr lang="ru-RU" i="1" dirty="0" smtClean="0"/>
              <a:t>кла, с</a:t>
            </a:r>
            <a:r>
              <a:rPr lang="ru-RU" i="1" u="sng" dirty="0" smtClean="0"/>
              <a:t>о</a:t>
            </a:r>
            <a:r>
              <a:rPr lang="ru-RU" i="1" dirty="0" smtClean="0"/>
              <a:t>гнутый, рж</a:t>
            </a:r>
            <a:r>
              <a:rPr lang="ru-RU" i="1" u="sng" dirty="0" smtClean="0"/>
              <a:t>а</a:t>
            </a:r>
            <a:r>
              <a:rPr lang="ru-RU" i="1" dirty="0" smtClean="0"/>
              <a:t>веть, прин</a:t>
            </a:r>
            <a:r>
              <a:rPr lang="ru-RU" i="1" u="sng" dirty="0" smtClean="0"/>
              <a:t>у</a:t>
            </a:r>
            <a:r>
              <a:rPr lang="ru-RU" i="1" dirty="0" smtClean="0"/>
              <a:t>дить, п</a:t>
            </a:r>
            <a:r>
              <a:rPr lang="ru-RU" i="1" u="sng" dirty="0" smtClean="0"/>
              <a:t>о</a:t>
            </a:r>
            <a:r>
              <a:rPr lang="ru-RU" i="1" dirty="0" smtClean="0"/>
              <a:t>хороны, обесп</a:t>
            </a:r>
            <a:r>
              <a:rPr lang="ru-RU" i="1" u="sng" dirty="0" smtClean="0"/>
              <a:t>е</a:t>
            </a:r>
            <a:r>
              <a:rPr lang="ru-RU" i="1" dirty="0" smtClean="0"/>
              <a:t>чение, облегч</a:t>
            </a:r>
            <a:r>
              <a:rPr lang="ru-RU" i="1" u="sng" dirty="0" smtClean="0"/>
              <a:t>и</a:t>
            </a:r>
            <a:r>
              <a:rPr lang="ru-RU" i="1" dirty="0" smtClean="0"/>
              <a:t>ть, ободр</a:t>
            </a:r>
            <a:r>
              <a:rPr lang="ru-RU" i="1" u="sng" dirty="0" smtClean="0"/>
              <a:t>и</a:t>
            </a:r>
            <a:r>
              <a:rPr lang="ru-RU" i="1" dirty="0" smtClean="0"/>
              <a:t>ть, одноврем</a:t>
            </a:r>
            <a:r>
              <a:rPr lang="ru-RU" i="1" u="sng" dirty="0" smtClean="0"/>
              <a:t>е</a:t>
            </a:r>
            <a:r>
              <a:rPr lang="ru-RU" i="1" dirty="0" smtClean="0"/>
              <a:t>нно, крас</a:t>
            </a:r>
            <a:r>
              <a:rPr lang="ru-RU" i="1" u="sng" dirty="0" smtClean="0"/>
              <a:t>и</a:t>
            </a:r>
            <a:r>
              <a:rPr lang="ru-RU" i="1" dirty="0" smtClean="0"/>
              <a:t>вее, кварт</a:t>
            </a:r>
            <a:r>
              <a:rPr lang="ru-RU" i="1" u="sng" dirty="0" smtClean="0"/>
              <a:t>а</a:t>
            </a:r>
            <a:r>
              <a:rPr lang="ru-RU" i="1" dirty="0" smtClean="0"/>
              <a:t>л, катал</a:t>
            </a:r>
            <a:r>
              <a:rPr lang="ru-RU" i="1" u="sng" dirty="0" smtClean="0"/>
              <a:t>о</a:t>
            </a:r>
            <a:r>
              <a:rPr lang="ru-RU" i="1" dirty="0" smtClean="0"/>
              <a:t>г, к</a:t>
            </a:r>
            <a:r>
              <a:rPr lang="ru-RU" i="1" u="sng" dirty="0" smtClean="0"/>
              <a:t>о</a:t>
            </a:r>
            <a:r>
              <a:rPr lang="ru-RU" i="1" dirty="0" smtClean="0"/>
              <a:t>лледж, избалов</a:t>
            </a:r>
            <a:r>
              <a:rPr lang="ru-RU" i="1" u="sng" dirty="0" smtClean="0"/>
              <a:t>а</a:t>
            </a:r>
            <a:r>
              <a:rPr lang="ru-RU" i="1" dirty="0" smtClean="0"/>
              <a:t>ть, избал</a:t>
            </a:r>
            <a:r>
              <a:rPr lang="ru-RU" i="1" u="sng" dirty="0" smtClean="0"/>
              <a:t>о</a:t>
            </a:r>
            <a:r>
              <a:rPr lang="ru-RU" i="1" dirty="0" smtClean="0"/>
              <a:t>ванный, зав</a:t>
            </a:r>
            <a:r>
              <a:rPr lang="ru-RU" i="1" u="sng" dirty="0" smtClean="0"/>
              <a:t>и</a:t>
            </a:r>
            <a:r>
              <a:rPr lang="ru-RU" i="1" dirty="0" smtClean="0"/>
              <a:t>дно, </a:t>
            </a:r>
            <a:r>
              <a:rPr lang="ru-RU" i="1" u="sng" dirty="0" smtClean="0"/>
              <a:t>а</a:t>
            </a:r>
            <a:r>
              <a:rPr lang="ru-RU" i="1" dirty="0" smtClean="0"/>
              <a:t>вгустовский, алфав</a:t>
            </a:r>
            <a:r>
              <a:rPr lang="ru-RU" i="1" u="sng" dirty="0" smtClean="0"/>
              <a:t>и</a:t>
            </a:r>
            <a:r>
              <a:rPr lang="ru-RU" i="1" dirty="0" smtClean="0"/>
              <a:t>т, зак</a:t>
            </a:r>
            <a:r>
              <a:rPr lang="ru-RU" i="1" u="sng" dirty="0" smtClean="0"/>
              <a:t>у</a:t>
            </a:r>
            <a:r>
              <a:rPr lang="ru-RU" i="1" dirty="0" smtClean="0"/>
              <a:t>порить.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003232" cy="56372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такое «Норма» и «Языковая норма»?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такое «Орфоэпия»? Какими законами определяются произносительные нормы русского языка?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Какие стили произношения существуют</a:t>
            </a:r>
            <a:r>
              <a:rPr lang="en-US" dirty="0" smtClean="0"/>
              <a:t>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такое акцентологические нормы</a:t>
            </a:r>
            <a:r>
              <a:rPr lang="en-US" dirty="0" smtClean="0"/>
              <a:t>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Какие существуют правила произношения гласных и согласных звуков? </a:t>
            </a:r>
          </a:p>
          <a:p>
            <a:pPr marL="514350" indent="-51435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147248" cy="32403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Языковая норма </a:t>
            </a:r>
            <a:r>
              <a:rPr lang="ru-RU" dirty="0" smtClean="0"/>
              <a:t>– это совокупность явлений,  разрешённых системой языка, отражённых и закреплённых в речи носителей языка и являющихся обязательными для всех владеющих литературным языком в определённый период времени.</a:t>
            </a:r>
          </a:p>
          <a:p>
            <a:pPr algn="ctr">
              <a:buNone/>
            </a:pP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212976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Норма</a:t>
            </a:r>
            <a:r>
              <a:rPr lang="ru-RU" sz="2400" dirty="0" smtClean="0"/>
              <a:t> – это категория историческая:  основой её функционирования является стабильность, устойчивость, и вместе с тем норма подвержена изменениям, что вытекает из природы языка как явления социального. В процессе  речи создаются новые формы – обычно по моделям, уже заложенным в системе языка.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8352928" cy="6336704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 smtClean="0"/>
              <a:t>    В современной лингвистике  существует понятие </a:t>
            </a:r>
            <a:r>
              <a:rPr lang="ru-RU" dirty="0" smtClean="0">
                <a:solidFill>
                  <a:srgbClr val="FF0000"/>
                </a:solidFill>
              </a:rPr>
              <a:t>кодификации нормы </a:t>
            </a:r>
            <a:r>
              <a:rPr lang="ru-RU" dirty="0" smtClean="0"/>
              <a:t>– отражения субъективно  существующей современной литературной нормы, сформулированной  в виде правил и предписаний в учебниках, словарях, справочниках. 	</a:t>
            </a:r>
          </a:p>
          <a:p>
            <a:endParaRPr lang="ru-RU" dirty="0" smtClean="0"/>
          </a:p>
          <a:p>
            <a:pPr algn="ctr">
              <a:buNone/>
            </a:pPr>
            <a:r>
              <a:rPr lang="ru-RU" dirty="0" smtClean="0"/>
              <a:t>Необходимый элемент культуры речи – знание произносительных норм русского языка, изучаемых </a:t>
            </a:r>
            <a:r>
              <a:rPr lang="ru-RU" dirty="0" smtClean="0">
                <a:solidFill>
                  <a:srgbClr val="FF0000"/>
                </a:solidFill>
              </a:rPr>
              <a:t>орфоэпий.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 Орфоэпия </a:t>
            </a:r>
            <a:r>
              <a:rPr lang="ru-RU" dirty="0" smtClean="0"/>
              <a:t>– (от греч. </a:t>
            </a:r>
            <a:r>
              <a:rPr lang="en-US" dirty="0" err="1" smtClean="0"/>
              <a:t>orthos</a:t>
            </a:r>
            <a:r>
              <a:rPr lang="ru-RU" dirty="0" smtClean="0"/>
              <a:t> – прямой, правильный + </a:t>
            </a:r>
            <a:r>
              <a:rPr lang="en-US" dirty="0" smtClean="0"/>
              <a:t>epos</a:t>
            </a:r>
            <a:r>
              <a:rPr lang="ru-RU" dirty="0" smtClean="0"/>
              <a:t> – речь).</a:t>
            </a:r>
          </a:p>
          <a:p>
            <a:pPr>
              <a:buNone/>
            </a:pPr>
            <a:r>
              <a:rPr lang="ru-RU" dirty="0" smtClean="0"/>
              <a:t>Определения </a:t>
            </a:r>
            <a:r>
              <a:rPr lang="ru-RU" dirty="0" smtClean="0">
                <a:solidFill>
                  <a:srgbClr val="FF0000"/>
                </a:solidFill>
              </a:rPr>
              <a:t>орфоэпии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1. Раздел языкознания, занимающийся изучением нормативного литературного произношения.</a:t>
            </a:r>
          </a:p>
          <a:p>
            <a:pPr>
              <a:buNone/>
            </a:pPr>
            <a:r>
              <a:rPr lang="ru-RU" dirty="0" smtClean="0"/>
              <a:t>2. Совокупность правил, устанавливающих единообразное  произношение, соответствующее принятым в данном языке  произносительным нормам.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075240" cy="6069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   </a:t>
            </a:r>
            <a:r>
              <a:rPr lang="ru-RU" dirty="0" smtClean="0">
                <a:solidFill>
                  <a:srgbClr val="FF0000"/>
                </a:solidFill>
              </a:rPr>
              <a:t>Произносительные нормы русского языка определяются, прежде всего, следующими основными фонетическими  законами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ru-RU" dirty="0" smtClean="0"/>
              <a:t>    1. редукция безударных гласных, т.е. количественные и качественные изменения звуков в результате ослабления артикуляции;</a:t>
            </a:r>
          </a:p>
          <a:p>
            <a:pPr lvl="0">
              <a:buNone/>
            </a:pPr>
            <a:r>
              <a:rPr lang="ru-RU" dirty="0" smtClean="0"/>
              <a:t>    2. оглушение звонких согласных на конце слов;</a:t>
            </a:r>
          </a:p>
          <a:p>
            <a:pPr lvl="0">
              <a:buNone/>
            </a:pPr>
            <a:r>
              <a:rPr lang="en-US" dirty="0" smtClean="0"/>
              <a:t>    </a:t>
            </a:r>
            <a:r>
              <a:rPr lang="ru-RU" dirty="0" smtClean="0"/>
              <a:t>3</a:t>
            </a:r>
            <a:r>
              <a:rPr lang="ru-RU" dirty="0" smtClean="0"/>
              <a:t>. ассимиляция (уподобление) согласных по глухости и звонкости на стыке морфем;</a:t>
            </a:r>
          </a:p>
          <a:p>
            <a:pPr lvl="0">
              <a:buNone/>
            </a:pPr>
            <a:r>
              <a:rPr lang="ru-RU" dirty="0" smtClean="0"/>
              <a:t>    4. выпадение некоторых звуков в  сочетаниях согласных.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Стили произношения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На характер произношения существенное влияние оказывают.  В зависимости от </a:t>
            </a:r>
            <a:r>
              <a:rPr lang="ru-RU" dirty="0" smtClean="0">
                <a:solidFill>
                  <a:srgbClr val="FF0000"/>
                </a:solidFill>
              </a:rPr>
              <a:t>темпа речи </a:t>
            </a:r>
            <a:r>
              <a:rPr lang="ru-RU" dirty="0" smtClean="0"/>
              <a:t>различают стили  </a:t>
            </a:r>
            <a:r>
              <a:rPr lang="ru-RU" dirty="0" smtClean="0">
                <a:solidFill>
                  <a:srgbClr val="FF0000"/>
                </a:solidFill>
              </a:rPr>
              <a:t>полный и неполный</a:t>
            </a:r>
            <a:r>
              <a:rPr lang="ru-RU" i="1" dirty="0" smtClean="0"/>
              <a:t>.</a:t>
            </a:r>
            <a:endParaRPr lang="en-US" i="1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Полный стиль </a:t>
            </a:r>
            <a:r>
              <a:rPr lang="ru-RU" dirty="0" smtClean="0"/>
              <a:t>(при медленном темпе речи)  отличается </a:t>
            </a:r>
            <a:r>
              <a:rPr lang="ru-RU" dirty="0" smtClean="0">
                <a:solidFill>
                  <a:srgbClr val="FF0000"/>
                </a:solidFill>
              </a:rPr>
              <a:t>чёткой артикуляцией</a:t>
            </a:r>
            <a:r>
              <a:rPr lang="ru-RU" dirty="0" smtClean="0"/>
              <a:t>, а в </a:t>
            </a:r>
            <a:r>
              <a:rPr lang="ru-RU" dirty="0" smtClean="0">
                <a:solidFill>
                  <a:srgbClr val="FF0000"/>
                </a:solidFill>
              </a:rPr>
              <a:t>неполном стиле </a:t>
            </a:r>
            <a:r>
              <a:rPr lang="ru-RU" dirty="0" smtClean="0"/>
              <a:t>(при быстром темпе речи) произношение звуков </a:t>
            </a:r>
            <a:r>
              <a:rPr lang="ru-RU" dirty="0" smtClean="0">
                <a:solidFill>
                  <a:srgbClr val="FF0000"/>
                </a:solidFill>
              </a:rPr>
              <a:t>менее отчетливо</a:t>
            </a:r>
            <a:r>
              <a:rPr lang="ru-RU" dirty="0" smtClean="0"/>
              <a:t>; они произносятся </a:t>
            </a:r>
            <a:r>
              <a:rPr lang="ru-RU" dirty="0" smtClean="0">
                <a:solidFill>
                  <a:srgbClr val="FF0000"/>
                </a:solidFill>
              </a:rPr>
              <a:t>редуцированно. 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19256" cy="585326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 Существует также </a:t>
            </a:r>
            <a:r>
              <a:rPr lang="ru-RU" dirty="0" smtClean="0">
                <a:solidFill>
                  <a:srgbClr val="FF0000"/>
                </a:solidFill>
              </a:rPr>
              <a:t>классификация стилей </a:t>
            </a:r>
            <a:r>
              <a:rPr lang="ru-RU" dirty="0" smtClean="0"/>
              <a:t>произношения, связанная со стилистической дифференциацией,  в которой различают </a:t>
            </a:r>
            <a:r>
              <a:rPr lang="ru-RU" dirty="0" smtClean="0">
                <a:solidFill>
                  <a:srgbClr val="FF0000"/>
                </a:solidFill>
              </a:rPr>
              <a:t>книжный, разговорный и просторечный стили произношения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/>
              <a:t>Звучание слов оформляется по нормам того или иного стиля  произношения. </a:t>
            </a:r>
          </a:p>
          <a:p>
            <a:pPr algn="ctr">
              <a:buNone/>
            </a:pPr>
            <a:r>
              <a:rPr lang="ru-RU" dirty="0" smtClean="0"/>
              <a:t>    Например, в </a:t>
            </a:r>
            <a:r>
              <a:rPr lang="ru-RU" dirty="0" smtClean="0">
                <a:solidFill>
                  <a:srgbClr val="FF0000"/>
                </a:solidFill>
              </a:rPr>
              <a:t>книжном стиле </a:t>
            </a:r>
            <a:r>
              <a:rPr lang="ru-RU" dirty="0" smtClean="0"/>
              <a:t>слова  </a:t>
            </a:r>
            <a:r>
              <a:rPr lang="ru-RU" i="1" dirty="0" smtClean="0">
                <a:solidFill>
                  <a:srgbClr val="FF0000"/>
                </a:solidFill>
              </a:rPr>
              <a:t>поэт, сонет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произносятся без редукции  [о], </a:t>
            </a:r>
          </a:p>
          <a:p>
            <a:pPr algn="ctr">
              <a:buNone/>
            </a:pPr>
            <a:r>
              <a:rPr lang="ru-RU" dirty="0" smtClean="0"/>
              <a:t>    в </a:t>
            </a:r>
            <a:r>
              <a:rPr lang="ru-RU" dirty="0" smtClean="0">
                <a:solidFill>
                  <a:srgbClr val="FF0000"/>
                </a:solidFill>
              </a:rPr>
              <a:t>разговорном</a:t>
            </a:r>
            <a:r>
              <a:rPr lang="ru-RU" dirty="0" smtClean="0"/>
              <a:t> – со слабой редукцией:  </a:t>
            </a:r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п</a:t>
            </a:r>
            <a:r>
              <a:rPr lang="ru-RU" dirty="0" smtClean="0"/>
              <a:t> [</a:t>
            </a:r>
            <a:r>
              <a:rPr lang="ru-RU" dirty="0" smtClean="0">
                <a:sym typeface="Symbol"/>
              </a:rPr>
              <a:t></a:t>
            </a:r>
            <a:r>
              <a:rPr lang="ru-RU" dirty="0" smtClean="0"/>
              <a:t>] </a:t>
            </a:r>
            <a:r>
              <a:rPr lang="ru-RU" dirty="0" err="1" smtClean="0"/>
              <a:t>эт</a:t>
            </a:r>
            <a:r>
              <a:rPr lang="ru-RU" dirty="0" smtClean="0"/>
              <a:t>,  с [</a:t>
            </a:r>
            <a:r>
              <a:rPr lang="ru-RU" dirty="0" smtClean="0">
                <a:sym typeface="Symbol"/>
              </a:rPr>
              <a:t></a:t>
            </a:r>
            <a:r>
              <a:rPr lang="ru-RU" dirty="0" smtClean="0"/>
              <a:t>] нет.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	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 smtClean="0">
                <a:solidFill>
                  <a:srgbClr val="FF0000"/>
                </a:solidFill>
              </a:rPr>
              <a:t>разговорном </a:t>
            </a:r>
            <a:r>
              <a:rPr lang="ru-RU" dirty="0" smtClean="0"/>
              <a:t>стиле чётко произносятся слова типа </a:t>
            </a:r>
            <a:r>
              <a:rPr lang="ru-RU" i="1" dirty="0" smtClean="0">
                <a:solidFill>
                  <a:srgbClr val="FF0000"/>
                </a:solidFill>
              </a:rPr>
              <a:t>только, се[в]</a:t>
            </a:r>
            <a:r>
              <a:rPr lang="ru-RU" i="1" dirty="0" err="1" smtClean="0">
                <a:solidFill>
                  <a:srgbClr val="FF0000"/>
                </a:solidFill>
              </a:rPr>
              <a:t>одня</a:t>
            </a:r>
            <a:r>
              <a:rPr lang="ru-RU" i="1" dirty="0" smtClean="0"/>
              <a:t>,</a:t>
            </a:r>
            <a:r>
              <a:rPr lang="ru-RU" dirty="0" smtClean="0"/>
              <a:t>  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просторечном</a:t>
            </a:r>
            <a:r>
              <a:rPr lang="ru-RU" dirty="0" smtClean="0"/>
              <a:t> возможно их произношение  редуцировано: </a:t>
            </a:r>
            <a:r>
              <a:rPr lang="ru-RU" dirty="0" smtClean="0">
                <a:solidFill>
                  <a:srgbClr val="FF0000"/>
                </a:solidFill>
              </a:rPr>
              <a:t>[ток </a:t>
            </a:r>
            <a:r>
              <a:rPr lang="ru-RU" dirty="0" err="1" smtClean="0">
                <a:solidFill>
                  <a:srgbClr val="FF0000"/>
                </a:solidFill>
              </a:rPr>
              <a:t>ъ</a:t>
            </a:r>
            <a:r>
              <a:rPr lang="ru-RU" dirty="0" smtClean="0">
                <a:solidFill>
                  <a:srgbClr val="FF0000"/>
                </a:solidFill>
              </a:rPr>
              <a:t>], [с’ </a:t>
            </a:r>
            <a:r>
              <a:rPr lang="ru-RU" dirty="0" err="1" smtClean="0">
                <a:solidFill>
                  <a:srgbClr val="FF0000"/>
                </a:solidFill>
              </a:rPr>
              <a:t>одн</a:t>
            </a:r>
            <a:r>
              <a:rPr lang="ru-RU" dirty="0" smtClean="0">
                <a:solidFill>
                  <a:srgbClr val="FF0000"/>
                </a:solidFill>
              </a:rPr>
              <a:t>’ а].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Произношение   гласных звуков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75240" cy="5349208"/>
          </a:xfrm>
        </p:spPr>
        <p:txBody>
          <a:bodyPr>
            <a:normAutofit fontScale="92500"/>
          </a:bodyPr>
          <a:lstStyle/>
          <a:p>
            <a:pPr lvl="0" algn="ctr">
              <a:buNone/>
            </a:pPr>
            <a:r>
              <a:rPr lang="ru-RU" dirty="0" smtClean="0"/>
              <a:t>     Гласные под ударением произносятся  в соответствии с написанием.</a:t>
            </a:r>
          </a:p>
          <a:p>
            <a:pPr lvl="0" algn="ctr"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FF0000"/>
                </a:solidFill>
              </a:rPr>
              <a:t>В безударных слогах гласные  </a:t>
            </a:r>
            <a:r>
              <a:rPr lang="ru-RU" dirty="0" smtClean="0"/>
              <a:t>подвергаются </a:t>
            </a:r>
            <a:r>
              <a:rPr lang="ru-RU" dirty="0" smtClean="0">
                <a:solidFill>
                  <a:srgbClr val="FF0000"/>
                </a:solidFill>
              </a:rPr>
              <a:t>редукции, </a:t>
            </a:r>
            <a:r>
              <a:rPr lang="ru-RU" dirty="0" smtClean="0"/>
              <a:t>т.е. произносятся с более ослабленной  артикуляцией</a:t>
            </a:r>
            <a:r>
              <a:rPr lang="ru-RU" dirty="0" smtClean="0"/>
              <a:t>.</a:t>
            </a:r>
            <a:endParaRPr lang="en-US" dirty="0" smtClean="0"/>
          </a:p>
          <a:p>
            <a:pPr lvl="0"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Редукция может быть  </a:t>
            </a:r>
            <a:r>
              <a:rPr lang="ru-RU" dirty="0" smtClean="0">
                <a:solidFill>
                  <a:srgbClr val="FF0000"/>
                </a:solidFill>
              </a:rPr>
              <a:t>количественной и качественной</a:t>
            </a:r>
            <a:r>
              <a:rPr lang="ru-RU" dirty="0" smtClean="0"/>
              <a:t>. 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Количественная </a:t>
            </a:r>
            <a:r>
              <a:rPr lang="ru-RU" dirty="0" smtClean="0">
                <a:solidFill>
                  <a:srgbClr val="FF0000"/>
                </a:solidFill>
              </a:rPr>
              <a:t>редукция </a:t>
            </a:r>
            <a:r>
              <a:rPr lang="ru-RU" dirty="0" smtClean="0"/>
              <a:t>– это уменьшение  длительности и силы безударного гласного. </a:t>
            </a:r>
          </a:p>
          <a:p>
            <a:pPr algn="ctr">
              <a:buNone/>
            </a:pPr>
            <a:r>
              <a:rPr lang="ru-RU" dirty="0" smtClean="0"/>
              <a:t>    Она  присуща звукам [и],[</a:t>
            </a:r>
            <a:r>
              <a:rPr lang="ru-RU" dirty="0" err="1" smtClean="0"/>
              <a:t>ы</a:t>
            </a:r>
            <a:r>
              <a:rPr lang="ru-RU" dirty="0" smtClean="0"/>
              <a:t>],[у</a:t>
            </a:r>
            <a:r>
              <a:rPr lang="ru-RU" dirty="0" smtClean="0"/>
              <a:t>].</a:t>
            </a:r>
            <a:endParaRPr lang="en-US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Качественная </a:t>
            </a:r>
            <a:r>
              <a:rPr lang="ru-RU" dirty="0" smtClean="0">
                <a:solidFill>
                  <a:srgbClr val="FF0000"/>
                </a:solidFill>
              </a:rPr>
              <a:t>редукция </a:t>
            </a:r>
            <a:r>
              <a:rPr lang="ru-RU" dirty="0" smtClean="0"/>
              <a:t>– это качественное изменение звучания гласного с потерей некоторых признаков его тембра. Качественной редукции подвергаются  звуки [а],  [о[,  [э].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Произношение согласных звуков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147248" cy="4701136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0000"/>
                </a:solidFill>
              </a:rPr>
              <a:t>Звонкие и согласные в конце слова оглушаются </a:t>
            </a:r>
            <a:r>
              <a:rPr lang="ru-RU" dirty="0" smtClean="0"/>
              <a:t>в парные глухие: </a:t>
            </a:r>
            <a:r>
              <a:rPr lang="ru-RU" dirty="0" err="1" smtClean="0"/>
              <a:t>моро</a:t>
            </a:r>
            <a:r>
              <a:rPr lang="ru-RU" dirty="0" smtClean="0"/>
              <a:t>[с],  </a:t>
            </a:r>
            <a:r>
              <a:rPr lang="ru-RU" dirty="0" err="1" smtClean="0"/>
              <a:t>бага</a:t>
            </a:r>
            <a:r>
              <a:rPr lang="ru-RU" dirty="0" smtClean="0"/>
              <a:t>[</a:t>
            </a:r>
            <a:r>
              <a:rPr lang="ru-RU" dirty="0" err="1" smtClean="0"/>
              <a:t>ш</a:t>
            </a:r>
            <a:r>
              <a:rPr lang="ru-RU" dirty="0" smtClean="0"/>
              <a:t>] и др.  Оглушение звука [г] в непарный  [</a:t>
            </a:r>
            <a:r>
              <a:rPr lang="ru-RU" dirty="0" err="1" smtClean="0"/>
              <a:t>х</a:t>
            </a:r>
            <a:r>
              <a:rPr lang="ru-RU" dirty="0" smtClean="0"/>
              <a:t>] является литературной нормой лишь в слове   Бог [</a:t>
            </a:r>
            <a:r>
              <a:rPr lang="ru-RU" dirty="0" err="1" smtClean="0"/>
              <a:t>х</a:t>
            </a:r>
            <a:r>
              <a:rPr lang="ru-RU" dirty="0" smtClean="0"/>
              <a:t>]; в остальных случаях произношение  на конце слова [</a:t>
            </a:r>
            <a:r>
              <a:rPr lang="ru-RU" dirty="0" err="1" smtClean="0"/>
              <a:t>х</a:t>
            </a:r>
            <a:r>
              <a:rPr lang="ru-RU" dirty="0" smtClean="0"/>
              <a:t>] вместо [к] – диалектная черта: сне[</a:t>
            </a:r>
            <a:r>
              <a:rPr lang="ru-RU" dirty="0" err="1" smtClean="0"/>
              <a:t>х</a:t>
            </a:r>
            <a:r>
              <a:rPr lang="ru-RU" dirty="0" smtClean="0"/>
              <a:t>], </a:t>
            </a:r>
            <a:r>
              <a:rPr lang="ru-RU" dirty="0" err="1" smtClean="0"/>
              <a:t>вра</a:t>
            </a:r>
            <a:r>
              <a:rPr lang="ru-RU" dirty="0" smtClean="0"/>
              <a:t> [</a:t>
            </a:r>
            <a:r>
              <a:rPr lang="ru-RU" dirty="0" err="1" smtClean="0"/>
              <a:t>х</a:t>
            </a:r>
            <a:r>
              <a:rPr lang="ru-RU" dirty="0" smtClean="0"/>
              <a:t>], </a:t>
            </a:r>
            <a:r>
              <a:rPr lang="ru-RU" dirty="0" err="1" smtClean="0"/>
              <a:t>пиро</a:t>
            </a:r>
            <a:r>
              <a:rPr lang="ru-RU" dirty="0" smtClean="0"/>
              <a:t> [</a:t>
            </a:r>
            <a:r>
              <a:rPr lang="ru-RU" dirty="0" err="1" smtClean="0"/>
              <a:t>х</a:t>
            </a:r>
            <a:r>
              <a:rPr lang="ru-RU" dirty="0" smtClean="0"/>
              <a:t>].</a:t>
            </a:r>
          </a:p>
          <a:p>
            <a:pPr lvl="0" algn="ctr">
              <a:buNone/>
            </a:pPr>
            <a:r>
              <a:rPr lang="ru-RU" dirty="0" smtClean="0"/>
              <a:t>    Звук [г] произносится как  [</a:t>
            </a:r>
            <a:r>
              <a:rPr lang="ru-RU" dirty="0" err="1" smtClean="0"/>
              <a:t>х</a:t>
            </a:r>
            <a:r>
              <a:rPr lang="ru-RU" dirty="0" smtClean="0"/>
              <a:t>] в сочетаниях </a:t>
            </a:r>
            <a:r>
              <a:rPr lang="ru-RU" i="1" dirty="0" err="1" smtClean="0"/>
              <a:t>гк</a:t>
            </a:r>
            <a:r>
              <a:rPr lang="ru-RU" i="1" dirty="0" smtClean="0"/>
              <a:t> </a:t>
            </a:r>
            <a:r>
              <a:rPr lang="ru-RU" dirty="0" smtClean="0"/>
              <a:t>и</a:t>
            </a:r>
            <a:r>
              <a:rPr lang="ru-RU" i="1" dirty="0" smtClean="0"/>
              <a:t> </a:t>
            </a:r>
            <a:r>
              <a:rPr lang="ru-RU" i="1" dirty="0" err="1" smtClean="0"/>
              <a:t>гч</a:t>
            </a:r>
            <a:r>
              <a:rPr lang="ru-RU" dirty="0" smtClean="0"/>
              <a:t>:   </a:t>
            </a:r>
            <a:r>
              <a:rPr lang="ru-RU" dirty="0" err="1" smtClean="0"/>
              <a:t>лё</a:t>
            </a:r>
            <a:r>
              <a:rPr lang="ru-RU" dirty="0" smtClean="0"/>
              <a:t> [</a:t>
            </a:r>
            <a:r>
              <a:rPr lang="ru-RU" dirty="0" err="1" smtClean="0"/>
              <a:t>хк</a:t>
            </a:r>
            <a:r>
              <a:rPr lang="ru-RU" dirty="0" smtClean="0"/>
              <a:t>’]</a:t>
            </a:r>
            <a:r>
              <a:rPr lang="ru-RU" dirty="0" err="1" smtClean="0"/>
              <a:t>ий</a:t>
            </a:r>
            <a:r>
              <a:rPr lang="ru-RU" dirty="0" smtClean="0"/>
              <a:t> – лёгкий, </a:t>
            </a:r>
            <a:r>
              <a:rPr lang="ru-RU" dirty="0" err="1" smtClean="0"/>
              <a:t>ле</a:t>
            </a:r>
            <a:r>
              <a:rPr lang="ru-RU" dirty="0" smtClean="0"/>
              <a:t> [</a:t>
            </a:r>
            <a:r>
              <a:rPr lang="ru-RU" dirty="0" err="1" smtClean="0"/>
              <a:t>хк</a:t>
            </a:r>
            <a:r>
              <a:rPr lang="ru-RU" dirty="0" smtClean="0"/>
              <a:t>]о – легко.  </a:t>
            </a:r>
          </a:p>
          <a:p>
            <a:pPr lvl="0">
              <a:buNone/>
            </a:pPr>
            <a:r>
              <a:rPr lang="ru-RU" dirty="0" smtClean="0"/>
              <a:t>    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205</TotalTime>
  <Words>1779</Words>
  <Application>Microsoft Office PowerPoint</Application>
  <PresentationFormat>Экран (4:3)</PresentationFormat>
  <Paragraphs>139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Эркер</vt:lpstr>
      <vt:lpstr>Слайд 1</vt:lpstr>
      <vt:lpstr> Понятия «Норма», «Языковая норма». Основные характеристики нормы </vt:lpstr>
      <vt:lpstr>Слайд 3</vt:lpstr>
      <vt:lpstr>Слайд 4</vt:lpstr>
      <vt:lpstr>Слайд 5</vt:lpstr>
      <vt:lpstr>Стили произношения</vt:lpstr>
      <vt:lpstr>Слайд 7</vt:lpstr>
      <vt:lpstr>Произношение   гласных звуков </vt:lpstr>
      <vt:lpstr>Произношение согласных звуков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 Произношение заимствованных слов </vt:lpstr>
      <vt:lpstr>Слайд 18</vt:lpstr>
      <vt:lpstr>Слайд 19</vt:lpstr>
      <vt:lpstr>Акцентологические нормы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Пользователь Windows</cp:lastModifiedBy>
  <cp:revision>38</cp:revision>
  <dcterms:created xsi:type="dcterms:W3CDTF">2019-04-02T05:38:55Z</dcterms:created>
  <dcterms:modified xsi:type="dcterms:W3CDTF">2019-06-02T08:18:59Z</dcterms:modified>
</cp:coreProperties>
</file>