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 id="2147483721" r:id="rId4"/>
    <p:sldMasterId id="2147483735" r:id="rId5"/>
    <p:sldMasterId id="2147483749" r:id="rId6"/>
    <p:sldMasterId id="2147483763" r:id="rId7"/>
    <p:sldMasterId id="2147483787" r:id="rId8"/>
    <p:sldMasterId id="2147483799" r:id="rId9"/>
  </p:sldMasterIdLst>
  <p:notesMasterIdLst>
    <p:notesMasterId r:id="rId142"/>
  </p:notesMasterIdLst>
  <p:sldIdLst>
    <p:sldId id="649" r:id="rId10"/>
    <p:sldId id="563" r:id="rId11"/>
    <p:sldId id="650" r:id="rId12"/>
    <p:sldId id="328" r:id="rId13"/>
    <p:sldId id="323" r:id="rId14"/>
    <p:sldId id="259" r:id="rId15"/>
    <p:sldId id="261" r:id="rId16"/>
    <p:sldId id="262" r:id="rId17"/>
    <p:sldId id="263" r:id="rId18"/>
    <p:sldId id="264" r:id="rId19"/>
    <p:sldId id="648" r:id="rId20"/>
    <p:sldId id="265" r:id="rId21"/>
    <p:sldId id="316" r:id="rId22"/>
    <p:sldId id="266" r:id="rId23"/>
    <p:sldId id="645" r:id="rId24"/>
    <p:sldId id="646" r:id="rId25"/>
    <p:sldId id="647" r:id="rId26"/>
    <p:sldId id="267" r:id="rId27"/>
    <p:sldId id="32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92" r:id="rId45"/>
    <p:sldId id="284" r:id="rId46"/>
    <p:sldId id="285" r:id="rId47"/>
    <p:sldId id="286" r:id="rId48"/>
    <p:sldId id="287" r:id="rId49"/>
    <p:sldId id="288" r:id="rId50"/>
    <p:sldId id="289" r:id="rId51"/>
    <p:sldId id="293" r:id="rId52"/>
    <p:sldId id="661" r:id="rId53"/>
    <p:sldId id="662" r:id="rId54"/>
    <p:sldId id="317" r:id="rId55"/>
    <p:sldId id="663" r:id="rId56"/>
    <p:sldId id="294" r:id="rId57"/>
    <p:sldId id="656" r:id="rId58"/>
    <p:sldId id="657" r:id="rId59"/>
    <p:sldId id="290" r:id="rId60"/>
    <p:sldId id="291" r:id="rId61"/>
    <p:sldId id="325" r:id="rId62"/>
    <p:sldId id="664" r:id="rId63"/>
    <p:sldId id="318" r:id="rId64"/>
    <p:sldId id="295" r:id="rId65"/>
    <p:sldId id="296" r:id="rId66"/>
    <p:sldId id="297" r:id="rId67"/>
    <p:sldId id="298" r:id="rId68"/>
    <p:sldId id="299" r:id="rId69"/>
    <p:sldId id="301" r:id="rId70"/>
    <p:sldId id="302" r:id="rId71"/>
    <p:sldId id="319" r:id="rId72"/>
    <p:sldId id="303" r:id="rId73"/>
    <p:sldId id="305" r:id="rId74"/>
    <p:sldId id="320" r:id="rId75"/>
    <p:sldId id="321" r:id="rId76"/>
    <p:sldId id="306" r:id="rId77"/>
    <p:sldId id="307" r:id="rId78"/>
    <p:sldId id="308" r:id="rId79"/>
    <p:sldId id="309" r:id="rId80"/>
    <p:sldId id="310" r:id="rId81"/>
    <p:sldId id="311" r:id="rId82"/>
    <p:sldId id="312" r:id="rId83"/>
    <p:sldId id="665" r:id="rId84"/>
    <p:sldId id="666" r:id="rId85"/>
    <p:sldId id="322" r:id="rId86"/>
    <p:sldId id="357" r:id="rId87"/>
    <p:sldId id="667" r:id="rId88"/>
    <p:sldId id="358" r:id="rId89"/>
    <p:sldId id="324" r:id="rId90"/>
    <p:sldId id="668" r:id="rId91"/>
    <p:sldId id="361" r:id="rId92"/>
    <p:sldId id="363" r:id="rId93"/>
    <p:sldId id="364" r:id="rId94"/>
    <p:sldId id="413" r:id="rId95"/>
    <p:sldId id="326" r:id="rId96"/>
    <p:sldId id="669" r:id="rId97"/>
    <p:sldId id="670" r:id="rId98"/>
    <p:sldId id="671" r:id="rId99"/>
    <p:sldId id="385" r:id="rId100"/>
    <p:sldId id="672" r:id="rId101"/>
    <p:sldId id="673" r:id="rId102"/>
    <p:sldId id="329" r:id="rId103"/>
    <p:sldId id="330" r:id="rId104"/>
    <p:sldId id="331" r:id="rId105"/>
    <p:sldId id="332" r:id="rId106"/>
    <p:sldId id="674" r:id="rId107"/>
    <p:sldId id="333" r:id="rId108"/>
    <p:sldId id="334" r:id="rId109"/>
    <p:sldId id="335" r:id="rId110"/>
    <p:sldId id="336" r:id="rId111"/>
    <p:sldId id="354" r:id="rId112"/>
    <p:sldId id="355" r:id="rId113"/>
    <p:sldId id="337" r:id="rId114"/>
    <p:sldId id="338" r:id="rId115"/>
    <p:sldId id="339" r:id="rId116"/>
    <p:sldId id="422" r:id="rId117"/>
    <p:sldId id="369" r:id="rId118"/>
    <p:sldId id="421" r:id="rId119"/>
    <p:sldId id="360" r:id="rId120"/>
    <p:sldId id="367" r:id="rId121"/>
    <p:sldId id="368" r:id="rId122"/>
    <p:sldId id="340" r:id="rId123"/>
    <p:sldId id="341" r:id="rId124"/>
    <p:sldId id="342" r:id="rId125"/>
    <p:sldId id="343" r:id="rId126"/>
    <p:sldId id="344" r:id="rId127"/>
    <p:sldId id="356" r:id="rId128"/>
    <p:sldId id="346" r:id="rId129"/>
    <p:sldId id="347" r:id="rId130"/>
    <p:sldId id="348" r:id="rId131"/>
    <p:sldId id="349" r:id="rId132"/>
    <p:sldId id="350" r:id="rId133"/>
    <p:sldId id="359" r:id="rId134"/>
    <p:sldId id="351" r:id="rId135"/>
    <p:sldId id="352" r:id="rId136"/>
    <p:sldId id="415" r:id="rId137"/>
    <p:sldId id="417" r:id="rId138"/>
    <p:sldId id="420" r:id="rId139"/>
    <p:sldId id="419" r:id="rId140"/>
    <p:sldId id="418" r:id="rId141"/>
  </p:sldIdLst>
  <p:sldSz cx="12192000" cy="6858000"/>
  <p:notesSz cx="6858000" cy="9144000"/>
  <p:custDataLst>
    <p:tags r:id="rId14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4B3C6-FE74-4915-A38F-53516F6F936F}" type="datetimeFigureOut">
              <a:rPr lang="ru-RU" smtClean="0"/>
              <a:t>06.02.2025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36CE6-0E5A-4BD9-933E-4FD2F14D8652}" type="slidenum">
              <a:rPr lang="ru-RU" smtClean="0"/>
              <a:t>‹#›</a:t>
            </a:fld>
            <a:endParaRPr lang="ru-RU"/>
          </a:p>
        </p:txBody>
      </p:sp>
    </p:spTree>
    <p:extLst>
      <p:ext uri="{BB962C8B-B14F-4D97-AF65-F5344CB8AC3E}">
        <p14:creationId xmlns:p14="http://schemas.microsoft.com/office/powerpoint/2010/main" val="248770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6CE6-0E5A-4BD9-933E-4FD2F14D8652}"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25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12</a:t>
            </a:fld>
            <a:endParaRPr lang="ru-RU"/>
          </a:p>
        </p:txBody>
      </p:sp>
    </p:spTree>
    <p:extLst>
      <p:ext uri="{BB962C8B-B14F-4D97-AF65-F5344CB8AC3E}">
        <p14:creationId xmlns:p14="http://schemas.microsoft.com/office/powerpoint/2010/main" val="96863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13</a:t>
            </a:fld>
            <a:endParaRPr lang="ru-RU"/>
          </a:p>
        </p:txBody>
      </p:sp>
    </p:spTree>
    <p:extLst>
      <p:ext uri="{BB962C8B-B14F-4D97-AF65-F5344CB8AC3E}">
        <p14:creationId xmlns:p14="http://schemas.microsoft.com/office/powerpoint/2010/main" val="105776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14</a:t>
            </a:fld>
            <a:endParaRPr lang="ru-RU"/>
          </a:p>
        </p:txBody>
      </p:sp>
    </p:spTree>
    <p:extLst>
      <p:ext uri="{BB962C8B-B14F-4D97-AF65-F5344CB8AC3E}">
        <p14:creationId xmlns:p14="http://schemas.microsoft.com/office/powerpoint/2010/main" val="358533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18</a:t>
            </a:fld>
            <a:endParaRPr lang="ru-RU"/>
          </a:p>
        </p:txBody>
      </p:sp>
    </p:spTree>
    <p:extLst>
      <p:ext uri="{BB962C8B-B14F-4D97-AF65-F5344CB8AC3E}">
        <p14:creationId xmlns:p14="http://schemas.microsoft.com/office/powerpoint/2010/main" val="232052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19</a:t>
            </a:fld>
            <a:endParaRPr lang="ru-RU"/>
          </a:p>
        </p:txBody>
      </p:sp>
    </p:spTree>
    <p:extLst>
      <p:ext uri="{BB962C8B-B14F-4D97-AF65-F5344CB8AC3E}">
        <p14:creationId xmlns:p14="http://schemas.microsoft.com/office/powerpoint/2010/main" val="218502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20</a:t>
            </a:fld>
            <a:endParaRPr lang="ru-RU"/>
          </a:p>
        </p:txBody>
      </p:sp>
    </p:spTree>
    <p:extLst>
      <p:ext uri="{BB962C8B-B14F-4D97-AF65-F5344CB8AC3E}">
        <p14:creationId xmlns:p14="http://schemas.microsoft.com/office/powerpoint/2010/main" val="190860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21</a:t>
            </a:fld>
            <a:endParaRPr lang="ru-RU"/>
          </a:p>
        </p:txBody>
      </p:sp>
    </p:spTree>
    <p:extLst>
      <p:ext uri="{BB962C8B-B14F-4D97-AF65-F5344CB8AC3E}">
        <p14:creationId xmlns:p14="http://schemas.microsoft.com/office/powerpoint/2010/main" val="211581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22</a:t>
            </a:fld>
            <a:endParaRPr lang="ru-RU"/>
          </a:p>
        </p:txBody>
      </p:sp>
    </p:spTree>
    <p:extLst>
      <p:ext uri="{BB962C8B-B14F-4D97-AF65-F5344CB8AC3E}">
        <p14:creationId xmlns:p14="http://schemas.microsoft.com/office/powerpoint/2010/main" val="198776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23</a:t>
            </a:fld>
            <a:endParaRPr lang="ru-RU"/>
          </a:p>
        </p:txBody>
      </p:sp>
    </p:spTree>
    <p:extLst>
      <p:ext uri="{BB962C8B-B14F-4D97-AF65-F5344CB8AC3E}">
        <p14:creationId xmlns:p14="http://schemas.microsoft.com/office/powerpoint/2010/main" val="4103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24</a:t>
            </a:fld>
            <a:endParaRPr lang="ru-RU"/>
          </a:p>
        </p:txBody>
      </p:sp>
    </p:spTree>
    <p:extLst>
      <p:ext uri="{BB962C8B-B14F-4D97-AF65-F5344CB8AC3E}">
        <p14:creationId xmlns:p14="http://schemas.microsoft.com/office/powerpoint/2010/main" val="340861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6CE6-0E5A-4BD9-933E-4FD2F14D8652}"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73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25</a:t>
            </a:fld>
            <a:endParaRPr lang="ru-RU"/>
          </a:p>
        </p:txBody>
      </p:sp>
    </p:spTree>
    <p:extLst>
      <p:ext uri="{BB962C8B-B14F-4D97-AF65-F5344CB8AC3E}">
        <p14:creationId xmlns:p14="http://schemas.microsoft.com/office/powerpoint/2010/main" val="2857525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26</a:t>
            </a:fld>
            <a:endParaRPr lang="ru-RU"/>
          </a:p>
        </p:txBody>
      </p:sp>
    </p:spTree>
    <p:extLst>
      <p:ext uri="{BB962C8B-B14F-4D97-AF65-F5344CB8AC3E}">
        <p14:creationId xmlns:p14="http://schemas.microsoft.com/office/powerpoint/2010/main" val="135551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27</a:t>
            </a:fld>
            <a:endParaRPr lang="ru-RU"/>
          </a:p>
        </p:txBody>
      </p:sp>
    </p:spTree>
    <p:extLst>
      <p:ext uri="{BB962C8B-B14F-4D97-AF65-F5344CB8AC3E}">
        <p14:creationId xmlns:p14="http://schemas.microsoft.com/office/powerpoint/2010/main" val="315144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28</a:t>
            </a:fld>
            <a:endParaRPr lang="ru-RU"/>
          </a:p>
        </p:txBody>
      </p:sp>
    </p:spTree>
    <p:extLst>
      <p:ext uri="{BB962C8B-B14F-4D97-AF65-F5344CB8AC3E}">
        <p14:creationId xmlns:p14="http://schemas.microsoft.com/office/powerpoint/2010/main" val="4158991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29</a:t>
            </a:fld>
            <a:endParaRPr lang="ru-RU"/>
          </a:p>
        </p:txBody>
      </p:sp>
    </p:spTree>
    <p:extLst>
      <p:ext uri="{BB962C8B-B14F-4D97-AF65-F5344CB8AC3E}">
        <p14:creationId xmlns:p14="http://schemas.microsoft.com/office/powerpoint/2010/main" val="401002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30</a:t>
            </a:fld>
            <a:endParaRPr lang="ru-RU"/>
          </a:p>
        </p:txBody>
      </p:sp>
    </p:spTree>
    <p:extLst>
      <p:ext uri="{BB962C8B-B14F-4D97-AF65-F5344CB8AC3E}">
        <p14:creationId xmlns:p14="http://schemas.microsoft.com/office/powerpoint/2010/main" val="227896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31</a:t>
            </a:fld>
            <a:endParaRPr lang="ru-RU"/>
          </a:p>
        </p:txBody>
      </p:sp>
    </p:spTree>
    <p:extLst>
      <p:ext uri="{BB962C8B-B14F-4D97-AF65-F5344CB8AC3E}">
        <p14:creationId xmlns:p14="http://schemas.microsoft.com/office/powerpoint/2010/main" val="3686648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32</a:t>
            </a:fld>
            <a:endParaRPr lang="ru-RU"/>
          </a:p>
        </p:txBody>
      </p:sp>
    </p:spTree>
    <p:extLst>
      <p:ext uri="{BB962C8B-B14F-4D97-AF65-F5344CB8AC3E}">
        <p14:creationId xmlns:p14="http://schemas.microsoft.com/office/powerpoint/2010/main" val="429015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33</a:t>
            </a:fld>
            <a:endParaRPr lang="ru-RU"/>
          </a:p>
        </p:txBody>
      </p:sp>
    </p:spTree>
    <p:extLst>
      <p:ext uri="{BB962C8B-B14F-4D97-AF65-F5344CB8AC3E}">
        <p14:creationId xmlns:p14="http://schemas.microsoft.com/office/powerpoint/2010/main" val="3129668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34</a:t>
            </a:fld>
            <a:endParaRPr lang="ru-RU"/>
          </a:p>
        </p:txBody>
      </p:sp>
    </p:spTree>
    <p:extLst>
      <p:ext uri="{BB962C8B-B14F-4D97-AF65-F5344CB8AC3E}">
        <p14:creationId xmlns:p14="http://schemas.microsoft.com/office/powerpoint/2010/main" val="119788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6CE6-0E5A-4BD9-933E-4FD2F14D8652}"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166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35</a:t>
            </a:fld>
            <a:endParaRPr lang="ru-RU"/>
          </a:p>
        </p:txBody>
      </p:sp>
    </p:spTree>
    <p:extLst>
      <p:ext uri="{BB962C8B-B14F-4D97-AF65-F5344CB8AC3E}">
        <p14:creationId xmlns:p14="http://schemas.microsoft.com/office/powerpoint/2010/main" val="1891128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36</a:t>
            </a:fld>
            <a:endParaRPr lang="ru-RU"/>
          </a:p>
        </p:txBody>
      </p:sp>
    </p:spTree>
    <p:extLst>
      <p:ext uri="{BB962C8B-B14F-4D97-AF65-F5344CB8AC3E}">
        <p14:creationId xmlns:p14="http://schemas.microsoft.com/office/powerpoint/2010/main" val="72444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37</a:t>
            </a:fld>
            <a:endParaRPr lang="ru-RU"/>
          </a:p>
        </p:txBody>
      </p:sp>
    </p:spTree>
    <p:extLst>
      <p:ext uri="{BB962C8B-B14F-4D97-AF65-F5344CB8AC3E}">
        <p14:creationId xmlns:p14="http://schemas.microsoft.com/office/powerpoint/2010/main" val="852436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38</a:t>
            </a:fld>
            <a:endParaRPr lang="ru-RU"/>
          </a:p>
        </p:txBody>
      </p:sp>
    </p:spTree>
    <p:extLst>
      <p:ext uri="{BB962C8B-B14F-4D97-AF65-F5344CB8AC3E}">
        <p14:creationId xmlns:p14="http://schemas.microsoft.com/office/powerpoint/2010/main" val="66478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39</a:t>
            </a:fld>
            <a:endParaRPr lang="ru-RU"/>
          </a:p>
        </p:txBody>
      </p:sp>
    </p:spTree>
    <p:extLst>
      <p:ext uri="{BB962C8B-B14F-4D97-AF65-F5344CB8AC3E}">
        <p14:creationId xmlns:p14="http://schemas.microsoft.com/office/powerpoint/2010/main" val="276184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40</a:t>
            </a:fld>
            <a:endParaRPr lang="ru-RU"/>
          </a:p>
        </p:txBody>
      </p:sp>
    </p:spTree>
    <p:extLst>
      <p:ext uri="{BB962C8B-B14F-4D97-AF65-F5344CB8AC3E}">
        <p14:creationId xmlns:p14="http://schemas.microsoft.com/office/powerpoint/2010/main" val="3725210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41</a:t>
            </a:fld>
            <a:endParaRPr lang="ru-RU"/>
          </a:p>
        </p:txBody>
      </p:sp>
    </p:spTree>
    <p:extLst>
      <p:ext uri="{BB962C8B-B14F-4D97-AF65-F5344CB8AC3E}">
        <p14:creationId xmlns:p14="http://schemas.microsoft.com/office/powerpoint/2010/main" val="3260102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42</a:t>
            </a:fld>
            <a:endParaRPr lang="ru-RU"/>
          </a:p>
        </p:txBody>
      </p:sp>
    </p:spTree>
    <p:extLst>
      <p:ext uri="{BB962C8B-B14F-4D97-AF65-F5344CB8AC3E}">
        <p14:creationId xmlns:p14="http://schemas.microsoft.com/office/powerpoint/2010/main" val="4265861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43</a:t>
            </a:fld>
            <a:endParaRPr lang="ru-RU"/>
          </a:p>
        </p:txBody>
      </p:sp>
    </p:spTree>
    <p:extLst>
      <p:ext uri="{BB962C8B-B14F-4D97-AF65-F5344CB8AC3E}">
        <p14:creationId xmlns:p14="http://schemas.microsoft.com/office/powerpoint/2010/main" val="2026738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46</a:t>
            </a:fld>
            <a:endParaRPr lang="ru-RU"/>
          </a:p>
        </p:txBody>
      </p:sp>
    </p:spTree>
    <p:extLst>
      <p:ext uri="{BB962C8B-B14F-4D97-AF65-F5344CB8AC3E}">
        <p14:creationId xmlns:p14="http://schemas.microsoft.com/office/powerpoint/2010/main" val="247536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a:t>
            </a:fld>
            <a:endParaRPr lang="ru-RU"/>
          </a:p>
        </p:txBody>
      </p:sp>
    </p:spTree>
    <p:extLst>
      <p:ext uri="{BB962C8B-B14F-4D97-AF65-F5344CB8AC3E}">
        <p14:creationId xmlns:p14="http://schemas.microsoft.com/office/powerpoint/2010/main" val="141956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48</a:t>
            </a:fld>
            <a:endParaRPr lang="ru-RU"/>
          </a:p>
        </p:txBody>
      </p:sp>
    </p:spTree>
    <p:extLst>
      <p:ext uri="{BB962C8B-B14F-4D97-AF65-F5344CB8AC3E}">
        <p14:creationId xmlns:p14="http://schemas.microsoft.com/office/powerpoint/2010/main" val="2164571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51</a:t>
            </a:fld>
            <a:endParaRPr lang="ru-RU"/>
          </a:p>
        </p:txBody>
      </p:sp>
    </p:spTree>
    <p:extLst>
      <p:ext uri="{BB962C8B-B14F-4D97-AF65-F5344CB8AC3E}">
        <p14:creationId xmlns:p14="http://schemas.microsoft.com/office/powerpoint/2010/main" val="1862504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52</a:t>
            </a:fld>
            <a:endParaRPr lang="ru-RU"/>
          </a:p>
        </p:txBody>
      </p:sp>
    </p:spTree>
    <p:extLst>
      <p:ext uri="{BB962C8B-B14F-4D97-AF65-F5344CB8AC3E}">
        <p14:creationId xmlns:p14="http://schemas.microsoft.com/office/powerpoint/2010/main" val="3261457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53</a:t>
            </a:fld>
            <a:endParaRPr lang="ru-RU"/>
          </a:p>
        </p:txBody>
      </p:sp>
    </p:spTree>
    <p:extLst>
      <p:ext uri="{BB962C8B-B14F-4D97-AF65-F5344CB8AC3E}">
        <p14:creationId xmlns:p14="http://schemas.microsoft.com/office/powerpoint/2010/main" val="3876143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55</a:t>
            </a:fld>
            <a:endParaRPr lang="ru-RU"/>
          </a:p>
        </p:txBody>
      </p:sp>
    </p:spTree>
    <p:extLst>
      <p:ext uri="{BB962C8B-B14F-4D97-AF65-F5344CB8AC3E}">
        <p14:creationId xmlns:p14="http://schemas.microsoft.com/office/powerpoint/2010/main" val="3843178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56</a:t>
            </a:fld>
            <a:endParaRPr lang="ru-RU"/>
          </a:p>
        </p:txBody>
      </p:sp>
    </p:spTree>
    <p:extLst>
      <p:ext uri="{BB962C8B-B14F-4D97-AF65-F5344CB8AC3E}">
        <p14:creationId xmlns:p14="http://schemas.microsoft.com/office/powerpoint/2010/main" val="654405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57</a:t>
            </a:fld>
            <a:endParaRPr lang="ru-RU"/>
          </a:p>
        </p:txBody>
      </p:sp>
    </p:spTree>
    <p:extLst>
      <p:ext uri="{BB962C8B-B14F-4D97-AF65-F5344CB8AC3E}">
        <p14:creationId xmlns:p14="http://schemas.microsoft.com/office/powerpoint/2010/main" val="2164001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58</a:t>
            </a:fld>
            <a:endParaRPr lang="ru-RU"/>
          </a:p>
        </p:txBody>
      </p:sp>
    </p:spTree>
    <p:extLst>
      <p:ext uri="{BB962C8B-B14F-4D97-AF65-F5344CB8AC3E}">
        <p14:creationId xmlns:p14="http://schemas.microsoft.com/office/powerpoint/2010/main" val="294081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59</a:t>
            </a:fld>
            <a:endParaRPr lang="ru-RU"/>
          </a:p>
        </p:txBody>
      </p:sp>
    </p:spTree>
    <p:extLst>
      <p:ext uri="{BB962C8B-B14F-4D97-AF65-F5344CB8AC3E}">
        <p14:creationId xmlns:p14="http://schemas.microsoft.com/office/powerpoint/2010/main" val="353308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60</a:t>
            </a:fld>
            <a:endParaRPr lang="ru-RU"/>
          </a:p>
        </p:txBody>
      </p:sp>
    </p:spTree>
    <p:extLst>
      <p:ext uri="{BB962C8B-B14F-4D97-AF65-F5344CB8AC3E}">
        <p14:creationId xmlns:p14="http://schemas.microsoft.com/office/powerpoint/2010/main" val="314526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a:t>
            </a:fld>
            <a:endParaRPr lang="ru-RU"/>
          </a:p>
        </p:txBody>
      </p:sp>
    </p:spTree>
    <p:extLst>
      <p:ext uri="{BB962C8B-B14F-4D97-AF65-F5344CB8AC3E}">
        <p14:creationId xmlns:p14="http://schemas.microsoft.com/office/powerpoint/2010/main" val="2917243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61</a:t>
            </a:fld>
            <a:endParaRPr lang="ru-RU"/>
          </a:p>
        </p:txBody>
      </p:sp>
    </p:spTree>
    <p:extLst>
      <p:ext uri="{BB962C8B-B14F-4D97-AF65-F5344CB8AC3E}">
        <p14:creationId xmlns:p14="http://schemas.microsoft.com/office/powerpoint/2010/main" val="3215148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62</a:t>
            </a:fld>
            <a:endParaRPr lang="ru-RU"/>
          </a:p>
        </p:txBody>
      </p:sp>
    </p:spTree>
    <p:extLst>
      <p:ext uri="{BB962C8B-B14F-4D97-AF65-F5344CB8AC3E}">
        <p14:creationId xmlns:p14="http://schemas.microsoft.com/office/powerpoint/2010/main" val="3563132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63</a:t>
            </a:fld>
            <a:endParaRPr lang="ru-RU"/>
          </a:p>
        </p:txBody>
      </p:sp>
    </p:spTree>
    <p:extLst>
      <p:ext uri="{BB962C8B-B14F-4D97-AF65-F5344CB8AC3E}">
        <p14:creationId xmlns:p14="http://schemas.microsoft.com/office/powerpoint/2010/main" val="3880122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64</a:t>
            </a:fld>
            <a:endParaRPr lang="ru-RU"/>
          </a:p>
        </p:txBody>
      </p:sp>
    </p:spTree>
    <p:extLst>
      <p:ext uri="{BB962C8B-B14F-4D97-AF65-F5344CB8AC3E}">
        <p14:creationId xmlns:p14="http://schemas.microsoft.com/office/powerpoint/2010/main" val="2396103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65</a:t>
            </a:fld>
            <a:endParaRPr lang="ru-RU"/>
          </a:p>
        </p:txBody>
      </p:sp>
    </p:spTree>
    <p:extLst>
      <p:ext uri="{BB962C8B-B14F-4D97-AF65-F5344CB8AC3E}">
        <p14:creationId xmlns:p14="http://schemas.microsoft.com/office/powerpoint/2010/main" val="3279646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66</a:t>
            </a:fld>
            <a:endParaRPr lang="ru-RU"/>
          </a:p>
        </p:txBody>
      </p:sp>
    </p:spTree>
    <p:extLst>
      <p:ext uri="{BB962C8B-B14F-4D97-AF65-F5344CB8AC3E}">
        <p14:creationId xmlns:p14="http://schemas.microsoft.com/office/powerpoint/2010/main" val="4212562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67</a:t>
            </a:fld>
            <a:endParaRPr lang="ru-RU"/>
          </a:p>
        </p:txBody>
      </p:sp>
    </p:spTree>
    <p:extLst>
      <p:ext uri="{BB962C8B-B14F-4D97-AF65-F5344CB8AC3E}">
        <p14:creationId xmlns:p14="http://schemas.microsoft.com/office/powerpoint/2010/main" val="2069225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68</a:t>
            </a:fld>
            <a:endParaRPr lang="ru-RU"/>
          </a:p>
        </p:txBody>
      </p:sp>
    </p:spTree>
    <p:extLst>
      <p:ext uri="{BB962C8B-B14F-4D97-AF65-F5344CB8AC3E}">
        <p14:creationId xmlns:p14="http://schemas.microsoft.com/office/powerpoint/2010/main" val="971154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69</a:t>
            </a:fld>
            <a:endParaRPr lang="ru-RU"/>
          </a:p>
        </p:txBody>
      </p:sp>
    </p:spTree>
    <p:extLst>
      <p:ext uri="{BB962C8B-B14F-4D97-AF65-F5344CB8AC3E}">
        <p14:creationId xmlns:p14="http://schemas.microsoft.com/office/powerpoint/2010/main" val="1242651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70</a:t>
            </a:fld>
            <a:endParaRPr lang="ru-RU"/>
          </a:p>
        </p:txBody>
      </p:sp>
    </p:spTree>
    <p:extLst>
      <p:ext uri="{BB962C8B-B14F-4D97-AF65-F5344CB8AC3E}">
        <p14:creationId xmlns:p14="http://schemas.microsoft.com/office/powerpoint/2010/main" val="78924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a:t>
            </a:fld>
            <a:endParaRPr lang="ru-RU"/>
          </a:p>
        </p:txBody>
      </p:sp>
    </p:spTree>
    <p:extLst>
      <p:ext uri="{BB962C8B-B14F-4D97-AF65-F5344CB8AC3E}">
        <p14:creationId xmlns:p14="http://schemas.microsoft.com/office/powerpoint/2010/main" val="3219217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71</a:t>
            </a:fld>
            <a:endParaRPr lang="ru-RU"/>
          </a:p>
        </p:txBody>
      </p:sp>
    </p:spTree>
    <p:extLst>
      <p:ext uri="{BB962C8B-B14F-4D97-AF65-F5344CB8AC3E}">
        <p14:creationId xmlns:p14="http://schemas.microsoft.com/office/powerpoint/2010/main" val="29426799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72</a:t>
            </a:fld>
            <a:endParaRPr lang="ru-RU"/>
          </a:p>
        </p:txBody>
      </p:sp>
    </p:spTree>
    <p:extLst>
      <p:ext uri="{BB962C8B-B14F-4D97-AF65-F5344CB8AC3E}">
        <p14:creationId xmlns:p14="http://schemas.microsoft.com/office/powerpoint/2010/main" val="4199551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73</a:t>
            </a:fld>
            <a:endParaRPr lang="ru-RU"/>
          </a:p>
        </p:txBody>
      </p:sp>
    </p:spTree>
    <p:extLst>
      <p:ext uri="{BB962C8B-B14F-4D97-AF65-F5344CB8AC3E}">
        <p14:creationId xmlns:p14="http://schemas.microsoft.com/office/powerpoint/2010/main" val="3346744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74</a:t>
            </a:fld>
            <a:endParaRPr lang="ru-RU"/>
          </a:p>
        </p:txBody>
      </p:sp>
    </p:spTree>
    <p:extLst>
      <p:ext uri="{BB962C8B-B14F-4D97-AF65-F5344CB8AC3E}">
        <p14:creationId xmlns:p14="http://schemas.microsoft.com/office/powerpoint/2010/main" val="381601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8" y="744538"/>
            <a:ext cx="6615112"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77E52-87C1-44C9-9432-13F17D9ACD4B}"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09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8</a:t>
            </a:fld>
            <a:endParaRPr lang="ru-RU"/>
          </a:p>
        </p:txBody>
      </p:sp>
    </p:spTree>
    <p:extLst>
      <p:ext uri="{BB962C8B-B14F-4D97-AF65-F5344CB8AC3E}">
        <p14:creationId xmlns:p14="http://schemas.microsoft.com/office/powerpoint/2010/main" val="87551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9</a:t>
            </a:fld>
            <a:endParaRPr lang="ru-RU"/>
          </a:p>
        </p:txBody>
      </p:sp>
    </p:spTree>
    <p:extLst>
      <p:ext uri="{BB962C8B-B14F-4D97-AF65-F5344CB8AC3E}">
        <p14:creationId xmlns:p14="http://schemas.microsoft.com/office/powerpoint/2010/main" val="395218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6C36CE6-0E5A-4BD9-933E-4FD2F14D8652}" type="slidenum">
              <a:rPr lang="ru-RU" smtClean="0"/>
              <a:t>10</a:t>
            </a:fld>
            <a:endParaRPr lang="ru-RU"/>
          </a:p>
        </p:txBody>
      </p:sp>
    </p:spTree>
    <p:extLst>
      <p:ext uri="{BB962C8B-B14F-4D97-AF65-F5344CB8AC3E}">
        <p14:creationId xmlns:p14="http://schemas.microsoft.com/office/powerpoint/2010/main" val="420334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128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46213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93334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148994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68606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44482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696814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8481117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8877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185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5225"/>
            <a:ext cx="2844800" cy="476250"/>
          </a:xfrm>
        </p:spPr>
        <p:txBody>
          <a:bodyPr/>
          <a:lstStyle>
            <a:lvl1pPr>
              <a:defRPr/>
            </a:lvl1pPr>
          </a:lstStyle>
          <a:p>
            <a:endParaRPr lang="ru-RU">
              <a:solidFill>
                <a:prstClr val="black">
                  <a:tint val="75000"/>
                </a:prstClr>
              </a:solidFill>
            </a:endParaRPr>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endParaRPr lang="ru-RU">
              <a:solidFill>
                <a:prstClr val="black">
                  <a:tint val="75000"/>
                </a:prstClr>
              </a:solidFill>
            </a:endParaRPr>
          </a:p>
        </p:txBody>
      </p:sp>
      <p:sp>
        <p:nvSpPr>
          <p:cNvPr id="7" name="Номер слайда 6"/>
          <p:cNvSpPr>
            <a:spLocks noGrp="1"/>
          </p:cNvSpPr>
          <p:nvPr>
            <p:ph type="sldNum" sz="quarter" idx="12"/>
          </p:nvPr>
        </p:nvSpPr>
        <p:spPr>
          <a:xfrm>
            <a:off x="8737600" y="6245225"/>
            <a:ext cx="2844800" cy="476250"/>
          </a:xfrm>
        </p:spPr>
        <p:txBody>
          <a:bodyPr/>
          <a:lstStyle>
            <a:lvl1pPr>
              <a:defRPr/>
            </a:lvl1pPr>
          </a:lstStyle>
          <a:p>
            <a:fld id="{0DDADC1E-E779-43EE-8A83-EE136C723C6E}"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647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9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73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4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77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64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3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4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8086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37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19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98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733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627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087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6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35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7758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113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12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9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9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5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05718-A799-4146-96DD-D1FA5C7348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60360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C04CAB-C143-464F-B461-51460F1FEA7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9076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8DBDE-5CC1-4DA8-A514-7E2E1E89993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8678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62004-C5A8-4D36-9227-16D8E635659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27998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39590B-9A4C-47F6-AB32-BB2EA3E21E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217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3595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C5D4EB-0607-44C4-A669-764F1CBDF1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059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5F84AE-CAEF-4993-A571-BDF315B85A5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488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191FAB-74B7-407D-AE0F-00AE30DC4E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088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452A0-1CD4-4C22-99ED-82CAC4C1CA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04459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049413-86EA-4853-A0C0-0A81B2AC6A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44762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26C659-2974-4ECB-ADE9-CEA2C78D4A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922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04D3A4-583B-436F-B27F-0BE5B77385C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42571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Пустой">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1800">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srgbClr val="000000"/>
                </a:solidFill>
              </a:rPr>
              <a:pPr/>
              <a:t>2/6/2025</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002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05718-A799-4146-96DD-D1FA5C7348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20655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C04CAB-C143-464F-B461-51460F1FEA7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9513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3079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8DBDE-5CC1-4DA8-A514-7E2E1E89993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59573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62004-C5A8-4D36-9227-16D8E635659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20016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39590B-9A4C-47F6-AB32-BB2EA3E21E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31156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C5D4EB-0607-44C4-A669-764F1CBDF1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97697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5F84AE-CAEF-4993-A571-BDF315B85A5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65748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191FAB-74B7-407D-AE0F-00AE30DC4E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4994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452A0-1CD4-4C22-99ED-82CAC4C1CA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98539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049413-86EA-4853-A0C0-0A81B2AC6A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3014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26C659-2974-4ECB-ADE9-CEA2C78D4A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6246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04D3A4-583B-436F-B27F-0BE5B77385C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504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8686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Пустой">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1800">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srgbClr val="000000"/>
                </a:solidFill>
              </a:rPr>
              <a:pPr/>
              <a:t>2/6/2025</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58709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05718-A799-4146-96DD-D1FA5C7348C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72042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C04CAB-C143-464F-B461-51460F1FEA7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88961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8DBDE-5CC1-4DA8-A514-7E2E1E89993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24337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62004-C5A8-4D36-9227-16D8E635659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5453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39590B-9A4C-47F6-AB32-BB2EA3E21E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5020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C5D4EB-0607-44C4-A669-764F1CBDF1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79168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5F84AE-CAEF-4993-A571-BDF315B85A5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4894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191FAB-74B7-407D-AE0F-00AE30DC4E7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78922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452A0-1CD4-4C22-99ED-82CAC4C1CAA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82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8150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049413-86EA-4853-A0C0-0A81B2AC6A6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18960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26C659-2974-4ECB-ADE9-CEA2C78D4A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88942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04D3A4-583B-436F-B27F-0BE5B77385C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547017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Пустой">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sz="1800">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srgbClr val="000000"/>
                </a:solidFill>
              </a:rPr>
              <a:pPr/>
              <a:t>2/6/2025</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2177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62163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8910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5662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384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1759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672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39842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5534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9473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3265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0926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4609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585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7456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49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7569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19047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675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38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85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68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189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526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333044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3029678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038231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4111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3456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049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85800" rtl="0" latinLnBrk="0">
        <a:spcBef>
          <a:spcPct val="0"/>
        </a:spcBef>
        <a:buNone/>
        <a:defRPr sz="3300" kern="1200">
          <a:solidFill>
            <a:schemeClr val="tx1"/>
          </a:solidFill>
          <a:latin typeface="+mj-lt"/>
          <a:ea typeface="+mj-ea"/>
          <a:cs typeface="+mj-cs"/>
        </a:defRPr>
      </a:lvl1pPr>
    </p:titleStyle>
    <p:bodyStyle>
      <a:lvl1pPr marL="257175" indent="-257175" algn="l" defTabSz="685800" rtl="0" latinLnBrk="0">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latinLnBrk="0">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latinLnBrk="0">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latinLnBrk="0">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latinLnBrk="0">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latinLnBrk="0">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latinLnBrk="0">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latinLnBrk="0">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latinLnBrk="0">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latinLnBrk="0">
        <a:defRPr sz="1350" kern="1200">
          <a:solidFill>
            <a:schemeClr val="tx1"/>
          </a:solidFill>
          <a:latin typeface="+mn-lt"/>
          <a:ea typeface="+mn-ea"/>
          <a:cs typeface="+mn-cs"/>
        </a:defRPr>
      </a:lvl1pPr>
      <a:lvl2pPr marL="342900" algn="l" defTabSz="685800" rtl="0" latinLnBrk="0">
        <a:defRPr sz="1350" kern="1200">
          <a:solidFill>
            <a:schemeClr val="tx1"/>
          </a:solidFill>
          <a:latin typeface="+mn-lt"/>
          <a:ea typeface="+mn-ea"/>
          <a:cs typeface="+mn-cs"/>
        </a:defRPr>
      </a:lvl2pPr>
      <a:lvl3pPr marL="685800" algn="l" defTabSz="685800" rtl="0" latinLnBrk="0">
        <a:defRPr sz="1350" kern="1200">
          <a:solidFill>
            <a:schemeClr val="tx1"/>
          </a:solidFill>
          <a:latin typeface="+mn-lt"/>
          <a:ea typeface="+mn-ea"/>
          <a:cs typeface="+mn-cs"/>
        </a:defRPr>
      </a:lvl3pPr>
      <a:lvl4pPr marL="1028700" algn="l" defTabSz="685800" rtl="0" latinLnBrk="0">
        <a:defRPr sz="1350" kern="1200">
          <a:solidFill>
            <a:schemeClr val="tx1"/>
          </a:solidFill>
          <a:latin typeface="+mn-lt"/>
          <a:ea typeface="+mn-ea"/>
          <a:cs typeface="+mn-cs"/>
        </a:defRPr>
      </a:lvl4pPr>
      <a:lvl5pPr marL="1371600" algn="l" defTabSz="685800" rtl="0" latinLnBrk="0">
        <a:defRPr sz="1350" kern="1200">
          <a:solidFill>
            <a:schemeClr val="tx1"/>
          </a:solidFill>
          <a:latin typeface="+mn-lt"/>
          <a:ea typeface="+mn-ea"/>
          <a:cs typeface="+mn-cs"/>
        </a:defRPr>
      </a:lvl5pPr>
      <a:lvl6pPr marL="1714500" algn="l" defTabSz="685800" rtl="0" latinLnBrk="0">
        <a:defRPr sz="1350" kern="1200">
          <a:solidFill>
            <a:schemeClr val="tx1"/>
          </a:solidFill>
          <a:latin typeface="+mn-lt"/>
          <a:ea typeface="+mn-ea"/>
          <a:cs typeface="+mn-cs"/>
        </a:defRPr>
      </a:lvl6pPr>
      <a:lvl7pPr marL="2057400" algn="l" defTabSz="685800" rtl="0" latinLnBrk="0">
        <a:defRPr sz="1350" kern="1200">
          <a:solidFill>
            <a:schemeClr val="tx1"/>
          </a:solidFill>
          <a:latin typeface="+mn-lt"/>
          <a:ea typeface="+mn-ea"/>
          <a:cs typeface="+mn-cs"/>
        </a:defRPr>
      </a:lvl7pPr>
      <a:lvl8pPr marL="2400300" algn="l" defTabSz="685800" rtl="0" latinLnBrk="0">
        <a:defRPr sz="1350" kern="1200">
          <a:solidFill>
            <a:schemeClr val="tx1"/>
          </a:solidFill>
          <a:latin typeface="+mn-lt"/>
          <a:ea typeface="+mn-ea"/>
          <a:cs typeface="+mn-cs"/>
        </a:defRPr>
      </a:lvl8pPr>
      <a:lvl9pPr marL="2743200" algn="l" defTabSz="685800" rtl="0" latinLnBrk="0">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4345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85800" rtl="0" latinLnBrk="0">
        <a:spcBef>
          <a:spcPct val="0"/>
        </a:spcBef>
        <a:buNone/>
        <a:defRPr sz="3300" kern="1200">
          <a:solidFill>
            <a:schemeClr val="tx1"/>
          </a:solidFill>
          <a:latin typeface="+mj-lt"/>
          <a:ea typeface="+mj-ea"/>
          <a:cs typeface="+mj-cs"/>
        </a:defRPr>
      </a:lvl1pPr>
    </p:titleStyle>
    <p:bodyStyle>
      <a:lvl1pPr marL="257175" indent="-257175" algn="l" defTabSz="685800" rtl="0" latinLnBrk="0">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latinLnBrk="0">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latinLnBrk="0">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latinLnBrk="0">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latinLnBrk="0">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latinLnBrk="0">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latinLnBrk="0">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latinLnBrk="0">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latinLnBrk="0">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latinLnBrk="0">
        <a:defRPr sz="1350" kern="1200">
          <a:solidFill>
            <a:schemeClr val="tx1"/>
          </a:solidFill>
          <a:latin typeface="+mn-lt"/>
          <a:ea typeface="+mn-ea"/>
          <a:cs typeface="+mn-cs"/>
        </a:defRPr>
      </a:lvl1pPr>
      <a:lvl2pPr marL="342900" algn="l" defTabSz="685800" rtl="0" latinLnBrk="0">
        <a:defRPr sz="1350" kern="1200">
          <a:solidFill>
            <a:schemeClr val="tx1"/>
          </a:solidFill>
          <a:latin typeface="+mn-lt"/>
          <a:ea typeface="+mn-ea"/>
          <a:cs typeface="+mn-cs"/>
        </a:defRPr>
      </a:lvl2pPr>
      <a:lvl3pPr marL="685800" algn="l" defTabSz="685800" rtl="0" latinLnBrk="0">
        <a:defRPr sz="1350" kern="1200">
          <a:solidFill>
            <a:schemeClr val="tx1"/>
          </a:solidFill>
          <a:latin typeface="+mn-lt"/>
          <a:ea typeface="+mn-ea"/>
          <a:cs typeface="+mn-cs"/>
        </a:defRPr>
      </a:lvl3pPr>
      <a:lvl4pPr marL="1028700" algn="l" defTabSz="685800" rtl="0" latinLnBrk="0">
        <a:defRPr sz="1350" kern="1200">
          <a:solidFill>
            <a:schemeClr val="tx1"/>
          </a:solidFill>
          <a:latin typeface="+mn-lt"/>
          <a:ea typeface="+mn-ea"/>
          <a:cs typeface="+mn-cs"/>
        </a:defRPr>
      </a:lvl4pPr>
      <a:lvl5pPr marL="1371600" algn="l" defTabSz="685800" rtl="0" latinLnBrk="0">
        <a:defRPr sz="1350" kern="1200">
          <a:solidFill>
            <a:schemeClr val="tx1"/>
          </a:solidFill>
          <a:latin typeface="+mn-lt"/>
          <a:ea typeface="+mn-ea"/>
          <a:cs typeface="+mn-cs"/>
        </a:defRPr>
      </a:lvl5pPr>
      <a:lvl6pPr marL="1714500" algn="l" defTabSz="685800" rtl="0" latinLnBrk="0">
        <a:defRPr sz="1350" kern="1200">
          <a:solidFill>
            <a:schemeClr val="tx1"/>
          </a:solidFill>
          <a:latin typeface="+mn-lt"/>
          <a:ea typeface="+mn-ea"/>
          <a:cs typeface="+mn-cs"/>
        </a:defRPr>
      </a:lvl6pPr>
      <a:lvl7pPr marL="2057400" algn="l" defTabSz="685800" rtl="0" latinLnBrk="0">
        <a:defRPr sz="1350" kern="1200">
          <a:solidFill>
            <a:schemeClr val="tx1"/>
          </a:solidFill>
          <a:latin typeface="+mn-lt"/>
          <a:ea typeface="+mn-ea"/>
          <a:cs typeface="+mn-cs"/>
        </a:defRPr>
      </a:lvl7pPr>
      <a:lvl8pPr marL="2400300" algn="l" defTabSz="685800" rtl="0" latinLnBrk="0">
        <a:defRPr sz="1350" kern="1200">
          <a:solidFill>
            <a:schemeClr val="tx1"/>
          </a:solidFill>
          <a:latin typeface="+mn-lt"/>
          <a:ea typeface="+mn-ea"/>
          <a:cs typeface="+mn-cs"/>
        </a:defRPr>
      </a:lvl8pPr>
      <a:lvl9pPr marL="2743200" algn="l" defTabSz="685800" rtl="0" latinLnBrk="0">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8C6173-F6B3-46D7-AD7E-85C6E8E996A4}"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8802217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8C6173-F6B3-46D7-AD7E-85C6E8E996A4}"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48355264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8C6173-F6B3-46D7-AD7E-85C6E8E996A4}"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1683377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06.02.2025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146910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7282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137115902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A9665-60A0-4031-AD15-D689AAA81A2D}"/>
              </a:ext>
            </a:extLst>
          </p:cNvPr>
          <p:cNvSpPr>
            <a:spLocks noGrp="1"/>
          </p:cNvSpPr>
          <p:nvPr>
            <p:ph type="ctrTitle"/>
          </p:nvPr>
        </p:nvSpPr>
        <p:spPr>
          <a:xfrm>
            <a:off x="422031" y="404664"/>
            <a:ext cx="11268221" cy="6010204"/>
          </a:xfrm>
        </p:spPr>
        <p:txBody>
          <a:bodyPr>
            <a:noAutofit/>
          </a:bodyPr>
          <a:lstStyle/>
          <a:p>
            <a:pPr algn="r"/>
            <a:r>
              <a:rPr lang="ru-RU" b="1" dirty="0">
                <a:solidFill>
                  <a:srgbClr val="C00000"/>
                </a:solidFill>
              </a:rPr>
              <a:t>ЭНДОГЕННЫЕ АФФЕКТИВНЫЕ ПСИХОЗЫ </a:t>
            </a:r>
            <a:br>
              <a:rPr lang="ru-RU" b="1" dirty="0">
                <a:solidFill>
                  <a:srgbClr val="C00000"/>
                </a:solidFill>
              </a:rPr>
            </a:br>
            <a:r>
              <a:rPr lang="ru-RU" b="1" dirty="0">
                <a:solidFill>
                  <a:srgbClr val="C00000"/>
                </a:solidFill>
              </a:rPr>
              <a:t>И </a:t>
            </a:r>
            <a:br>
              <a:rPr lang="ru-RU" b="1" dirty="0">
                <a:solidFill>
                  <a:srgbClr val="C00000"/>
                </a:solidFill>
              </a:rPr>
            </a:br>
            <a:r>
              <a:rPr lang="ru-RU" b="1" dirty="0">
                <a:solidFill>
                  <a:srgbClr val="C00000"/>
                </a:solidFill>
              </a:rPr>
              <a:t>АФФЕКТИВНЫЕ ЗАБОЛЕВАНИЙ НЕПСИХОТИЧЕСКОГО УРОВНЯ</a:t>
            </a:r>
            <a:br>
              <a:rPr lang="ru-RU" b="1" dirty="0">
                <a:solidFill>
                  <a:srgbClr val="C00000"/>
                </a:solidFill>
              </a:rPr>
            </a:br>
            <a:br>
              <a:rPr lang="ru-RU" b="1" dirty="0">
                <a:solidFill>
                  <a:srgbClr val="C00000"/>
                </a:solidFill>
              </a:rPr>
            </a:br>
            <a:r>
              <a:rPr lang="ru-RU" sz="2800" b="1" dirty="0"/>
              <a:t>доцент кафедры психиатрии, наркологии</a:t>
            </a:r>
            <a:br>
              <a:rPr lang="ru-RU" sz="2800" b="1" dirty="0"/>
            </a:br>
            <a:r>
              <a:rPr lang="ru-RU" sz="2800" b="1" dirty="0"/>
              <a:t> и психотерапии</a:t>
            </a:r>
            <a:br>
              <a:rPr lang="ru-RU" sz="2800" b="1" dirty="0"/>
            </a:br>
            <a:r>
              <a:rPr lang="ru-RU" sz="2800" b="1" dirty="0"/>
              <a:t>к.м.н. Поплавская О.В.</a:t>
            </a:r>
            <a:endParaRPr lang="ru-RU" b="1" dirty="0"/>
          </a:p>
        </p:txBody>
      </p:sp>
    </p:spTree>
    <p:extLst>
      <p:ext uri="{BB962C8B-B14F-4D97-AF65-F5344CB8AC3E}">
        <p14:creationId xmlns:p14="http://schemas.microsoft.com/office/powerpoint/2010/main" val="386694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4290"/>
            <a:ext cx="10972800" cy="770448"/>
          </a:xfrm>
        </p:spPr>
        <p:txBody>
          <a:bodyPr>
            <a:normAutofit fontScale="90000"/>
          </a:bodyPr>
          <a:lstStyle/>
          <a:p>
            <a:r>
              <a:rPr lang="ru-RU" sz="3600" b="1" dirty="0">
                <a:solidFill>
                  <a:srgbClr val="C00000"/>
                </a:solidFill>
              </a:rPr>
              <a:t>Распространённость эндогенных аффективных расстройств</a:t>
            </a:r>
          </a:p>
        </p:txBody>
      </p:sp>
      <p:sp>
        <p:nvSpPr>
          <p:cNvPr id="3" name="Содержимое 2"/>
          <p:cNvSpPr>
            <a:spLocks noGrp="1"/>
          </p:cNvSpPr>
          <p:nvPr>
            <p:ph idx="1"/>
          </p:nvPr>
        </p:nvSpPr>
        <p:spPr>
          <a:xfrm>
            <a:off x="239151" y="1209822"/>
            <a:ext cx="11732455" cy="5433888"/>
          </a:xfrm>
        </p:spPr>
        <p:txBody>
          <a:bodyPr>
            <a:normAutofit fontScale="85000" lnSpcReduction="10000"/>
          </a:bodyPr>
          <a:lstStyle/>
          <a:p>
            <a:pPr algn="just">
              <a:spcBef>
                <a:spcPts val="0"/>
              </a:spcBef>
              <a:buSzPct val="90000"/>
            </a:pPr>
            <a:r>
              <a:rPr lang="ru-RU" dirty="0"/>
              <a:t>До 1,5 % населения страдает биполярным расстройством (мужчины и женщины одинаково). В дебюте биполярного расстройства у мужчин преобладает мания, у женщин - депрессия).</a:t>
            </a:r>
          </a:p>
          <a:p>
            <a:pPr algn="just">
              <a:spcBef>
                <a:spcPts val="0"/>
              </a:spcBef>
              <a:buSzPct val="90000"/>
            </a:pPr>
            <a:r>
              <a:rPr lang="ru-RU" dirty="0"/>
              <a:t>По разным данным 2-11% популяции ежегодно переносят депрессию.</a:t>
            </a:r>
          </a:p>
          <a:p>
            <a:pPr algn="just">
              <a:spcBef>
                <a:spcPts val="0"/>
              </a:spcBef>
              <a:buSzPct val="90000"/>
            </a:pPr>
            <a:r>
              <a:rPr lang="ru-RU" b="1" dirty="0">
                <a:solidFill>
                  <a:srgbClr val="C00000"/>
                </a:solidFill>
              </a:rPr>
              <a:t>Депрессию в течение жизни переносят до 30% населения.</a:t>
            </a:r>
          </a:p>
          <a:p>
            <a:pPr algn="just">
              <a:spcBef>
                <a:spcPts val="0"/>
              </a:spcBef>
              <a:buSzPct val="90000"/>
            </a:pPr>
            <a:r>
              <a:rPr lang="ru-RU" dirty="0"/>
              <a:t>У 70% - рецидивы депрессивного эпизода</a:t>
            </a:r>
          </a:p>
          <a:p>
            <a:pPr algn="just">
              <a:spcBef>
                <a:spcPts val="0"/>
              </a:spcBef>
              <a:buSzPct val="90000"/>
            </a:pPr>
            <a:r>
              <a:rPr lang="ru-RU" dirty="0"/>
              <a:t>Тяжелые депрессии в 15% случаев завершаются суицидом</a:t>
            </a:r>
            <a:endParaRPr lang="ru-RU" b="1" dirty="0">
              <a:solidFill>
                <a:srgbClr val="C00000"/>
              </a:solidFill>
            </a:endParaRPr>
          </a:p>
          <a:p>
            <a:pPr algn="just">
              <a:spcBef>
                <a:spcPts val="0"/>
              </a:spcBef>
              <a:buSzPct val="90000"/>
            </a:pPr>
            <a:r>
              <a:rPr lang="ru-RU" dirty="0"/>
              <a:t>Около 5% пациентов психиатрических стационаров составляют больные с эндогенными аффективными расстройствами.</a:t>
            </a:r>
          </a:p>
          <a:p>
            <a:pPr algn="just">
              <a:spcBef>
                <a:spcPts val="0"/>
              </a:spcBef>
              <a:buSzPct val="90000"/>
            </a:pPr>
            <a:endParaRPr lang="ru-RU" dirty="0"/>
          </a:p>
          <a:p>
            <a:pPr algn="just">
              <a:spcBef>
                <a:spcPts val="600"/>
              </a:spcBef>
              <a:buSzPct val="90000"/>
            </a:pPr>
            <a:r>
              <a:rPr lang="ru-RU" b="1" i="1" dirty="0"/>
              <a:t>биполярный : </a:t>
            </a:r>
            <a:r>
              <a:rPr lang="ru-RU" b="1" i="1" dirty="0" err="1"/>
              <a:t>монополярный</a:t>
            </a:r>
            <a:r>
              <a:rPr lang="ru-RU" b="1" i="1" dirty="0"/>
              <a:t> тип 	= 1 : 3</a:t>
            </a:r>
          </a:p>
          <a:p>
            <a:pPr marL="0" indent="457200" algn="just">
              <a:spcBef>
                <a:spcPts val="600"/>
              </a:spcBef>
              <a:buSzPct val="90000"/>
            </a:pPr>
            <a:endParaRPr lang="ru-RU" b="1" i="1" dirty="0"/>
          </a:p>
          <a:p>
            <a:pPr algn="just">
              <a:spcBef>
                <a:spcPts val="600"/>
              </a:spcBef>
              <a:buSzPct val="90000"/>
            </a:pPr>
            <a:r>
              <a:rPr lang="ru-RU" dirty="0"/>
              <a:t>Чаще страдают женщины (особенно при </a:t>
            </a:r>
            <a:r>
              <a:rPr lang="ru-RU" dirty="0" err="1"/>
              <a:t>монополярном</a:t>
            </a:r>
            <a:r>
              <a:rPr lang="ru-RU" dirty="0"/>
              <a:t> типе)</a:t>
            </a:r>
          </a:p>
        </p:txBody>
      </p:sp>
    </p:spTree>
    <p:extLst>
      <p:ext uri="{BB962C8B-B14F-4D97-AF65-F5344CB8AC3E}">
        <p14:creationId xmlns:p14="http://schemas.microsoft.com/office/powerpoint/2010/main" val="3999511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15962"/>
          </a:xfrm>
        </p:spPr>
        <p:txBody>
          <a:bodyPr>
            <a:normAutofit/>
          </a:bodyPr>
          <a:lstStyle/>
          <a:p>
            <a:r>
              <a:rPr lang="ru-RU" sz="3600" b="1" dirty="0" err="1">
                <a:solidFill>
                  <a:srgbClr val="A80000"/>
                </a:solidFill>
                <a:effectLst>
                  <a:outerShdw blurRad="38100" dist="38100" dir="2700000" algn="tl">
                    <a:srgbClr val="000000">
                      <a:alpha val="43137"/>
                    </a:srgbClr>
                  </a:outerShdw>
                </a:effectLst>
              </a:rPr>
              <a:t>Приступообразно-прогредиентный</a:t>
            </a:r>
            <a:r>
              <a:rPr lang="ru-RU" sz="3600" b="1" dirty="0">
                <a:solidFill>
                  <a:srgbClr val="A80000"/>
                </a:solidFill>
                <a:effectLst>
                  <a:outerShdw blurRad="38100" dist="38100" dir="2700000" algn="tl">
                    <a:srgbClr val="000000">
                      <a:alpha val="43137"/>
                    </a:srgbClr>
                  </a:outerShdw>
                </a:effectLst>
              </a:rPr>
              <a:t> тип</a:t>
            </a:r>
          </a:p>
        </p:txBody>
      </p:sp>
      <p:sp>
        <p:nvSpPr>
          <p:cNvPr id="3" name="Содержимое 2"/>
          <p:cNvSpPr>
            <a:spLocks noGrp="1"/>
          </p:cNvSpPr>
          <p:nvPr>
            <p:ph idx="1"/>
          </p:nvPr>
        </p:nvSpPr>
        <p:spPr>
          <a:xfrm>
            <a:off x="1981200" y="990601"/>
            <a:ext cx="8229600" cy="5135563"/>
          </a:xfrm>
        </p:spPr>
        <p:txBody>
          <a:bodyPr>
            <a:normAutofit/>
          </a:bodyPr>
          <a:lstStyle/>
          <a:p>
            <a:pPr algn="just"/>
            <a:r>
              <a:rPr lang="ru-RU" dirty="0"/>
              <a:t>Встречается в 25-30% случаев  промежуточное положение между непрерывным и приступообразным типом</a:t>
            </a:r>
          </a:p>
          <a:p>
            <a:pPr algn="just">
              <a:buNone/>
            </a:pPr>
            <a:endParaRPr lang="ru-RU" dirty="0"/>
          </a:p>
          <a:p>
            <a:pPr algn="just"/>
            <a:endParaRPr lang="ru-RU" dirty="0"/>
          </a:p>
        </p:txBody>
      </p:sp>
      <p:cxnSp>
        <p:nvCxnSpPr>
          <p:cNvPr id="14" name="Прямая соединительная линия 13"/>
          <p:cNvCxnSpPr/>
          <p:nvPr/>
        </p:nvCxnSpPr>
        <p:spPr>
          <a:xfrm>
            <a:off x="2819400" y="29718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6200000" flipH="1">
            <a:off x="3733800" y="31242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191000" y="3581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6200000" flipH="1">
            <a:off x="4953000" y="3733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334000" y="4114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6200000" flipH="1">
            <a:off x="6210300" y="41529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629400" y="45720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16200000" flipH="1">
            <a:off x="7391400" y="4648200"/>
            <a:ext cx="609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924800" y="51816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16200000" flipH="1">
            <a:off x="8610600" y="5486400"/>
            <a:ext cx="91440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26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15962"/>
          </a:xfrm>
        </p:spPr>
        <p:txBody>
          <a:bodyPr>
            <a:normAutofit fontScale="90000"/>
          </a:bodyPr>
          <a:lstStyle/>
          <a:p>
            <a:r>
              <a:rPr lang="ru-RU" b="1" dirty="0">
                <a:solidFill>
                  <a:srgbClr val="A80000"/>
                </a:solidFill>
                <a:effectLst>
                  <a:outerShdw blurRad="38100" dist="38100" dir="2700000" algn="tl">
                    <a:srgbClr val="000000">
                      <a:alpha val="43137"/>
                    </a:srgbClr>
                  </a:outerShdw>
                </a:effectLst>
              </a:rPr>
              <a:t>Рекуррентный тип течения </a:t>
            </a:r>
            <a:endParaRPr lang="ru-RU" dirty="0"/>
          </a:p>
        </p:txBody>
      </p:sp>
      <p:sp>
        <p:nvSpPr>
          <p:cNvPr id="3" name="Содержимое 2"/>
          <p:cNvSpPr>
            <a:spLocks noGrp="1"/>
          </p:cNvSpPr>
          <p:nvPr>
            <p:ph idx="1"/>
          </p:nvPr>
        </p:nvSpPr>
        <p:spPr>
          <a:xfrm>
            <a:off x="1981200" y="1066800"/>
            <a:ext cx="8229600" cy="5562600"/>
          </a:xfrm>
        </p:spPr>
        <p:txBody>
          <a:bodyPr>
            <a:normAutofit/>
          </a:bodyPr>
          <a:lstStyle/>
          <a:p>
            <a:pPr algn="just"/>
            <a:r>
              <a:rPr lang="ru-RU" sz="2400" dirty="0"/>
              <a:t>до 20% всех случаев шизофрении</a:t>
            </a:r>
          </a:p>
          <a:p>
            <a:pPr algn="just"/>
            <a:r>
              <a:rPr lang="ru-RU" sz="2400" dirty="0"/>
              <a:t>более благоприятный прогноз</a:t>
            </a:r>
          </a:p>
          <a:p>
            <a:pPr algn="just"/>
            <a:r>
              <a:rPr lang="ru-RU" sz="2400" dirty="0"/>
              <a:t>ремиссии могут быть спонтанными</a:t>
            </a:r>
          </a:p>
          <a:p>
            <a:pPr algn="just">
              <a:buNone/>
            </a:pPr>
            <a:endParaRPr lang="ru-RU" sz="2400" dirty="0"/>
          </a:p>
          <a:p>
            <a:pPr algn="just">
              <a:buNone/>
            </a:pPr>
            <a:r>
              <a:rPr lang="ru-RU" sz="2400" b="1" dirty="0"/>
              <a:t>Клинически представлены тремя формами:</a:t>
            </a:r>
          </a:p>
          <a:p>
            <a:pPr algn="just"/>
            <a:r>
              <a:rPr lang="ru-RU" sz="2400" dirty="0" err="1"/>
              <a:t>онейроидная</a:t>
            </a:r>
            <a:r>
              <a:rPr lang="ru-RU" sz="2400" dirty="0"/>
              <a:t> кататония</a:t>
            </a:r>
          </a:p>
          <a:p>
            <a:pPr algn="just"/>
            <a:r>
              <a:rPr lang="ru-RU" sz="2400" dirty="0" err="1"/>
              <a:t>депрессивно-параноидная</a:t>
            </a:r>
            <a:endParaRPr lang="ru-RU" sz="2400" dirty="0"/>
          </a:p>
          <a:p>
            <a:pPr algn="just"/>
            <a:r>
              <a:rPr lang="ru-RU" sz="2400" dirty="0"/>
              <a:t>циркулярная (с биполярным аффектом)</a:t>
            </a:r>
          </a:p>
          <a:p>
            <a:endParaRPr lang="ru-RU" sz="2400" dirty="0"/>
          </a:p>
        </p:txBody>
      </p:sp>
      <p:cxnSp>
        <p:nvCxnSpPr>
          <p:cNvPr id="11" name="Прямая соединительная линия 10"/>
          <p:cNvCxnSpPr/>
          <p:nvPr/>
        </p:nvCxnSpPr>
        <p:spPr>
          <a:xfrm rot="5400000" flipH="1" flipV="1">
            <a:off x="1714500" y="56769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133600" y="5257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a:off x="2590800" y="57150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048000" y="61722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flipH="1" flipV="1">
            <a:off x="3467100" y="57531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886200" y="53340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457700" y="57531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876800" y="61722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5400000" flipH="1" flipV="1">
            <a:off x="5334000" y="57912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5715000" y="54102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5400000">
            <a:off x="6325394" y="5791200"/>
            <a:ext cx="761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6705600" y="61722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5400000">
            <a:off x="7276306" y="6286500"/>
            <a:ext cx="229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7391400" y="6400800"/>
            <a:ext cx="1219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1817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normAutofit fontScale="90000"/>
          </a:bodyPr>
          <a:lstStyle/>
          <a:p>
            <a:r>
              <a:rPr lang="ru-RU" b="1" dirty="0">
                <a:solidFill>
                  <a:srgbClr val="A80000"/>
                </a:solidFill>
              </a:rPr>
              <a:t>«Дефект» при шизофрении</a:t>
            </a:r>
          </a:p>
        </p:txBody>
      </p:sp>
      <p:sp>
        <p:nvSpPr>
          <p:cNvPr id="3" name="Содержимое 2"/>
          <p:cNvSpPr>
            <a:spLocks noGrp="1"/>
          </p:cNvSpPr>
          <p:nvPr>
            <p:ph idx="1"/>
          </p:nvPr>
        </p:nvSpPr>
        <p:spPr>
          <a:xfrm>
            <a:off x="623392" y="1219201"/>
            <a:ext cx="11161240" cy="5333999"/>
          </a:xfrm>
        </p:spPr>
        <p:txBody>
          <a:bodyPr>
            <a:noAutofit/>
          </a:bodyPr>
          <a:lstStyle/>
          <a:p>
            <a:pPr algn="just">
              <a:spcBef>
                <a:spcPts val="1200"/>
              </a:spcBef>
              <a:spcAft>
                <a:spcPts val="1200"/>
              </a:spcAft>
            </a:pPr>
            <a:r>
              <a:rPr lang="ru-RU" sz="2400" b="1" dirty="0" err="1">
                <a:solidFill>
                  <a:srgbClr val="A80000"/>
                </a:solidFill>
              </a:rPr>
              <a:t>Апато-абулический</a:t>
            </a:r>
            <a:r>
              <a:rPr lang="ru-RU" sz="2400" b="1" dirty="0"/>
              <a:t> – </a:t>
            </a:r>
            <a:r>
              <a:rPr lang="ru-RU" sz="2400" dirty="0"/>
              <a:t>выраженный дефект эмоционально-волевой сферы (пассивен, бездеятелен, безынициативными, равнодушен к своему облику, здоровью, условиям жизни, неопрятен, не имеет общения, интересов, утрачивает социальный статус ит.д.)</a:t>
            </a:r>
          </a:p>
          <a:p>
            <a:pPr algn="just">
              <a:spcBef>
                <a:spcPts val="1200"/>
              </a:spcBef>
              <a:spcAft>
                <a:spcPts val="1200"/>
              </a:spcAft>
            </a:pPr>
            <a:r>
              <a:rPr lang="ru-RU" sz="2400" b="1" dirty="0" err="1">
                <a:solidFill>
                  <a:srgbClr val="A80000"/>
                </a:solidFill>
              </a:rPr>
              <a:t>Психопатоподобный</a:t>
            </a:r>
            <a:r>
              <a:rPr lang="ru-RU" sz="2400" dirty="0">
                <a:solidFill>
                  <a:srgbClr val="A80000"/>
                </a:solidFill>
              </a:rPr>
              <a:t> </a:t>
            </a:r>
            <a:r>
              <a:rPr lang="ru-RU" sz="2400" dirty="0"/>
              <a:t>- похожий на проявления психопатии: личностные изменения, в наибольшей степени проявляются в эмоциональной сфере и поведении (чудаковатость, неадекватность эмоций и пр.)</a:t>
            </a:r>
          </a:p>
          <a:p>
            <a:pPr algn="just">
              <a:spcBef>
                <a:spcPts val="1200"/>
              </a:spcBef>
              <a:spcAft>
                <a:spcPts val="1200"/>
              </a:spcAft>
            </a:pPr>
            <a:r>
              <a:rPr lang="ru-RU" sz="2400" b="1" dirty="0">
                <a:solidFill>
                  <a:srgbClr val="A80000"/>
                </a:solidFill>
              </a:rPr>
              <a:t>Интеллектуальный</a:t>
            </a:r>
            <a:r>
              <a:rPr lang="ru-RU" sz="2400" dirty="0"/>
              <a:t> - неспособность к продуктивной интеллектуальной деятельности за рамками собственных </a:t>
            </a:r>
            <a:r>
              <a:rPr lang="ru-RU" sz="2400" dirty="0" err="1"/>
              <a:t>аутистических</a:t>
            </a:r>
            <a:r>
              <a:rPr lang="ru-RU" sz="2400" dirty="0"/>
              <a:t> интересов</a:t>
            </a:r>
          </a:p>
          <a:p>
            <a:pPr algn="just">
              <a:buNone/>
            </a:pPr>
            <a:endParaRPr lang="ru-RU" sz="2400" b="1" dirty="0"/>
          </a:p>
        </p:txBody>
      </p:sp>
    </p:spTree>
    <p:extLst>
      <p:ext uri="{BB962C8B-B14F-4D97-AF65-F5344CB8AC3E}">
        <p14:creationId xmlns:p14="http://schemas.microsoft.com/office/powerpoint/2010/main" val="2418462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Атипичные формы шизофрении</a:t>
            </a:r>
          </a:p>
        </p:txBody>
      </p:sp>
      <p:sp>
        <p:nvSpPr>
          <p:cNvPr id="3" name="Объект 2"/>
          <p:cNvSpPr>
            <a:spLocks noGrp="1"/>
          </p:cNvSpPr>
          <p:nvPr>
            <p:ph idx="1"/>
          </p:nvPr>
        </p:nvSpPr>
        <p:spPr/>
        <p:txBody>
          <a:bodyPr/>
          <a:lstStyle/>
          <a:p>
            <a:pPr marL="720000">
              <a:spcBef>
                <a:spcPts val="1200"/>
              </a:spcBef>
              <a:spcAft>
                <a:spcPts val="1200"/>
              </a:spcAft>
            </a:pPr>
            <a:r>
              <a:rPr lang="ru-RU" dirty="0"/>
              <a:t>Шизотипическое расстройство (вялотекущая)</a:t>
            </a:r>
          </a:p>
          <a:p>
            <a:pPr marL="720000">
              <a:spcBef>
                <a:spcPts val="1200"/>
              </a:spcBef>
              <a:spcAft>
                <a:spcPts val="1200"/>
              </a:spcAft>
            </a:pPr>
            <a:r>
              <a:rPr lang="ru-RU" dirty="0"/>
              <a:t>Шизоаффективное расстройство</a:t>
            </a:r>
          </a:p>
          <a:p>
            <a:pPr marL="720000">
              <a:spcBef>
                <a:spcPts val="1200"/>
              </a:spcBef>
              <a:spcAft>
                <a:spcPts val="1200"/>
              </a:spcAft>
            </a:pPr>
            <a:r>
              <a:rPr lang="ru-RU" dirty="0"/>
              <a:t>Фебрильная шизофрения</a:t>
            </a:r>
          </a:p>
        </p:txBody>
      </p:sp>
    </p:spTree>
    <p:extLst>
      <p:ext uri="{BB962C8B-B14F-4D97-AF65-F5344CB8AC3E}">
        <p14:creationId xmlns:p14="http://schemas.microsoft.com/office/powerpoint/2010/main" val="38204646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0"/>
            <a:ext cx="8784976" cy="836712"/>
          </a:xfrm>
        </p:spPr>
        <p:txBody>
          <a:bodyPr>
            <a:normAutofit/>
          </a:bodyPr>
          <a:lstStyle/>
          <a:p>
            <a:r>
              <a:rPr lang="ru-RU" b="1" dirty="0" err="1">
                <a:solidFill>
                  <a:srgbClr val="C00000"/>
                </a:solidFill>
              </a:rPr>
              <a:t>Шизотипическое</a:t>
            </a:r>
            <a:r>
              <a:rPr lang="ru-RU" b="1" dirty="0">
                <a:solidFill>
                  <a:srgbClr val="C00000"/>
                </a:solidFill>
              </a:rPr>
              <a:t> расстройство</a:t>
            </a:r>
          </a:p>
        </p:txBody>
      </p:sp>
      <p:sp>
        <p:nvSpPr>
          <p:cNvPr id="3" name="Объект 2"/>
          <p:cNvSpPr>
            <a:spLocks noGrp="1"/>
          </p:cNvSpPr>
          <p:nvPr>
            <p:ph idx="1"/>
          </p:nvPr>
        </p:nvSpPr>
        <p:spPr>
          <a:xfrm>
            <a:off x="335360" y="836712"/>
            <a:ext cx="11593288" cy="6021288"/>
          </a:xfrm>
        </p:spPr>
        <p:txBody>
          <a:bodyPr>
            <a:noAutofit/>
          </a:bodyPr>
          <a:lstStyle/>
          <a:p>
            <a:pPr marL="0" indent="0" algn="just">
              <a:spcBef>
                <a:spcPts val="0"/>
              </a:spcBef>
              <a:buNone/>
            </a:pPr>
            <a:r>
              <a:rPr lang="ru-RU" sz="2000" dirty="0">
                <a:ea typeface="Times New Roman" panose="02020603050405020304" pitchFamily="18" charset="0"/>
              </a:rPr>
              <a:t>Отсутствие общих диагностических признаков шизофрении, три или четыре перечисленных признака должны присутствовать постоянно или эпизодически, по меньшей мере, в </a:t>
            </a:r>
            <a:r>
              <a:rPr lang="ru-RU" sz="2000" b="1" dirty="0">
                <a:ea typeface="Times New Roman" panose="02020603050405020304" pitchFamily="18" charset="0"/>
              </a:rPr>
              <a:t>течение двух лет</a:t>
            </a:r>
            <a:r>
              <a:rPr lang="ru-RU" sz="2000" dirty="0">
                <a:ea typeface="Times New Roman" panose="02020603050405020304" pitchFamily="18" charset="0"/>
              </a:rPr>
              <a:t>:</a:t>
            </a:r>
          </a:p>
          <a:p>
            <a:pPr algn="just">
              <a:spcBef>
                <a:spcPts val="0"/>
              </a:spcBef>
              <a:buFont typeface="+mj-lt"/>
              <a:buAutoNum type="arabicPeriod"/>
              <a:tabLst>
                <a:tab pos="228600" algn="l"/>
                <a:tab pos="313690" algn="l"/>
                <a:tab pos="457200" algn="l"/>
              </a:tabLst>
            </a:pPr>
            <a:r>
              <a:rPr lang="ru-RU" sz="2000" dirty="0">
                <a:ea typeface="Times New Roman" panose="02020603050405020304" pitchFamily="18" charset="0"/>
              </a:rPr>
              <a:t>неадекватный и/или уплощенный аффект, эмоциональная нивелировка</a:t>
            </a:r>
          </a:p>
          <a:p>
            <a:pPr algn="just">
              <a:spcBef>
                <a:spcPts val="0"/>
              </a:spcBef>
              <a:buFont typeface="+mj-lt"/>
              <a:buAutoNum type="arabicPeriod"/>
              <a:tabLst>
                <a:tab pos="228600" algn="l"/>
                <a:tab pos="316865" algn="l"/>
                <a:tab pos="457200" algn="l"/>
              </a:tabLst>
            </a:pPr>
            <a:r>
              <a:rPr lang="ru-RU" sz="2000" dirty="0">
                <a:ea typeface="Times New Roman" panose="02020603050405020304" pitchFamily="18" charset="0"/>
              </a:rPr>
              <a:t>чудаковатые, эксцентричные поведение и внешний вид</a:t>
            </a:r>
          </a:p>
          <a:p>
            <a:pPr algn="just">
              <a:spcBef>
                <a:spcPts val="0"/>
              </a:spcBef>
              <a:buFont typeface="+mj-lt"/>
              <a:buAutoNum type="arabicPeriod"/>
              <a:tabLst>
                <a:tab pos="228600" algn="l"/>
                <a:tab pos="319405" algn="l"/>
                <a:tab pos="457200" algn="l"/>
              </a:tabLst>
            </a:pPr>
            <a:r>
              <a:rPr lang="ru-RU" sz="2000" dirty="0">
                <a:ea typeface="Times New Roman" panose="02020603050405020304" pitchFamily="18" charset="0"/>
              </a:rPr>
              <a:t>сокращение контактов с окружающими, социальная самоизоляция, снижение активности, инициативы, психической продуктивности</a:t>
            </a:r>
          </a:p>
          <a:p>
            <a:pPr algn="just">
              <a:spcBef>
                <a:spcPts val="0"/>
              </a:spcBef>
              <a:buFont typeface="+mj-lt"/>
              <a:buAutoNum type="arabicPeriod"/>
              <a:tabLst>
                <a:tab pos="228600" algn="l"/>
                <a:tab pos="319405" algn="l"/>
                <a:tab pos="457200" algn="l"/>
              </a:tabLst>
            </a:pPr>
            <a:r>
              <a:rPr lang="ru-RU" sz="2000" dirty="0">
                <a:ea typeface="Times New Roman" panose="02020603050405020304" pitchFamily="18" charset="0"/>
              </a:rPr>
              <a:t>определяющие поведение странности во взглядах, магическое мышление, не соответствующие </a:t>
            </a:r>
            <a:r>
              <a:rPr lang="ru-RU" sz="2000" dirty="0" err="1">
                <a:ea typeface="Times New Roman" panose="02020603050405020304" pitchFamily="18" charset="0"/>
              </a:rPr>
              <a:t>культуральным</a:t>
            </a:r>
            <a:r>
              <a:rPr lang="ru-RU" sz="2000" dirty="0">
                <a:ea typeface="Times New Roman" panose="02020603050405020304" pitchFamily="18" charset="0"/>
              </a:rPr>
              <a:t> нормам</a:t>
            </a:r>
          </a:p>
          <a:p>
            <a:pPr algn="just">
              <a:spcBef>
                <a:spcPts val="0"/>
              </a:spcBef>
              <a:buFont typeface="+mj-lt"/>
              <a:buAutoNum type="arabicPeriod"/>
              <a:tabLst>
                <a:tab pos="228600" algn="l"/>
                <a:tab pos="322580" algn="l"/>
                <a:tab pos="457200" algn="l"/>
              </a:tabLst>
            </a:pPr>
            <a:r>
              <a:rPr lang="ru-RU" sz="2000" dirty="0">
                <a:ea typeface="Times New Roman" panose="02020603050405020304" pitchFamily="18" charset="0"/>
              </a:rPr>
              <a:t>подозрительность, параноидные идеи</a:t>
            </a:r>
          </a:p>
          <a:p>
            <a:pPr algn="just">
              <a:spcBef>
                <a:spcPts val="0"/>
              </a:spcBef>
              <a:buFont typeface="+mj-lt"/>
              <a:buAutoNum type="arabicPeriod"/>
              <a:tabLst>
                <a:tab pos="228600" algn="l"/>
                <a:tab pos="322580" algn="l"/>
                <a:tab pos="457200" algn="l"/>
              </a:tabLst>
            </a:pPr>
            <a:r>
              <a:rPr lang="ru-RU" sz="2000" dirty="0">
                <a:ea typeface="Times New Roman" panose="02020603050405020304" pitchFamily="18" charset="0"/>
              </a:rPr>
              <a:t>навязчивые, без внутреннего сопротивления, размышления </a:t>
            </a:r>
            <a:r>
              <a:rPr lang="ru-RU" sz="2000" dirty="0" err="1">
                <a:ea typeface="Times New Roman" panose="02020603050405020304" pitchFamily="18" charset="0"/>
              </a:rPr>
              <a:t>дисморфофобического</a:t>
            </a:r>
            <a:r>
              <a:rPr lang="ru-RU" sz="2000" dirty="0">
                <a:ea typeface="Times New Roman" panose="02020603050405020304" pitchFamily="18" charset="0"/>
              </a:rPr>
              <a:t>, агрессивного, сексуального и прочего содержания</a:t>
            </a:r>
          </a:p>
          <a:p>
            <a:pPr algn="just">
              <a:spcBef>
                <a:spcPts val="0"/>
              </a:spcBef>
              <a:buFont typeface="+mj-lt"/>
              <a:buAutoNum type="arabicPeriod"/>
              <a:tabLst>
                <a:tab pos="228600" algn="l"/>
                <a:tab pos="322580" algn="l"/>
                <a:tab pos="457200" algn="l"/>
              </a:tabLst>
            </a:pPr>
            <a:r>
              <a:rPr lang="ru-RU" sz="2000" dirty="0">
                <a:ea typeface="Times New Roman" panose="02020603050405020304" pitchFamily="18" charset="0"/>
              </a:rPr>
              <a:t>иллюзорное восприятие, </a:t>
            </a:r>
            <a:r>
              <a:rPr lang="ru-RU" sz="2000" dirty="0" err="1">
                <a:ea typeface="Times New Roman" panose="02020603050405020304" pitchFamily="18" charset="0"/>
              </a:rPr>
              <a:t>дереализация</a:t>
            </a:r>
            <a:r>
              <a:rPr lang="ru-RU" sz="2000" dirty="0">
                <a:ea typeface="Times New Roman" panose="02020603050405020304" pitchFamily="18" charset="0"/>
              </a:rPr>
              <a:t>, деперсонализация</a:t>
            </a:r>
          </a:p>
          <a:p>
            <a:pPr algn="just">
              <a:spcBef>
                <a:spcPts val="0"/>
              </a:spcBef>
              <a:buFont typeface="+mj-lt"/>
              <a:buAutoNum type="arabicPeriod"/>
              <a:tabLst>
                <a:tab pos="228600" algn="l"/>
                <a:tab pos="319405" algn="l"/>
                <a:tab pos="457200" algn="l"/>
              </a:tabLst>
            </a:pPr>
            <a:r>
              <a:rPr lang="ru-RU" sz="2000" dirty="0">
                <a:ea typeface="Times New Roman" panose="02020603050405020304" pitchFamily="18" charset="0"/>
              </a:rPr>
              <a:t>мышление аморфное, обстоятельное, метафорическое, излишне детализированное, стереотип­ное, проявляющееся вычурностью речи без выраженной разорванности, парадоксальность суждений</a:t>
            </a:r>
          </a:p>
          <a:p>
            <a:pPr algn="just">
              <a:spcBef>
                <a:spcPts val="0"/>
              </a:spcBef>
              <a:buFont typeface="+mj-lt"/>
              <a:buAutoNum type="arabicPeriod"/>
              <a:tabLst>
                <a:tab pos="228600" algn="l"/>
                <a:tab pos="319405" algn="l"/>
                <a:tab pos="457200" algn="l"/>
              </a:tabLst>
            </a:pPr>
            <a:r>
              <a:rPr lang="ru-RU" sz="2000" dirty="0">
                <a:ea typeface="Times New Roman" panose="02020603050405020304" pitchFamily="18" charset="0"/>
              </a:rPr>
              <a:t>эпизодические транзиторные проявления иллюзорного, галлюцинаторного, </a:t>
            </a:r>
            <a:r>
              <a:rPr lang="ru-RU" sz="2000" dirty="0" err="1">
                <a:ea typeface="Times New Roman" panose="02020603050405020304" pitchFamily="18" charset="0"/>
              </a:rPr>
              <a:t>бредоподобного</a:t>
            </a:r>
            <a:r>
              <a:rPr lang="ru-RU" sz="2000" dirty="0">
                <a:ea typeface="Times New Roman" panose="02020603050405020304" pitchFamily="18" charset="0"/>
              </a:rPr>
              <a:t> характера</a:t>
            </a:r>
            <a:endParaRPr lang="ru-RU" sz="2000" dirty="0"/>
          </a:p>
        </p:txBody>
      </p:sp>
    </p:spTree>
    <p:extLst>
      <p:ext uri="{BB962C8B-B14F-4D97-AF65-F5344CB8AC3E}">
        <p14:creationId xmlns:p14="http://schemas.microsoft.com/office/powerpoint/2010/main" val="15734476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A80000"/>
                </a:solidFill>
              </a:rPr>
              <a:t>Шизоаффективное</a:t>
            </a:r>
            <a:r>
              <a:rPr lang="ru-RU" b="1" dirty="0">
                <a:solidFill>
                  <a:srgbClr val="A80000"/>
                </a:solidFill>
              </a:rPr>
              <a:t> расстройство</a:t>
            </a:r>
          </a:p>
        </p:txBody>
      </p:sp>
      <p:sp>
        <p:nvSpPr>
          <p:cNvPr id="3" name="Содержимое 2"/>
          <p:cNvSpPr>
            <a:spLocks noGrp="1"/>
          </p:cNvSpPr>
          <p:nvPr>
            <p:ph idx="1"/>
          </p:nvPr>
        </p:nvSpPr>
        <p:spPr>
          <a:xfrm>
            <a:off x="1981200" y="1772817"/>
            <a:ext cx="8229600" cy="4353347"/>
          </a:xfrm>
        </p:spPr>
        <p:txBody>
          <a:bodyPr>
            <a:normAutofit/>
          </a:bodyPr>
          <a:lstStyle/>
          <a:p>
            <a:pPr algn="just">
              <a:spcBef>
                <a:spcPts val="1200"/>
              </a:spcBef>
              <a:spcAft>
                <a:spcPts val="1200"/>
              </a:spcAft>
            </a:pPr>
            <a:r>
              <a:rPr lang="ru-RU" sz="2400" dirty="0"/>
              <a:t>Приступообразные расстройства проявляются сочетанием аффективных и шизофренических симптомов в течение всего приступа болезни, или, по меньшей мере несколько дней этого эпизода, их соотношение не позволяет определенно установить наличие типичного аффективного или шизофренического расстройства.</a:t>
            </a:r>
          </a:p>
          <a:p>
            <a:pPr algn="just">
              <a:spcBef>
                <a:spcPts val="1200"/>
              </a:spcBef>
              <a:spcAft>
                <a:spcPts val="1200"/>
              </a:spcAft>
            </a:pPr>
            <a:r>
              <a:rPr lang="ru-RU" sz="2400" dirty="0"/>
              <a:t>Характерна качественная ремиссия, состояние дефекта развивается реже.</a:t>
            </a:r>
          </a:p>
        </p:txBody>
      </p:sp>
    </p:spTree>
    <p:extLst>
      <p:ext uri="{BB962C8B-B14F-4D97-AF65-F5344CB8AC3E}">
        <p14:creationId xmlns:p14="http://schemas.microsoft.com/office/powerpoint/2010/main" val="4119213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A80000"/>
                </a:solidFill>
              </a:rPr>
              <a:t>Фебрильная шизофрения (ФШ)</a:t>
            </a:r>
            <a:endParaRPr lang="ru-RU" dirty="0">
              <a:solidFill>
                <a:srgbClr val="A80000"/>
              </a:solidFill>
            </a:endParaRPr>
          </a:p>
        </p:txBody>
      </p:sp>
      <p:sp>
        <p:nvSpPr>
          <p:cNvPr id="3" name="Содержимое 2"/>
          <p:cNvSpPr>
            <a:spLocks noGrp="1"/>
          </p:cNvSpPr>
          <p:nvPr>
            <p:ph idx="1"/>
          </p:nvPr>
        </p:nvSpPr>
        <p:spPr>
          <a:xfrm>
            <a:off x="1981200" y="1600200"/>
            <a:ext cx="8229600" cy="5257800"/>
          </a:xfrm>
        </p:spPr>
        <p:txBody>
          <a:bodyPr>
            <a:normAutofit fontScale="85000" lnSpcReduction="10000"/>
          </a:bodyPr>
          <a:lstStyle/>
          <a:p>
            <a:pPr algn="just">
              <a:buNone/>
            </a:pPr>
            <a:r>
              <a:rPr lang="ru-RU" dirty="0"/>
              <a:t>	Для отнесения </a:t>
            </a:r>
            <a:r>
              <a:rPr lang="ru-RU" dirty="0" err="1"/>
              <a:t>фебрильных</a:t>
            </a:r>
            <a:r>
              <a:rPr lang="ru-RU" dirty="0"/>
              <a:t> приступов к </a:t>
            </a:r>
            <a:r>
              <a:rPr lang="ru-RU" dirty="0" err="1"/>
              <a:t>фебрильной</a:t>
            </a:r>
            <a:r>
              <a:rPr lang="ru-RU" dirty="0"/>
              <a:t> шизофрении требуются следующие критерии: </a:t>
            </a:r>
          </a:p>
          <a:p>
            <a:pPr algn="just"/>
            <a:r>
              <a:rPr lang="ru-RU" dirty="0"/>
              <a:t>острое развитие психотического приступа </a:t>
            </a:r>
            <a:r>
              <a:rPr lang="ru-RU" dirty="0" err="1"/>
              <a:t>шизоаффективной</a:t>
            </a:r>
            <a:r>
              <a:rPr lang="ru-RU" dirty="0"/>
              <a:t> структуры с </a:t>
            </a:r>
            <a:r>
              <a:rPr lang="ru-RU" dirty="0" err="1"/>
              <a:t>кататоническими</a:t>
            </a:r>
            <a:r>
              <a:rPr lang="ru-RU" dirty="0"/>
              <a:t> включениями;</a:t>
            </a:r>
          </a:p>
          <a:p>
            <a:pPr algn="just"/>
            <a:r>
              <a:rPr lang="ru-RU" dirty="0"/>
              <a:t>быстрое (в течение от 1 до 5 дней) появление температурной реакции выше 40</a:t>
            </a:r>
            <a:r>
              <a:rPr lang="ru-RU" dirty="0">
                <a:latin typeface="Calibri" panose="020F0502020204030204" pitchFamily="34" charset="0"/>
                <a:cs typeface="Calibri" panose="020F0502020204030204" pitchFamily="34" charset="0"/>
              </a:rPr>
              <a:t>°С</a:t>
            </a:r>
            <a:r>
              <a:rPr lang="ru-RU" dirty="0"/>
              <a:t> вне связи с каким-либо соматическим заболеванием и приемом нейролептических средств.</a:t>
            </a:r>
          </a:p>
          <a:p>
            <a:pPr algn="just"/>
            <a:r>
              <a:rPr lang="ru-RU" dirty="0">
                <a:latin typeface="Calibri" panose="020F0502020204030204" pitchFamily="34" charset="0"/>
                <a:cs typeface="Calibri" panose="020F0502020204030204" pitchFamily="34" charset="0"/>
              </a:rPr>
              <a:t>↓ АД, о</a:t>
            </a:r>
            <a:r>
              <a:rPr lang="ru-RU" dirty="0"/>
              <a:t>безвоживание, тахикардия, кровоточивость, лейкоцитоз, </a:t>
            </a:r>
            <a:r>
              <a:rPr lang="ru-RU" dirty="0">
                <a:latin typeface="Calibri" panose="020F0502020204030204" pitchFamily="34" charset="0"/>
                <a:cs typeface="Calibri" panose="020F0502020204030204" pitchFamily="34" charset="0"/>
              </a:rPr>
              <a:t>↑ мочевины, ↑ креатинина, ↑ СОЭ</a:t>
            </a:r>
          </a:p>
          <a:p>
            <a:pPr algn="just"/>
            <a:r>
              <a:rPr lang="ru-RU" dirty="0">
                <a:latin typeface="Calibri" panose="020F0502020204030204" pitchFamily="34" charset="0"/>
                <a:cs typeface="Calibri" panose="020F0502020204030204" pitchFamily="34" charset="0"/>
              </a:rPr>
              <a:t>В моче белок и эритроциты</a:t>
            </a:r>
            <a:endParaRPr lang="ru-RU" dirty="0"/>
          </a:p>
        </p:txBody>
      </p:sp>
    </p:spTree>
    <p:extLst>
      <p:ext uri="{BB962C8B-B14F-4D97-AF65-F5344CB8AC3E}">
        <p14:creationId xmlns:p14="http://schemas.microsoft.com/office/powerpoint/2010/main" val="2181878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490066"/>
          </a:xfrm>
        </p:spPr>
        <p:txBody>
          <a:bodyPr>
            <a:normAutofit fontScale="90000"/>
          </a:bodyPr>
          <a:lstStyle/>
          <a:p>
            <a:r>
              <a:rPr lang="ru-RU" b="1" dirty="0">
                <a:solidFill>
                  <a:srgbClr val="A80000"/>
                </a:solidFill>
              </a:rPr>
              <a:t>Неотложная помощь при ФШ:</a:t>
            </a:r>
          </a:p>
        </p:txBody>
      </p:sp>
      <p:sp>
        <p:nvSpPr>
          <p:cNvPr id="3" name="Содержимое 2"/>
          <p:cNvSpPr>
            <a:spLocks noGrp="1"/>
          </p:cNvSpPr>
          <p:nvPr>
            <p:ph idx="1"/>
          </p:nvPr>
        </p:nvSpPr>
        <p:spPr>
          <a:xfrm>
            <a:off x="1703512" y="1052736"/>
            <a:ext cx="8784976" cy="5544616"/>
          </a:xfrm>
        </p:spPr>
        <p:txBody>
          <a:bodyPr>
            <a:normAutofit fontScale="70000" lnSpcReduction="20000"/>
          </a:bodyPr>
          <a:lstStyle/>
          <a:p>
            <a:pPr algn="just"/>
            <a:r>
              <a:rPr lang="ru-RU" dirty="0"/>
              <a:t>при наличии лихорадки — регионарная гипотермия крупных сосудов — мешки со льдом на область сонной артерии, подмышечные и паховые области</a:t>
            </a:r>
          </a:p>
          <a:p>
            <a:pPr algn="just"/>
            <a:r>
              <a:rPr lang="ru-RU" dirty="0" err="1"/>
              <a:t>Инфузионная</a:t>
            </a:r>
            <a:r>
              <a:rPr lang="ru-RU" dirty="0"/>
              <a:t> терапия, жаропонижающие</a:t>
            </a:r>
          </a:p>
          <a:p>
            <a:pPr algn="just"/>
            <a:r>
              <a:rPr lang="ru-RU" dirty="0"/>
              <a:t>для стабилизации сосудистого тонуса: </a:t>
            </a:r>
            <a:r>
              <a:rPr lang="ru-RU" b="1" dirty="0"/>
              <a:t>кордиамин</a:t>
            </a:r>
            <a:r>
              <a:rPr lang="ru-RU" dirty="0"/>
              <a:t> 1 мл п</a:t>
            </a:r>
            <a:r>
              <a:rPr lang="en-US" dirty="0"/>
              <a:t>/</a:t>
            </a:r>
            <a:r>
              <a:rPr lang="ru-RU" dirty="0"/>
              <a:t>к, при остром снижении артериального давления — </a:t>
            </a:r>
            <a:r>
              <a:rPr lang="ru-RU" b="1" dirty="0" err="1"/>
              <a:t>мезатон</a:t>
            </a:r>
            <a:r>
              <a:rPr lang="ru-RU" dirty="0"/>
              <a:t> в</a:t>
            </a:r>
            <a:r>
              <a:rPr lang="en-US" dirty="0"/>
              <a:t>/</a:t>
            </a:r>
            <a:r>
              <a:rPr lang="ru-RU" dirty="0"/>
              <a:t>в в дозе 0,1—0,5 мл 1%-ного раствора в 40 мл 5—20— 40%-ного раствора глюкозы</a:t>
            </a:r>
          </a:p>
          <a:p>
            <a:pPr algn="just"/>
            <a:r>
              <a:rPr lang="ru-RU" b="1" dirty="0"/>
              <a:t>преднизолон</a:t>
            </a:r>
            <a:r>
              <a:rPr lang="ru-RU" dirty="0"/>
              <a:t> 60-120 мг </a:t>
            </a:r>
            <a:r>
              <a:rPr lang="ru-RU" dirty="0" err="1"/>
              <a:t>капельно</a:t>
            </a:r>
            <a:r>
              <a:rPr lang="ru-RU" dirty="0"/>
              <a:t> с 5%-ным раствором глюкозы или изотоническим раствором натрия хлорида;</a:t>
            </a:r>
          </a:p>
          <a:p>
            <a:pPr algn="just"/>
            <a:r>
              <a:rPr lang="ru-RU" dirty="0"/>
              <a:t>для предупреждения отека мозга, стабилизации вегетативных функций, уменьшения проницаемости сосудов — </a:t>
            </a:r>
            <a:r>
              <a:rPr lang="ru-RU" b="1" dirty="0"/>
              <a:t>эуфиллин</a:t>
            </a:r>
            <a:r>
              <a:rPr lang="ru-RU" dirty="0"/>
              <a:t> 10 мл 2,4%-ного раствора в</a:t>
            </a:r>
            <a:r>
              <a:rPr lang="en-US" dirty="0"/>
              <a:t>/</a:t>
            </a:r>
            <a:r>
              <a:rPr lang="ru-RU" dirty="0"/>
              <a:t>в или 1 мл 24%-ного раствора в</a:t>
            </a:r>
            <a:r>
              <a:rPr lang="en-US" dirty="0"/>
              <a:t>/</a:t>
            </a:r>
            <a:r>
              <a:rPr lang="ru-RU" dirty="0"/>
              <a:t>м, </a:t>
            </a:r>
            <a:r>
              <a:rPr lang="ru-RU" b="1" dirty="0" err="1"/>
              <a:t>лазикс</a:t>
            </a:r>
            <a:r>
              <a:rPr lang="ru-RU" dirty="0"/>
              <a:t> 20 мг в</a:t>
            </a:r>
            <a:r>
              <a:rPr lang="en-US" dirty="0"/>
              <a:t>/</a:t>
            </a:r>
            <a:r>
              <a:rPr lang="ru-RU" dirty="0"/>
              <a:t>м или в</a:t>
            </a:r>
            <a:r>
              <a:rPr lang="en-US" dirty="0"/>
              <a:t>/</a:t>
            </a:r>
            <a:r>
              <a:rPr lang="ru-RU" dirty="0"/>
              <a:t>в, антигистаминные препараты: </a:t>
            </a:r>
            <a:r>
              <a:rPr lang="ru-RU" b="1" dirty="0"/>
              <a:t>димедрол</a:t>
            </a:r>
            <a:r>
              <a:rPr lang="ru-RU" dirty="0"/>
              <a:t> — 2 мл 1%-ного раствора, </a:t>
            </a:r>
            <a:r>
              <a:rPr lang="ru-RU" dirty="0" err="1"/>
              <a:t>пипольфен</a:t>
            </a:r>
            <a:r>
              <a:rPr lang="ru-RU" dirty="0"/>
              <a:t> — 2 мл 2,5%-ного раствора в</a:t>
            </a:r>
            <a:r>
              <a:rPr lang="en-US" dirty="0"/>
              <a:t>/</a:t>
            </a:r>
            <a:r>
              <a:rPr lang="ru-RU" dirty="0"/>
              <a:t>м, </a:t>
            </a:r>
            <a:r>
              <a:rPr lang="ru-RU" b="1" dirty="0"/>
              <a:t>аскорбиновая кислота </a:t>
            </a:r>
            <a:r>
              <a:rPr lang="ru-RU" dirty="0"/>
              <a:t>10 мл 5%-ного раствора в</a:t>
            </a:r>
            <a:r>
              <a:rPr lang="en-US" dirty="0"/>
              <a:t>/</a:t>
            </a:r>
            <a:r>
              <a:rPr lang="ru-RU" dirty="0"/>
              <a:t>в. </a:t>
            </a:r>
            <a:endParaRPr lang="en-US" dirty="0"/>
          </a:p>
          <a:p>
            <a:pPr algn="just"/>
            <a:r>
              <a:rPr lang="ru-RU" dirty="0"/>
              <a:t>При психомоторном возбуждении </a:t>
            </a:r>
            <a:r>
              <a:rPr lang="ru-RU" dirty="0" err="1"/>
              <a:t>диазепам</a:t>
            </a:r>
            <a:r>
              <a:rPr lang="ru-RU" dirty="0"/>
              <a:t> в максимальных дозах</a:t>
            </a:r>
          </a:p>
          <a:p>
            <a:r>
              <a:rPr lang="ru-RU" dirty="0"/>
              <a:t>В первые три дня возможно проведение ЭСТ</a:t>
            </a:r>
          </a:p>
        </p:txBody>
      </p:sp>
    </p:spTree>
    <p:extLst>
      <p:ext uri="{BB962C8B-B14F-4D97-AF65-F5344CB8AC3E}">
        <p14:creationId xmlns:p14="http://schemas.microsoft.com/office/powerpoint/2010/main" val="28497912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a:extLst>
              <a:ext uri="{FF2B5EF4-FFF2-40B4-BE49-F238E27FC236}">
                <a16:creationId xmlns:a16="http://schemas.microsoft.com/office/drawing/2014/main" id="{7386F9AD-D3DA-4CDD-862F-3CC0E9136C32}"/>
              </a:ext>
            </a:extLst>
          </p:cNvPr>
          <p:cNvSpPr>
            <a:spLocks noGrp="1"/>
          </p:cNvSpPr>
          <p:nvPr>
            <p:ph type="title"/>
          </p:nvPr>
        </p:nvSpPr>
        <p:spPr>
          <a:xfrm>
            <a:off x="1981200" y="152400"/>
            <a:ext cx="8229600" cy="1143000"/>
          </a:xfrm>
        </p:spPr>
        <p:txBody>
          <a:bodyPr/>
          <a:lstStyle/>
          <a:p>
            <a:r>
              <a:rPr lang="ru-RU" altLang="ru-RU" sz="4000" b="1" dirty="0">
                <a:solidFill>
                  <a:srgbClr val="C00000"/>
                </a:solidFill>
              </a:rPr>
              <a:t>Поздняя шизофрения</a:t>
            </a:r>
          </a:p>
        </p:txBody>
      </p:sp>
      <p:sp>
        <p:nvSpPr>
          <p:cNvPr id="43011" name="Объект 2">
            <a:extLst>
              <a:ext uri="{FF2B5EF4-FFF2-40B4-BE49-F238E27FC236}">
                <a16:creationId xmlns:a16="http://schemas.microsoft.com/office/drawing/2014/main" id="{C4ACCBBD-C21A-47C6-9260-201375C9C471}"/>
              </a:ext>
            </a:extLst>
          </p:cNvPr>
          <p:cNvSpPr>
            <a:spLocks noGrp="1"/>
          </p:cNvSpPr>
          <p:nvPr>
            <p:ph idx="1"/>
          </p:nvPr>
        </p:nvSpPr>
        <p:spPr>
          <a:xfrm>
            <a:off x="1981200" y="1295400"/>
            <a:ext cx="8229600" cy="5410200"/>
          </a:xfrm>
        </p:spPr>
        <p:txBody>
          <a:bodyPr/>
          <a:lstStyle/>
          <a:p>
            <a:pPr algn="just">
              <a:spcBef>
                <a:spcPts val="600"/>
              </a:spcBef>
              <a:spcAft>
                <a:spcPts val="600"/>
              </a:spcAft>
            </a:pPr>
            <a:r>
              <a:rPr lang="ru-RU" altLang="ru-RU" sz="2400" dirty="0"/>
              <a:t>Шизофрения после 50 лет</a:t>
            </a:r>
          </a:p>
          <a:p>
            <a:pPr algn="just">
              <a:spcBef>
                <a:spcPts val="600"/>
              </a:spcBef>
              <a:spcAft>
                <a:spcPts val="600"/>
              </a:spcAft>
            </a:pPr>
            <a:r>
              <a:rPr lang="ru-RU" altLang="ru-RU" sz="2400" dirty="0"/>
              <a:t>Преобладающая форма – параноидная</a:t>
            </a:r>
          </a:p>
          <a:p>
            <a:pPr algn="just">
              <a:spcBef>
                <a:spcPts val="600"/>
              </a:spcBef>
              <a:spcAft>
                <a:spcPts val="600"/>
              </a:spcAft>
            </a:pPr>
            <a:r>
              <a:rPr lang="ru-RU" altLang="ru-RU" sz="2400" dirty="0"/>
              <a:t>Реже возникает приступообразная шизофрения</a:t>
            </a:r>
          </a:p>
          <a:p>
            <a:pPr algn="just">
              <a:spcBef>
                <a:spcPts val="600"/>
              </a:spcBef>
              <a:spcAft>
                <a:spcPts val="600"/>
              </a:spcAft>
            </a:pPr>
            <a:r>
              <a:rPr lang="ru-RU" altLang="ru-RU" sz="2400" dirty="0"/>
              <a:t>Возможность манифестации у пожилых вялотекущей и злокачественной форм сомнительна!</a:t>
            </a:r>
          </a:p>
          <a:p>
            <a:pPr algn="just">
              <a:spcBef>
                <a:spcPts val="600"/>
              </a:spcBef>
              <a:spcAft>
                <a:spcPts val="600"/>
              </a:spcAft>
            </a:pPr>
            <a:r>
              <a:rPr lang="ru-RU" altLang="ru-RU" sz="2400" dirty="0"/>
              <a:t>Относительно благоприятное течение</a:t>
            </a:r>
            <a:r>
              <a:rPr lang="en-US" altLang="ru-RU" sz="2400" dirty="0"/>
              <a:t> </a:t>
            </a:r>
            <a:r>
              <a:rPr lang="ru-RU" altLang="ru-RU" sz="2400" dirty="0"/>
              <a:t>заболевания</a:t>
            </a:r>
          </a:p>
          <a:p>
            <a:pPr algn="just">
              <a:spcBef>
                <a:spcPts val="600"/>
              </a:spcBef>
              <a:spcAft>
                <a:spcPts val="600"/>
              </a:spcAft>
            </a:pPr>
            <a:r>
              <a:rPr lang="ru-RU" altLang="ru-RU" sz="2400" dirty="0"/>
              <a:t>Сочетание специфической шизофренической симптоматики с нарастающими </a:t>
            </a:r>
            <a:r>
              <a:rPr lang="ru-RU" altLang="ru-RU" sz="2400" dirty="0" err="1"/>
              <a:t>психоорганическими</a:t>
            </a:r>
            <a:r>
              <a:rPr lang="ru-RU" altLang="ru-RU" sz="2400" dirty="0"/>
              <a:t> проявлениями</a:t>
            </a:r>
          </a:p>
          <a:p>
            <a:pPr algn="just">
              <a:spcBef>
                <a:spcPts val="600"/>
              </a:spcBef>
              <a:spcAft>
                <a:spcPts val="600"/>
              </a:spcAft>
            </a:pPr>
            <a:r>
              <a:rPr lang="ru-RU" altLang="ru-RU" sz="2400" dirty="0"/>
              <a:t>Постепенная нивелировка негативных изменений личности за счет нарастающих изменений сосудисто-возрастного генеза</a:t>
            </a:r>
          </a:p>
        </p:txBody>
      </p:sp>
    </p:spTree>
    <p:extLst>
      <p:ext uri="{BB962C8B-B14F-4D97-AF65-F5344CB8AC3E}">
        <p14:creationId xmlns:p14="http://schemas.microsoft.com/office/powerpoint/2010/main" val="766600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D14361"/>
                </a:solidFill>
              </a:rPr>
              <a:t>ЛЕЧЕНИЕ ШИЗОФРЕНИИ</a:t>
            </a:r>
          </a:p>
        </p:txBody>
      </p:sp>
      <p:sp>
        <p:nvSpPr>
          <p:cNvPr id="3" name="Объект 2"/>
          <p:cNvSpPr>
            <a:spLocks noGrp="1"/>
          </p:cNvSpPr>
          <p:nvPr>
            <p:ph idx="1"/>
          </p:nvPr>
        </p:nvSpPr>
        <p:spPr>
          <a:xfrm>
            <a:off x="1981200" y="1600200"/>
            <a:ext cx="8229600" cy="4997152"/>
          </a:xfrm>
        </p:spPr>
        <p:txBody>
          <a:bodyPr>
            <a:normAutofit fontScale="85000" lnSpcReduction="20000"/>
          </a:bodyPr>
          <a:lstStyle/>
          <a:p>
            <a:pPr algn="just">
              <a:spcBef>
                <a:spcPts val="1200"/>
              </a:spcBef>
              <a:spcAft>
                <a:spcPts val="1200"/>
              </a:spcAft>
            </a:pPr>
            <a:r>
              <a:rPr lang="ru-RU" b="1" dirty="0">
                <a:solidFill>
                  <a:srgbClr val="D14361"/>
                </a:solidFill>
              </a:rPr>
              <a:t>Биологическая</a:t>
            </a:r>
            <a:r>
              <a:rPr lang="ru-RU" dirty="0"/>
              <a:t> </a:t>
            </a:r>
            <a:r>
              <a:rPr lang="ru-RU" b="1" dirty="0">
                <a:solidFill>
                  <a:srgbClr val="D14361"/>
                </a:solidFill>
              </a:rPr>
              <a:t>терапия</a:t>
            </a:r>
            <a:r>
              <a:rPr lang="ru-RU" dirty="0"/>
              <a:t> – </a:t>
            </a:r>
            <a:r>
              <a:rPr lang="ru-RU" dirty="0" err="1"/>
              <a:t>психофармакотерапия</a:t>
            </a:r>
            <a:r>
              <a:rPr lang="ru-RU" dirty="0"/>
              <a:t> – основная группа препаратов – нейролептики (для симптоматической терапии применяют транквилизаторы, </a:t>
            </a:r>
            <a:r>
              <a:rPr lang="ru-RU" dirty="0" err="1"/>
              <a:t>антидепресанты</a:t>
            </a:r>
            <a:r>
              <a:rPr lang="ru-RU" dirty="0"/>
              <a:t> по необходимости).</a:t>
            </a:r>
          </a:p>
          <a:p>
            <a:pPr algn="just">
              <a:spcBef>
                <a:spcPts val="1200"/>
              </a:spcBef>
              <a:spcAft>
                <a:spcPts val="1200"/>
              </a:spcAft>
            </a:pPr>
            <a:r>
              <a:rPr lang="ru-RU" b="1" dirty="0">
                <a:solidFill>
                  <a:srgbClr val="D14361"/>
                </a:solidFill>
              </a:rPr>
              <a:t>Психосоциальное лечение </a:t>
            </a:r>
            <a:r>
              <a:rPr lang="ru-RU" dirty="0"/>
              <a:t>– формирование или восстановление недостаточных или утраченных (в условиях нарушенных в результате болезни когнитивных, мотивационных, эмоциональных ресурсов личности), навыков, знаний, умений взаимодействовать, решать проблемы.  </a:t>
            </a:r>
            <a:endParaRPr lang="ru-RU" b="1" dirty="0">
              <a:solidFill>
                <a:srgbClr val="D14361"/>
              </a:solidFill>
            </a:endParaRPr>
          </a:p>
          <a:p>
            <a:pPr algn="just">
              <a:spcBef>
                <a:spcPts val="1200"/>
              </a:spcBef>
              <a:spcAft>
                <a:spcPts val="1200"/>
              </a:spcAft>
            </a:pPr>
            <a:r>
              <a:rPr lang="ru-RU" b="1" dirty="0">
                <a:solidFill>
                  <a:srgbClr val="D14361"/>
                </a:solidFill>
              </a:rPr>
              <a:t>Психосоциальная</a:t>
            </a:r>
            <a:r>
              <a:rPr lang="ru-RU" dirty="0"/>
              <a:t> </a:t>
            </a:r>
            <a:r>
              <a:rPr lang="ru-RU" b="1" dirty="0">
                <a:solidFill>
                  <a:srgbClr val="D14361"/>
                </a:solidFill>
              </a:rPr>
              <a:t>реабилитация </a:t>
            </a:r>
            <a:r>
              <a:rPr lang="ru-RU" dirty="0"/>
              <a:t>- </a:t>
            </a:r>
            <a:endParaRPr lang="ru-RU" b="1" dirty="0"/>
          </a:p>
        </p:txBody>
      </p:sp>
    </p:spTree>
    <p:extLst>
      <p:ext uri="{BB962C8B-B14F-4D97-AF65-F5344CB8AC3E}">
        <p14:creationId xmlns:p14="http://schemas.microsoft.com/office/powerpoint/2010/main" val="88502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96D0B2-4547-4A64-BB2D-81333244421F}"/>
              </a:ext>
            </a:extLst>
          </p:cNvPr>
          <p:cNvSpPr>
            <a:spLocks noGrp="1"/>
          </p:cNvSpPr>
          <p:nvPr>
            <p:ph type="title"/>
          </p:nvPr>
        </p:nvSpPr>
        <p:spPr/>
        <p:txBody>
          <a:bodyPr/>
          <a:lstStyle/>
          <a:p>
            <a:r>
              <a:rPr lang="ru-RU" b="1" dirty="0">
                <a:solidFill>
                  <a:srgbClr val="C00000"/>
                </a:solidFill>
              </a:rPr>
              <a:t>Депрессия в общемедицинской практике </a:t>
            </a:r>
          </a:p>
        </p:txBody>
      </p:sp>
      <p:sp>
        <p:nvSpPr>
          <p:cNvPr id="3" name="Объект 2">
            <a:extLst>
              <a:ext uri="{FF2B5EF4-FFF2-40B4-BE49-F238E27FC236}">
                <a16:creationId xmlns:a16="http://schemas.microsoft.com/office/drawing/2014/main" id="{96495A70-95E3-4B82-A220-0524B776D297}"/>
              </a:ext>
            </a:extLst>
          </p:cNvPr>
          <p:cNvSpPr>
            <a:spLocks noGrp="1"/>
          </p:cNvSpPr>
          <p:nvPr>
            <p:ph idx="1"/>
          </p:nvPr>
        </p:nvSpPr>
        <p:spPr/>
        <p:txBody>
          <a:bodyPr/>
          <a:lstStyle/>
          <a:p>
            <a:pPr algn="just"/>
            <a:r>
              <a:rPr lang="ru-RU" dirty="0"/>
              <a:t>35-50% больных с депрессиями не обращаются к врачу</a:t>
            </a:r>
          </a:p>
          <a:p>
            <a:pPr algn="just"/>
            <a:r>
              <a:rPr lang="ru-RU" dirty="0"/>
              <a:t>60-80% лечатся у врача общей практики</a:t>
            </a:r>
          </a:p>
          <a:p>
            <a:pPr algn="just"/>
            <a:r>
              <a:rPr lang="ru-RU" dirty="0"/>
              <a:t>50% предъявляют только соматические жалобы и отказываются обсуждать с врачом свои душевные переживания </a:t>
            </a:r>
          </a:p>
          <a:p>
            <a:pPr algn="just"/>
            <a:r>
              <a:rPr lang="ru-RU" dirty="0"/>
              <a:t>Многие врачи считают депрессивную симптоматику психологически понятной, отказываются ставить диагноз депрессии и </a:t>
            </a:r>
            <a:r>
              <a:rPr lang="ru-RU"/>
              <a:t>назначать антидепрессанты</a:t>
            </a:r>
            <a:endParaRPr lang="ru-RU" dirty="0"/>
          </a:p>
        </p:txBody>
      </p:sp>
    </p:spTree>
    <p:extLst>
      <p:ext uri="{BB962C8B-B14F-4D97-AF65-F5344CB8AC3E}">
        <p14:creationId xmlns:p14="http://schemas.microsoft.com/office/powerpoint/2010/main" val="7532269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D14361"/>
                </a:solidFill>
              </a:rPr>
              <a:t>Психосоциальное лечение </a:t>
            </a:r>
            <a:endParaRPr lang="ru-RU" dirty="0"/>
          </a:p>
        </p:txBody>
      </p:sp>
      <p:sp>
        <p:nvSpPr>
          <p:cNvPr id="3" name="Объект 2"/>
          <p:cNvSpPr>
            <a:spLocks noGrp="1"/>
          </p:cNvSpPr>
          <p:nvPr>
            <p:ph idx="1"/>
          </p:nvPr>
        </p:nvSpPr>
        <p:spPr/>
        <p:txBody>
          <a:bodyPr>
            <a:normAutofit/>
          </a:bodyPr>
          <a:lstStyle/>
          <a:p>
            <a:pPr algn="just">
              <a:spcBef>
                <a:spcPts val="1200"/>
              </a:spcBef>
              <a:spcAft>
                <a:spcPts val="1200"/>
              </a:spcAft>
            </a:pPr>
            <a:r>
              <a:rPr lang="ru-RU" sz="3000" dirty="0">
                <a:solidFill>
                  <a:prstClr val="black"/>
                </a:solidFill>
              </a:rPr>
              <a:t>начинается с определения уровня социальной дезадаптации, нуждаемости в психосоциальном воздействии.</a:t>
            </a:r>
          </a:p>
          <a:p>
            <a:pPr algn="just">
              <a:spcBef>
                <a:spcPts val="1200"/>
              </a:spcBef>
              <a:spcAft>
                <a:spcPts val="1200"/>
              </a:spcAft>
            </a:pPr>
            <a:r>
              <a:rPr lang="ru-RU" sz="3000" dirty="0">
                <a:solidFill>
                  <a:prstClr val="black"/>
                </a:solidFill>
              </a:rPr>
              <a:t>групповой и индивидуальный (при невозможности включить в группу) тренинг социальных навыков, общения, уверенного поведения, независимого проживания, </a:t>
            </a:r>
            <a:r>
              <a:rPr lang="ru-RU" sz="3000" dirty="0" err="1">
                <a:solidFill>
                  <a:prstClr val="black"/>
                </a:solidFill>
              </a:rPr>
              <a:t>психообразовательные</a:t>
            </a:r>
            <a:r>
              <a:rPr lang="ru-RU" sz="3000" dirty="0">
                <a:solidFill>
                  <a:prstClr val="black"/>
                </a:solidFill>
              </a:rPr>
              <a:t> программы, стратегии </a:t>
            </a:r>
            <a:r>
              <a:rPr lang="ru-RU" sz="3000" dirty="0" err="1">
                <a:solidFill>
                  <a:prstClr val="black"/>
                </a:solidFill>
              </a:rPr>
              <a:t>совладания</a:t>
            </a:r>
            <a:r>
              <a:rPr lang="ru-RU" sz="3000" dirty="0">
                <a:solidFill>
                  <a:prstClr val="black"/>
                </a:solidFill>
              </a:rPr>
              <a:t> с остаточными психотическими расстройствами, семейная терапия (поведенческие, </a:t>
            </a:r>
            <a:r>
              <a:rPr lang="ru-RU" sz="3000" dirty="0" err="1">
                <a:solidFill>
                  <a:prstClr val="black"/>
                </a:solidFill>
              </a:rPr>
              <a:t>психообразовательные</a:t>
            </a:r>
            <a:r>
              <a:rPr lang="ru-RU" sz="3000" dirty="0">
                <a:solidFill>
                  <a:prstClr val="black"/>
                </a:solidFill>
              </a:rPr>
              <a:t> техники) </a:t>
            </a:r>
          </a:p>
          <a:p>
            <a:pPr algn="just">
              <a:spcBef>
                <a:spcPts val="1200"/>
              </a:spcBef>
              <a:spcAft>
                <a:spcPts val="1200"/>
              </a:spcAft>
            </a:pPr>
            <a:endParaRPr lang="ru-RU" sz="3000" dirty="0">
              <a:solidFill>
                <a:prstClr val="black"/>
              </a:solidFill>
            </a:endParaRPr>
          </a:p>
          <a:p>
            <a:pPr algn="just">
              <a:spcBef>
                <a:spcPts val="1200"/>
              </a:spcBef>
              <a:spcAft>
                <a:spcPts val="1200"/>
              </a:spcAft>
            </a:pPr>
            <a:endParaRPr lang="ru-RU" sz="3000" b="1" dirty="0">
              <a:solidFill>
                <a:srgbClr val="D14361"/>
              </a:solidFill>
            </a:endParaRPr>
          </a:p>
          <a:p>
            <a:endParaRPr lang="ru-RU" dirty="0"/>
          </a:p>
        </p:txBody>
      </p:sp>
    </p:spTree>
    <p:extLst>
      <p:ext uri="{BB962C8B-B14F-4D97-AF65-F5344CB8AC3E}">
        <p14:creationId xmlns:p14="http://schemas.microsoft.com/office/powerpoint/2010/main" val="28862187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lstStyle/>
          <a:p>
            <a:r>
              <a:rPr lang="ru-RU" sz="3600" b="1" dirty="0">
                <a:solidFill>
                  <a:srgbClr val="C00000"/>
                </a:solidFill>
                <a:latin typeface="Calibri" panose="020F0502020204030204" pitchFamily="34" charset="0"/>
                <a:cs typeface="Calibri" panose="020F0502020204030204" pitchFamily="34" charset="0"/>
              </a:rPr>
              <a:t>Длительность лечения</a:t>
            </a:r>
          </a:p>
        </p:txBody>
      </p:sp>
      <p:sp>
        <p:nvSpPr>
          <p:cNvPr id="3" name="Объект 2"/>
          <p:cNvSpPr>
            <a:spLocks noGrp="1"/>
          </p:cNvSpPr>
          <p:nvPr>
            <p:ph idx="1"/>
          </p:nvPr>
        </p:nvSpPr>
        <p:spPr>
          <a:xfrm>
            <a:off x="1981200" y="980729"/>
            <a:ext cx="8229600" cy="5145435"/>
          </a:xfrm>
        </p:spPr>
        <p:txBody>
          <a:bodyPr/>
          <a:lstStyle/>
          <a:p>
            <a:pPr algn="just"/>
            <a:r>
              <a:rPr lang="ru-RU" sz="2800" dirty="0">
                <a:latin typeface="Calibri" panose="020F0502020204030204" pitchFamily="34" charset="0"/>
                <a:cs typeface="Calibri" panose="020F0502020204030204" pitchFamily="34" charset="0"/>
              </a:rPr>
              <a:t>активное лечение приступа психоза нейролептиками может длиться до года.</a:t>
            </a:r>
          </a:p>
          <a:p>
            <a:pPr algn="just"/>
            <a:r>
              <a:rPr lang="ru-RU" sz="2800" dirty="0">
                <a:latin typeface="Calibri" panose="020F0502020204030204" pitchFamily="34" charset="0"/>
                <a:cs typeface="Calibri" panose="020F0502020204030204" pitchFamily="34" charset="0"/>
              </a:rPr>
              <a:t>Продолжительность поддерживающего лечения и профилактической терапии после перенесенного психотического эпизода должна составлять:</a:t>
            </a:r>
          </a:p>
          <a:p>
            <a:pPr marL="0" indent="0" algn="just">
              <a:buNone/>
            </a:pPr>
            <a:r>
              <a:rPr lang="ru-RU" sz="2800" dirty="0">
                <a:latin typeface="Calibri" panose="020F0502020204030204" pitchFamily="34" charset="0"/>
                <a:cs typeface="Calibri" panose="020F0502020204030204" pitchFamily="34" charset="0"/>
              </a:rPr>
              <a:t>– после первого эпизода – 1 год;</a:t>
            </a:r>
          </a:p>
          <a:p>
            <a:pPr marL="0" indent="0" algn="just">
              <a:buNone/>
            </a:pPr>
            <a:r>
              <a:rPr lang="ru-RU" sz="2800" dirty="0">
                <a:latin typeface="Calibri" panose="020F0502020204030204" pitchFamily="34" charset="0"/>
                <a:cs typeface="Calibri" panose="020F0502020204030204" pitchFamily="34" charset="0"/>
              </a:rPr>
              <a:t>– после второго эпизода – 3 года;</a:t>
            </a:r>
          </a:p>
          <a:p>
            <a:pPr marL="0" indent="0" algn="just">
              <a:buNone/>
            </a:pPr>
            <a:r>
              <a:rPr lang="ru-RU" sz="2800" dirty="0">
                <a:latin typeface="Calibri" panose="020F0502020204030204" pitchFamily="34" charset="0"/>
                <a:cs typeface="Calibri" panose="020F0502020204030204" pitchFamily="34" charset="0"/>
              </a:rPr>
              <a:t>– после третьего эпизода – 5 лет;</a:t>
            </a:r>
          </a:p>
          <a:p>
            <a:pPr marL="0" indent="0" algn="just">
              <a:buNone/>
            </a:pPr>
            <a:r>
              <a:rPr lang="ru-RU" sz="2800" dirty="0">
                <a:latin typeface="Calibri" panose="020F0502020204030204" pitchFamily="34" charset="0"/>
                <a:cs typeface="Calibri" panose="020F0502020204030204" pitchFamily="34" charset="0"/>
              </a:rPr>
              <a:t>– после четвертого и последующих эпизодов – не ограничена (возможно, всю жизнь пациента).</a:t>
            </a:r>
          </a:p>
        </p:txBody>
      </p:sp>
    </p:spTree>
    <p:extLst>
      <p:ext uri="{BB962C8B-B14F-4D97-AF65-F5344CB8AC3E}">
        <p14:creationId xmlns:p14="http://schemas.microsoft.com/office/powerpoint/2010/main" val="3820678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14" y="357188"/>
            <a:ext cx="8715375" cy="6286500"/>
          </a:xfrm>
        </p:spPr>
        <p:txBody>
          <a:bodyPr/>
          <a:lstStyle/>
          <a:p>
            <a:pPr marL="180000" indent="0" algn="ctr">
              <a:buFontTx/>
              <a:buAutoNum type="romanUcPeriod"/>
              <a:defRPr/>
            </a:pPr>
            <a:r>
              <a:rPr lang="ru-RU" b="1" dirty="0">
                <a:solidFill>
                  <a:srgbClr val="C00000"/>
                </a:solidFill>
                <a:latin typeface="Calibri" pitchFamily="34" charset="0"/>
                <a:ea typeface="+mj-ea"/>
                <a:cs typeface="+mj-cs"/>
              </a:rPr>
              <a:t> АНТИПСИХОТИКИ (НЕЙРОЛЕПТИКИ)</a:t>
            </a:r>
          </a:p>
          <a:p>
            <a:pPr marL="180000" indent="0" algn="ctr">
              <a:buNone/>
              <a:defRPr/>
            </a:pPr>
            <a:r>
              <a:rPr lang="ru-RU" sz="2000" b="1" i="1" dirty="0">
                <a:latin typeface="Arial-BoldMT" charset="-52"/>
              </a:rPr>
              <a:t>(греч. </a:t>
            </a:r>
            <a:r>
              <a:rPr lang="ru-RU" sz="2000" b="1" i="1" dirty="0" err="1">
                <a:latin typeface="Arial-BoldMT" charset="-52"/>
              </a:rPr>
              <a:t>neuron</a:t>
            </a:r>
            <a:r>
              <a:rPr lang="ru-RU" sz="2000" b="1" i="1" dirty="0">
                <a:latin typeface="Arial-BoldMT" charset="-52"/>
              </a:rPr>
              <a:t> – нерв,  </a:t>
            </a:r>
            <a:r>
              <a:rPr lang="ru-RU" sz="2000" b="1" i="1" dirty="0" err="1">
                <a:latin typeface="Arial-BoldMT" charset="-52"/>
              </a:rPr>
              <a:t>leptikos</a:t>
            </a:r>
            <a:r>
              <a:rPr lang="ru-RU" sz="2000" b="1" i="1" dirty="0">
                <a:latin typeface="Arial-BoldMT" charset="-52"/>
              </a:rPr>
              <a:t> – способный взять)</a:t>
            </a:r>
            <a:endParaRPr lang="ru-RU" sz="2400" dirty="0"/>
          </a:p>
          <a:p>
            <a:pPr marL="360000" indent="-360000" algn="just">
              <a:spcBef>
                <a:spcPts val="1200"/>
              </a:spcBef>
              <a:defRPr/>
            </a:pPr>
            <a:r>
              <a:rPr lang="ru-RU" sz="2400" dirty="0">
                <a:latin typeface="Calibri" pitchFamily="34" charset="0"/>
              </a:rPr>
              <a:t>купирование проявлений психоза (возбуждения, галлюцинаций, бреда, кататонии, дисфории)</a:t>
            </a:r>
          </a:p>
          <a:p>
            <a:pPr marL="360000" indent="-360000" algn="just">
              <a:spcBef>
                <a:spcPts val="1200"/>
              </a:spcBef>
              <a:defRPr/>
            </a:pPr>
            <a:r>
              <a:rPr lang="ru-RU" sz="2400" dirty="0">
                <a:latin typeface="Calibri" pitchFamily="34" charset="0"/>
              </a:rPr>
              <a:t>угнетение  психической активности, внутреннего напряжения</a:t>
            </a:r>
          </a:p>
          <a:p>
            <a:pPr marL="360000" indent="-360000" algn="just">
              <a:spcBef>
                <a:spcPts val="1200"/>
              </a:spcBef>
              <a:defRPr/>
            </a:pPr>
            <a:r>
              <a:rPr lang="ru-RU" sz="2400" dirty="0">
                <a:latin typeface="Calibri" pitchFamily="34" charset="0"/>
              </a:rPr>
              <a:t>вызывают заторможенность с характерным безразличием к окружающему и к своей психопатологической продуктивной симптоматике</a:t>
            </a:r>
          </a:p>
          <a:p>
            <a:pPr marL="360000" indent="-360000" algn="just">
              <a:spcBef>
                <a:spcPts val="1200"/>
              </a:spcBef>
              <a:defRPr/>
            </a:pPr>
            <a:r>
              <a:rPr lang="ru-RU" sz="2400" dirty="0">
                <a:latin typeface="Calibri" pitchFamily="34" charset="0"/>
              </a:rPr>
              <a:t>подавление инстинктов</a:t>
            </a:r>
          </a:p>
          <a:p>
            <a:pPr marL="360000" indent="-360000" algn="just">
              <a:spcBef>
                <a:spcPts val="1200"/>
              </a:spcBef>
              <a:defRPr/>
            </a:pPr>
            <a:r>
              <a:rPr lang="ru-RU" sz="2400" dirty="0">
                <a:latin typeface="Calibri" pitchFamily="34" charset="0"/>
              </a:rPr>
              <a:t>купирование навязчивостей, сверхценных идей, симптомов истерии</a:t>
            </a:r>
          </a:p>
          <a:p>
            <a:pPr marL="360000" indent="-360000" algn="just">
              <a:spcBef>
                <a:spcPts val="1200"/>
              </a:spcBef>
              <a:buNone/>
              <a:defRPr/>
            </a:pPr>
            <a:r>
              <a:rPr lang="ru-RU" sz="2400" dirty="0">
                <a:latin typeface="Calibri" pitchFamily="34" charset="0"/>
              </a:rPr>
              <a:t>	</a:t>
            </a:r>
            <a:r>
              <a:rPr lang="ru-RU" sz="2000" dirty="0">
                <a:latin typeface="Calibri" pitchFamily="34" charset="0"/>
              </a:rPr>
              <a:t>В настоящее время синтезировано около 500 нейролептиков, в РФ применяется около 70.</a:t>
            </a:r>
          </a:p>
        </p:txBody>
      </p:sp>
    </p:spTree>
    <p:extLst>
      <p:ext uri="{BB962C8B-B14F-4D97-AF65-F5344CB8AC3E}">
        <p14:creationId xmlns:p14="http://schemas.microsoft.com/office/powerpoint/2010/main" val="40470235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847851" y="260351"/>
            <a:ext cx="8569325" cy="5724525"/>
          </a:xfrm>
          <a:prstGeom prst="rect">
            <a:avLst/>
          </a:prstGeom>
          <a:noFill/>
          <a:ln w="9525">
            <a:noFill/>
            <a:miter lim="800000"/>
            <a:headEnd/>
            <a:tailEnd/>
          </a:ln>
        </p:spPr>
        <p:txBody>
          <a:bodyPr>
            <a:spAutoFit/>
          </a:bodyPr>
          <a:lstStyle/>
          <a:p>
            <a:pPr algn="ctr">
              <a:spcBef>
                <a:spcPct val="50000"/>
              </a:spcBef>
            </a:pPr>
            <a:r>
              <a:rPr lang="ru-RU" sz="3600" b="1">
                <a:solidFill>
                  <a:srgbClr val="C00000"/>
                </a:solidFill>
                <a:latin typeface="Calibri" pitchFamily="34" charset="0"/>
              </a:rPr>
              <a:t>Психотропные эффекты антипсихотиков   (нейролептиков)</a:t>
            </a:r>
          </a:p>
          <a:p>
            <a:pPr algn="ctr">
              <a:spcBef>
                <a:spcPct val="50000"/>
              </a:spcBef>
            </a:pPr>
            <a:endParaRPr lang="ru-RU" sz="2800" b="1">
              <a:solidFill>
                <a:srgbClr val="330066"/>
              </a:solidFill>
              <a:latin typeface="Calibri" pitchFamily="34" charset="0"/>
            </a:endParaRPr>
          </a:p>
          <a:p>
            <a:pPr>
              <a:spcBef>
                <a:spcPct val="50000"/>
              </a:spcBef>
              <a:buFontTx/>
              <a:buChar char="•"/>
            </a:pPr>
            <a:r>
              <a:rPr lang="ru-RU" sz="2400" b="1">
                <a:solidFill>
                  <a:srgbClr val="000000"/>
                </a:solidFill>
                <a:latin typeface="Calibri" pitchFamily="34" charset="0"/>
              </a:rPr>
              <a:t> Антипсихотический</a:t>
            </a:r>
          </a:p>
          <a:p>
            <a:pPr>
              <a:spcBef>
                <a:spcPct val="50000"/>
              </a:spcBef>
              <a:buFontTx/>
              <a:buChar char="•"/>
            </a:pPr>
            <a:r>
              <a:rPr lang="ru-RU" sz="2400" b="1">
                <a:solidFill>
                  <a:srgbClr val="000000"/>
                </a:solidFill>
                <a:latin typeface="Calibri" pitchFamily="34" charset="0"/>
              </a:rPr>
              <a:t> Седативный</a:t>
            </a:r>
          </a:p>
          <a:p>
            <a:pPr>
              <a:spcBef>
                <a:spcPct val="50000"/>
              </a:spcBef>
              <a:buFontTx/>
              <a:buChar char="•"/>
            </a:pPr>
            <a:r>
              <a:rPr lang="ru-RU" sz="2400" b="1">
                <a:solidFill>
                  <a:srgbClr val="000000"/>
                </a:solidFill>
                <a:latin typeface="Calibri" pitchFamily="34" charset="0"/>
              </a:rPr>
              <a:t> Транквилизирующий</a:t>
            </a:r>
          </a:p>
          <a:p>
            <a:pPr>
              <a:spcBef>
                <a:spcPct val="50000"/>
              </a:spcBef>
              <a:buFontTx/>
              <a:buChar char="•"/>
            </a:pPr>
            <a:r>
              <a:rPr lang="ru-RU" sz="2400" b="1">
                <a:solidFill>
                  <a:srgbClr val="000000"/>
                </a:solidFill>
                <a:latin typeface="Calibri" pitchFamily="34" charset="0"/>
              </a:rPr>
              <a:t> Антидепрессивный</a:t>
            </a:r>
          </a:p>
          <a:p>
            <a:pPr>
              <a:spcBef>
                <a:spcPct val="50000"/>
              </a:spcBef>
              <a:buFontTx/>
              <a:buChar char="•"/>
            </a:pPr>
            <a:r>
              <a:rPr lang="ru-RU" sz="2400" b="1">
                <a:solidFill>
                  <a:srgbClr val="000000"/>
                </a:solidFill>
                <a:latin typeface="Calibri" pitchFamily="34" charset="0"/>
              </a:rPr>
              <a:t> Антиагрессивный</a:t>
            </a:r>
          </a:p>
          <a:p>
            <a:pPr>
              <a:spcBef>
                <a:spcPct val="50000"/>
              </a:spcBef>
              <a:buFontTx/>
              <a:buChar char="•"/>
            </a:pPr>
            <a:r>
              <a:rPr lang="ru-RU" sz="2400" b="1">
                <a:solidFill>
                  <a:srgbClr val="000000"/>
                </a:solidFill>
                <a:latin typeface="Calibri" pitchFamily="34" charset="0"/>
              </a:rPr>
              <a:t> Психостимулирующий</a:t>
            </a:r>
          </a:p>
          <a:p>
            <a:pPr>
              <a:spcBef>
                <a:spcPct val="50000"/>
              </a:spcBef>
              <a:buFontTx/>
              <a:buChar char="•"/>
            </a:pPr>
            <a:r>
              <a:rPr lang="ru-RU" sz="2400" b="1">
                <a:solidFill>
                  <a:srgbClr val="000000"/>
                </a:solidFill>
                <a:latin typeface="Calibri" pitchFamily="34" charset="0"/>
              </a:rPr>
              <a:t> Снотворный</a:t>
            </a:r>
          </a:p>
        </p:txBody>
      </p:sp>
    </p:spTree>
    <p:extLst>
      <p:ext uri="{BB962C8B-B14F-4D97-AF65-F5344CB8AC3E}">
        <p14:creationId xmlns:p14="http://schemas.microsoft.com/office/powerpoint/2010/main" val="17550750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738314" y="214313"/>
            <a:ext cx="8715375" cy="6284912"/>
          </a:xfrm>
          <a:prstGeom prst="rect">
            <a:avLst/>
          </a:prstGeom>
          <a:noFill/>
          <a:ln w="9525">
            <a:noFill/>
            <a:miter lim="800000"/>
            <a:headEnd/>
            <a:tailEnd/>
          </a:ln>
        </p:spPr>
        <p:txBody>
          <a:bodyPr>
            <a:spAutoFit/>
          </a:bodyPr>
          <a:lstStyle/>
          <a:p>
            <a:pPr algn="ctr">
              <a:spcBef>
                <a:spcPts val="1800"/>
              </a:spcBef>
              <a:defRPr/>
            </a:pPr>
            <a:r>
              <a:rPr lang="ru-RU" sz="3600" b="1" dirty="0" err="1">
                <a:solidFill>
                  <a:srgbClr val="A80000"/>
                </a:solidFill>
                <a:latin typeface="Arial-BoldMT" charset="-52"/>
              </a:rPr>
              <a:t>Антипсихотики</a:t>
            </a:r>
            <a:r>
              <a:rPr lang="ru-RU" sz="3600" b="1" dirty="0">
                <a:solidFill>
                  <a:srgbClr val="A80000"/>
                </a:solidFill>
                <a:latin typeface="Arial-BoldMT" charset="-52"/>
              </a:rPr>
              <a:t> (нейролептики)</a:t>
            </a:r>
          </a:p>
          <a:p>
            <a:pPr marL="180000" indent="-180000" algn="just">
              <a:lnSpc>
                <a:spcPct val="80000"/>
              </a:lnSpc>
              <a:spcBef>
                <a:spcPts val="1800"/>
              </a:spcBef>
              <a:buFont typeface="Arial" pitchFamily="34" charset="0"/>
              <a:buChar char="•"/>
              <a:defRPr/>
            </a:pPr>
            <a:r>
              <a:rPr lang="ru-RU" sz="2200" dirty="0">
                <a:solidFill>
                  <a:prstClr val="black"/>
                </a:solidFill>
                <a:latin typeface="Calibri" pitchFamily="34" charset="0"/>
              </a:rPr>
              <a:t>Основное действие – </a:t>
            </a:r>
            <a:r>
              <a:rPr lang="ru-RU" sz="2200" b="1" dirty="0" err="1">
                <a:solidFill>
                  <a:prstClr val="black"/>
                </a:solidFill>
                <a:latin typeface="Calibri" pitchFamily="34" charset="0"/>
              </a:rPr>
              <a:t>антипсихотическое</a:t>
            </a:r>
            <a:r>
              <a:rPr lang="ru-RU" sz="2200" dirty="0">
                <a:solidFill>
                  <a:prstClr val="black"/>
                </a:solidFill>
                <a:latin typeface="Calibri" pitchFamily="34" charset="0"/>
              </a:rPr>
              <a:t>, за счёт блокады постсинаптических </a:t>
            </a:r>
            <a:r>
              <a:rPr lang="ru-RU" sz="2200" b="1" dirty="0" err="1">
                <a:solidFill>
                  <a:prstClr val="black"/>
                </a:solidFill>
                <a:latin typeface="Calibri" pitchFamily="34" charset="0"/>
              </a:rPr>
              <a:t>дофаминовых</a:t>
            </a:r>
            <a:r>
              <a:rPr lang="ru-RU" sz="2200" b="1" dirty="0">
                <a:solidFill>
                  <a:prstClr val="black"/>
                </a:solidFill>
                <a:latin typeface="Calibri" pitchFamily="34" charset="0"/>
              </a:rPr>
              <a:t>  Д1 и Д2 </a:t>
            </a:r>
            <a:r>
              <a:rPr lang="ru-RU" sz="2200" dirty="0">
                <a:solidFill>
                  <a:prstClr val="black"/>
                </a:solidFill>
                <a:latin typeface="Calibri" pitchFamily="34" charset="0"/>
              </a:rPr>
              <a:t>рецепторов.</a:t>
            </a:r>
          </a:p>
          <a:p>
            <a:pPr marL="180000" indent="-180000" algn="just">
              <a:lnSpc>
                <a:spcPct val="80000"/>
              </a:lnSpc>
              <a:spcBef>
                <a:spcPts val="1800"/>
              </a:spcBef>
              <a:buFontTx/>
              <a:buChar char="•"/>
              <a:defRPr/>
            </a:pPr>
            <a:r>
              <a:rPr lang="ru-RU" sz="2200" dirty="0">
                <a:solidFill>
                  <a:prstClr val="black"/>
                </a:solidFill>
                <a:latin typeface="Calibri" pitchFamily="34" charset="0"/>
              </a:rPr>
              <a:t>Блокада Д2-рецепторов - преимущественно </a:t>
            </a:r>
            <a:r>
              <a:rPr lang="ru-RU" sz="2200" dirty="0" err="1">
                <a:solidFill>
                  <a:prstClr val="black"/>
                </a:solidFill>
                <a:latin typeface="Calibri" pitchFamily="34" charset="0"/>
              </a:rPr>
              <a:t>антипсихотический</a:t>
            </a:r>
            <a:r>
              <a:rPr lang="ru-RU" sz="2200" dirty="0">
                <a:solidFill>
                  <a:prstClr val="black"/>
                </a:solidFill>
                <a:latin typeface="Calibri" pitchFamily="34" charset="0"/>
              </a:rPr>
              <a:t> эффект.</a:t>
            </a:r>
          </a:p>
          <a:p>
            <a:pPr marL="180000" indent="-180000" algn="just">
              <a:lnSpc>
                <a:spcPct val="80000"/>
              </a:lnSpc>
              <a:spcBef>
                <a:spcPts val="1800"/>
              </a:spcBef>
              <a:buFontTx/>
              <a:buChar char="•"/>
              <a:defRPr/>
            </a:pPr>
            <a:r>
              <a:rPr lang="ru-RU" sz="2200" dirty="0">
                <a:solidFill>
                  <a:prstClr val="black"/>
                </a:solidFill>
                <a:latin typeface="Calibri" pitchFamily="34" charset="0"/>
              </a:rPr>
              <a:t>Блокада Д1 -  развитие неврологической симптоматики. </a:t>
            </a:r>
          </a:p>
          <a:p>
            <a:pPr marL="180000" indent="-180000" algn="just">
              <a:lnSpc>
                <a:spcPct val="80000"/>
              </a:lnSpc>
              <a:spcBef>
                <a:spcPts val="1800"/>
              </a:spcBef>
              <a:buFontTx/>
              <a:buChar char="•"/>
              <a:defRPr/>
            </a:pPr>
            <a:r>
              <a:rPr lang="ru-RU" sz="2200" dirty="0">
                <a:solidFill>
                  <a:prstClr val="black"/>
                </a:solidFill>
                <a:latin typeface="Calibri" pitchFamily="34" charset="0"/>
              </a:rPr>
              <a:t> </a:t>
            </a:r>
            <a:r>
              <a:rPr lang="ru-RU" sz="2200" dirty="0" err="1">
                <a:solidFill>
                  <a:prstClr val="black"/>
                </a:solidFill>
                <a:latin typeface="Calibri" pitchFamily="34" charset="0"/>
              </a:rPr>
              <a:t>Аналгезирующие</a:t>
            </a:r>
            <a:r>
              <a:rPr lang="ru-RU" sz="2200" dirty="0">
                <a:solidFill>
                  <a:prstClr val="black"/>
                </a:solidFill>
                <a:latin typeface="Calibri" pitchFamily="34" charset="0"/>
              </a:rPr>
              <a:t> и </a:t>
            </a:r>
            <a:r>
              <a:rPr lang="ru-RU" sz="2200" dirty="0" err="1">
                <a:solidFill>
                  <a:prstClr val="black"/>
                </a:solidFill>
                <a:latin typeface="Calibri" pitchFamily="34" charset="0"/>
              </a:rPr>
              <a:t>антиэметические</a:t>
            </a:r>
            <a:r>
              <a:rPr lang="ru-RU" sz="2200" dirty="0">
                <a:solidFill>
                  <a:prstClr val="black"/>
                </a:solidFill>
                <a:latin typeface="Calibri" pitchFamily="34" charset="0"/>
              </a:rPr>
              <a:t> свойства (угнетение рвотного центра).</a:t>
            </a:r>
          </a:p>
          <a:p>
            <a:pPr marL="180000" indent="-180000" algn="just">
              <a:lnSpc>
                <a:spcPct val="80000"/>
              </a:lnSpc>
              <a:spcBef>
                <a:spcPts val="1800"/>
              </a:spcBef>
              <a:buFontTx/>
              <a:buChar char="•"/>
              <a:defRPr/>
            </a:pPr>
            <a:r>
              <a:rPr lang="ru-RU" sz="2200" dirty="0">
                <a:solidFill>
                  <a:prstClr val="black"/>
                </a:solidFill>
                <a:latin typeface="Calibri" pitchFamily="34" charset="0"/>
              </a:rPr>
              <a:t>Снижение содержания гормона роста. </a:t>
            </a:r>
          </a:p>
          <a:p>
            <a:pPr marL="180000" indent="-180000" algn="just">
              <a:lnSpc>
                <a:spcPct val="80000"/>
              </a:lnSpc>
              <a:spcBef>
                <a:spcPts val="1800"/>
              </a:spcBef>
              <a:buFontTx/>
              <a:buChar char="•"/>
              <a:defRPr/>
            </a:pPr>
            <a:r>
              <a:rPr lang="ru-RU" sz="2200" dirty="0">
                <a:solidFill>
                  <a:prstClr val="black"/>
                </a:solidFill>
                <a:latin typeface="Calibri" pitchFamily="34" charset="0"/>
              </a:rPr>
              <a:t>Увеличение выработки пролактина (</a:t>
            </a:r>
            <a:r>
              <a:rPr lang="ru-RU" sz="2200" dirty="0" err="1">
                <a:solidFill>
                  <a:prstClr val="black"/>
                </a:solidFill>
                <a:latin typeface="Calibri" pitchFamily="34" charset="0"/>
              </a:rPr>
              <a:t>галакторея</a:t>
            </a:r>
            <a:r>
              <a:rPr lang="ru-RU" sz="2200" dirty="0">
                <a:solidFill>
                  <a:prstClr val="black"/>
                </a:solidFill>
                <a:latin typeface="Calibri" pitchFamily="34" charset="0"/>
              </a:rPr>
              <a:t> и нарушение менструального цикла).</a:t>
            </a:r>
          </a:p>
          <a:p>
            <a:pPr marL="180000" indent="-180000" algn="just">
              <a:lnSpc>
                <a:spcPct val="80000"/>
              </a:lnSpc>
              <a:spcBef>
                <a:spcPts val="1800"/>
              </a:spcBef>
              <a:buFontTx/>
              <a:buChar char="•"/>
              <a:defRPr/>
            </a:pPr>
            <a:r>
              <a:rPr lang="ru-RU" sz="2200" dirty="0" err="1">
                <a:solidFill>
                  <a:prstClr val="black"/>
                </a:solidFill>
                <a:latin typeface="Calibri" pitchFamily="34" charset="0"/>
              </a:rPr>
              <a:t>Холинолитические</a:t>
            </a:r>
            <a:r>
              <a:rPr lang="ru-RU" sz="2200" dirty="0">
                <a:solidFill>
                  <a:prstClr val="black"/>
                </a:solidFill>
                <a:latin typeface="Calibri" pitchFamily="34" charset="0"/>
              </a:rPr>
              <a:t> и антигистаминные эффекты.</a:t>
            </a:r>
          </a:p>
          <a:p>
            <a:pPr marL="180000" indent="-180000" algn="just">
              <a:lnSpc>
                <a:spcPct val="80000"/>
              </a:lnSpc>
              <a:spcBef>
                <a:spcPts val="1800"/>
              </a:spcBef>
              <a:buFontTx/>
              <a:buChar char="•"/>
              <a:defRPr/>
            </a:pPr>
            <a:r>
              <a:rPr lang="ru-RU" sz="2200" dirty="0">
                <a:solidFill>
                  <a:prstClr val="black"/>
                </a:solidFill>
                <a:latin typeface="Calibri" pitchFamily="34" charset="0"/>
              </a:rPr>
              <a:t>Адренолитические свойства (блокируют центральные и периферические </a:t>
            </a:r>
            <a:r>
              <a:rPr lang="el-GR" sz="2200" dirty="0">
                <a:solidFill>
                  <a:prstClr val="black"/>
                </a:solidFill>
                <a:latin typeface="Calibri" pitchFamily="34" charset="0"/>
              </a:rPr>
              <a:t>ά</a:t>
            </a:r>
            <a:r>
              <a:rPr lang="ru-RU" sz="2200" dirty="0">
                <a:solidFill>
                  <a:prstClr val="black"/>
                </a:solidFill>
                <a:latin typeface="Calibri" pitchFamily="34" charset="0"/>
              </a:rPr>
              <a:t>-</a:t>
            </a:r>
            <a:r>
              <a:rPr lang="ru-RU" sz="2200" dirty="0" err="1">
                <a:solidFill>
                  <a:prstClr val="black"/>
                </a:solidFill>
                <a:latin typeface="Calibri" pitchFamily="34" charset="0"/>
              </a:rPr>
              <a:t>адренорецепторы</a:t>
            </a:r>
            <a:r>
              <a:rPr lang="ru-RU" sz="2200" dirty="0">
                <a:solidFill>
                  <a:prstClr val="black"/>
                </a:solidFill>
                <a:latin typeface="Calibri" pitchFamily="34" charset="0"/>
              </a:rPr>
              <a:t> =&gt; гипотензии и другие нейровегетативные побочные эффекты).</a:t>
            </a:r>
          </a:p>
        </p:txBody>
      </p:sp>
    </p:spTree>
    <p:extLst>
      <p:ext uri="{BB962C8B-B14F-4D97-AF65-F5344CB8AC3E}">
        <p14:creationId xmlns:p14="http://schemas.microsoft.com/office/powerpoint/2010/main" val="4252874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809751" y="285750"/>
            <a:ext cx="8501063" cy="1143000"/>
          </a:xfrm>
        </p:spPr>
        <p:txBody>
          <a:bodyPr/>
          <a:lstStyle/>
          <a:p>
            <a:r>
              <a:rPr lang="ru-RU" sz="2800" b="1">
                <a:solidFill>
                  <a:srgbClr val="002060"/>
                </a:solidFill>
                <a:latin typeface="ArialMT" charset="-52"/>
              </a:rPr>
              <a:t>Клиническая классификация антипсихотиков</a:t>
            </a:r>
            <a:endParaRPr lang="ru-RU" sz="2800"/>
          </a:p>
        </p:txBody>
      </p:sp>
      <p:sp>
        <p:nvSpPr>
          <p:cNvPr id="14339" name="Содержимое 2"/>
          <p:cNvSpPr>
            <a:spLocks noGrp="1"/>
          </p:cNvSpPr>
          <p:nvPr>
            <p:ph idx="1"/>
          </p:nvPr>
        </p:nvSpPr>
        <p:spPr>
          <a:xfrm>
            <a:off x="1981200" y="1357313"/>
            <a:ext cx="8229600" cy="5072062"/>
          </a:xfrm>
        </p:spPr>
        <p:txBody>
          <a:bodyPr/>
          <a:lstStyle/>
          <a:p>
            <a:pPr marL="179388" indent="-179388" algn="just">
              <a:spcBef>
                <a:spcPts val="2400"/>
              </a:spcBef>
              <a:buNone/>
            </a:pPr>
            <a:r>
              <a:rPr lang="ru-RU" sz="2400" b="1">
                <a:solidFill>
                  <a:srgbClr val="000000"/>
                </a:solidFill>
                <a:latin typeface="Calibri" pitchFamily="34" charset="0"/>
              </a:rPr>
              <a:t>А.  Традиционные (типичные) нейролептики:</a:t>
            </a:r>
          </a:p>
          <a:p>
            <a:pPr marL="179388" indent="-179388" algn="just">
              <a:spcBef>
                <a:spcPts val="2400"/>
              </a:spcBef>
              <a:buFontTx/>
              <a:buAutoNum type="arabicParenR"/>
            </a:pPr>
            <a:r>
              <a:rPr lang="ru-RU" sz="2400">
                <a:solidFill>
                  <a:srgbClr val="000000"/>
                </a:solidFill>
                <a:latin typeface="Calibri" pitchFamily="34" charset="0"/>
              </a:rPr>
              <a:t>преимущественно с седативным действием</a:t>
            </a:r>
          </a:p>
          <a:p>
            <a:pPr marL="179388" indent="-179388" algn="just">
              <a:spcBef>
                <a:spcPts val="2400"/>
              </a:spcBef>
              <a:buFontTx/>
              <a:buAutoNum type="arabicParenR"/>
            </a:pPr>
            <a:r>
              <a:rPr lang="ru-RU" sz="2400">
                <a:solidFill>
                  <a:srgbClr val="000000"/>
                </a:solidFill>
                <a:latin typeface="Calibri" pitchFamily="34" charset="0"/>
              </a:rPr>
              <a:t>преимущественно с антипсихотическим действием</a:t>
            </a:r>
          </a:p>
          <a:p>
            <a:pPr marL="179388" indent="-179388" algn="just">
              <a:spcBef>
                <a:spcPts val="2400"/>
              </a:spcBef>
              <a:buFontTx/>
              <a:buAutoNum type="arabicParenR"/>
            </a:pPr>
            <a:r>
              <a:rPr lang="ru-RU" sz="2400">
                <a:solidFill>
                  <a:srgbClr val="000000"/>
                </a:solidFill>
                <a:latin typeface="Calibri" pitchFamily="34" charset="0"/>
              </a:rPr>
              <a:t>«малые»  антипсихотики (с умеренными антипсихотическими и седативными свойствами)</a:t>
            </a:r>
          </a:p>
          <a:p>
            <a:pPr marL="179388" indent="-179388" algn="just">
              <a:spcBef>
                <a:spcPts val="2400"/>
              </a:spcBef>
              <a:buFontTx/>
              <a:buAutoNum type="arabicParenR"/>
            </a:pPr>
            <a:r>
              <a:rPr lang="ru-RU" sz="2400">
                <a:solidFill>
                  <a:srgbClr val="000000"/>
                </a:solidFill>
                <a:latin typeface="Calibri" pitchFamily="34" charset="0"/>
              </a:rPr>
              <a:t>с преимущественно стимулирующим действием.</a:t>
            </a:r>
          </a:p>
          <a:p>
            <a:pPr marL="179388" indent="-179388" algn="just">
              <a:spcBef>
                <a:spcPts val="2400"/>
              </a:spcBef>
              <a:buNone/>
            </a:pPr>
            <a:endParaRPr lang="ru-RU" sz="2400">
              <a:solidFill>
                <a:srgbClr val="000000"/>
              </a:solidFill>
              <a:latin typeface="Calibri" pitchFamily="34" charset="0"/>
            </a:endParaRPr>
          </a:p>
          <a:p>
            <a:pPr marL="179388" indent="-179388" algn="just">
              <a:spcBef>
                <a:spcPts val="2400"/>
              </a:spcBef>
              <a:buNone/>
            </a:pPr>
            <a:r>
              <a:rPr lang="ru-RU" sz="2400" b="1">
                <a:solidFill>
                  <a:srgbClr val="000000"/>
                </a:solidFill>
                <a:latin typeface="Calibri" pitchFamily="34" charset="0"/>
              </a:rPr>
              <a:t>Б.   Атипичные антипсихотики</a:t>
            </a:r>
            <a:endParaRPr lang="ru-RU" sz="2400">
              <a:latin typeface="Calibri" pitchFamily="34" charset="0"/>
            </a:endParaRPr>
          </a:p>
        </p:txBody>
      </p:sp>
    </p:spTree>
    <p:extLst>
      <p:ext uri="{BB962C8B-B14F-4D97-AF65-F5344CB8AC3E}">
        <p14:creationId xmlns:p14="http://schemas.microsoft.com/office/powerpoint/2010/main" val="20080622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847851" y="260351"/>
            <a:ext cx="8569325" cy="2062163"/>
          </a:xfrm>
          <a:prstGeom prst="rect">
            <a:avLst/>
          </a:prstGeom>
          <a:noFill/>
          <a:ln w="9525">
            <a:noFill/>
            <a:miter lim="800000"/>
            <a:headEnd/>
            <a:tailEnd/>
          </a:ln>
        </p:spPr>
        <p:txBody>
          <a:bodyPr>
            <a:spAutoFit/>
          </a:bodyPr>
          <a:lstStyle/>
          <a:p>
            <a:pPr algn="ctr">
              <a:spcBef>
                <a:spcPct val="50000"/>
              </a:spcBef>
              <a:defRPr/>
            </a:pPr>
            <a:r>
              <a:rPr lang="ru-RU" sz="2800" b="1" dirty="0">
                <a:solidFill>
                  <a:srgbClr val="002060"/>
                </a:solidFill>
                <a:latin typeface="Calibri"/>
              </a:rPr>
              <a:t>Типичные и </a:t>
            </a:r>
            <a:r>
              <a:rPr lang="ru-RU" sz="2800" b="1" dirty="0" err="1">
                <a:solidFill>
                  <a:srgbClr val="002060"/>
                </a:solidFill>
                <a:latin typeface="Calibri"/>
              </a:rPr>
              <a:t>атипичные</a:t>
            </a:r>
            <a:r>
              <a:rPr lang="ru-RU" sz="2800" b="1" dirty="0">
                <a:solidFill>
                  <a:srgbClr val="002060"/>
                </a:solidFill>
                <a:latin typeface="Calibri"/>
              </a:rPr>
              <a:t> нейролептики:</a:t>
            </a:r>
          </a:p>
          <a:p>
            <a:pPr marL="180000" indent="-180000" algn="just">
              <a:defRPr/>
            </a:pPr>
            <a:r>
              <a:rPr lang="ru-RU" dirty="0">
                <a:solidFill>
                  <a:prstClr val="black"/>
                </a:solidFill>
                <a:latin typeface="ArialMT" charset="-52"/>
              </a:rPr>
              <a:t>	</a:t>
            </a:r>
            <a:r>
              <a:rPr lang="ru-RU" sz="2000" dirty="0" err="1">
                <a:solidFill>
                  <a:prstClr val="black"/>
                </a:solidFill>
                <a:latin typeface="Calibri" pitchFamily="34" charset="0"/>
              </a:rPr>
              <a:t>Атипичные</a:t>
            </a:r>
            <a:r>
              <a:rPr lang="ru-RU" sz="2000" dirty="0">
                <a:solidFill>
                  <a:prstClr val="black"/>
                </a:solidFill>
                <a:latin typeface="Calibri" pitchFamily="34" charset="0"/>
              </a:rPr>
              <a:t>, в отличие от типичных нейролептиков блокируют 2-й тип </a:t>
            </a:r>
            <a:r>
              <a:rPr lang="ru-RU" sz="2000" dirty="0" err="1">
                <a:solidFill>
                  <a:prstClr val="black"/>
                </a:solidFill>
                <a:latin typeface="Calibri" pitchFamily="34" charset="0"/>
              </a:rPr>
              <a:t>дофаминергических</a:t>
            </a:r>
            <a:r>
              <a:rPr lang="ru-RU" sz="2000" dirty="0">
                <a:solidFill>
                  <a:prstClr val="black"/>
                </a:solidFill>
                <a:latin typeface="Calibri" pitchFamily="34" charset="0"/>
              </a:rPr>
              <a:t> рецепторов (Д2) - </a:t>
            </a:r>
            <a:r>
              <a:rPr lang="ru-RU" sz="2000" b="1" dirty="0">
                <a:solidFill>
                  <a:prstClr val="black"/>
                </a:solidFill>
                <a:latin typeface="Calibri" pitchFamily="34" charset="0"/>
              </a:rPr>
              <a:t>низкая способность вызывать экстрапирамидные синдромы   </a:t>
            </a:r>
            <a:r>
              <a:rPr lang="ru-RU" sz="2000" dirty="0">
                <a:solidFill>
                  <a:prstClr val="black"/>
                </a:solidFill>
                <a:latin typeface="Calibri" pitchFamily="34" charset="0"/>
              </a:rPr>
              <a:t>и </a:t>
            </a:r>
            <a:r>
              <a:rPr lang="ru-RU" sz="2000" b="1" dirty="0" err="1">
                <a:solidFill>
                  <a:prstClr val="black"/>
                </a:solidFill>
                <a:latin typeface="Calibri" pitchFamily="34" charset="0"/>
              </a:rPr>
              <a:t>серотониновые</a:t>
            </a:r>
            <a:r>
              <a:rPr lang="ru-RU" sz="2000" dirty="0">
                <a:solidFill>
                  <a:prstClr val="black"/>
                </a:solidFill>
                <a:latin typeface="Calibri" pitchFamily="34" charset="0"/>
              </a:rPr>
              <a:t> рецепторы, благодаря чему и способны оказывать влияние на </a:t>
            </a:r>
            <a:r>
              <a:rPr lang="ru-RU" sz="2000" b="1" dirty="0">
                <a:solidFill>
                  <a:prstClr val="black"/>
                </a:solidFill>
                <a:latin typeface="Calibri" pitchFamily="34" charset="0"/>
              </a:rPr>
              <a:t>негативные симптомы шизофрении</a:t>
            </a:r>
          </a:p>
        </p:txBody>
      </p:sp>
      <p:pic>
        <p:nvPicPr>
          <p:cNvPr id="15363" name="Picture 4"/>
          <p:cNvPicPr>
            <a:picLocks noChangeAspect="1" noChangeArrowheads="1"/>
          </p:cNvPicPr>
          <p:nvPr/>
        </p:nvPicPr>
        <p:blipFill>
          <a:blip r:embed="rId2"/>
          <a:srcRect/>
          <a:stretch>
            <a:fillRect/>
          </a:stretch>
        </p:blipFill>
        <p:spPr bwMode="auto">
          <a:xfrm>
            <a:off x="1952626" y="2714625"/>
            <a:ext cx="8429625" cy="3786188"/>
          </a:xfrm>
          <a:prstGeom prst="rect">
            <a:avLst/>
          </a:prstGeom>
          <a:noFill/>
          <a:ln w="9525">
            <a:noFill/>
            <a:miter lim="800000"/>
            <a:headEnd/>
            <a:tailEnd/>
          </a:ln>
        </p:spPr>
      </p:pic>
    </p:spTree>
    <p:extLst>
      <p:ext uri="{BB962C8B-B14F-4D97-AF65-F5344CB8AC3E}">
        <p14:creationId xmlns:p14="http://schemas.microsoft.com/office/powerpoint/2010/main" val="34382016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666876" y="333375"/>
            <a:ext cx="8786813" cy="6248400"/>
          </a:xfrm>
          <a:prstGeom prst="rect">
            <a:avLst/>
          </a:prstGeom>
          <a:noFill/>
          <a:ln w="9525">
            <a:noFill/>
            <a:miter lim="800000"/>
            <a:headEnd/>
            <a:tailEnd/>
          </a:ln>
        </p:spPr>
        <p:txBody>
          <a:bodyPr>
            <a:spAutoFit/>
          </a:bodyPr>
          <a:lstStyle/>
          <a:p>
            <a:pPr algn="just">
              <a:spcBef>
                <a:spcPct val="50000"/>
              </a:spcBef>
              <a:defRPr/>
            </a:pPr>
            <a:r>
              <a:rPr lang="ru-RU" sz="2000" b="1" i="1" dirty="0">
                <a:solidFill>
                  <a:srgbClr val="C00000"/>
                </a:solidFill>
                <a:latin typeface="Calibri" pitchFamily="34" charset="0"/>
              </a:rPr>
              <a:t>А.   Традиционные   типичные   </a:t>
            </a:r>
            <a:r>
              <a:rPr lang="ru-RU" sz="2000" b="1" i="1" dirty="0" err="1">
                <a:solidFill>
                  <a:srgbClr val="C00000"/>
                </a:solidFill>
                <a:latin typeface="Calibri" pitchFamily="34" charset="0"/>
              </a:rPr>
              <a:t>антипсихотики</a:t>
            </a:r>
            <a:r>
              <a:rPr lang="ru-RU" sz="2000" b="1" i="1" dirty="0">
                <a:solidFill>
                  <a:srgbClr val="C00000"/>
                </a:solidFill>
                <a:latin typeface="Calibri" pitchFamily="34" charset="0"/>
              </a:rPr>
              <a:t>   (нейролептики)</a:t>
            </a:r>
          </a:p>
          <a:p>
            <a:pPr marL="342900" indent="-342900" algn="just">
              <a:spcBef>
                <a:spcPct val="50000"/>
              </a:spcBef>
              <a:buFontTx/>
              <a:buAutoNum type="arabicParenR"/>
              <a:defRPr/>
            </a:pPr>
            <a:r>
              <a:rPr lang="ru-RU" sz="2000" b="1" dirty="0">
                <a:solidFill>
                  <a:srgbClr val="000000"/>
                </a:solidFill>
                <a:latin typeface="Calibri" pitchFamily="34" charset="0"/>
              </a:rPr>
              <a:t>ПРЕИМУЩЕСТВЕННО С СЕДАТИВНЫМ ДЕЙСТВИЕМ </a:t>
            </a:r>
            <a:r>
              <a:rPr lang="ru-RU" sz="2000" dirty="0">
                <a:solidFill>
                  <a:srgbClr val="000000"/>
                </a:solidFill>
                <a:latin typeface="Calibri" pitchFamily="34" charset="0"/>
              </a:rPr>
              <a:t>– имеют выраженное седативное действие за счет блокады </a:t>
            </a:r>
            <a:r>
              <a:rPr lang="ru-RU" sz="2000" dirty="0" err="1">
                <a:solidFill>
                  <a:srgbClr val="000000"/>
                </a:solidFill>
                <a:latin typeface="Calibri" pitchFamily="34" charset="0"/>
              </a:rPr>
              <a:t>гистаминовых</a:t>
            </a:r>
            <a:r>
              <a:rPr lang="ru-RU" sz="2000" dirty="0">
                <a:solidFill>
                  <a:srgbClr val="000000"/>
                </a:solidFill>
                <a:latin typeface="Calibri" pitchFamily="34" charset="0"/>
              </a:rPr>
              <a:t> и альфа-1 </a:t>
            </a:r>
            <a:r>
              <a:rPr lang="ru-RU" sz="2000" dirty="0" err="1">
                <a:solidFill>
                  <a:srgbClr val="000000"/>
                </a:solidFill>
                <a:latin typeface="Calibri" pitchFamily="34" charset="0"/>
              </a:rPr>
              <a:t>адренорецепторов</a:t>
            </a:r>
            <a:r>
              <a:rPr lang="ru-RU" sz="2000" dirty="0">
                <a:solidFill>
                  <a:srgbClr val="000000"/>
                </a:solidFill>
                <a:latin typeface="Calibri" pitchFamily="34" charset="0"/>
              </a:rPr>
              <a:t> (из-за этого </a:t>
            </a:r>
            <a:r>
              <a:rPr lang="ru-RU" sz="2000" b="1" dirty="0">
                <a:solidFill>
                  <a:srgbClr val="000000"/>
                </a:solidFill>
                <a:latin typeface="Calibri" pitchFamily="34" charset="0"/>
              </a:rPr>
              <a:t>сильно снижают АД</a:t>
            </a:r>
            <a:r>
              <a:rPr lang="ru-RU" sz="2000" dirty="0">
                <a:solidFill>
                  <a:srgbClr val="000000"/>
                </a:solidFill>
                <a:latin typeface="Calibri" pitchFamily="34" charset="0"/>
              </a:rPr>
              <a:t>), быстро </a:t>
            </a:r>
            <a:r>
              <a:rPr lang="ru-RU" sz="2000" b="1" dirty="0">
                <a:solidFill>
                  <a:srgbClr val="000000"/>
                </a:solidFill>
                <a:latin typeface="Calibri" pitchFamily="34" charset="0"/>
              </a:rPr>
              <a:t>купируют состояния психомоторного возбуждения</a:t>
            </a:r>
            <a:r>
              <a:rPr lang="ru-RU" sz="2000" dirty="0">
                <a:solidFill>
                  <a:srgbClr val="000000"/>
                </a:solidFill>
                <a:latin typeface="Calibri" pitchFamily="34" charset="0"/>
              </a:rPr>
              <a:t>.</a:t>
            </a:r>
          </a:p>
          <a:p>
            <a:pPr>
              <a:spcBef>
                <a:spcPct val="50000"/>
              </a:spcBef>
              <a:defRPr/>
            </a:pPr>
            <a:r>
              <a:rPr lang="ru-RU" sz="2000" b="1" dirty="0" err="1">
                <a:solidFill>
                  <a:srgbClr val="FF0000"/>
                </a:solidFill>
                <a:latin typeface="Calibri" pitchFamily="34" charset="0"/>
              </a:rPr>
              <a:t>Аминазин</a:t>
            </a:r>
            <a:r>
              <a:rPr lang="ru-RU" sz="2000" dirty="0">
                <a:solidFill>
                  <a:srgbClr val="FF0000"/>
                </a:solidFill>
                <a:latin typeface="Calibri" pitchFamily="34" charset="0"/>
              </a:rPr>
              <a:t> </a:t>
            </a:r>
            <a:r>
              <a:rPr lang="ru-RU" sz="2000" i="1" dirty="0">
                <a:solidFill>
                  <a:srgbClr val="000000"/>
                </a:solidFill>
                <a:latin typeface="Calibri" pitchFamily="34" charset="0"/>
              </a:rPr>
              <a:t>– таб. по 25мг, 2,5% </a:t>
            </a:r>
            <a:r>
              <a:rPr lang="ru-RU" sz="2000" i="1" dirty="0" err="1">
                <a:solidFill>
                  <a:srgbClr val="000000"/>
                </a:solidFill>
                <a:latin typeface="Calibri" pitchFamily="34" charset="0"/>
              </a:rPr>
              <a:t>р-р</a:t>
            </a:r>
            <a:r>
              <a:rPr lang="ru-RU" sz="2000" i="1" dirty="0">
                <a:solidFill>
                  <a:srgbClr val="000000"/>
                </a:solidFill>
                <a:latin typeface="Calibri" pitchFamily="34" charset="0"/>
              </a:rPr>
              <a:t> для в/м введения (</a:t>
            </a:r>
            <a:r>
              <a:rPr lang="ru-RU" sz="2000" i="1" u="sng" dirty="0">
                <a:solidFill>
                  <a:srgbClr val="000000"/>
                </a:solidFill>
                <a:latin typeface="Calibri" pitchFamily="34" charset="0"/>
              </a:rPr>
              <a:t>в/</a:t>
            </a:r>
            <a:r>
              <a:rPr lang="ru-RU" sz="2000" i="1" u="sng" dirty="0" err="1">
                <a:solidFill>
                  <a:srgbClr val="000000"/>
                </a:solidFill>
                <a:latin typeface="Calibri" pitchFamily="34" charset="0"/>
              </a:rPr>
              <a:t>в</a:t>
            </a:r>
            <a:r>
              <a:rPr lang="ru-RU" sz="2000" i="1" u="sng" dirty="0">
                <a:solidFill>
                  <a:srgbClr val="000000"/>
                </a:solidFill>
                <a:latin typeface="Calibri" pitchFamily="34" charset="0"/>
              </a:rPr>
              <a:t> нельзя - флебиты!</a:t>
            </a:r>
            <a:r>
              <a:rPr lang="ru-RU" sz="2000" i="1" dirty="0">
                <a:solidFill>
                  <a:srgbClr val="000000"/>
                </a:solidFill>
                <a:latin typeface="Calibri" pitchFamily="34" charset="0"/>
              </a:rPr>
              <a:t>). Для купирования психомоторного возбуждения 2,0 в/м. </a:t>
            </a:r>
          </a:p>
          <a:p>
            <a:pPr>
              <a:spcBef>
                <a:spcPct val="50000"/>
              </a:spcBef>
              <a:defRPr/>
            </a:pPr>
            <a:r>
              <a:rPr lang="ru-RU" sz="2000" b="1" dirty="0" err="1">
                <a:solidFill>
                  <a:srgbClr val="FF0000"/>
                </a:solidFill>
                <a:latin typeface="Calibri" pitchFamily="34" charset="0"/>
              </a:rPr>
              <a:t>Тизерцин</a:t>
            </a:r>
            <a:r>
              <a:rPr lang="ru-RU" sz="2000" b="1" dirty="0">
                <a:solidFill>
                  <a:srgbClr val="FF0000"/>
                </a:solidFill>
                <a:latin typeface="Calibri" pitchFamily="34" charset="0"/>
              </a:rPr>
              <a:t> </a:t>
            </a:r>
            <a:r>
              <a:rPr lang="ru-RU" sz="2000" dirty="0">
                <a:solidFill>
                  <a:prstClr val="black"/>
                </a:solidFill>
                <a:latin typeface="Calibri" pitchFamily="34" charset="0"/>
              </a:rPr>
              <a:t>-  снотворный эффект, возможно в</a:t>
            </a:r>
            <a:r>
              <a:rPr lang="en-US" sz="2000" dirty="0">
                <a:solidFill>
                  <a:prstClr val="black"/>
                </a:solidFill>
                <a:latin typeface="Calibri" pitchFamily="34" charset="0"/>
              </a:rPr>
              <a:t>/</a:t>
            </a:r>
            <a:r>
              <a:rPr lang="ru-RU" sz="2000" dirty="0">
                <a:solidFill>
                  <a:prstClr val="black"/>
                </a:solidFill>
                <a:latin typeface="Calibri" pitchFamily="34" charset="0"/>
              </a:rPr>
              <a:t>в .</a:t>
            </a:r>
          </a:p>
          <a:p>
            <a:pPr>
              <a:spcBef>
                <a:spcPct val="50000"/>
              </a:spcBef>
              <a:defRPr/>
            </a:pPr>
            <a:endParaRPr lang="ru-RU" sz="2000" b="1" dirty="0">
              <a:solidFill>
                <a:srgbClr val="FF0000"/>
              </a:solidFill>
              <a:latin typeface="Calibri" pitchFamily="34" charset="0"/>
            </a:endParaRPr>
          </a:p>
          <a:p>
            <a:pPr algn="just">
              <a:spcBef>
                <a:spcPct val="50000"/>
              </a:spcBef>
              <a:defRPr/>
            </a:pPr>
            <a:r>
              <a:rPr lang="ru-RU" sz="2000" b="1" dirty="0">
                <a:solidFill>
                  <a:srgbClr val="000000"/>
                </a:solidFill>
                <a:latin typeface="Calibri" pitchFamily="34" charset="0"/>
              </a:rPr>
              <a:t>2) ПРЕИМУЩЕСТВЕННО С АНТИПСИХОТИЧЕСКИМ ДЕЙСТВИЕМ </a:t>
            </a:r>
            <a:r>
              <a:rPr lang="ru-RU" sz="2000" dirty="0">
                <a:solidFill>
                  <a:srgbClr val="000000"/>
                </a:solidFill>
                <a:latin typeface="Calibri" pitchFamily="34" charset="0"/>
              </a:rPr>
              <a:t>– высокое сродство к </a:t>
            </a:r>
            <a:r>
              <a:rPr lang="ru-RU" sz="2000" dirty="0" err="1">
                <a:solidFill>
                  <a:srgbClr val="000000"/>
                </a:solidFill>
                <a:latin typeface="Calibri" pitchFamily="34" charset="0"/>
              </a:rPr>
              <a:t>дофаминовым</a:t>
            </a:r>
            <a:r>
              <a:rPr lang="ru-RU" sz="2000" dirty="0">
                <a:solidFill>
                  <a:srgbClr val="000000"/>
                </a:solidFill>
                <a:latin typeface="Calibri" pitchFamily="34" charset="0"/>
              </a:rPr>
              <a:t> рецепторам, выраженное</a:t>
            </a:r>
            <a:r>
              <a:rPr lang="ru-RU" sz="2000" b="1" dirty="0">
                <a:solidFill>
                  <a:srgbClr val="000000"/>
                </a:solidFill>
                <a:latin typeface="Calibri" pitchFamily="34" charset="0"/>
              </a:rPr>
              <a:t> </a:t>
            </a:r>
            <a:r>
              <a:rPr lang="ru-RU" sz="2000" b="1" dirty="0" err="1">
                <a:solidFill>
                  <a:srgbClr val="000000"/>
                </a:solidFill>
                <a:latin typeface="Calibri" pitchFamily="34" charset="0"/>
              </a:rPr>
              <a:t>дезингибирующее</a:t>
            </a:r>
            <a:r>
              <a:rPr lang="ru-RU" sz="2000" b="1" dirty="0">
                <a:solidFill>
                  <a:srgbClr val="000000"/>
                </a:solidFill>
                <a:latin typeface="Calibri" pitchFamily="34" charset="0"/>
              </a:rPr>
              <a:t> действие</a:t>
            </a:r>
            <a:r>
              <a:rPr lang="ru-RU" sz="2000" dirty="0">
                <a:solidFill>
                  <a:srgbClr val="000000"/>
                </a:solidFill>
                <a:latin typeface="Calibri" pitchFamily="34" charset="0"/>
              </a:rPr>
              <a:t>, выраженные</a:t>
            </a:r>
            <a:r>
              <a:rPr lang="ru-RU" sz="2000" b="1" dirty="0">
                <a:solidFill>
                  <a:srgbClr val="000000"/>
                </a:solidFill>
                <a:latin typeface="Calibri" pitchFamily="34" charset="0"/>
              </a:rPr>
              <a:t> ЭПС </a:t>
            </a:r>
            <a:r>
              <a:rPr lang="ru-RU" sz="2000" dirty="0">
                <a:solidFill>
                  <a:srgbClr val="000000"/>
                </a:solidFill>
                <a:latin typeface="Calibri" pitchFamily="34" charset="0"/>
              </a:rPr>
              <a:t>(с корректорами ЭПС, например, таб. </a:t>
            </a:r>
            <a:r>
              <a:rPr lang="ru-RU" sz="2000" b="1" dirty="0" err="1">
                <a:solidFill>
                  <a:srgbClr val="FF0000"/>
                </a:solidFill>
                <a:latin typeface="Calibri" pitchFamily="34" charset="0"/>
              </a:rPr>
              <a:t>Циклодола</a:t>
            </a:r>
            <a:r>
              <a:rPr lang="ru-RU" sz="2000" dirty="0">
                <a:solidFill>
                  <a:srgbClr val="000000"/>
                </a:solidFill>
                <a:latin typeface="Calibri" pitchFamily="34" charset="0"/>
              </a:rPr>
              <a:t> 2-4 мг/</a:t>
            </a:r>
            <a:r>
              <a:rPr lang="ru-RU" sz="2000" dirty="0" err="1">
                <a:solidFill>
                  <a:srgbClr val="000000"/>
                </a:solidFill>
                <a:latin typeface="Calibri" pitchFamily="34" charset="0"/>
              </a:rPr>
              <a:t>сут</a:t>
            </a:r>
            <a:r>
              <a:rPr lang="ru-RU" sz="2000" dirty="0">
                <a:solidFill>
                  <a:srgbClr val="000000"/>
                </a:solidFill>
                <a:latin typeface="Calibri" pitchFamily="34" charset="0"/>
              </a:rPr>
              <a:t>) и эндокринные  побочные эффекты. </a:t>
            </a:r>
          </a:p>
          <a:p>
            <a:pPr>
              <a:spcBef>
                <a:spcPct val="50000"/>
              </a:spcBef>
              <a:defRPr/>
            </a:pPr>
            <a:r>
              <a:rPr lang="ru-RU" sz="2000" b="1" dirty="0" err="1">
                <a:solidFill>
                  <a:srgbClr val="FF0000"/>
                </a:solidFill>
                <a:latin typeface="Calibri" pitchFamily="34" charset="0"/>
              </a:rPr>
              <a:t>Галоперидол</a:t>
            </a:r>
            <a:r>
              <a:rPr lang="ru-RU" sz="2000" dirty="0">
                <a:solidFill>
                  <a:srgbClr val="FF0000"/>
                </a:solidFill>
                <a:latin typeface="Calibri" pitchFamily="34" charset="0"/>
              </a:rPr>
              <a:t> </a:t>
            </a:r>
            <a:r>
              <a:rPr lang="ru-RU" sz="2000" i="1" dirty="0">
                <a:solidFill>
                  <a:srgbClr val="000000"/>
                </a:solidFill>
                <a:latin typeface="Calibri" pitchFamily="34" charset="0"/>
              </a:rPr>
              <a:t>–  </a:t>
            </a:r>
            <a:r>
              <a:rPr lang="ru-RU" sz="2000" dirty="0">
                <a:solidFill>
                  <a:srgbClr val="000000"/>
                </a:solidFill>
                <a:latin typeface="Calibri" pitchFamily="34" charset="0"/>
              </a:rPr>
              <a:t>высоко эффективен при галлюцинаторной симптоматике</a:t>
            </a:r>
            <a:endParaRPr lang="ru-RU" sz="2000" i="1" dirty="0">
              <a:solidFill>
                <a:srgbClr val="000000"/>
              </a:solidFill>
              <a:latin typeface="Calibri" pitchFamily="34" charset="0"/>
            </a:endParaRPr>
          </a:p>
          <a:p>
            <a:pPr>
              <a:spcBef>
                <a:spcPct val="50000"/>
              </a:spcBef>
              <a:defRPr/>
            </a:pPr>
            <a:r>
              <a:rPr lang="ru-RU" sz="2000" b="1" dirty="0" err="1">
                <a:solidFill>
                  <a:srgbClr val="FF0000"/>
                </a:solidFill>
                <a:latin typeface="Calibri" pitchFamily="34" charset="0"/>
              </a:rPr>
              <a:t>Трифтазин</a:t>
            </a:r>
            <a:r>
              <a:rPr lang="ru-RU" sz="2000" b="1" dirty="0">
                <a:solidFill>
                  <a:srgbClr val="FF0000"/>
                </a:solidFill>
                <a:latin typeface="Calibri" pitchFamily="34" charset="0"/>
              </a:rPr>
              <a:t> </a:t>
            </a:r>
            <a:r>
              <a:rPr lang="ru-RU" sz="2000" dirty="0">
                <a:solidFill>
                  <a:prstClr val="black"/>
                </a:solidFill>
                <a:latin typeface="Calibri" pitchFamily="34" charset="0"/>
              </a:rPr>
              <a:t>– высоко эффективен при бредовой симптоматике</a:t>
            </a:r>
            <a:endParaRPr lang="ru-RU" sz="2000" b="1" dirty="0">
              <a:solidFill>
                <a:srgbClr val="FF0000"/>
              </a:solidFill>
              <a:latin typeface="Calibri" pitchFamily="34" charset="0"/>
            </a:endParaRPr>
          </a:p>
          <a:p>
            <a:pPr>
              <a:spcBef>
                <a:spcPct val="50000"/>
              </a:spcBef>
              <a:defRPr/>
            </a:pPr>
            <a:r>
              <a:rPr lang="ru-RU" sz="2000" b="1" dirty="0" err="1">
                <a:solidFill>
                  <a:srgbClr val="FF0000"/>
                </a:solidFill>
                <a:latin typeface="Calibri" pitchFamily="34" charset="0"/>
              </a:rPr>
              <a:t>Клопиксол</a:t>
            </a:r>
            <a:endParaRPr lang="ru-RU" sz="2000" b="1" dirty="0">
              <a:solidFill>
                <a:srgbClr val="FF0000"/>
              </a:solidFill>
              <a:latin typeface="Calibri" pitchFamily="34" charset="0"/>
            </a:endParaRPr>
          </a:p>
        </p:txBody>
      </p:sp>
    </p:spTree>
    <p:extLst>
      <p:ext uri="{BB962C8B-B14F-4D97-AF65-F5344CB8AC3E}">
        <p14:creationId xmlns:p14="http://schemas.microsoft.com/office/powerpoint/2010/main" val="37279336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738313" y="428625"/>
            <a:ext cx="8532812" cy="6154738"/>
          </a:xfrm>
          <a:prstGeom prst="rect">
            <a:avLst/>
          </a:prstGeom>
          <a:noFill/>
          <a:ln w="9525">
            <a:noFill/>
            <a:miter lim="800000"/>
            <a:headEnd/>
            <a:tailEnd/>
          </a:ln>
        </p:spPr>
        <p:txBody>
          <a:bodyPr>
            <a:spAutoFit/>
          </a:bodyPr>
          <a:lstStyle/>
          <a:p>
            <a:pPr algn="just">
              <a:lnSpc>
                <a:spcPct val="80000"/>
              </a:lnSpc>
              <a:spcBef>
                <a:spcPts val="1200"/>
              </a:spcBef>
              <a:defRPr/>
            </a:pPr>
            <a:r>
              <a:rPr lang="ru-RU" sz="2000" b="1" dirty="0">
                <a:solidFill>
                  <a:srgbClr val="000000"/>
                </a:solidFill>
                <a:latin typeface="Calibri" pitchFamily="34" charset="0"/>
              </a:rPr>
              <a:t>3)</a:t>
            </a:r>
            <a:r>
              <a:rPr lang="ru-RU" sz="2000" b="1" i="1" dirty="0">
                <a:solidFill>
                  <a:srgbClr val="000000"/>
                </a:solidFill>
                <a:latin typeface="Calibri" pitchFamily="34" charset="0"/>
              </a:rPr>
              <a:t> </a:t>
            </a:r>
            <a:r>
              <a:rPr lang="ru-RU" sz="2000" b="1" dirty="0">
                <a:solidFill>
                  <a:srgbClr val="000000"/>
                </a:solidFill>
                <a:latin typeface="Calibri" pitchFamily="34" charset="0"/>
              </a:rPr>
              <a:t>«МАЛЫЕ АНТИПСИХОТИКИ» </a:t>
            </a:r>
            <a:r>
              <a:rPr lang="ru-RU" sz="2000" dirty="0">
                <a:solidFill>
                  <a:srgbClr val="000000"/>
                </a:solidFill>
                <a:latin typeface="Calibri" pitchFamily="34" charset="0"/>
              </a:rPr>
              <a:t>- имеют малое сродство к </a:t>
            </a:r>
            <a:r>
              <a:rPr lang="ru-RU" sz="2000" dirty="0" err="1">
                <a:solidFill>
                  <a:srgbClr val="000000"/>
                </a:solidFill>
                <a:latin typeface="Calibri" pitchFamily="34" charset="0"/>
              </a:rPr>
              <a:t>дофаминовым</a:t>
            </a:r>
            <a:r>
              <a:rPr lang="ru-RU" sz="2000" dirty="0">
                <a:solidFill>
                  <a:srgbClr val="000000"/>
                </a:solidFill>
                <a:latin typeface="Calibri" pitchFamily="34" charset="0"/>
              </a:rPr>
              <a:t> рецепторам =&gt; слабое </a:t>
            </a:r>
            <a:r>
              <a:rPr lang="ru-RU" sz="2000" dirty="0" err="1">
                <a:solidFill>
                  <a:srgbClr val="000000"/>
                </a:solidFill>
                <a:latin typeface="Calibri" pitchFamily="34" charset="0"/>
              </a:rPr>
              <a:t>антипсихотическое</a:t>
            </a:r>
            <a:r>
              <a:rPr lang="ru-RU" sz="2000" dirty="0">
                <a:solidFill>
                  <a:srgbClr val="000000"/>
                </a:solidFill>
                <a:latin typeface="Calibri" pitchFamily="34" charset="0"/>
              </a:rPr>
              <a:t> действие, но обладают </a:t>
            </a:r>
            <a:r>
              <a:rPr lang="ru-RU" sz="2000" dirty="0" err="1">
                <a:solidFill>
                  <a:srgbClr val="000000"/>
                </a:solidFill>
                <a:latin typeface="Calibri" pitchFamily="34" charset="0"/>
              </a:rPr>
              <a:t>анксиолитическим</a:t>
            </a:r>
            <a:r>
              <a:rPr lang="ru-RU" sz="2000" dirty="0">
                <a:solidFill>
                  <a:srgbClr val="000000"/>
                </a:solidFill>
                <a:latin typeface="Calibri" pitchFamily="34" charset="0"/>
              </a:rPr>
              <a:t>, седативным, снотворным, </a:t>
            </a:r>
            <a:r>
              <a:rPr lang="ru-RU" sz="2000" dirty="0" err="1">
                <a:solidFill>
                  <a:srgbClr val="000000"/>
                </a:solidFill>
                <a:latin typeface="Calibri" pitchFamily="34" charset="0"/>
              </a:rPr>
              <a:t>вегетостабилизирующим</a:t>
            </a:r>
            <a:r>
              <a:rPr lang="ru-RU" sz="2000" dirty="0">
                <a:solidFill>
                  <a:srgbClr val="000000"/>
                </a:solidFill>
                <a:latin typeface="Calibri" pitchFamily="34" charset="0"/>
              </a:rPr>
              <a:t> действием. Используются для терапии резистентных тревожных расстройств, для коррекции поведенческих расстройств у страдающих психопатиями, </a:t>
            </a:r>
            <a:r>
              <a:rPr lang="ru-RU" sz="2000" dirty="0" err="1">
                <a:solidFill>
                  <a:srgbClr val="000000"/>
                </a:solidFill>
                <a:latin typeface="Calibri" pitchFamily="34" charset="0"/>
              </a:rPr>
              <a:t>олигофрениями</a:t>
            </a:r>
            <a:r>
              <a:rPr lang="ru-RU" sz="2000" dirty="0">
                <a:solidFill>
                  <a:srgbClr val="000000"/>
                </a:solidFill>
                <a:latin typeface="Calibri" pitchFamily="34" charset="0"/>
              </a:rPr>
              <a:t>, купирования возбуждения у пожилых больных (например, при сосудистой спутанности), для лечения расстройств сна.</a:t>
            </a:r>
          </a:p>
          <a:p>
            <a:pPr>
              <a:lnSpc>
                <a:spcPct val="80000"/>
              </a:lnSpc>
              <a:spcBef>
                <a:spcPts val="1200"/>
              </a:spcBef>
              <a:buClr>
                <a:srgbClr val="FF0000"/>
              </a:buClr>
              <a:buFontTx/>
              <a:buChar char="•"/>
              <a:defRPr/>
            </a:pPr>
            <a:r>
              <a:rPr lang="ru-RU" sz="2000" dirty="0">
                <a:solidFill>
                  <a:srgbClr val="000000"/>
                </a:solidFill>
                <a:latin typeface="Calibri" pitchFamily="34" charset="0"/>
              </a:rPr>
              <a:t> </a:t>
            </a:r>
            <a:r>
              <a:rPr lang="ru-RU" sz="2000" b="1" dirty="0" err="1">
                <a:solidFill>
                  <a:srgbClr val="FF0000"/>
                </a:solidFill>
                <a:latin typeface="Calibri" pitchFamily="34" charset="0"/>
              </a:rPr>
              <a:t>Сульпирид</a:t>
            </a:r>
            <a:r>
              <a:rPr lang="ru-RU" sz="2000" b="1" dirty="0">
                <a:solidFill>
                  <a:srgbClr val="FF0000"/>
                </a:solidFill>
                <a:latin typeface="Calibri" pitchFamily="34" charset="0"/>
              </a:rPr>
              <a:t> (</a:t>
            </a:r>
            <a:r>
              <a:rPr lang="ru-RU" sz="2000" b="1" dirty="0" err="1">
                <a:solidFill>
                  <a:srgbClr val="FF0000"/>
                </a:solidFill>
                <a:latin typeface="Calibri" pitchFamily="34" charset="0"/>
              </a:rPr>
              <a:t>эглонил</a:t>
            </a:r>
            <a:r>
              <a:rPr lang="ru-RU" sz="2000" b="1" dirty="0">
                <a:solidFill>
                  <a:srgbClr val="FF0000"/>
                </a:solidFill>
                <a:latin typeface="Calibri" pitchFamily="34" charset="0"/>
              </a:rPr>
              <a:t>) </a:t>
            </a:r>
            <a:r>
              <a:rPr lang="ru-RU" sz="2000" dirty="0">
                <a:solidFill>
                  <a:prstClr val="black"/>
                </a:solidFill>
                <a:latin typeface="Calibri" pitchFamily="34" charset="0"/>
              </a:rPr>
              <a:t>-  </a:t>
            </a:r>
            <a:r>
              <a:rPr lang="ru-RU" sz="2000" dirty="0" err="1">
                <a:solidFill>
                  <a:prstClr val="black"/>
                </a:solidFill>
                <a:latin typeface="Calibri" pitchFamily="34" charset="0"/>
              </a:rPr>
              <a:t>антидепрессивно-антибредовое</a:t>
            </a:r>
            <a:r>
              <a:rPr lang="ru-RU" sz="2000" dirty="0">
                <a:solidFill>
                  <a:prstClr val="black"/>
                </a:solidFill>
                <a:latin typeface="Calibri" pitchFamily="34" charset="0"/>
              </a:rPr>
              <a:t> действие</a:t>
            </a:r>
          </a:p>
          <a:p>
            <a:pPr>
              <a:lnSpc>
                <a:spcPct val="80000"/>
              </a:lnSpc>
              <a:spcBef>
                <a:spcPts val="1200"/>
              </a:spcBef>
              <a:buClr>
                <a:srgbClr val="FF0000"/>
              </a:buClr>
              <a:buFontTx/>
              <a:buChar char="•"/>
              <a:defRPr/>
            </a:pPr>
            <a:r>
              <a:rPr lang="ru-RU" sz="2000" dirty="0">
                <a:solidFill>
                  <a:srgbClr val="000000"/>
                </a:solidFill>
                <a:latin typeface="Calibri" pitchFamily="34" charset="0"/>
              </a:rPr>
              <a:t> </a:t>
            </a:r>
            <a:r>
              <a:rPr lang="ru-RU" sz="2000" b="1" dirty="0" err="1">
                <a:solidFill>
                  <a:srgbClr val="FF0000"/>
                </a:solidFill>
                <a:latin typeface="Calibri" pitchFamily="34" charset="0"/>
              </a:rPr>
              <a:t>Тиоридазин</a:t>
            </a:r>
            <a:r>
              <a:rPr lang="ru-RU" sz="2000" b="1" dirty="0">
                <a:solidFill>
                  <a:srgbClr val="FF0000"/>
                </a:solidFill>
                <a:latin typeface="Calibri" pitchFamily="34" charset="0"/>
              </a:rPr>
              <a:t> (</a:t>
            </a:r>
            <a:r>
              <a:rPr lang="ru-RU" sz="2000" b="1" dirty="0" err="1">
                <a:solidFill>
                  <a:srgbClr val="FF0000"/>
                </a:solidFill>
                <a:latin typeface="Calibri" pitchFamily="34" charset="0"/>
              </a:rPr>
              <a:t>сонапакс</a:t>
            </a:r>
            <a:r>
              <a:rPr lang="ru-RU" sz="2000" b="1" dirty="0">
                <a:solidFill>
                  <a:srgbClr val="FF0000"/>
                </a:solidFill>
                <a:latin typeface="Calibri" pitchFamily="34" charset="0"/>
              </a:rPr>
              <a:t>)</a:t>
            </a:r>
            <a:r>
              <a:rPr lang="ru-RU" sz="2000" dirty="0">
                <a:solidFill>
                  <a:srgbClr val="000000"/>
                </a:solidFill>
                <a:latin typeface="Calibri" pitchFamily="34" charset="0"/>
              </a:rPr>
              <a:t> –  при длительном приеме </a:t>
            </a:r>
            <a:r>
              <a:rPr lang="ru-RU" sz="2000" dirty="0" err="1">
                <a:solidFill>
                  <a:srgbClr val="000000"/>
                </a:solidFill>
                <a:latin typeface="Calibri" pitchFamily="34" charset="0"/>
              </a:rPr>
              <a:t>воможно</a:t>
            </a:r>
            <a:r>
              <a:rPr lang="ru-RU" sz="2000" dirty="0">
                <a:solidFill>
                  <a:srgbClr val="000000"/>
                </a:solidFill>
                <a:latin typeface="Calibri" pitchFamily="34" charset="0"/>
              </a:rPr>
              <a:t>  развитие токсической </a:t>
            </a:r>
            <a:r>
              <a:rPr lang="ru-RU" sz="2000" dirty="0" err="1">
                <a:solidFill>
                  <a:srgbClr val="000000"/>
                </a:solidFill>
                <a:latin typeface="Calibri" pitchFamily="34" charset="0"/>
              </a:rPr>
              <a:t>ретинопатии</a:t>
            </a:r>
            <a:endParaRPr lang="ru-RU" sz="2000" dirty="0">
              <a:solidFill>
                <a:srgbClr val="000000"/>
              </a:solidFill>
              <a:latin typeface="Calibri" pitchFamily="34" charset="0"/>
            </a:endParaRPr>
          </a:p>
          <a:p>
            <a:pPr>
              <a:lnSpc>
                <a:spcPct val="80000"/>
              </a:lnSpc>
              <a:spcBef>
                <a:spcPts val="1200"/>
              </a:spcBef>
              <a:buClr>
                <a:srgbClr val="FF0000"/>
              </a:buClr>
              <a:buFontTx/>
              <a:buChar char="•"/>
              <a:defRPr/>
            </a:pPr>
            <a:r>
              <a:rPr lang="ru-RU" sz="2000" b="1" dirty="0" err="1">
                <a:solidFill>
                  <a:srgbClr val="FF0000"/>
                </a:solidFill>
                <a:latin typeface="Calibri" pitchFamily="34" charset="0"/>
              </a:rPr>
              <a:t>Неулептил</a:t>
            </a:r>
            <a:r>
              <a:rPr lang="ru-RU" sz="2000" i="1" dirty="0">
                <a:solidFill>
                  <a:srgbClr val="000000"/>
                </a:solidFill>
                <a:latin typeface="Calibri" pitchFamily="34" charset="0"/>
              </a:rPr>
              <a:t> -  </a:t>
            </a:r>
            <a:r>
              <a:rPr lang="ru-RU" sz="2000" dirty="0">
                <a:solidFill>
                  <a:srgbClr val="000000"/>
                </a:solidFill>
                <a:latin typeface="Calibri" pitchFamily="34" charset="0"/>
              </a:rPr>
              <a:t>«корректор поведения»</a:t>
            </a:r>
          </a:p>
          <a:p>
            <a:pPr>
              <a:lnSpc>
                <a:spcPct val="80000"/>
              </a:lnSpc>
              <a:spcBef>
                <a:spcPts val="1200"/>
              </a:spcBef>
              <a:buClr>
                <a:srgbClr val="FF0000"/>
              </a:buClr>
              <a:buFontTx/>
              <a:buChar char="•"/>
              <a:defRPr/>
            </a:pPr>
            <a:r>
              <a:rPr lang="ru-RU" sz="2000" b="1" dirty="0" err="1">
                <a:solidFill>
                  <a:srgbClr val="FF0000"/>
                </a:solidFill>
                <a:latin typeface="Calibri" pitchFamily="34" charset="0"/>
              </a:rPr>
              <a:t>Терален</a:t>
            </a:r>
            <a:r>
              <a:rPr lang="ru-RU" sz="2000" b="1" dirty="0">
                <a:solidFill>
                  <a:srgbClr val="FF0000"/>
                </a:solidFill>
                <a:latin typeface="Calibri" pitchFamily="34" charset="0"/>
              </a:rPr>
              <a:t> (</a:t>
            </a:r>
            <a:r>
              <a:rPr lang="ru-RU" sz="2000" b="1" dirty="0" err="1">
                <a:solidFill>
                  <a:srgbClr val="FF0000"/>
                </a:solidFill>
                <a:latin typeface="Calibri" pitchFamily="34" charset="0"/>
              </a:rPr>
              <a:t>тералиджен</a:t>
            </a:r>
            <a:r>
              <a:rPr lang="ru-RU" sz="2000" b="1" dirty="0">
                <a:solidFill>
                  <a:srgbClr val="FF0000"/>
                </a:solidFill>
                <a:latin typeface="Calibri" pitchFamily="34" charset="0"/>
              </a:rPr>
              <a:t>, </a:t>
            </a:r>
            <a:r>
              <a:rPr lang="ru-RU" sz="2000" b="1" dirty="0" err="1">
                <a:solidFill>
                  <a:srgbClr val="FF0000"/>
                </a:solidFill>
                <a:latin typeface="Calibri" pitchFamily="34" charset="0"/>
              </a:rPr>
              <a:t>алимемазин</a:t>
            </a:r>
            <a:r>
              <a:rPr lang="ru-RU" sz="2000" b="1" dirty="0">
                <a:solidFill>
                  <a:srgbClr val="FF0000"/>
                </a:solidFill>
                <a:latin typeface="Calibri" pitchFamily="34" charset="0"/>
              </a:rPr>
              <a:t>) </a:t>
            </a:r>
            <a:r>
              <a:rPr lang="ru-RU" sz="2000" dirty="0">
                <a:solidFill>
                  <a:srgbClr val="002060"/>
                </a:solidFill>
                <a:latin typeface="Calibri" pitchFamily="34" charset="0"/>
              </a:rPr>
              <a:t>– </a:t>
            </a:r>
            <a:r>
              <a:rPr lang="ru-RU" sz="2000" dirty="0" err="1">
                <a:solidFill>
                  <a:prstClr val="black"/>
                </a:solidFill>
                <a:latin typeface="Calibri" pitchFamily="34" charset="0"/>
              </a:rPr>
              <a:t>вегетостабилизирующие</a:t>
            </a:r>
            <a:r>
              <a:rPr lang="ru-RU" sz="2000" dirty="0">
                <a:solidFill>
                  <a:prstClr val="black"/>
                </a:solidFill>
                <a:latin typeface="Calibri" pitchFamily="34" charset="0"/>
              </a:rPr>
              <a:t> свойства</a:t>
            </a:r>
          </a:p>
          <a:p>
            <a:pPr>
              <a:lnSpc>
                <a:spcPct val="80000"/>
              </a:lnSpc>
              <a:spcBef>
                <a:spcPts val="1200"/>
              </a:spcBef>
              <a:buClr>
                <a:srgbClr val="FF0000"/>
              </a:buClr>
              <a:buFontTx/>
              <a:buChar char="•"/>
              <a:defRPr/>
            </a:pPr>
            <a:r>
              <a:rPr lang="ru-RU" sz="2000" dirty="0">
                <a:solidFill>
                  <a:srgbClr val="000000"/>
                </a:solidFill>
                <a:latin typeface="Calibri" pitchFamily="34" charset="0"/>
              </a:rPr>
              <a:t> </a:t>
            </a:r>
            <a:r>
              <a:rPr lang="ru-RU" sz="2000" b="1" dirty="0" err="1">
                <a:solidFill>
                  <a:srgbClr val="FF0000"/>
                </a:solidFill>
                <a:latin typeface="Calibri" pitchFamily="34" charset="0"/>
              </a:rPr>
              <a:t>Тиапридал</a:t>
            </a:r>
            <a:r>
              <a:rPr lang="ru-RU" sz="2000" b="1" dirty="0">
                <a:solidFill>
                  <a:srgbClr val="FF0000"/>
                </a:solidFill>
                <a:latin typeface="Calibri" pitchFamily="34" charset="0"/>
              </a:rPr>
              <a:t> (</a:t>
            </a:r>
            <a:r>
              <a:rPr lang="ru-RU" sz="2000" b="1" dirty="0" err="1">
                <a:solidFill>
                  <a:srgbClr val="FF0000"/>
                </a:solidFill>
                <a:latin typeface="Calibri" pitchFamily="34" charset="0"/>
              </a:rPr>
              <a:t>тиаприд</a:t>
            </a:r>
            <a:r>
              <a:rPr lang="ru-RU" sz="2000" b="1" dirty="0">
                <a:solidFill>
                  <a:srgbClr val="FF0000"/>
                </a:solidFill>
                <a:latin typeface="Calibri" pitchFamily="34" charset="0"/>
              </a:rPr>
              <a:t>)</a:t>
            </a:r>
            <a:r>
              <a:rPr lang="ru-RU" sz="2000" dirty="0">
                <a:solidFill>
                  <a:srgbClr val="000000"/>
                </a:solidFill>
                <a:latin typeface="Calibri" pitchFamily="34" charset="0"/>
              </a:rPr>
              <a:t> </a:t>
            </a:r>
            <a:endParaRPr lang="ru-RU" sz="2000" i="1" dirty="0">
              <a:solidFill>
                <a:srgbClr val="000000"/>
              </a:solidFill>
              <a:latin typeface="Calibri" pitchFamily="34" charset="0"/>
            </a:endParaRPr>
          </a:p>
          <a:p>
            <a:pPr algn="just">
              <a:lnSpc>
                <a:spcPct val="80000"/>
              </a:lnSpc>
              <a:spcBef>
                <a:spcPts val="1200"/>
              </a:spcBef>
              <a:defRPr/>
            </a:pPr>
            <a:endParaRPr lang="ru-RU" sz="2000" b="1" dirty="0">
              <a:solidFill>
                <a:srgbClr val="000000"/>
              </a:solidFill>
              <a:latin typeface="Calibri" pitchFamily="34" charset="0"/>
            </a:endParaRPr>
          </a:p>
          <a:p>
            <a:pPr algn="just">
              <a:lnSpc>
                <a:spcPct val="80000"/>
              </a:lnSpc>
              <a:spcBef>
                <a:spcPts val="1200"/>
              </a:spcBef>
              <a:defRPr/>
            </a:pPr>
            <a:r>
              <a:rPr lang="ru-RU" sz="2000" b="1" dirty="0">
                <a:solidFill>
                  <a:srgbClr val="000000"/>
                </a:solidFill>
                <a:latin typeface="Calibri" pitchFamily="34" charset="0"/>
              </a:rPr>
              <a:t>4) </a:t>
            </a:r>
            <a:r>
              <a:rPr lang="ru-RU" sz="2000" b="1" dirty="0">
                <a:solidFill>
                  <a:prstClr val="black"/>
                </a:solidFill>
                <a:latin typeface="Calibri" pitchFamily="34" charset="0"/>
              </a:rPr>
              <a:t>РАСТОРМАЖИВАЮЩИЕ</a:t>
            </a:r>
            <a:r>
              <a:rPr lang="ru-RU" sz="2000" dirty="0">
                <a:solidFill>
                  <a:prstClr val="black"/>
                </a:solidFill>
                <a:latin typeface="Calibri" pitchFamily="34" charset="0"/>
              </a:rPr>
              <a:t>, </a:t>
            </a:r>
            <a:r>
              <a:rPr lang="ru-RU" sz="2000" b="1" dirty="0">
                <a:solidFill>
                  <a:prstClr val="black"/>
                </a:solidFill>
                <a:latin typeface="Calibri" pitchFamily="34" charset="0"/>
              </a:rPr>
              <a:t>ДЕЗИНГИБИРУЮЩИЕ НЕЙРОЛЕПТИКИ -</a:t>
            </a:r>
            <a:r>
              <a:rPr lang="ru-RU" sz="2000" dirty="0">
                <a:solidFill>
                  <a:prstClr val="black"/>
                </a:solidFill>
                <a:latin typeface="Calibri" pitchFamily="34" charset="0"/>
              </a:rPr>
              <a:t>  с преимущественно стимулирующим, </a:t>
            </a:r>
            <a:r>
              <a:rPr lang="ru-RU" sz="2000" dirty="0" err="1">
                <a:solidFill>
                  <a:prstClr val="black"/>
                </a:solidFill>
                <a:latin typeface="Calibri" pitchFamily="34" charset="0"/>
              </a:rPr>
              <a:t>антиаутистическим</a:t>
            </a:r>
            <a:r>
              <a:rPr lang="ru-RU" sz="2000" dirty="0">
                <a:solidFill>
                  <a:prstClr val="black"/>
                </a:solidFill>
                <a:latin typeface="Calibri" pitchFamily="34" charset="0"/>
              </a:rPr>
              <a:t> действием :</a:t>
            </a:r>
          </a:p>
          <a:p>
            <a:pPr marL="180000" algn="just">
              <a:lnSpc>
                <a:spcPct val="80000"/>
              </a:lnSpc>
              <a:spcBef>
                <a:spcPts val="1200"/>
              </a:spcBef>
              <a:buFont typeface="Arial" pitchFamily="34" charset="0"/>
              <a:buChar char="•"/>
              <a:defRPr/>
            </a:pPr>
            <a:r>
              <a:rPr lang="ru-RU" sz="2000" b="1" dirty="0" err="1">
                <a:solidFill>
                  <a:srgbClr val="FF0000"/>
                </a:solidFill>
                <a:latin typeface="Calibri" pitchFamily="34" charset="0"/>
              </a:rPr>
              <a:t>Этаперазин</a:t>
            </a:r>
            <a:endParaRPr lang="ru-RU" sz="2000" b="1" dirty="0">
              <a:solidFill>
                <a:srgbClr val="FF0000"/>
              </a:solidFill>
              <a:latin typeface="Calibri" pitchFamily="34" charset="0"/>
            </a:endParaRPr>
          </a:p>
          <a:p>
            <a:pPr marL="180000" algn="just">
              <a:lnSpc>
                <a:spcPct val="80000"/>
              </a:lnSpc>
              <a:spcBef>
                <a:spcPts val="1200"/>
              </a:spcBef>
              <a:buFont typeface="Arial" pitchFamily="34" charset="0"/>
              <a:buChar char="•"/>
              <a:defRPr/>
            </a:pPr>
            <a:r>
              <a:rPr lang="ru-RU" sz="2000" b="1" dirty="0" err="1">
                <a:solidFill>
                  <a:srgbClr val="FF0000"/>
                </a:solidFill>
                <a:latin typeface="Calibri" pitchFamily="34" charset="0"/>
              </a:rPr>
              <a:t>Метеразин</a:t>
            </a:r>
            <a:endParaRPr lang="ru-RU" sz="2000" b="1" dirty="0">
              <a:solidFill>
                <a:srgbClr val="FF0000"/>
              </a:solidFill>
              <a:latin typeface="Calibri" pitchFamily="34" charset="0"/>
            </a:endParaRPr>
          </a:p>
        </p:txBody>
      </p:sp>
    </p:spTree>
    <p:extLst>
      <p:ext uri="{BB962C8B-B14F-4D97-AF65-F5344CB8AC3E}">
        <p14:creationId xmlns:p14="http://schemas.microsoft.com/office/powerpoint/2010/main" val="13150723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738314" y="1"/>
            <a:ext cx="8472487" cy="714375"/>
          </a:xfrm>
        </p:spPr>
        <p:txBody>
          <a:bodyPr/>
          <a:lstStyle/>
          <a:p>
            <a:r>
              <a:rPr lang="ru-RU" sz="2800" b="1">
                <a:solidFill>
                  <a:srgbClr val="000000"/>
                </a:solidFill>
              </a:rPr>
              <a:t>Б. Атипичные антипсихотики</a:t>
            </a:r>
            <a:endParaRPr lang="ru-RU" sz="2800"/>
          </a:p>
        </p:txBody>
      </p:sp>
      <p:sp>
        <p:nvSpPr>
          <p:cNvPr id="24579" name="Содержимое 2"/>
          <p:cNvSpPr>
            <a:spLocks noGrp="1"/>
          </p:cNvSpPr>
          <p:nvPr>
            <p:ph idx="1"/>
          </p:nvPr>
        </p:nvSpPr>
        <p:spPr>
          <a:xfrm>
            <a:off x="1981200" y="714376"/>
            <a:ext cx="8229600" cy="5929313"/>
          </a:xfrm>
        </p:spPr>
        <p:txBody>
          <a:bodyPr>
            <a:normAutofit lnSpcReduction="10000"/>
          </a:bodyPr>
          <a:lstStyle/>
          <a:p>
            <a:pPr algn="just">
              <a:spcBef>
                <a:spcPts val="600"/>
              </a:spcBef>
              <a:spcAft>
                <a:spcPts val="600"/>
              </a:spcAft>
            </a:pPr>
            <a:r>
              <a:rPr lang="ru-RU" sz="2400" b="1" dirty="0" err="1">
                <a:solidFill>
                  <a:srgbClr val="FF0000"/>
                </a:solidFill>
              </a:rPr>
              <a:t>Клозапин</a:t>
            </a:r>
            <a:r>
              <a:rPr lang="ru-RU" sz="2400" b="1" dirty="0">
                <a:solidFill>
                  <a:srgbClr val="FF0000"/>
                </a:solidFill>
              </a:rPr>
              <a:t>   (</a:t>
            </a:r>
            <a:r>
              <a:rPr lang="ru-RU" sz="2400" b="1" dirty="0" err="1">
                <a:solidFill>
                  <a:srgbClr val="FF0000"/>
                </a:solidFill>
              </a:rPr>
              <a:t>азалептин</a:t>
            </a:r>
            <a:r>
              <a:rPr lang="ru-RU" sz="2400" b="1" dirty="0">
                <a:solidFill>
                  <a:srgbClr val="FF0000"/>
                </a:solidFill>
              </a:rPr>
              <a:t>, </a:t>
            </a:r>
            <a:r>
              <a:rPr lang="ru-RU" sz="2400" b="1" dirty="0" err="1">
                <a:solidFill>
                  <a:srgbClr val="FF0000"/>
                </a:solidFill>
              </a:rPr>
              <a:t>лепонекс</a:t>
            </a:r>
            <a:r>
              <a:rPr lang="ru-RU" sz="2400" b="1" dirty="0">
                <a:solidFill>
                  <a:srgbClr val="FF0000"/>
                </a:solidFill>
              </a:rPr>
              <a:t>, </a:t>
            </a:r>
            <a:r>
              <a:rPr lang="ru-RU" sz="2400" b="1" dirty="0" err="1">
                <a:solidFill>
                  <a:srgbClr val="FF0000"/>
                </a:solidFill>
              </a:rPr>
              <a:t>клозастен</a:t>
            </a:r>
            <a:r>
              <a:rPr lang="ru-RU" sz="2400" b="1" dirty="0">
                <a:solidFill>
                  <a:srgbClr val="FF0000"/>
                </a:solidFill>
              </a:rPr>
              <a:t>)</a:t>
            </a:r>
            <a:r>
              <a:rPr lang="ru-RU" sz="2400" dirty="0">
                <a:solidFill>
                  <a:srgbClr val="000000"/>
                </a:solidFill>
              </a:rPr>
              <a:t>  – </a:t>
            </a:r>
            <a:r>
              <a:rPr lang="ru-RU" sz="2400" dirty="0"/>
              <a:t>препарат резерва при резистентности</a:t>
            </a:r>
          </a:p>
          <a:p>
            <a:pPr algn="just">
              <a:spcBef>
                <a:spcPts val="600"/>
              </a:spcBef>
              <a:spcAft>
                <a:spcPts val="600"/>
              </a:spcAft>
              <a:buClr>
                <a:srgbClr val="FF0000"/>
              </a:buClr>
            </a:pPr>
            <a:r>
              <a:rPr lang="ru-RU" sz="2400" b="1" dirty="0">
                <a:solidFill>
                  <a:srgbClr val="FF0000"/>
                </a:solidFill>
              </a:rPr>
              <a:t> </a:t>
            </a:r>
            <a:r>
              <a:rPr lang="ru-RU" sz="2400" b="1" dirty="0" err="1">
                <a:solidFill>
                  <a:srgbClr val="FF0000"/>
                </a:solidFill>
              </a:rPr>
              <a:t>Рисперидон</a:t>
            </a:r>
            <a:r>
              <a:rPr lang="ru-RU" sz="2400" b="1" dirty="0">
                <a:solidFill>
                  <a:srgbClr val="FF0000"/>
                </a:solidFill>
              </a:rPr>
              <a:t>   (</a:t>
            </a:r>
            <a:r>
              <a:rPr lang="ru-RU" sz="2400" b="1" dirty="0" err="1">
                <a:solidFill>
                  <a:srgbClr val="FF0000"/>
                </a:solidFill>
              </a:rPr>
              <a:t>рисполепт</a:t>
            </a:r>
            <a:r>
              <a:rPr lang="ru-RU" sz="2400" b="1" dirty="0">
                <a:solidFill>
                  <a:srgbClr val="FF0000"/>
                </a:solidFill>
              </a:rPr>
              <a:t>, </a:t>
            </a:r>
            <a:r>
              <a:rPr lang="ru-RU" sz="2400" b="1" dirty="0" err="1">
                <a:solidFill>
                  <a:srgbClr val="FF0000"/>
                </a:solidFill>
              </a:rPr>
              <a:t>риссет</a:t>
            </a:r>
            <a:r>
              <a:rPr lang="ru-RU" sz="2400" b="1" dirty="0">
                <a:solidFill>
                  <a:srgbClr val="FF0000"/>
                </a:solidFill>
              </a:rPr>
              <a:t>,  </a:t>
            </a:r>
            <a:r>
              <a:rPr lang="ru-RU" sz="2400" b="1" dirty="0" err="1">
                <a:solidFill>
                  <a:srgbClr val="FF0000"/>
                </a:solidFill>
              </a:rPr>
              <a:t>сперидан</a:t>
            </a:r>
            <a:r>
              <a:rPr lang="ru-RU" sz="2400" b="1" dirty="0">
                <a:solidFill>
                  <a:srgbClr val="FF0000"/>
                </a:solidFill>
              </a:rPr>
              <a:t>)</a:t>
            </a:r>
          </a:p>
          <a:p>
            <a:pPr>
              <a:spcBef>
                <a:spcPts val="600"/>
              </a:spcBef>
              <a:spcAft>
                <a:spcPts val="600"/>
              </a:spcAft>
              <a:buClr>
                <a:srgbClr val="FF0000"/>
              </a:buClr>
            </a:pPr>
            <a:r>
              <a:rPr lang="ru-RU" sz="2400" b="1" dirty="0" err="1">
                <a:solidFill>
                  <a:srgbClr val="FF0000"/>
                </a:solidFill>
              </a:rPr>
              <a:t>Оланзапин</a:t>
            </a:r>
            <a:r>
              <a:rPr lang="ru-RU" sz="2400" b="1" dirty="0">
                <a:solidFill>
                  <a:srgbClr val="FF0000"/>
                </a:solidFill>
              </a:rPr>
              <a:t>    (</a:t>
            </a:r>
            <a:r>
              <a:rPr lang="ru-RU" sz="2400" b="1" dirty="0" err="1">
                <a:solidFill>
                  <a:srgbClr val="FF0000"/>
                </a:solidFill>
              </a:rPr>
              <a:t>зипрекса</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Эглонил</a:t>
            </a:r>
            <a:r>
              <a:rPr lang="ru-RU" sz="2400" b="1" dirty="0">
                <a:solidFill>
                  <a:srgbClr val="FF0000"/>
                </a:solidFill>
              </a:rPr>
              <a:t>     (</a:t>
            </a:r>
            <a:r>
              <a:rPr lang="ru-RU" sz="2400" b="1" dirty="0" err="1">
                <a:solidFill>
                  <a:srgbClr val="FF0000"/>
                </a:solidFill>
              </a:rPr>
              <a:t>сульпирид</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Тиапридал</a:t>
            </a:r>
            <a:r>
              <a:rPr lang="ru-RU" sz="2400" b="1" dirty="0">
                <a:solidFill>
                  <a:srgbClr val="FF0000"/>
                </a:solidFill>
              </a:rPr>
              <a:t> (</a:t>
            </a:r>
            <a:r>
              <a:rPr lang="ru-RU" sz="2400" b="1" dirty="0" err="1">
                <a:solidFill>
                  <a:srgbClr val="FF0000"/>
                </a:solidFill>
              </a:rPr>
              <a:t>тиаприд</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Сульпирид</a:t>
            </a:r>
            <a:r>
              <a:rPr lang="ru-RU" sz="2400" b="1" dirty="0">
                <a:solidFill>
                  <a:srgbClr val="FF0000"/>
                </a:solidFill>
              </a:rPr>
              <a:t>  (</a:t>
            </a:r>
            <a:r>
              <a:rPr lang="ru-RU" sz="2400" b="1" dirty="0" err="1">
                <a:solidFill>
                  <a:srgbClr val="FF0000"/>
                </a:solidFill>
              </a:rPr>
              <a:t>просульпин</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Сероквель</a:t>
            </a:r>
            <a:r>
              <a:rPr lang="ru-RU" sz="2400" b="1" dirty="0">
                <a:solidFill>
                  <a:srgbClr val="FF0000"/>
                </a:solidFill>
              </a:rPr>
              <a:t>   (</a:t>
            </a:r>
            <a:r>
              <a:rPr lang="ru-RU" sz="2400" b="1" dirty="0" err="1">
                <a:solidFill>
                  <a:srgbClr val="FF0000"/>
                </a:solidFill>
              </a:rPr>
              <a:t>кветиапин</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Амисульприд</a:t>
            </a:r>
            <a:r>
              <a:rPr lang="ru-RU" sz="2400" b="1" dirty="0">
                <a:solidFill>
                  <a:srgbClr val="FF0000"/>
                </a:solidFill>
              </a:rPr>
              <a:t> (</a:t>
            </a:r>
            <a:r>
              <a:rPr lang="ru-RU" sz="2400" b="1" dirty="0" err="1">
                <a:solidFill>
                  <a:srgbClr val="FF0000"/>
                </a:solidFill>
              </a:rPr>
              <a:t>солиан</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Палиперидон</a:t>
            </a:r>
            <a:r>
              <a:rPr lang="ru-RU" sz="2400" b="1" dirty="0">
                <a:solidFill>
                  <a:srgbClr val="FF0000"/>
                </a:solidFill>
              </a:rPr>
              <a:t>   (</a:t>
            </a:r>
            <a:r>
              <a:rPr lang="ru-RU" sz="2400" b="1" dirty="0" err="1">
                <a:solidFill>
                  <a:srgbClr val="FF0000"/>
                </a:solidFill>
              </a:rPr>
              <a:t>инвега</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Сертиндол</a:t>
            </a:r>
            <a:r>
              <a:rPr lang="ru-RU" sz="2400" b="1" dirty="0">
                <a:solidFill>
                  <a:srgbClr val="FF0000"/>
                </a:solidFill>
              </a:rPr>
              <a:t>  (</a:t>
            </a:r>
            <a:r>
              <a:rPr lang="ru-RU" sz="2400" b="1" dirty="0" err="1">
                <a:solidFill>
                  <a:srgbClr val="FF0000"/>
                </a:solidFill>
              </a:rPr>
              <a:t>сердолект</a:t>
            </a:r>
            <a:r>
              <a:rPr lang="ru-RU" sz="2400" b="1" dirty="0">
                <a:solidFill>
                  <a:srgbClr val="FF0000"/>
                </a:solidFill>
              </a:rPr>
              <a:t>)</a:t>
            </a:r>
          </a:p>
          <a:p>
            <a:pPr eaLnBrk="1" hangingPunct="1">
              <a:spcBef>
                <a:spcPts val="600"/>
              </a:spcBef>
              <a:spcAft>
                <a:spcPts val="600"/>
              </a:spcAft>
            </a:pPr>
            <a:r>
              <a:rPr lang="ru-RU" sz="2400" b="1" dirty="0" err="1">
                <a:solidFill>
                  <a:srgbClr val="FF0000"/>
                </a:solidFill>
              </a:rPr>
              <a:t>Арипипразол</a:t>
            </a:r>
            <a:r>
              <a:rPr lang="ru-RU" sz="2400" b="1" dirty="0">
                <a:solidFill>
                  <a:srgbClr val="FF0000"/>
                </a:solidFill>
              </a:rPr>
              <a:t>  (</a:t>
            </a:r>
            <a:r>
              <a:rPr lang="ru-RU" sz="2400" b="1" dirty="0" err="1">
                <a:solidFill>
                  <a:srgbClr val="FF0000"/>
                </a:solidFill>
              </a:rPr>
              <a:t>абилифай</a:t>
            </a:r>
            <a:r>
              <a:rPr lang="ru-RU" sz="2400" b="1" dirty="0">
                <a:solidFill>
                  <a:srgbClr val="FF0000"/>
                </a:solidFill>
              </a:rPr>
              <a:t>)</a:t>
            </a:r>
            <a:endParaRPr lang="ru-RU" sz="2800" b="1" dirty="0">
              <a:solidFill>
                <a:srgbClr val="FF0000"/>
              </a:solidFill>
            </a:endParaRPr>
          </a:p>
        </p:txBody>
      </p:sp>
    </p:spTree>
    <p:extLst>
      <p:ext uri="{BB962C8B-B14F-4D97-AF65-F5344CB8AC3E}">
        <p14:creationId xmlns:p14="http://schemas.microsoft.com/office/powerpoint/2010/main" val="345024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Этиология эндогенных аффективных расстройств</a:t>
            </a:r>
            <a:endParaRPr lang="ru-RU" dirty="0">
              <a:solidFill>
                <a:srgbClr val="C00000"/>
              </a:solidFill>
            </a:endParaRPr>
          </a:p>
        </p:txBody>
      </p:sp>
      <p:sp>
        <p:nvSpPr>
          <p:cNvPr id="3" name="Содержимое 2"/>
          <p:cNvSpPr>
            <a:spLocks noGrp="1"/>
          </p:cNvSpPr>
          <p:nvPr>
            <p:ph idx="1"/>
          </p:nvPr>
        </p:nvSpPr>
        <p:spPr>
          <a:xfrm>
            <a:off x="928467" y="1785926"/>
            <a:ext cx="10818055" cy="4786346"/>
          </a:xfrm>
        </p:spPr>
        <p:txBody>
          <a:bodyPr>
            <a:normAutofit/>
          </a:bodyPr>
          <a:lstStyle/>
          <a:p>
            <a:pPr algn="just"/>
            <a:r>
              <a:rPr lang="ru-RU" dirty="0"/>
              <a:t>Вклад генетических факторов в развитие аффективных психозов составлял 70%, а средовых соответственно 30 %. </a:t>
            </a:r>
          </a:p>
          <a:p>
            <a:pPr algn="just"/>
            <a:endParaRPr lang="ru-RU" dirty="0"/>
          </a:p>
          <a:p>
            <a:pPr algn="just"/>
            <a:r>
              <a:rPr lang="ru-RU" dirty="0"/>
              <a:t>Предполагается </a:t>
            </a:r>
            <a:r>
              <a:rPr lang="ru-RU" dirty="0" err="1"/>
              <a:t>полигенный</a:t>
            </a:r>
            <a:r>
              <a:rPr lang="ru-RU" dirty="0"/>
              <a:t> тип наследования и связь наследования  с Х-хромосомой</a:t>
            </a:r>
          </a:p>
          <a:p>
            <a:pPr algn="just">
              <a:buNone/>
            </a:pPr>
            <a:endParaRPr lang="ru-RU" dirty="0"/>
          </a:p>
          <a:p>
            <a:pPr algn="just"/>
            <a:r>
              <a:rPr lang="ru-RU" dirty="0" err="1"/>
              <a:t>Монополярный</a:t>
            </a:r>
            <a:r>
              <a:rPr lang="ru-RU" dirty="0"/>
              <a:t> и биполярный типы - генетически разнородные заболевания</a:t>
            </a:r>
          </a:p>
        </p:txBody>
      </p:sp>
    </p:spTree>
    <p:extLst>
      <p:ext uri="{BB962C8B-B14F-4D97-AF65-F5344CB8AC3E}">
        <p14:creationId xmlns:p14="http://schemas.microsoft.com/office/powerpoint/2010/main" val="21181263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03389" y="188914"/>
            <a:ext cx="8821737" cy="6370637"/>
          </a:xfrm>
          <a:prstGeom prst="rect">
            <a:avLst/>
          </a:prstGeom>
          <a:noFill/>
          <a:ln w="9525">
            <a:noFill/>
            <a:miter lim="800000"/>
            <a:headEnd/>
            <a:tailEnd/>
          </a:ln>
        </p:spPr>
        <p:txBody>
          <a:bodyPr>
            <a:spAutoFit/>
          </a:bodyPr>
          <a:lstStyle/>
          <a:p>
            <a:pPr algn="ctr">
              <a:defRPr/>
            </a:pPr>
            <a:r>
              <a:rPr lang="ru-RU" sz="2800" b="1">
                <a:solidFill>
                  <a:srgbClr val="002060"/>
                </a:solidFill>
                <a:latin typeface="Calibri"/>
              </a:rPr>
              <a:t>Нежелательные эффекты антипсихотиков</a:t>
            </a:r>
          </a:p>
          <a:p>
            <a:pPr algn="just">
              <a:defRPr/>
            </a:pPr>
            <a:r>
              <a:rPr lang="ru-RU" sz="2000" b="1" i="1">
                <a:solidFill>
                  <a:srgbClr val="002060"/>
                </a:solidFill>
                <a:latin typeface="Calibri" pitchFamily="34" charset="0"/>
              </a:rPr>
              <a:t>Психические</a:t>
            </a:r>
            <a:r>
              <a:rPr lang="ru-RU" sz="2000" b="1" i="1">
                <a:solidFill>
                  <a:prstClr val="black"/>
                </a:solidFill>
                <a:latin typeface="Calibri" pitchFamily="34" charset="0"/>
              </a:rPr>
              <a:t>:</a:t>
            </a:r>
          </a:p>
          <a:p>
            <a:pPr algn="just">
              <a:buFontTx/>
              <a:buChar char="•"/>
              <a:defRPr/>
            </a:pPr>
            <a:r>
              <a:rPr lang="ru-RU" sz="2000">
                <a:solidFill>
                  <a:prstClr val="black"/>
                </a:solidFill>
                <a:latin typeface="Calibri" pitchFamily="34" charset="0"/>
              </a:rPr>
              <a:t> Седация/сонливость</a:t>
            </a:r>
          </a:p>
          <a:p>
            <a:pPr algn="just">
              <a:buFontTx/>
              <a:buChar char="•"/>
              <a:defRPr/>
            </a:pPr>
            <a:r>
              <a:rPr lang="ru-RU" sz="2000">
                <a:solidFill>
                  <a:prstClr val="black"/>
                </a:solidFill>
                <a:latin typeface="Calibri" pitchFamily="34" charset="0"/>
              </a:rPr>
              <a:t> Депрессогенное действие (особенно аминазин)</a:t>
            </a:r>
          </a:p>
          <a:p>
            <a:pPr algn="just">
              <a:buFontTx/>
              <a:buChar char="•"/>
              <a:defRPr/>
            </a:pPr>
            <a:r>
              <a:rPr lang="ru-RU" sz="2000">
                <a:solidFill>
                  <a:prstClr val="black"/>
                </a:solidFill>
                <a:latin typeface="Calibri" pitchFamily="34" charset="0"/>
              </a:rPr>
              <a:t> Вторичные негативные расстройства (апатия, абулия, депрессии)</a:t>
            </a:r>
          </a:p>
          <a:p>
            <a:pPr algn="just">
              <a:defRPr/>
            </a:pPr>
            <a:endParaRPr lang="ru-RU" sz="2000" b="1" i="1">
              <a:solidFill>
                <a:prstClr val="black"/>
              </a:solidFill>
              <a:latin typeface="Calibri" pitchFamily="34" charset="0"/>
            </a:endParaRPr>
          </a:p>
          <a:p>
            <a:pPr algn="just">
              <a:defRPr/>
            </a:pPr>
            <a:r>
              <a:rPr lang="ru-RU" sz="2000" b="1" i="1">
                <a:solidFill>
                  <a:srgbClr val="002060"/>
                </a:solidFill>
                <a:latin typeface="Calibri" pitchFamily="34" charset="0"/>
              </a:rPr>
              <a:t>Влияние на сердечно-сосудистую систему: </a:t>
            </a:r>
          </a:p>
          <a:p>
            <a:pPr algn="just">
              <a:buFont typeface="Arial" pitchFamily="34" charset="0"/>
              <a:buChar char="•"/>
              <a:defRPr/>
            </a:pPr>
            <a:r>
              <a:rPr lang="ru-RU" sz="2000">
                <a:solidFill>
                  <a:prstClr val="black"/>
                </a:solidFill>
                <a:latin typeface="Calibri" pitchFamily="34" charset="0"/>
              </a:rPr>
              <a:t>Снижение АД, ортостатические реакции - аминазин, тизерцин; </a:t>
            </a:r>
          </a:p>
          <a:p>
            <a:pPr algn="just">
              <a:buFont typeface="Arial" pitchFamily="34" charset="0"/>
              <a:buChar char="•"/>
              <a:defRPr/>
            </a:pPr>
            <a:r>
              <a:rPr lang="ru-RU" sz="2000">
                <a:solidFill>
                  <a:prstClr val="black"/>
                </a:solidFill>
                <a:latin typeface="Calibri" pitchFamily="34" charset="0"/>
              </a:rPr>
              <a:t>Увеличение интервала QT (риск развития желудочковых аритмий и внезапной смерти) – особенно у сонапакса</a:t>
            </a:r>
          </a:p>
          <a:p>
            <a:pPr algn="just">
              <a:defRPr/>
            </a:pPr>
            <a:endParaRPr lang="ru-RU" sz="2000" b="1" i="1">
              <a:solidFill>
                <a:prstClr val="black"/>
              </a:solidFill>
              <a:latin typeface="Calibri" pitchFamily="34" charset="0"/>
            </a:endParaRPr>
          </a:p>
          <a:p>
            <a:pPr algn="just">
              <a:defRPr/>
            </a:pPr>
            <a:r>
              <a:rPr lang="ru-RU" sz="2000" b="1" i="1">
                <a:solidFill>
                  <a:prstClr val="black"/>
                </a:solidFill>
                <a:latin typeface="Calibri" pitchFamily="34" charset="0"/>
              </a:rPr>
              <a:t>Агранулоцитоз </a:t>
            </a:r>
            <a:r>
              <a:rPr lang="ru-RU" sz="2000">
                <a:solidFill>
                  <a:prstClr val="black"/>
                </a:solidFill>
                <a:latin typeface="Calibri" pitchFamily="34" charset="0"/>
              </a:rPr>
              <a:t>– у 1-3% принимающих клозапин (=&gt; его назначение требует постоянного контроля картины крови)</a:t>
            </a:r>
          </a:p>
          <a:p>
            <a:pPr algn="just">
              <a:defRPr/>
            </a:pPr>
            <a:endParaRPr lang="ru-RU" sz="2000" b="1" i="1">
              <a:solidFill>
                <a:prstClr val="black"/>
              </a:solidFill>
              <a:latin typeface="Calibri" pitchFamily="34" charset="0"/>
            </a:endParaRPr>
          </a:p>
          <a:p>
            <a:pPr algn="just">
              <a:defRPr/>
            </a:pPr>
            <a:r>
              <a:rPr lang="ru-RU" sz="2000" b="1" i="1">
                <a:solidFill>
                  <a:prstClr val="black"/>
                </a:solidFill>
                <a:latin typeface="Calibri" pitchFamily="34" charset="0"/>
              </a:rPr>
              <a:t>Обменные нарушения </a:t>
            </a:r>
            <a:r>
              <a:rPr lang="ru-RU" sz="2000">
                <a:solidFill>
                  <a:prstClr val="black"/>
                </a:solidFill>
                <a:latin typeface="Calibri" pitchFamily="34" charset="0"/>
              </a:rPr>
              <a:t>(увеличение массы тела, метаболический синдром, сахарный диабет 2 типа) – чаще при применении атипичных антипсихотиков (особенно клозапин и оланзапин)</a:t>
            </a:r>
          </a:p>
          <a:p>
            <a:pPr algn="just">
              <a:defRPr/>
            </a:pPr>
            <a:endParaRPr lang="ru-RU" sz="2000" b="1" i="1">
              <a:solidFill>
                <a:prstClr val="black"/>
              </a:solidFill>
              <a:latin typeface="Calibri" pitchFamily="34" charset="0"/>
            </a:endParaRPr>
          </a:p>
          <a:p>
            <a:pPr algn="just">
              <a:defRPr/>
            </a:pPr>
            <a:r>
              <a:rPr lang="ru-RU" sz="2000" b="1" i="1">
                <a:solidFill>
                  <a:prstClr val="black"/>
                </a:solidFill>
                <a:latin typeface="Calibri" pitchFamily="34" charset="0"/>
              </a:rPr>
              <a:t>Прочие: </a:t>
            </a:r>
            <a:r>
              <a:rPr lang="ru-RU" sz="2000">
                <a:solidFill>
                  <a:prstClr val="black"/>
                </a:solidFill>
                <a:latin typeface="Calibri" pitchFamily="34" charset="0"/>
              </a:rPr>
              <a:t>гиперсаливация, дерматиты, желтуха, фотосенсибилизация, пигментация роговицы, флебиты </a:t>
            </a:r>
          </a:p>
        </p:txBody>
      </p:sp>
    </p:spTree>
    <p:extLst>
      <p:ext uri="{BB962C8B-B14F-4D97-AF65-F5344CB8AC3E}">
        <p14:creationId xmlns:p14="http://schemas.microsoft.com/office/powerpoint/2010/main" val="30274672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200" b="1" dirty="0">
                <a:solidFill>
                  <a:srgbClr val="002060"/>
                </a:solidFill>
                <a:latin typeface="+mn-lt"/>
                <a:ea typeface="+mn-ea"/>
                <a:cs typeface="+mn-cs"/>
              </a:rPr>
              <a:t>НЕЙРОЛЕПТИЧЕСКИЙ СИНДРОМ </a:t>
            </a:r>
            <a:endParaRPr lang="ru-RU" sz="3200" b="1" dirty="0">
              <a:solidFill>
                <a:srgbClr val="002060"/>
              </a:solidFill>
            </a:endParaRPr>
          </a:p>
        </p:txBody>
      </p:sp>
      <p:sp>
        <p:nvSpPr>
          <p:cNvPr id="3" name="Содержимое 2"/>
          <p:cNvSpPr>
            <a:spLocks noGrp="1"/>
          </p:cNvSpPr>
          <p:nvPr>
            <p:ph idx="1"/>
          </p:nvPr>
        </p:nvSpPr>
        <p:spPr>
          <a:xfrm>
            <a:off x="1738314" y="1428750"/>
            <a:ext cx="8715375" cy="5143500"/>
          </a:xfrm>
        </p:spPr>
        <p:txBody>
          <a:bodyPr/>
          <a:lstStyle/>
          <a:p>
            <a:pPr marL="540000">
              <a:spcBef>
                <a:spcPts val="1200"/>
              </a:spcBef>
              <a:buNone/>
              <a:defRPr/>
            </a:pPr>
            <a:r>
              <a:rPr lang="ru-RU" sz="2600" b="1" dirty="0">
                <a:latin typeface="Calibri" pitchFamily="34" charset="0"/>
              </a:rPr>
              <a:t>1. </a:t>
            </a:r>
            <a:r>
              <a:rPr lang="ru-RU" sz="2600" b="1" dirty="0" err="1">
                <a:latin typeface="Calibri" pitchFamily="34" charset="0"/>
              </a:rPr>
              <a:t>Акатизия</a:t>
            </a:r>
            <a:endParaRPr lang="ru-RU" sz="2600" b="1" dirty="0">
              <a:latin typeface="Calibri" pitchFamily="34" charset="0"/>
            </a:endParaRPr>
          </a:p>
          <a:p>
            <a:pPr marL="540000">
              <a:spcBef>
                <a:spcPts val="1200"/>
              </a:spcBef>
              <a:buNone/>
              <a:defRPr/>
            </a:pPr>
            <a:r>
              <a:rPr lang="ru-RU" sz="2600" b="1" dirty="0">
                <a:latin typeface="Calibri" pitchFamily="34" charset="0"/>
              </a:rPr>
              <a:t>2. Лекарственный паркинсонизм</a:t>
            </a:r>
          </a:p>
          <a:p>
            <a:pPr marL="540000">
              <a:spcBef>
                <a:spcPts val="1200"/>
              </a:spcBef>
              <a:buNone/>
              <a:defRPr/>
            </a:pPr>
            <a:r>
              <a:rPr lang="ru-RU" sz="2600" b="1" dirty="0">
                <a:latin typeface="Calibri" pitchFamily="34" charset="0"/>
              </a:rPr>
              <a:t>3. Острая </a:t>
            </a:r>
            <a:r>
              <a:rPr lang="ru-RU" sz="2600" b="1" dirty="0" err="1">
                <a:latin typeface="Calibri" pitchFamily="34" charset="0"/>
              </a:rPr>
              <a:t>дистония</a:t>
            </a:r>
            <a:endParaRPr lang="ru-RU" sz="2600" b="1" dirty="0">
              <a:latin typeface="Calibri" pitchFamily="34" charset="0"/>
            </a:endParaRPr>
          </a:p>
          <a:p>
            <a:pPr marL="540000">
              <a:spcBef>
                <a:spcPts val="1200"/>
              </a:spcBef>
              <a:buNone/>
              <a:defRPr/>
            </a:pPr>
            <a:endParaRPr lang="ru-RU" sz="2600" b="1" dirty="0">
              <a:latin typeface="Calibri" pitchFamily="34" charset="0"/>
            </a:endParaRPr>
          </a:p>
          <a:p>
            <a:pPr>
              <a:spcBef>
                <a:spcPts val="1200"/>
              </a:spcBef>
              <a:buNone/>
              <a:defRPr/>
            </a:pPr>
            <a:endParaRPr lang="ru-RU" sz="2600" dirty="0">
              <a:latin typeface="Calibri" pitchFamily="34" charset="0"/>
            </a:endParaRPr>
          </a:p>
          <a:p>
            <a:pPr marL="108000" algn="just">
              <a:spcBef>
                <a:spcPts val="1200"/>
              </a:spcBef>
              <a:buNone/>
              <a:defRPr/>
            </a:pPr>
            <a:r>
              <a:rPr lang="ru-RU" sz="2600" dirty="0">
                <a:latin typeface="Calibri" pitchFamily="34" charset="0"/>
              </a:rPr>
              <a:t>	Блокада </a:t>
            </a:r>
            <a:r>
              <a:rPr lang="en-US" sz="2600" dirty="0">
                <a:latin typeface="Calibri" pitchFamily="34" charset="0"/>
              </a:rPr>
              <a:t>D</a:t>
            </a:r>
            <a:r>
              <a:rPr lang="ru-RU" sz="2600" dirty="0">
                <a:latin typeface="Calibri" pitchFamily="34" charset="0"/>
              </a:rPr>
              <a:t>1 рецепторов, вызывает развитие экстрапирамидных симптомов (ЭПС), для профилактики и коррекции применяются ЦИКЛОДОЛ и БЕТА-БЛОКАТОРЫ.</a:t>
            </a:r>
          </a:p>
          <a:p>
            <a:pPr marL="108000" algn="just">
              <a:spcBef>
                <a:spcPts val="1200"/>
              </a:spcBef>
              <a:buNone/>
              <a:defRPr/>
            </a:pPr>
            <a:r>
              <a:rPr lang="ru-RU" sz="2600" dirty="0">
                <a:latin typeface="Calibri" pitchFamily="34" charset="0"/>
              </a:rPr>
              <a:t>	</a:t>
            </a:r>
          </a:p>
        </p:txBody>
      </p:sp>
    </p:spTree>
    <p:extLst>
      <p:ext uri="{BB962C8B-B14F-4D97-AF65-F5344CB8AC3E}">
        <p14:creationId xmlns:p14="http://schemas.microsoft.com/office/powerpoint/2010/main" val="5095062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524000" y="1"/>
            <a:ext cx="9144000" cy="785813"/>
          </a:xfrm>
        </p:spPr>
        <p:txBody>
          <a:bodyPr/>
          <a:lstStyle/>
          <a:p>
            <a:r>
              <a:rPr lang="ru-RU" sz="2800" b="1">
                <a:solidFill>
                  <a:srgbClr val="002060"/>
                </a:solidFill>
                <a:latin typeface="Calibri" pitchFamily="34" charset="0"/>
              </a:rPr>
              <a:t>Экстрапирамидные побочные эффекты антипсихотиков </a:t>
            </a:r>
            <a:endParaRPr lang="ru-RU" sz="2800">
              <a:solidFill>
                <a:srgbClr val="002060"/>
              </a:solidFill>
            </a:endParaRPr>
          </a:p>
        </p:txBody>
      </p:sp>
      <p:sp>
        <p:nvSpPr>
          <p:cNvPr id="22531" name="Содержимое 2"/>
          <p:cNvSpPr>
            <a:spLocks noGrp="1"/>
          </p:cNvSpPr>
          <p:nvPr>
            <p:ph idx="1"/>
          </p:nvPr>
        </p:nvSpPr>
        <p:spPr>
          <a:xfrm>
            <a:off x="1738313" y="785814"/>
            <a:ext cx="8786812" cy="6072187"/>
          </a:xfrm>
        </p:spPr>
        <p:txBody>
          <a:bodyPr/>
          <a:lstStyle/>
          <a:p>
            <a:pPr algn="just">
              <a:lnSpc>
                <a:spcPct val="120000"/>
              </a:lnSpc>
              <a:spcBef>
                <a:spcPts val="3000"/>
              </a:spcBef>
              <a:buFont typeface="Arial" pitchFamily="34" charset="0"/>
              <a:buAutoNum type="arabicPeriod"/>
            </a:pPr>
            <a:r>
              <a:rPr lang="ru-RU" sz="2400" b="1" u="sng">
                <a:solidFill>
                  <a:srgbClr val="002060"/>
                </a:solidFill>
                <a:latin typeface="Calibri" pitchFamily="34" charset="0"/>
              </a:rPr>
              <a:t>Лекарственный паркинсонизм</a:t>
            </a:r>
            <a:r>
              <a:rPr lang="ru-RU" sz="2400">
                <a:latin typeface="Calibri" pitchFamily="34" charset="0"/>
              </a:rPr>
              <a:t> - мышечная гипертония, снижение двигательной активности, амимия. </a:t>
            </a:r>
          </a:p>
          <a:p>
            <a:pPr algn="just">
              <a:lnSpc>
                <a:spcPct val="120000"/>
              </a:lnSpc>
              <a:spcBef>
                <a:spcPts val="3000"/>
              </a:spcBef>
              <a:buFont typeface="Arial" pitchFamily="34" charset="0"/>
              <a:buAutoNum type="arabicPeriod"/>
            </a:pPr>
            <a:r>
              <a:rPr lang="ru-RU" sz="2400" b="1" u="sng">
                <a:solidFill>
                  <a:srgbClr val="002060"/>
                </a:solidFill>
                <a:latin typeface="Calibri" pitchFamily="34" charset="0"/>
              </a:rPr>
              <a:t>Гиперкинезы</a:t>
            </a:r>
            <a:r>
              <a:rPr lang="ru-RU" sz="2400">
                <a:latin typeface="Calibri" pitchFamily="34" charset="0"/>
              </a:rPr>
              <a:t> в виде тремора, миоклонии, акатизии, перебирания ногами, топтание.</a:t>
            </a:r>
          </a:p>
          <a:p>
            <a:pPr algn="just">
              <a:lnSpc>
                <a:spcPct val="120000"/>
              </a:lnSpc>
              <a:spcBef>
                <a:spcPts val="3000"/>
              </a:spcBef>
              <a:buFont typeface="Arial" pitchFamily="34" charset="0"/>
              <a:buAutoNum type="arabicPeriod"/>
            </a:pPr>
            <a:r>
              <a:rPr lang="ru-RU" sz="2400" b="1" i="1" u="sng">
                <a:solidFill>
                  <a:srgbClr val="002060"/>
                </a:solidFill>
                <a:latin typeface="Calibri" pitchFamily="34" charset="0"/>
              </a:rPr>
              <a:t>Дискинетический</a:t>
            </a:r>
            <a:r>
              <a:rPr lang="ru-RU" sz="2400" b="1">
                <a:solidFill>
                  <a:srgbClr val="002060"/>
                </a:solidFill>
                <a:latin typeface="Calibri" pitchFamily="34" charset="0"/>
              </a:rPr>
              <a:t> синдром</a:t>
            </a:r>
            <a:r>
              <a:rPr lang="ru-RU" sz="2400">
                <a:solidFill>
                  <a:srgbClr val="002060"/>
                </a:solidFill>
                <a:latin typeface="Calibri" pitchFamily="34" charset="0"/>
              </a:rPr>
              <a:t> </a:t>
            </a:r>
            <a:r>
              <a:rPr lang="ru-RU" sz="2400">
                <a:latin typeface="Calibri" pitchFamily="34" charset="0"/>
              </a:rPr>
              <a:t>- окулогирные кризы, торзионный атетоз, тортиколиз (кривошея), и шейно-языко-массетеровый синдром Куленкампфа-Тарнова (возникает пароксизмально, в начале терапии в виде тонических судорог жевательной мускулатуры, мышц языка и дна ротовой полости с непроизвольным открыванием рта и высовыванием языка, иногда с распространением на мышцы шеи.</a:t>
            </a:r>
          </a:p>
          <a:p>
            <a:pPr algn="ctr">
              <a:lnSpc>
                <a:spcPct val="120000"/>
              </a:lnSpc>
              <a:spcBef>
                <a:spcPts val="3000"/>
              </a:spcBef>
              <a:buNone/>
            </a:pPr>
            <a:endParaRPr lang="ru-RU" sz="2400" b="1">
              <a:solidFill>
                <a:srgbClr val="C00000"/>
              </a:solidFill>
              <a:latin typeface="Calibri" pitchFamily="34" charset="0"/>
            </a:endParaRPr>
          </a:p>
          <a:p>
            <a:pPr>
              <a:lnSpc>
                <a:spcPct val="120000"/>
              </a:lnSpc>
              <a:spcBef>
                <a:spcPts val="3000"/>
              </a:spcBef>
              <a:buNone/>
            </a:pPr>
            <a:endParaRPr lang="ru-RU" sz="2400">
              <a:latin typeface="Calibri" pitchFamily="34" charset="0"/>
            </a:endParaRPr>
          </a:p>
        </p:txBody>
      </p:sp>
    </p:spTree>
    <p:extLst>
      <p:ext uri="{BB962C8B-B14F-4D97-AF65-F5344CB8AC3E}">
        <p14:creationId xmlns:p14="http://schemas.microsoft.com/office/powerpoint/2010/main" val="431613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1981200" y="357189"/>
            <a:ext cx="8229600" cy="6143625"/>
          </a:xfrm>
        </p:spPr>
        <p:txBody>
          <a:bodyPr/>
          <a:lstStyle/>
          <a:p>
            <a:pPr marL="457200" indent="-457200" algn="just">
              <a:buNone/>
            </a:pPr>
            <a:r>
              <a:rPr lang="ru-RU" sz="2400"/>
              <a:t>	</a:t>
            </a:r>
            <a:r>
              <a:rPr lang="ru-RU" sz="2400">
                <a:latin typeface="Calibri" pitchFamily="34" charset="0"/>
              </a:rPr>
              <a:t>В большинстве случаев возникший на фоне приема психотропного препарата ЭПС, регрессирует после его отмены.</a:t>
            </a:r>
          </a:p>
          <a:p>
            <a:pPr marL="457200" indent="-457200" algn="just">
              <a:buNone/>
            </a:pPr>
            <a:endParaRPr lang="ru-RU" sz="2400">
              <a:latin typeface="Calibri" pitchFamily="34" charset="0"/>
            </a:endParaRPr>
          </a:p>
          <a:p>
            <a:pPr marL="457200" indent="-457200" algn="just">
              <a:buNone/>
            </a:pPr>
            <a:r>
              <a:rPr lang="ru-RU" sz="2400">
                <a:latin typeface="Calibri" pitchFamily="34" charset="0"/>
              </a:rPr>
              <a:t>	Но некоторые разновидности нейролептических дискинезий и дистоний носят стойкий характер и персистируют даже после отмены вызвавшего их препарата – </a:t>
            </a:r>
            <a:r>
              <a:rPr lang="ru-RU" sz="2400" b="1">
                <a:solidFill>
                  <a:srgbClr val="002060"/>
                </a:solidFill>
                <a:latin typeface="Calibri" pitchFamily="34" charset="0"/>
              </a:rPr>
              <a:t>поздние дискенизии</a:t>
            </a:r>
            <a:r>
              <a:rPr lang="ru-RU" sz="2400">
                <a:latin typeface="Calibri" pitchFamily="34" charset="0"/>
              </a:rPr>
              <a:t>.</a:t>
            </a:r>
          </a:p>
          <a:p>
            <a:pPr marL="457200" indent="-457200" algn="just">
              <a:buNone/>
            </a:pPr>
            <a:r>
              <a:rPr lang="ru-RU" sz="2400">
                <a:latin typeface="Calibri" pitchFamily="34" charset="0"/>
              </a:rPr>
              <a:t>	</a:t>
            </a:r>
          </a:p>
          <a:p>
            <a:pPr marL="457200" indent="-457200" algn="just">
              <a:buNone/>
            </a:pPr>
            <a:r>
              <a:rPr lang="ru-RU" sz="2400">
                <a:latin typeface="Calibri" pitchFamily="34" charset="0"/>
              </a:rPr>
              <a:t>	</a:t>
            </a:r>
            <a:r>
              <a:rPr lang="ru-RU" sz="2400" b="1">
                <a:solidFill>
                  <a:srgbClr val="002060"/>
                </a:solidFill>
                <a:latin typeface="Calibri" pitchFamily="34" charset="0"/>
              </a:rPr>
              <a:t>Вероятность развития ятрогенных ЭПС зависит от:</a:t>
            </a:r>
          </a:p>
          <a:p>
            <a:pPr marL="457200" indent="-457200" algn="just"/>
            <a:r>
              <a:rPr lang="ru-RU" sz="2400">
                <a:latin typeface="Calibri" pitchFamily="34" charset="0"/>
              </a:rPr>
              <a:t>фармакологических свойств нейролептика</a:t>
            </a:r>
          </a:p>
          <a:p>
            <a:pPr marL="457200" indent="-457200" algn="just"/>
            <a:r>
              <a:rPr lang="ru-RU" sz="2400">
                <a:latin typeface="Calibri" pitchFamily="34" charset="0"/>
              </a:rPr>
              <a:t>дозы нейролептика</a:t>
            </a:r>
          </a:p>
          <a:p>
            <a:pPr marL="457200" indent="-457200" algn="just"/>
            <a:r>
              <a:rPr lang="ru-RU" sz="2400">
                <a:latin typeface="Calibri" pitchFamily="34" charset="0"/>
              </a:rPr>
              <a:t>схемы приема нейролептика</a:t>
            </a:r>
          </a:p>
          <a:p>
            <a:pPr marL="457200" indent="-457200" algn="just"/>
            <a:r>
              <a:rPr lang="ru-RU" sz="2400">
                <a:latin typeface="Calibri" pitchFamily="34" charset="0"/>
              </a:rPr>
              <a:t>индивидуальной чувствительности больного.</a:t>
            </a:r>
          </a:p>
          <a:p>
            <a:pPr marL="457200" indent="-457200" algn="just"/>
            <a:endParaRPr lang="ru-RU" sz="2400">
              <a:latin typeface="Calibri" pitchFamily="34" charset="0"/>
            </a:endParaRPr>
          </a:p>
        </p:txBody>
      </p:sp>
    </p:spTree>
    <p:extLst>
      <p:ext uri="{BB962C8B-B14F-4D97-AF65-F5344CB8AC3E}">
        <p14:creationId xmlns:p14="http://schemas.microsoft.com/office/powerpoint/2010/main" val="2414233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981200" y="274638"/>
            <a:ext cx="8229600" cy="582612"/>
          </a:xfrm>
        </p:spPr>
        <p:txBody>
          <a:bodyPr/>
          <a:lstStyle/>
          <a:p>
            <a:r>
              <a:rPr lang="ru-RU" sz="3200" b="1">
                <a:solidFill>
                  <a:srgbClr val="002060"/>
                </a:solidFill>
              </a:rPr>
              <a:t>Лечение ЭПС</a:t>
            </a:r>
          </a:p>
        </p:txBody>
      </p:sp>
      <p:sp>
        <p:nvSpPr>
          <p:cNvPr id="24579" name="Содержимое 2"/>
          <p:cNvSpPr>
            <a:spLocks noGrp="1"/>
          </p:cNvSpPr>
          <p:nvPr>
            <p:ph idx="1"/>
          </p:nvPr>
        </p:nvSpPr>
        <p:spPr>
          <a:xfrm>
            <a:off x="1809750" y="1000126"/>
            <a:ext cx="8572500" cy="5572125"/>
          </a:xfrm>
        </p:spPr>
        <p:txBody>
          <a:bodyPr/>
          <a:lstStyle/>
          <a:p>
            <a:pPr algn="just">
              <a:spcBef>
                <a:spcPts val="1800"/>
              </a:spcBef>
            </a:pPr>
            <a:r>
              <a:rPr lang="ru-RU" sz="2400" dirty="0">
                <a:latin typeface="Calibri" pitchFamily="34" charset="0"/>
              </a:rPr>
              <a:t>Отмена типичного нейролептика или снижение его дозы, перевод  на атипичный нейролептик</a:t>
            </a:r>
          </a:p>
          <a:p>
            <a:pPr algn="just">
              <a:spcBef>
                <a:spcPts val="1800"/>
              </a:spcBef>
            </a:pPr>
            <a:r>
              <a:rPr lang="ru-RU" sz="2400" dirty="0" err="1">
                <a:latin typeface="Calibri" pitchFamily="34" charset="0"/>
              </a:rPr>
              <a:t>Холинолитик</a:t>
            </a:r>
            <a:r>
              <a:rPr lang="ru-RU" sz="2400" dirty="0">
                <a:latin typeface="Calibri" pitchFamily="34" charset="0"/>
              </a:rPr>
              <a:t> - </a:t>
            </a:r>
            <a:r>
              <a:rPr lang="ru-RU" sz="2400" b="1" dirty="0" err="1">
                <a:latin typeface="Calibri" pitchFamily="34" charset="0"/>
              </a:rPr>
              <a:t>Циклодол</a:t>
            </a:r>
            <a:r>
              <a:rPr lang="ru-RU" sz="2400" dirty="0">
                <a:latin typeface="Calibri" pitchFamily="34" charset="0"/>
              </a:rPr>
              <a:t> – 6-10 мг/</a:t>
            </a:r>
            <a:r>
              <a:rPr lang="ru-RU" sz="2400" dirty="0" err="1">
                <a:latin typeface="Calibri" pitchFamily="34" charset="0"/>
              </a:rPr>
              <a:t>сут</a:t>
            </a:r>
            <a:r>
              <a:rPr lang="ru-RU" sz="2400" dirty="0">
                <a:latin typeface="Calibri" pitchFamily="34" charset="0"/>
              </a:rPr>
              <a:t>, </a:t>
            </a:r>
            <a:r>
              <a:rPr lang="ru-RU" sz="2400" b="1" dirty="0" err="1">
                <a:latin typeface="Calibri" pitchFamily="34" charset="0"/>
              </a:rPr>
              <a:t>бипериден</a:t>
            </a:r>
            <a:r>
              <a:rPr lang="ru-RU" sz="2400" dirty="0">
                <a:latin typeface="Calibri" pitchFamily="34" charset="0"/>
              </a:rPr>
              <a:t> (</a:t>
            </a:r>
            <a:r>
              <a:rPr lang="ru-RU" sz="2400" b="1" dirty="0" err="1">
                <a:latin typeface="Calibri" pitchFamily="34" charset="0"/>
              </a:rPr>
              <a:t>акинетон</a:t>
            </a:r>
            <a:r>
              <a:rPr lang="ru-RU" sz="2400" dirty="0">
                <a:latin typeface="Calibri" pitchFamily="34" charset="0"/>
              </a:rPr>
              <a:t>) – 6 мг/</a:t>
            </a:r>
            <a:r>
              <a:rPr lang="ru-RU" sz="2400" dirty="0" err="1">
                <a:latin typeface="Calibri" pitchFamily="34" charset="0"/>
              </a:rPr>
              <a:t>сут</a:t>
            </a:r>
            <a:r>
              <a:rPr lang="ru-RU" sz="2400" dirty="0">
                <a:latin typeface="Calibri" pitchFamily="34" charset="0"/>
              </a:rPr>
              <a:t> в табл. или 5 мл в/м.</a:t>
            </a:r>
          </a:p>
          <a:p>
            <a:pPr algn="just">
              <a:spcBef>
                <a:spcPts val="1800"/>
              </a:spcBef>
            </a:pPr>
            <a:r>
              <a:rPr lang="ru-RU" sz="2400" b="1" dirty="0" err="1">
                <a:latin typeface="Calibri" pitchFamily="34" charset="0"/>
              </a:rPr>
              <a:t>Амантадин</a:t>
            </a:r>
            <a:r>
              <a:rPr lang="ru-RU" sz="2400" b="1" dirty="0">
                <a:latin typeface="Calibri" pitchFamily="34" charset="0"/>
              </a:rPr>
              <a:t> сульфат (ПК-</a:t>
            </a:r>
            <a:r>
              <a:rPr lang="ru-RU" sz="2400" b="1" dirty="0" err="1">
                <a:latin typeface="Calibri" pitchFamily="34" charset="0"/>
              </a:rPr>
              <a:t>Мерц</a:t>
            </a:r>
            <a:r>
              <a:rPr lang="ru-RU" sz="2400" b="1" dirty="0">
                <a:latin typeface="Calibri" pitchFamily="34" charset="0"/>
              </a:rPr>
              <a:t>)</a:t>
            </a:r>
            <a:endParaRPr lang="ru-RU" sz="2400" dirty="0">
              <a:latin typeface="Calibri" pitchFamily="34" charset="0"/>
            </a:endParaRPr>
          </a:p>
          <a:p>
            <a:pPr algn="just">
              <a:spcBef>
                <a:spcPts val="1800"/>
              </a:spcBef>
            </a:pPr>
            <a:r>
              <a:rPr lang="ru-RU" sz="2400" b="1" dirty="0">
                <a:latin typeface="Calibri" pitchFamily="34" charset="0"/>
              </a:rPr>
              <a:t>Витамин В6.</a:t>
            </a:r>
          </a:p>
          <a:p>
            <a:pPr algn="just">
              <a:spcBef>
                <a:spcPts val="1800"/>
              </a:spcBef>
            </a:pPr>
            <a:r>
              <a:rPr lang="ru-RU" sz="2400" dirty="0" err="1">
                <a:latin typeface="Calibri" pitchFamily="34" charset="0"/>
              </a:rPr>
              <a:t>Бензодиазепин</a:t>
            </a:r>
            <a:r>
              <a:rPr lang="ru-RU" sz="2400" dirty="0">
                <a:latin typeface="Calibri" pitchFamily="34" charset="0"/>
              </a:rPr>
              <a:t> - </a:t>
            </a:r>
            <a:r>
              <a:rPr lang="ru-RU" sz="2400" b="1" dirty="0" err="1">
                <a:latin typeface="Calibri" pitchFamily="34" charset="0"/>
              </a:rPr>
              <a:t>Диазепам</a:t>
            </a:r>
            <a:r>
              <a:rPr lang="ru-RU" sz="2400" dirty="0">
                <a:latin typeface="Calibri" pitchFamily="34" charset="0"/>
              </a:rPr>
              <a:t> 15-30 мг/</a:t>
            </a:r>
            <a:r>
              <a:rPr lang="ru-RU" sz="2400" dirty="0" err="1">
                <a:latin typeface="Calibri" pitchFamily="34" charset="0"/>
              </a:rPr>
              <a:t>сут</a:t>
            </a:r>
            <a:r>
              <a:rPr lang="ru-RU" sz="2400" dirty="0">
                <a:latin typeface="Calibri" pitchFamily="34" charset="0"/>
              </a:rPr>
              <a:t> в табл. или 5-10 мг в/м, в/в. </a:t>
            </a:r>
          </a:p>
          <a:p>
            <a:pPr algn="just">
              <a:spcBef>
                <a:spcPts val="1800"/>
              </a:spcBef>
            </a:pPr>
            <a:r>
              <a:rPr lang="ru-RU" sz="2400" dirty="0">
                <a:latin typeface="Calibri" pitchFamily="34" charset="0"/>
              </a:rPr>
              <a:t>Бета-адреноблокатор (</a:t>
            </a:r>
            <a:r>
              <a:rPr lang="ru-RU" sz="2400" b="1" dirty="0" err="1">
                <a:latin typeface="Calibri" pitchFamily="34" charset="0"/>
              </a:rPr>
              <a:t>пропранолол</a:t>
            </a:r>
            <a:r>
              <a:rPr lang="ru-RU" sz="2400" dirty="0">
                <a:latin typeface="Calibri" pitchFamily="34" charset="0"/>
              </a:rPr>
              <a:t>/ </a:t>
            </a:r>
            <a:r>
              <a:rPr lang="ru-RU" sz="2400" b="1" dirty="0" err="1">
                <a:latin typeface="Calibri" pitchFamily="34" charset="0"/>
              </a:rPr>
              <a:t>анаприлин</a:t>
            </a:r>
            <a:r>
              <a:rPr lang="ru-RU" sz="2400" dirty="0">
                <a:latin typeface="Calibri" pitchFamily="34" charset="0"/>
              </a:rPr>
              <a:t> 20–60 мг/</a:t>
            </a:r>
            <a:r>
              <a:rPr lang="ru-RU" sz="2400" dirty="0" err="1">
                <a:latin typeface="Calibri" pitchFamily="34" charset="0"/>
              </a:rPr>
              <a:t>сут</a:t>
            </a:r>
            <a:r>
              <a:rPr lang="ru-RU" sz="2400" dirty="0">
                <a:latin typeface="Calibri" pitchFamily="34" charset="0"/>
              </a:rPr>
              <a:t>).</a:t>
            </a:r>
          </a:p>
          <a:p>
            <a:pPr algn="just">
              <a:spcBef>
                <a:spcPts val="1800"/>
              </a:spcBef>
            </a:pPr>
            <a:endParaRPr lang="ru-RU" dirty="0">
              <a:latin typeface="Calibri" pitchFamily="34" charset="0"/>
            </a:endParaRPr>
          </a:p>
        </p:txBody>
      </p:sp>
    </p:spTree>
    <p:extLst>
      <p:ext uri="{BB962C8B-B14F-4D97-AF65-F5344CB8AC3E}">
        <p14:creationId xmlns:p14="http://schemas.microsoft.com/office/powerpoint/2010/main" val="1236239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C00000"/>
                </a:solidFill>
              </a:rPr>
              <a:t>Злокачественная гипертермия</a:t>
            </a:r>
          </a:p>
        </p:txBody>
      </p:sp>
      <p:sp>
        <p:nvSpPr>
          <p:cNvPr id="3" name="Объект 2"/>
          <p:cNvSpPr>
            <a:spLocks noGrp="1"/>
          </p:cNvSpPr>
          <p:nvPr>
            <p:ph idx="1"/>
          </p:nvPr>
        </p:nvSpPr>
        <p:spPr>
          <a:xfrm>
            <a:off x="2351584" y="1600201"/>
            <a:ext cx="7344816" cy="4525963"/>
          </a:xfrm>
        </p:spPr>
        <p:txBody>
          <a:bodyPr/>
          <a:lstStyle/>
          <a:p>
            <a:pPr marL="0" indent="0" algn="just">
              <a:buNone/>
            </a:pPr>
            <a:r>
              <a:rPr lang="ru-RU" dirty="0"/>
              <a:t>Вариант ЗНС, не сопровождается выраженными неврологическими расстройствами (нет мышечной ригидности и тремора</a:t>
            </a:r>
            <a:r>
              <a:rPr lang="ru-RU"/>
              <a:t>). </a:t>
            </a:r>
          </a:p>
          <a:p>
            <a:pPr marL="0" indent="0" algn="just">
              <a:buNone/>
            </a:pPr>
            <a:r>
              <a:rPr lang="ru-RU"/>
              <a:t>Угрозу </a:t>
            </a:r>
            <a:r>
              <a:rPr lang="ru-RU" dirty="0"/>
              <a:t>представляют метаболический ацидоз, </a:t>
            </a:r>
            <a:r>
              <a:rPr lang="ru-RU" dirty="0" err="1"/>
              <a:t>гиперкалиемия</a:t>
            </a:r>
            <a:r>
              <a:rPr lang="ru-RU" dirty="0"/>
              <a:t>, </a:t>
            </a:r>
            <a:r>
              <a:rPr lang="ru-RU" dirty="0" err="1"/>
              <a:t>гипермагнийемия</a:t>
            </a:r>
            <a:r>
              <a:rPr lang="ru-RU" dirty="0"/>
              <a:t>, ДВС синдром.</a:t>
            </a:r>
          </a:p>
        </p:txBody>
      </p:sp>
    </p:spTree>
    <p:extLst>
      <p:ext uri="{BB962C8B-B14F-4D97-AF65-F5344CB8AC3E}">
        <p14:creationId xmlns:p14="http://schemas.microsoft.com/office/powerpoint/2010/main" val="41694186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809750" y="500064"/>
            <a:ext cx="8643938" cy="6023187"/>
          </a:xfrm>
          <a:prstGeom prst="rect">
            <a:avLst/>
          </a:prstGeom>
          <a:noFill/>
          <a:ln w="9525">
            <a:noFill/>
            <a:miter lim="800000"/>
            <a:headEnd/>
            <a:tailEnd/>
          </a:ln>
        </p:spPr>
        <p:txBody>
          <a:bodyPr>
            <a:spAutoFit/>
          </a:bodyPr>
          <a:lstStyle/>
          <a:p>
            <a:pPr marL="540000" indent="-457200" algn="ctr">
              <a:lnSpc>
                <a:spcPct val="80000"/>
              </a:lnSpc>
              <a:spcBef>
                <a:spcPts val="1200"/>
              </a:spcBef>
              <a:spcAft>
                <a:spcPts val="600"/>
              </a:spcAft>
              <a:defRPr/>
            </a:pPr>
            <a:r>
              <a:rPr lang="ru-RU" sz="2800" b="1" dirty="0">
                <a:solidFill>
                  <a:srgbClr val="C00000"/>
                </a:solidFill>
                <a:latin typeface="Calibri"/>
              </a:rPr>
              <a:t>ЗЛОКАЧЕСТВЕННЫЙ НЕЙРОЛЕПТИЧЕСКИЙ СИНДРОМ</a:t>
            </a:r>
          </a:p>
          <a:p>
            <a:pPr marL="597150" indent="-514350" algn="just">
              <a:lnSpc>
                <a:spcPct val="80000"/>
              </a:lnSpc>
              <a:spcBef>
                <a:spcPts val="1200"/>
              </a:spcBef>
              <a:spcAft>
                <a:spcPts val="600"/>
              </a:spcAft>
              <a:buFont typeface="+mj-lt"/>
              <a:buAutoNum type="arabicPeriod"/>
              <a:defRPr/>
            </a:pPr>
            <a:r>
              <a:rPr lang="ru-RU" sz="2200" dirty="0" err="1">
                <a:solidFill>
                  <a:prstClr val="black"/>
                </a:solidFill>
                <a:latin typeface="Calibri"/>
              </a:rPr>
              <a:t>Генерализованная</a:t>
            </a:r>
            <a:r>
              <a:rPr lang="ru-RU" sz="2200" dirty="0">
                <a:solidFill>
                  <a:prstClr val="black"/>
                </a:solidFill>
                <a:latin typeface="Calibri"/>
              </a:rPr>
              <a:t> мышечная ригидность, </a:t>
            </a:r>
            <a:r>
              <a:rPr lang="ru-RU" sz="2200" dirty="0" err="1">
                <a:solidFill>
                  <a:prstClr val="black"/>
                </a:solidFill>
                <a:latin typeface="Calibri"/>
              </a:rPr>
              <a:t>рабдомиолиз</a:t>
            </a:r>
            <a:r>
              <a:rPr lang="ru-RU" sz="2200" dirty="0">
                <a:solidFill>
                  <a:prstClr val="black"/>
                </a:solidFill>
                <a:latin typeface="Calibri"/>
              </a:rPr>
              <a:t>, мышечные боли</a:t>
            </a:r>
          </a:p>
          <a:p>
            <a:pPr marL="597150" indent="-514350" algn="just">
              <a:lnSpc>
                <a:spcPct val="80000"/>
              </a:lnSpc>
              <a:spcBef>
                <a:spcPts val="1200"/>
              </a:spcBef>
              <a:spcAft>
                <a:spcPts val="600"/>
              </a:spcAft>
              <a:buFont typeface="+mj-lt"/>
              <a:buAutoNum type="arabicPeriod"/>
              <a:defRPr/>
            </a:pPr>
            <a:r>
              <a:rPr lang="ru-RU" sz="2200" dirty="0">
                <a:solidFill>
                  <a:prstClr val="black"/>
                </a:solidFill>
                <a:latin typeface="Calibri"/>
              </a:rPr>
              <a:t>Центральная гипертермия (выше 38˚) </a:t>
            </a:r>
          </a:p>
          <a:p>
            <a:pPr marL="597150" indent="-514350" algn="just">
              <a:lnSpc>
                <a:spcPct val="80000"/>
              </a:lnSpc>
              <a:spcBef>
                <a:spcPts val="1200"/>
              </a:spcBef>
              <a:spcAft>
                <a:spcPts val="600"/>
              </a:spcAft>
              <a:buFont typeface="+mj-lt"/>
              <a:buAutoNum type="arabicPeriod"/>
              <a:defRPr/>
            </a:pPr>
            <a:r>
              <a:rPr lang="ru-RU" sz="2200" dirty="0">
                <a:solidFill>
                  <a:prstClr val="black"/>
                </a:solidFill>
                <a:latin typeface="Calibri"/>
              </a:rPr>
              <a:t>Помрачение сознания</a:t>
            </a:r>
          </a:p>
          <a:p>
            <a:pPr marL="597150" indent="-514350" algn="just">
              <a:lnSpc>
                <a:spcPct val="80000"/>
              </a:lnSpc>
              <a:spcBef>
                <a:spcPts val="1200"/>
              </a:spcBef>
              <a:spcAft>
                <a:spcPts val="600"/>
              </a:spcAft>
              <a:buFont typeface="+mj-lt"/>
              <a:buAutoNum type="arabicPeriod"/>
              <a:defRPr/>
            </a:pPr>
            <a:r>
              <a:rPr lang="ru-RU" sz="2200" dirty="0">
                <a:solidFill>
                  <a:prstClr val="black"/>
                </a:solidFill>
                <a:latin typeface="Calibri"/>
              </a:rPr>
              <a:t>Нарушения параметров гомеостаза с выраженной </a:t>
            </a:r>
            <a:r>
              <a:rPr lang="ru-RU" sz="2200" dirty="0" err="1">
                <a:solidFill>
                  <a:prstClr val="black"/>
                </a:solidFill>
                <a:latin typeface="Calibri"/>
              </a:rPr>
              <a:t>гиповолемией</a:t>
            </a:r>
            <a:endParaRPr lang="ru-RU" sz="2200" dirty="0">
              <a:solidFill>
                <a:prstClr val="black"/>
              </a:solidFill>
              <a:latin typeface="Calibri"/>
            </a:endParaRPr>
          </a:p>
          <a:p>
            <a:pPr marL="597150" indent="-514350" algn="just">
              <a:lnSpc>
                <a:spcPct val="80000"/>
              </a:lnSpc>
              <a:spcBef>
                <a:spcPts val="1200"/>
              </a:spcBef>
              <a:spcAft>
                <a:spcPts val="600"/>
              </a:spcAft>
              <a:buFont typeface="+mj-lt"/>
              <a:buAutoNum type="arabicPeriod"/>
              <a:defRPr/>
            </a:pPr>
            <a:r>
              <a:rPr lang="ru-RU" sz="2200" dirty="0">
                <a:solidFill>
                  <a:prstClr val="black"/>
                </a:solidFill>
                <a:latin typeface="Calibri"/>
              </a:rPr>
              <a:t>↑</a:t>
            </a:r>
            <a:r>
              <a:rPr lang="ru-RU" sz="2200" dirty="0" err="1">
                <a:solidFill>
                  <a:prstClr val="black"/>
                </a:solidFill>
                <a:latin typeface="Calibri"/>
              </a:rPr>
              <a:t>креатинина</a:t>
            </a:r>
            <a:r>
              <a:rPr lang="ru-RU" sz="2200" dirty="0">
                <a:solidFill>
                  <a:prstClr val="black"/>
                </a:solidFill>
                <a:latin typeface="Calibri"/>
              </a:rPr>
              <a:t>, </a:t>
            </a:r>
            <a:r>
              <a:rPr lang="ru-RU" sz="2200" dirty="0">
                <a:solidFill>
                  <a:prstClr val="black"/>
                </a:solidFill>
                <a:latin typeface="Calibri" panose="020F0502020204030204" pitchFamily="34" charset="0"/>
                <a:cs typeface="Calibri" panose="020F0502020204030204" pitchFamily="34" charset="0"/>
              </a:rPr>
              <a:t>↑</a:t>
            </a:r>
            <a:r>
              <a:rPr lang="ru-RU" sz="2200">
                <a:solidFill>
                  <a:prstClr val="black"/>
                </a:solidFill>
                <a:latin typeface="Calibri" panose="020F0502020204030204" pitchFamily="34" charset="0"/>
                <a:cs typeface="Calibri" panose="020F0502020204030204" pitchFamily="34" charset="0"/>
              </a:rPr>
              <a:t>креатининфосфокиназы</a:t>
            </a:r>
            <a:r>
              <a:rPr lang="ru-RU" sz="2200" dirty="0">
                <a:solidFill>
                  <a:prstClr val="black"/>
                </a:solidFill>
                <a:latin typeface="Calibri" panose="020F0502020204030204" pitchFamily="34" charset="0"/>
                <a:cs typeface="Calibri" panose="020F0502020204030204" pitchFamily="34" charset="0"/>
              </a:rPr>
              <a:t>, ↑</a:t>
            </a:r>
            <a:r>
              <a:rPr lang="ru-RU" sz="2200" dirty="0" err="1">
                <a:solidFill>
                  <a:prstClr val="black"/>
                </a:solidFill>
                <a:latin typeface="Calibri" panose="020F0502020204030204" pitchFamily="34" charset="0"/>
                <a:cs typeface="Calibri" panose="020F0502020204030204" pitchFamily="34" charset="0"/>
              </a:rPr>
              <a:t>трансаминаз</a:t>
            </a:r>
            <a:r>
              <a:rPr lang="ru-RU" sz="2200" dirty="0">
                <a:solidFill>
                  <a:prstClr val="black"/>
                </a:solidFill>
                <a:latin typeface="Calibri" panose="020F0502020204030204" pitchFamily="34" charset="0"/>
                <a:cs typeface="Calibri" panose="020F0502020204030204" pitchFamily="34" charset="0"/>
              </a:rPr>
              <a:t>, лейкоцитоз, </a:t>
            </a:r>
            <a:r>
              <a:rPr lang="ru-RU" sz="2200" dirty="0" err="1">
                <a:solidFill>
                  <a:prstClr val="black"/>
                </a:solidFill>
                <a:latin typeface="Calibri" panose="020F0502020204030204" pitchFamily="34" charset="0"/>
                <a:cs typeface="Calibri" panose="020F0502020204030204" pitchFamily="34" charset="0"/>
              </a:rPr>
              <a:t>лимфопения</a:t>
            </a:r>
            <a:r>
              <a:rPr lang="ru-RU" sz="2200" dirty="0">
                <a:solidFill>
                  <a:prstClr val="black"/>
                </a:solidFill>
                <a:latin typeface="Calibri" panose="020F0502020204030204" pitchFamily="34" charset="0"/>
                <a:cs typeface="Calibri" panose="020F0502020204030204" pitchFamily="34" charset="0"/>
              </a:rPr>
              <a:t>, ↑ СОЭ, </a:t>
            </a:r>
            <a:r>
              <a:rPr lang="ru-RU" sz="2200" dirty="0" err="1">
                <a:solidFill>
                  <a:prstClr val="black"/>
                </a:solidFill>
                <a:latin typeface="Calibri" panose="020F0502020204030204" pitchFamily="34" charset="0"/>
                <a:cs typeface="Calibri" panose="020F0502020204030204" pitchFamily="34" charset="0"/>
              </a:rPr>
              <a:t>миоглобинемия</a:t>
            </a:r>
            <a:r>
              <a:rPr lang="ru-RU" sz="2200" dirty="0">
                <a:solidFill>
                  <a:prstClr val="black"/>
                </a:solidFill>
                <a:latin typeface="Calibri" panose="020F0502020204030204" pitchFamily="34" charset="0"/>
                <a:cs typeface="Calibri" panose="020F0502020204030204" pitchFamily="34" charset="0"/>
              </a:rPr>
              <a:t>, </a:t>
            </a:r>
            <a:r>
              <a:rPr lang="ru-RU" sz="2200" dirty="0" err="1">
                <a:solidFill>
                  <a:prstClr val="black"/>
                </a:solidFill>
                <a:latin typeface="Calibri" panose="020F0502020204030204" pitchFamily="34" charset="0"/>
                <a:cs typeface="Calibri" panose="020F0502020204030204" pitchFamily="34" charset="0"/>
              </a:rPr>
              <a:t>миоглобинурия</a:t>
            </a:r>
            <a:endParaRPr lang="ru-RU" sz="2200" dirty="0">
              <a:solidFill>
                <a:prstClr val="black"/>
              </a:solidFill>
              <a:latin typeface="Calibri"/>
            </a:endParaRPr>
          </a:p>
          <a:p>
            <a:pPr marL="597150" indent="-514350" algn="just">
              <a:lnSpc>
                <a:spcPct val="80000"/>
              </a:lnSpc>
              <a:spcBef>
                <a:spcPts val="1200"/>
              </a:spcBef>
              <a:spcAft>
                <a:spcPts val="600"/>
              </a:spcAft>
              <a:buFont typeface="+mj-lt"/>
              <a:buAutoNum type="arabicPeriod"/>
              <a:defRPr/>
            </a:pPr>
            <a:r>
              <a:rPr lang="ru-RU" sz="2200" dirty="0">
                <a:solidFill>
                  <a:prstClr val="black"/>
                </a:solidFill>
                <a:latin typeface="Calibri"/>
              </a:rPr>
              <a:t>Вегетативные расстройства: </a:t>
            </a:r>
          </a:p>
          <a:p>
            <a:pPr marL="1080000" indent="457200" algn="just">
              <a:lnSpc>
                <a:spcPct val="80000"/>
              </a:lnSpc>
              <a:spcAft>
                <a:spcPts val="600"/>
              </a:spcAft>
              <a:buFont typeface="Arial" pitchFamily="34" charset="0"/>
              <a:buChar char="•"/>
              <a:defRPr/>
            </a:pPr>
            <a:r>
              <a:rPr lang="ru-RU" sz="2200" dirty="0" err="1">
                <a:solidFill>
                  <a:prstClr val="black"/>
                </a:solidFill>
                <a:latin typeface="Calibri"/>
              </a:rPr>
              <a:t>профузное</a:t>
            </a:r>
            <a:r>
              <a:rPr lang="ru-RU" sz="2200" dirty="0">
                <a:solidFill>
                  <a:prstClr val="black"/>
                </a:solidFill>
                <a:latin typeface="Calibri"/>
              </a:rPr>
              <a:t> потоотделение</a:t>
            </a:r>
          </a:p>
          <a:p>
            <a:pPr marL="1080000" indent="457200" algn="just">
              <a:lnSpc>
                <a:spcPct val="80000"/>
              </a:lnSpc>
              <a:spcAft>
                <a:spcPts val="600"/>
              </a:spcAft>
              <a:buFont typeface="Arial" pitchFamily="34" charset="0"/>
              <a:buChar char="•"/>
              <a:defRPr/>
            </a:pPr>
            <a:r>
              <a:rPr lang="ru-RU" sz="2200" dirty="0">
                <a:solidFill>
                  <a:prstClr val="black"/>
                </a:solidFill>
                <a:latin typeface="Calibri"/>
              </a:rPr>
              <a:t>тахикардия, нарушения ритма сердца </a:t>
            </a:r>
          </a:p>
          <a:p>
            <a:pPr marL="1080000" indent="457200" algn="just">
              <a:lnSpc>
                <a:spcPct val="80000"/>
              </a:lnSpc>
              <a:spcAft>
                <a:spcPts val="600"/>
              </a:spcAft>
              <a:buFont typeface="Arial" pitchFamily="34" charset="0"/>
              <a:buChar char="•"/>
              <a:defRPr/>
            </a:pPr>
            <a:r>
              <a:rPr lang="ru-RU" sz="2200" dirty="0" err="1">
                <a:solidFill>
                  <a:prstClr val="black"/>
                </a:solidFill>
                <a:latin typeface="Calibri"/>
              </a:rPr>
              <a:t>тахипноэ</a:t>
            </a:r>
            <a:r>
              <a:rPr lang="ru-RU" sz="2200" dirty="0">
                <a:solidFill>
                  <a:prstClr val="black"/>
                </a:solidFill>
                <a:latin typeface="Calibri"/>
              </a:rPr>
              <a:t>, одышка, бледность кожи</a:t>
            </a:r>
          </a:p>
          <a:p>
            <a:pPr marL="1080000" indent="457200" algn="just">
              <a:lnSpc>
                <a:spcPct val="80000"/>
              </a:lnSpc>
              <a:spcAft>
                <a:spcPts val="600"/>
              </a:spcAft>
              <a:buFont typeface="Arial" pitchFamily="34" charset="0"/>
              <a:buChar char="•"/>
              <a:defRPr/>
            </a:pPr>
            <a:r>
              <a:rPr lang="ru-RU" sz="2200" dirty="0">
                <a:solidFill>
                  <a:prstClr val="black"/>
                </a:solidFill>
                <a:latin typeface="Calibri"/>
              </a:rPr>
              <a:t>колебания АД</a:t>
            </a:r>
          </a:p>
          <a:p>
            <a:pPr marL="1080000" indent="457200" algn="just">
              <a:lnSpc>
                <a:spcPct val="80000"/>
              </a:lnSpc>
              <a:spcAft>
                <a:spcPts val="600"/>
              </a:spcAft>
              <a:buFont typeface="Arial" pitchFamily="34" charset="0"/>
              <a:buChar char="•"/>
              <a:defRPr/>
            </a:pPr>
            <a:r>
              <a:rPr lang="ru-RU" sz="2400" dirty="0">
                <a:solidFill>
                  <a:prstClr val="black"/>
                </a:solidFill>
                <a:latin typeface="Calibri"/>
              </a:rPr>
              <a:t>нарушение мочеиспускания, </a:t>
            </a:r>
            <a:r>
              <a:rPr lang="ru-RU" sz="2400" dirty="0" err="1">
                <a:solidFill>
                  <a:prstClr val="black"/>
                </a:solidFill>
                <a:latin typeface="Calibri"/>
              </a:rPr>
              <a:t>олигурия</a:t>
            </a:r>
            <a:endParaRPr lang="ru-RU" sz="2400" dirty="0">
              <a:solidFill>
                <a:prstClr val="black"/>
              </a:solidFill>
              <a:latin typeface="Calibri"/>
            </a:endParaRPr>
          </a:p>
        </p:txBody>
      </p:sp>
    </p:spTree>
    <p:extLst>
      <p:ext uri="{BB962C8B-B14F-4D97-AF65-F5344CB8AC3E}">
        <p14:creationId xmlns:p14="http://schemas.microsoft.com/office/powerpoint/2010/main" val="32455600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945481" y="116632"/>
            <a:ext cx="8229600" cy="576064"/>
          </a:xfrm>
        </p:spPr>
        <p:txBody>
          <a:bodyPr>
            <a:normAutofit fontScale="90000"/>
          </a:bodyPr>
          <a:lstStyle/>
          <a:p>
            <a:r>
              <a:rPr lang="ru-RU" sz="4000" b="1" dirty="0">
                <a:solidFill>
                  <a:srgbClr val="C00000"/>
                </a:solidFill>
              </a:rPr>
              <a:t>Лечение ЗНС</a:t>
            </a:r>
            <a:r>
              <a:rPr lang="ru-RU" sz="3600" b="1" dirty="0">
                <a:solidFill>
                  <a:srgbClr val="C00000"/>
                </a:solidFill>
              </a:rPr>
              <a:t>:</a:t>
            </a:r>
            <a:endParaRPr lang="ru-RU" sz="3600" dirty="0">
              <a:solidFill>
                <a:srgbClr val="C00000"/>
              </a:solidFill>
            </a:endParaRPr>
          </a:p>
        </p:txBody>
      </p:sp>
      <p:sp>
        <p:nvSpPr>
          <p:cNvPr id="3" name="Содержимое 2"/>
          <p:cNvSpPr>
            <a:spLocks noGrp="1"/>
          </p:cNvSpPr>
          <p:nvPr>
            <p:ph idx="1"/>
          </p:nvPr>
        </p:nvSpPr>
        <p:spPr>
          <a:xfrm>
            <a:off x="1738314" y="764704"/>
            <a:ext cx="8643937" cy="5878984"/>
          </a:xfrm>
        </p:spPr>
        <p:txBody>
          <a:bodyPr>
            <a:normAutofit lnSpcReduction="10000"/>
          </a:bodyPr>
          <a:lstStyle/>
          <a:p>
            <a:pPr marL="540000" indent="-457200" algn="just">
              <a:lnSpc>
                <a:spcPct val="80000"/>
              </a:lnSpc>
              <a:spcBef>
                <a:spcPts val="600"/>
              </a:spcBef>
              <a:spcAft>
                <a:spcPts val="600"/>
              </a:spcAft>
              <a:defRPr/>
            </a:pPr>
            <a:r>
              <a:rPr lang="ru-RU" sz="2200" dirty="0">
                <a:latin typeface="Calibri" pitchFamily="34" charset="0"/>
              </a:rPr>
              <a:t>Прекращение приема нейролептика.</a:t>
            </a:r>
          </a:p>
          <a:p>
            <a:pPr marL="540000" indent="-457200" algn="just">
              <a:lnSpc>
                <a:spcPct val="80000"/>
              </a:lnSpc>
              <a:spcBef>
                <a:spcPts val="600"/>
              </a:spcBef>
              <a:spcAft>
                <a:spcPts val="600"/>
              </a:spcAft>
              <a:defRPr/>
            </a:pPr>
            <a:r>
              <a:rPr lang="ru-RU" sz="2200" dirty="0">
                <a:latin typeface="Calibri" pitchFamily="34" charset="0"/>
              </a:rPr>
              <a:t>Симптоматическая и патогенетическая терапия: назначение </a:t>
            </a:r>
            <a:r>
              <a:rPr lang="ru-RU" sz="2200" b="1" dirty="0">
                <a:latin typeface="Calibri" pitchFamily="34" charset="0"/>
              </a:rPr>
              <a:t>АМАНТАДИНА</a:t>
            </a:r>
            <a:r>
              <a:rPr lang="ru-RU" sz="2200" dirty="0">
                <a:latin typeface="Calibri" pitchFamily="34" charset="0"/>
              </a:rPr>
              <a:t> (ПК-</a:t>
            </a:r>
            <a:r>
              <a:rPr lang="ru-RU" sz="2200" dirty="0" err="1">
                <a:latin typeface="Calibri" pitchFamily="34" charset="0"/>
              </a:rPr>
              <a:t>Мерц</a:t>
            </a:r>
            <a:r>
              <a:rPr lang="ru-RU" sz="2200" dirty="0">
                <a:latin typeface="Calibri" pitchFamily="34" charset="0"/>
              </a:rPr>
              <a:t> в/в </a:t>
            </a:r>
            <a:r>
              <a:rPr lang="ru-RU" sz="2200" dirty="0" err="1">
                <a:latin typeface="Calibri" pitchFamily="34" charset="0"/>
              </a:rPr>
              <a:t>капельно</a:t>
            </a:r>
            <a:r>
              <a:rPr lang="ru-RU" sz="2200" dirty="0">
                <a:latin typeface="Calibri" pitchFamily="34" charset="0"/>
              </a:rPr>
              <a:t> 500 мл (200 мг) со скоростью 50 кап/мин, 2 раза в сутки на протяжении 10 дней, с последующим переходом на табл. 300-600 мг/сутки)</a:t>
            </a:r>
          </a:p>
          <a:p>
            <a:pPr marL="540000" indent="-457200" algn="just">
              <a:lnSpc>
                <a:spcPct val="80000"/>
              </a:lnSpc>
              <a:spcBef>
                <a:spcPts val="600"/>
              </a:spcBef>
              <a:spcAft>
                <a:spcPts val="600"/>
              </a:spcAft>
              <a:defRPr/>
            </a:pPr>
            <a:r>
              <a:rPr lang="ru-RU" sz="2200" b="1" dirty="0">
                <a:latin typeface="Calibri" pitchFamily="34" charset="0"/>
              </a:rPr>
              <a:t>БРОМКРИПТИН</a:t>
            </a:r>
            <a:r>
              <a:rPr lang="ru-RU" sz="2200" dirty="0">
                <a:latin typeface="Calibri" pitchFamily="34" charset="0"/>
              </a:rPr>
              <a:t> (</a:t>
            </a:r>
            <a:r>
              <a:rPr lang="ru-RU" sz="2200" dirty="0" err="1">
                <a:latin typeface="Calibri" pitchFamily="34" charset="0"/>
              </a:rPr>
              <a:t>парлодел</a:t>
            </a:r>
            <a:r>
              <a:rPr lang="ru-RU" sz="2200" dirty="0">
                <a:latin typeface="Calibri" pitchFamily="34" charset="0"/>
              </a:rPr>
              <a:t>) </a:t>
            </a:r>
          </a:p>
          <a:p>
            <a:pPr marL="540000" indent="-457200" algn="just">
              <a:lnSpc>
                <a:spcPct val="80000"/>
              </a:lnSpc>
              <a:spcBef>
                <a:spcPts val="600"/>
              </a:spcBef>
              <a:spcAft>
                <a:spcPts val="600"/>
              </a:spcAft>
              <a:defRPr/>
            </a:pPr>
            <a:r>
              <a:rPr lang="ru-RU" sz="2200" dirty="0">
                <a:latin typeface="Calibri" pitchFamily="34" charset="0"/>
              </a:rPr>
              <a:t>Назначение антипиретиков.</a:t>
            </a:r>
          </a:p>
          <a:p>
            <a:pPr marL="540000" indent="-457200" algn="just">
              <a:lnSpc>
                <a:spcPct val="80000"/>
              </a:lnSpc>
              <a:spcBef>
                <a:spcPts val="600"/>
              </a:spcBef>
              <a:spcAft>
                <a:spcPts val="600"/>
              </a:spcAft>
              <a:defRPr/>
            </a:pPr>
            <a:r>
              <a:rPr lang="ru-RU" sz="2200" dirty="0">
                <a:latin typeface="Calibri" pitchFamily="34" charset="0"/>
              </a:rPr>
              <a:t>Госпитализация в реанимационное отделение. </a:t>
            </a:r>
          </a:p>
          <a:p>
            <a:pPr marL="540000" indent="-457200" algn="just">
              <a:lnSpc>
                <a:spcPct val="80000"/>
              </a:lnSpc>
              <a:spcBef>
                <a:spcPts val="600"/>
              </a:spcBef>
              <a:spcAft>
                <a:spcPts val="600"/>
              </a:spcAft>
              <a:defRPr/>
            </a:pPr>
            <a:r>
              <a:rPr lang="ru-RU" sz="2200" dirty="0">
                <a:latin typeface="Calibri" pitchFamily="34" charset="0"/>
              </a:rPr>
              <a:t>Интенсивная </a:t>
            </a:r>
            <a:r>
              <a:rPr lang="ru-RU" sz="2200" dirty="0" err="1">
                <a:latin typeface="Calibri" pitchFamily="34" charset="0"/>
              </a:rPr>
              <a:t>инфузионна</a:t>
            </a:r>
            <a:r>
              <a:rPr lang="ru-RU" sz="2200" dirty="0">
                <a:latin typeface="Calibri" pitchFamily="34" charset="0"/>
              </a:rPr>
              <a:t> терапия, поддержание гемодинамики и газового состава крови, коррекция КЩС и электролитов.</a:t>
            </a:r>
          </a:p>
          <a:p>
            <a:pPr marL="540000" indent="-457200" algn="just">
              <a:lnSpc>
                <a:spcPct val="80000"/>
              </a:lnSpc>
              <a:spcBef>
                <a:spcPts val="600"/>
              </a:spcBef>
              <a:spcAft>
                <a:spcPts val="600"/>
              </a:spcAft>
              <a:defRPr/>
            </a:pPr>
            <a:r>
              <a:rPr lang="ru-RU" sz="2200" b="1" dirty="0" err="1">
                <a:latin typeface="Calibri" pitchFamily="34" charset="0"/>
              </a:rPr>
              <a:t>бензодиазепины</a:t>
            </a:r>
            <a:r>
              <a:rPr lang="ru-RU" sz="2200" dirty="0">
                <a:latin typeface="Calibri" pitchFamily="34" charset="0"/>
              </a:rPr>
              <a:t> - </a:t>
            </a:r>
            <a:r>
              <a:rPr lang="ru-RU" sz="2200" b="1" dirty="0">
                <a:latin typeface="Calibri" pitchFamily="34" charset="0"/>
              </a:rPr>
              <a:t>ДИАЗЕПАМ</a:t>
            </a:r>
            <a:r>
              <a:rPr lang="ru-RU" sz="2200" dirty="0">
                <a:latin typeface="Calibri" pitchFamily="34" charset="0"/>
              </a:rPr>
              <a:t> 10 мг в/в, </a:t>
            </a:r>
          </a:p>
          <a:p>
            <a:pPr marL="540000" indent="-457200" algn="just">
              <a:lnSpc>
                <a:spcPct val="80000"/>
              </a:lnSpc>
              <a:spcBef>
                <a:spcPts val="600"/>
              </a:spcBef>
              <a:spcAft>
                <a:spcPts val="600"/>
              </a:spcAft>
              <a:defRPr/>
            </a:pPr>
            <a:r>
              <a:rPr lang="ru-RU" sz="2200" b="1" dirty="0">
                <a:latin typeface="Calibri" pitchFamily="34" charset="0"/>
              </a:rPr>
              <a:t>гепарин</a:t>
            </a:r>
            <a:r>
              <a:rPr lang="ru-RU" sz="2200" dirty="0">
                <a:latin typeface="Calibri" pitchFamily="34" charset="0"/>
              </a:rPr>
              <a:t>, </a:t>
            </a:r>
            <a:r>
              <a:rPr lang="ru-RU" sz="2200" b="1" dirty="0" err="1">
                <a:latin typeface="Calibri" pitchFamily="34" charset="0"/>
              </a:rPr>
              <a:t>дантролен</a:t>
            </a:r>
            <a:r>
              <a:rPr lang="ru-RU" sz="2200" b="1" dirty="0">
                <a:latin typeface="Calibri" pitchFamily="34" charset="0"/>
              </a:rPr>
              <a:t> </a:t>
            </a:r>
            <a:r>
              <a:rPr lang="ru-RU" sz="2200" dirty="0">
                <a:latin typeface="Calibri" pitchFamily="34" charset="0"/>
              </a:rPr>
              <a:t>(центральный </a:t>
            </a:r>
            <a:r>
              <a:rPr lang="ru-RU" sz="2200" dirty="0" err="1">
                <a:latin typeface="Calibri" pitchFamily="34" charset="0"/>
              </a:rPr>
              <a:t>миорелаксант</a:t>
            </a:r>
            <a:r>
              <a:rPr lang="ru-RU" sz="2200" dirty="0">
                <a:latin typeface="Calibri" pitchFamily="34" charset="0"/>
              </a:rPr>
              <a:t>), </a:t>
            </a:r>
            <a:r>
              <a:rPr lang="ru-RU" sz="2200" dirty="0" err="1">
                <a:latin typeface="Calibri" pitchFamily="34" charset="0"/>
              </a:rPr>
              <a:t>глюкокортикоиды</a:t>
            </a:r>
            <a:r>
              <a:rPr lang="ru-RU" sz="2200" dirty="0">
                <a:latin typeface="Calibri" pitchFamily="34" charset="0"/>
              </a:rPr>
              <a:t>, </a:t>
            </a:r>
            <a:r>
              <a:rPr lang="ru-RU" sz="2200" b="1" dirty="0">
                <a:latin typeface="Calibri" pitchFamily="34" charset="0"/>
              </a:rPr>
              <a:t>сульфат</a:t>
            </a:r>
            <a:r>
              <a:rPr lang="ru-RU" sz="2200" dirty="0">
                <a:latin typeface="Calibri" pitchFamily="34" charset="0"/>
              </a:rPr>
              <a:t> </a:t>
            </a:r>
            <a:r>
              <a:rPr lang="ru-RU" sz="2200" b="1" dirty="0">
                <a:latin typeface="Calibri" pitchFamily="34" charset="0"/>
              </a:rPr>
              <a:t>магния</a:t>
            </a:r>
            <a:r>
              <a:rPr lang="ru-RU" sz="2200" dirty="0">
                <a:latin typeface="Calibri" pitchFamily="34" charset="0"/>
              </a:rPr>
              <a:t> в</a:t>
            </a:r>
            <a:r>
              <a:rPr lang="en-US" sz="2200" dirty="0">
                <a:latin typeface="Calibri" pitchFamily="34" charset="0"/>
              </a:rPr>
              <a:t>/</a:t>
            </a:r>
            <a:r>
              <a:rPr lang="ru-RU" sz="2200" dirty="0">
                <a:latin typeface="Calibri" pitchFamily="34" charset="0"/>
              </a:rPr>
              <a:t>в.</a:t>
            </a:r>
          </a:p>
          <a:p>
            <a:pPr marL="540000" indent="-457200" algn="just">
              <a:lnSpc>
                <a:spcPct val="80000"/>
              </a:lnSpc>
              <a:spcBef>
                <a:spcPts val="600"/>
              </a:spcBef>
              <a:spcAft>
                <a:spcPts val="600"/>
              </a:spcAft>
              <a:defRPr/>
            </a:pPr>
            <a:r>
              <a:rPr lang="ru-RU" sz="2200" dirty="0">
                <a:latin typeface="Calibri" pitchFamily="34" charset="0"/>
              </a:rPr>
              <a:t>Интенсивная </a:t>
            </a:r>
            <a:r>
              <a:rPr lang="ru-RU" sz="2200" dirty="0" err="1">
                <a:latin typeface="Calibri" pitchFamily="34" charset="0"/>
              </a:rPr>
              <a:t>дезинтоксикационная</a:t>
            </a:r>
            <a:r>
              <a:rPr lang="ru-RU" sz="2200" dirty="0">
                <a:latin typeface="Calibri" pitchFamily="34" charset="0"/>
              </a:rPr>
              <a:t> терапия (включая </a:t>
            </a:r>
            <a:r>
              <a:rPr lang="ru-RU" sz="2200" b="1" dirty="0" err="1">
                <a:latin typeface="Calibri" pitchFamily="34" charset="0"/>
              </a:rPr>
              <a:t>плазмаферез</a:t>
            </a:r>
            <a:r>
              <a:rPr lang="ru-RU" sz="2200" dirty="0">
                <a:latin typeface="Calibri" pitchFamily="34" charset="0"/>
              </a:rPr>
              <a:t>)</a:t>
            </a:r>
          </a:p>
          <a:p>
            <a:pPr marL="540000" indent="-457200" algn="just">
              <a:lnSpc>
                <a:spcPct val="80000"/>
              </a:lnSpc>
              <a:spcBef>
                <a:spcPts val="600"/>
              </a:spcBef>
              <a:spcAft>
                <a:spcPts val="600"/>
              </a:spcAft>
              <a:defRPr/>
            </a:pPr>
            <a:r>
              <a:rPr lang="ru-RU" sz="2200" dirty="0">
                <a:latin typeface="Calibri" pitchFamily="34" charset="0"/>
              </a:rPr>
              <a:t>ЭСТ при отсутствии выключения сознания</a:t>
            </a:r>
          </a:p>
          <a:p>
            <a:pPr marL="540000" indent="-457200" algn="just">
              <a:lnSpc>
                <a:spcPct val="80000"/>
              </a:lnSpc>
              <a:spcBef>
                <a:spcPts val="600"/>
              </a:spcBef>
              <a:spcAft>
                <a:spcPts val="600"/>
              </a:spcAft>
              <a:defRPr/>
            </a:pPr>
            <a:r>
              <a:rPr lang="ru-RU" sz="2200" dirty="0">
                <a:latin typeface="Calibri" pitchFamily="34" charset="0"/>
              </a:rPr>
              <a:t>Профилактика вторичных инфекций.</a:t>
            </a:r>
          </a:p>
        </p:txBody>
      </p:sp>
    </p:spTree>
    <p:extLst>
      <p:ext uri="{BB962C8B-B14F-4D97-AF65-F5344CB8AC3E}">
        <p14:creationId xmlns:p14="http://schemas.microsoft.com/office/powerpoint/2010/main" val="39022522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D5199543-DF3E-4400-84FB-E9A0B57FEAEF}"/>
              </a:ext>
            </a:extLst>
          </p:cNvPr>
          <p:cNvSpPr>
            <a:spLocks noGrp="1"/>
          </p:cNvSpPr>
          <p:nvPr>
            <p:ph type="title"/>
          </p:nvPr>
        </p:nvSpPr>
        <p:spPr>
          <a:xfrm>
            <a:off x="1981200" y="152400"/>
            <a:ext cx="8229600" cy="1143000"/>
          </a:xfrm>
        </p:spPr>
        <p:txBody>
          <a:bodyPr>
            <a:normAutofit fontScale="90000"/>
          </a:bodyPr>
          <a:lstStyle/>
          <a:p>
            <a:r>
              <a:rPr lang="ru-RU" altLang="ru-RU" sz="4000" b="1" dirty="0">
                <a:solidFill>
                  <a:srgbClr val="C00000"/>
                </a:solidFill>
              </a:rPr>
              <a:t>История выделения детской шизофрении</a:t>
            </a:r>
          </a:p>
        </p:txBody>
      </p:sp>
      <p:sp>
        <p:nvSpPr>
          <p:cNvPr id="37891" name="Объект 2">
            <a:extLst>
              <a:ext uri="{FF2B5EF4-FFF2-40B4-BE49-F238E27FC236}">
                <a16:creationId xmlns:a16="http://schemas.microsoft.com/office/drawing/2014/main" id="{7A140518-683C-4D27-8730-DBB904E82499}"/>
              </a:ext>
            </a:extLst>
          </p:cNvPr>
          <p:cNvSpPr>
            <a:spLocks noGrp="1"/>
          </p:cNvSpPr>
          <p:nvPr>
            <p:ph idx="1"/>
          </p:nvPr>
        </p:nvSpPr>
        <p:spPr>
          <a:xfrm>
            <a:off x="1981200" y="1600200"/>
            <a:ext cx="8229600" cy="5029200"/>
          </a:xfrm>
        </p:spPr>
        <p:txBody>
          <a:bodyPr/>
          <a:lstStyle/>
          <a:p>
            <a:pPr>
              <a:defRPr/>
            </a:pPr>
            <a:r>
              <a:rPr lang="en-US" altLang="ru-RU" sz="2400" dirty="0"/>
              <a:t>Dementia </a:t>
            </a:r>
            <a:r>
              <a:rPr lang="en-US" altLang="ru-RU" sz="2400" dirty="0" err="1"/>
              <a:t>praecocissima</a:t>
            </a:r>
            <a:r>
              <a:rPr lang="en-US" altLang="ru-RU" sz="2400" dirty="0"/>
              <a:t> (</a:t>
            </a:r>
            <a:r>
              <a:rPr lang="en-US" altLang="ru-RU" sz="2400" dirty="0" err="1"/>
              <a:t>Sancte</a:t>
            </a:r>
            <a:r>
              <a:rPr lang="en-US" altLang="ru-RU" sz="2400" dirty="0"/>
              <a:t> de </a:t>
            </a:r>
            <a:r>
              <a:rPr lang="en-US" altLang="ru-RU" sz="2400" dirty="0" err="1"/>
              <a:t>Sanctis</a:t>
            </a:r>
            <a:r>
              <a:rPr lang="en-US" altLang="ru-RU" sz="2400" dirty="0"/>
              <a:t>, 1908)</a:t>
            </a:r>
          </a:p>
          <a:p>
            <a:pPr>
              <a:defRPr/>
            </a:pPr>
            <a:endParaRPr lang="ru-RU" altLang="ru-RU" sz="2400" dirty="0"/>
          </a:p>
          <a:p>
            <a:pPr>
              <a:defRPr/>
            </a:pPr>
            <a:r>
              <a:rPr lang="ru-RU" altLang="ru-RU" sz="2400" dirty="0"/>
              <a:t>Т.П. </a:t>
            </a:r>
            <a:r>
              <a:rPr lang="ru-RU" altLang="ru-RU" sz="2400" dirty="0" err="1"/>
              <a:t>Симсон</a:t>
            </a:r>
            <a:r>
              <a:rPr lang="ru-RU" altLang="ru-RU" sz="2400" dirty="0"/>
              <a:t>, В.Н. </a:t>
            </a:r>
            <a:r>
              <a:rPr lang="ru-RU" altLang="ru-RU" sz="2400" dirty="0" err="1"/>
              <a:t>Мамцева</a:t>
            </a:r>
            <a:r>
              <a:rPr lang="ru-RU" altLang="ru-RU" sz="2400" dirty="0"/>
              <a:t>, В.М. </a:t>
            </a:r>
            <a:r>
              <a:rPr lang="ru-RU" altLang="ru-RU" sz="2400" dirty="0" err="1"/>
              <a:t>Башина</a:t>
            </a:r>
            <a:r>
              <a:rPr lang="ru-RU" altLang="ru-RU" sz="2400" dirty="0"/>
              <a:t>, М.Ш. </a:t>
            </a:r>
            <a:r>
              <a:rPr lang="ru-RU" altLang="ru-RU" sz="2400" dirty="0" err="1"/>
              <a:t>Вроно</a:t>
            </a:r>
            <a:r>
              <a:rPr lang="ru-RU" altLang="ru-RU" sz="2400" dirty="0"/>
              <a:t>, О.Д. </a:t>
            </a:r>
            <a:r>
              <a:rPr lang="ru-RU" altLang="ru-RU" sz="2400" dirty="0" err="1"/>
              <a:t>Сосюкало</a:t>
            </a:r>
            <a:r>
              <a:rPr lang="ru-RU" altLang="ru-RU" sz="2400" dirty="0"/>
              <a:t> и другие</a:t>
            </a:r>
          </a:p>
          <a:p>
            <a:pPr>
              <a:defRPr/>
            </a:pPr>
            <a:endParaRPr lang="ru-RU" altLang="ru-RU" sz="2400" dirty="0"/>
          </a:p>
          <a:p>
            <a:pPr>
              <a:defRPr/>
            </a:pPr>
            <a:r>
              <a:rPr lang="ru-RU" altLang="ru-RU" sz="2400" dirty="0"/>
              <a:t>Г.Е. Сухарева:</a:t>
            </a:r>
          </a:p>
          <a:p>
            <a:pPr marL="1062900">
              <a:buFont typeface="Wingdings" panose="05000000000000000000" pitchFamily="2" charset="2"/>
              <a:buChar char="Ø"/>
              <a:defRPr/>
            </a:pPr>
            <a:r>
              <a:rPr lang="ru-RU" altLang="ru-RU" sz="2400" dirty="0"/>
              <a:t>ранняя детская шизофрения (до 5 лет)</a:t>
            </a:r>
          </a:p>
          <a:p>
            <a:pPr marL="1062900">
              <a:buFont typeface="Wingdings" panose="05000000000000000000" pitchFamily="2" charset="2"/>
              <a:buChar char="Ø"/>
              <a:defRPr/>
            </a:pPr>
            <a:r>
              <a:rPr lang="ru-RU" altLang="ru-RU" sz="2400" dirty="0"/>
              <a:t>детская шизофрения (до 12 лет)</a:t>
            </a:r>
          </a:p>
          <a:p>
            <a:pPr marL="1062900">
              <a:buFont typeface="Wingdings" panose="05000000000000000000" pitchFamily="2" charset="2"/>
              <a:buChar char="Ø"/>
              <a:defRPr/>
            </a:pPr>
            <a:r>
              <a:rPr lang="ru-RU" altLang="ru-RU" sz="2400" dirty="0"/>
              <a:t>пубертатная шизофрения (13-16 лет)</a:t>
            </a:r>
          </a:p>
          <a:p>
            <a:pPr marL="1062900">
              <a:buFont typeface="Wingdings" panose="05000000000000000000" pitchFamily="2" charset="2"/>
              <a:buChar char="Ø"/>
              <a:defRPr/>
            </a:pPr>
            <a:endParaRPr lang="ru-RU" altLang="ru-RU" sz="2400" dirty="0"/>
          </a:p>
          <a:p>
            <a:pPr marL="1062900">
              <a:buFont typeface="Wingdings" panose="05000000000000000000" pitchFamily="2" charset="2"/>
              <a:buChar char="Ø"/>
              <a:defRPr/>
            </a:pPr>
            <a:r>
              <a:rPr lang="ru-RU" altLang="ru-RU" sz="2400" dirty="0"/>
              <a:t>врожденная шизофрения</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a:extLst>
              <a:ext uri="{FF2B5EF4-FFF2-40B4-BE49-F238E27FC236}">
                <a16:creationId xmlns:a16="http://schemas.microsoft.com/office/drawing/2014/main" id="{62C2B434-EE4F-46FE-AFF5-7219BB1407D0}"/>
              </a:ext>
            </a:extLst>
          </p:cNvPr>
          <p:cNvSpPr>
            <a:spLocks noGrp="1"/>
          </p:cNvSpPr>
          <p:nvPr>
            <p:ph type="title"/>
          </p:nvPr>
        </p:nvSpPr>
        <p:spPr>
          <a:xfrm>
            <a:off x="1676400" y="152400"/>
            <a:ext cx="8839200" cy="1143000"/>
          </a:xfrm>
        </p:spPr>
        <p:txBody>
          <a:bodyPr>
            <a:normAutofit fontScale="90000"/>
          </a:bodyPr>
          <a:lstStyle/>
          <a:p>
            <a:r>
              <a:rPr lang="ru-RU" altLang="ru-RU" sz="4000" b="1" dirty="0">
                <a:solidFill>
                  <a:srgbClr val="C00000"/>
                </a:solidFill>
              </a:rPr>
              <a:t>Расстройства шизофренического спектра в детском возрасте</a:t>
            </a:r>
          </a:p>
        </p:txBody>
      </p:sp>
      <p:sp>
        <p:nvSpPr>
          <p:cNvPr id="38915" name="Объект 2">
            <a:extLst>
              <a:ext uri="{FF2B5EF4-FFF2-40B4-BE49-F238E27FC236}">
                <a16:creationId xmlns:a16="http://schemas.microsoft.com/office/drawing/2014/main" id="{CD55094C-65A8-4E62-9694-AF3DC01AB178}"/>
              </a:ext>
            </a:extLst>
          </p:cNvPr>
          <p:cNvSpPr>
            <a:spLocks noGrp="1"/>
          </p:cNvSpPr>
          <p:nvPr>
            <p:ph idx="1"/>
          </p:nvPr>
        </p:nvSpPr>
        <p:spPr>
          <a:xfrm>
            <a:off x="1981200" y="1646238"/>
            <a:ext cx="8458200" cy="4525962"/>
          </a:xfrm>
        </p:spPr>
        <p:txBody>
          <a:bodyPr/>
          <a:lstStyle/>
          <a:p>
            <a:r>
              <a:rPr lang="ru-RU" altLang="ru-RU" sz="2400" dirty="0"/>
              <a:t>Болезнь Геллера (симбиотический психоз)</a:t>
            </a:r>
          </a:p>
          <a:p>
            <a:r>
              <a:rPr lang="ru-RU" altLang="ru-RU" sz="2400" dirty="0"/>
              <a:t>Синдром </a:t>
            </a:r>
            <a:r>
              <a:rPr lang="ru-RU" altLang="ru-RU" sz="2400" dirty="0" err="1"/>
              <a:t>Каннера</a:t>
            </a:r>
            <a:endParaRPr lang="ru-RU" altLang="ru-RU" sz="2400" dirty="0"/>
          </a:p>
          <a:p>
            <a:r>
              <a:rPr lang="ru-RU" altLang="ru-RU" sz="2400" dirty="0"/>
              <a:t>Синдром </a:t>
            </a:r>
            <a:r>
              <a:rPr lang="ru-RU" altLang="ru-RU" sz="2400" dirty="0" err="1"/>
              <a:t>Аспергера</a:t>
            </a:r>
            <a:endParaRPr lang="ru-RU" altLang="ru-RU" sz="2400" dirty="0"/>
          </a:p>
          <a:p>
            <a:r>
              <a:rPr lang="ru-RU" altLang="ru-RU" sz="2400" dirty="0"/>
              <a:t>Синдром </a:t>
            </a:r>
            <a:r>
              <a:rPr lang="ru-RU" altLang="ru-RU" sz="2400" dirty="0" err="1"/>
              <a:t>Ретта</a:t>
            </a:r>
            <a:r>
              <a:rPr lang="ru-RU" altLang="ru-RU" sz="2400" dirty="0"/>
              <a:t> (наследственное заболевание!)</a:t>
            </a:r>
          </a:p>
          <a:p>
            <a:endParaRPr lang="ru-RU" altLang="ru-RU" sz="2400" dirty="0"/>
          </a:p>
          <a:p>
            <a:r>
              <a:rPr lang="ru-RU" altLang="ru-RU" sz="2400" dirty="0"/>
              <a:t>По </a:t>
            </a:r>
            <a:r>
              <a:rPr lang="en-US" altLang="ru-RU" sz="2400" dirty="0"/>
              <a:t>DSM-V – </a:t>
            </a:r>
            <a:r>
              <a:rPr lang="ru-RU" altLang="ru-RU" sz="2400" dirty="0"/>
              <a:t>единое аутистическое расстройство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ТРИГЕРНЫМИ ФАКТОРАМИ </a:t>
            </a:r>
          </a:p>
        </p:txBody>
      </p:sp>
      <p:sp>
        <p:nvSpPr>
          <p:cNvPr id="3" name="Объект 2"/>
          <p:cNvSpPr>
            <a:spLocks noGrp="1"/>
          </p:cNvSpPr>
          <p:nvPr>
            <p:ph idx="1"/>
          </p:nvPr>
        </p:nvSpPr>
        <p:spPr/>
        <p:txBody>
          <a:bodyPr>
            <a:normAutofit fontScale="85000" lnSpcReduction="20000"/>
          </a:bodyPr>
          <a:lstStyle/>
          <a:p>
            <a:pPr marL="0" indent="0" algn="just">
              <a:buNone/>
            </a:pPr>
            <a:r>
              <a:rPr lang="ru-RU" dirty="0"/>
              <a:t>запускающими реализацию наследственной предрасположенности  при аффективных расстройствах могут быть: </a:t>
            </a:r>
          </a:p>
          <a:p>
            <a:pPr algn="just"/>
            <a:r>
              <a:rPr lang="ru-RU" dirty="0"/>
              <a:t>гормональные изменения (пубертат, послеродовый период, климакс,) или заболевания (гипотиреоз)</a:t>
            </a:r>
          </a:p>
          <a:p>
            <a:pPr algn="just"/>
            <a:r>
              <a:rPr lang="ru-RU" dirty="0"/>
              <a:t>психоэмоциональная травма </a:t>
            </a:r>
          </a:p>
          <a:p>
            <a:pPr algn="just"/>
            <a:r>
              <a:rPr lang="ru-RU" dirty="0"/>
              <a:t>злоупотребление психоактивными веществами</a:t>
            </a:r>
          </a:p>
          <a:p>
            <a:pPr algn="just"/>
            <a:r>
              <a:rPr lang="ru-RU" dirty="0"/>
              <a:t>инфекционный процесс (при контакте беременных с герпес вирусом, цитомегаловирусом, другими острыми вирусными респираторными инфекциями, включая коронавирусные, риск заболевания психическими расстройствами (особенно биполярным расстройством и шизофренией) у ребенка возрастает в 4 раза.</a:t>
            </a:r>
            <a:endParaRPr lang="en-US" dirty="0"/>
          </a:p>
          <a:p>
            <a:pPr algn="just"/>
            <a:r>
              <a:rPr lang="ru-RU" dirty="0"/>
              <a:t>десинхронизацией биологических ритмов </a:t>
            </a:r>
          </a:p>
        </p:txBody>
      </p:sp>
    </p:spTree>
    <p:extLst>
      <p:ext uri="{BB962C8B-B14F-4D97-AF65-F5344CB8AC3E}">
        <p14:creationId xmlns:p14="http://schemas.microsoft.com/office/powerpoint/2010/main" val="2815028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75AE12EB-E536-4952-BC5E-29A733061755}"/>
              </a:ext>
            </a:extLst>
          </p:cNvPr>
          <p:cNvSpPr>
            <a:spLocks noGrp="1"/>
          </p:cNvSpPr>
          <p:nvPr>
            <p:ph type="title"/>
          </p:nvPr>
        </p:nvSpPr>
        <p:spPr>
          <a:xfrm>
            <a:off x="1676400" y="152400"/>
            <a:ext cx="8839200" cy="1143000"/>
          </a:xfrm>
        </p:spPr>
        <p:txBody>
          <a:bodyPr>
            <a:normAutofit fontScale="90000"/>
          </a:bodyPr>
          <a:lstStyle/>
          <a:p>
            <a:r>
              <a:rPr lang="ru-RU" altLang="ru-RU" sz="4000" b="1" dirty="0">
                <a:solidFill>
                  <a:srgbClr val="C00000"/>
                </a:solidFill>
              </a:rPr>
              <a:t>Общие клинические особенности детской шизофрении</a:t>
            </a:r>
          </a:p>
        </p:txBody>
      </p:sp>
      <p:sp>
        <p:nvSpPr>
          <p:cNvPr id="39939" name="Объект 2">
            <a:extLst>
              <a:ext uri="{FF2B5EF4-FFF2-40B4-BE49-F238E27FC236}">
                <a16:creationId xmlns:a16="http://schemas.microsoft.com/office/drawing/2014/main" id="{C1C8F0BC-C2AC-453D-88C2-0A34961F828A}"/>
              </a:ext>
            </a:extLst>
          </p:cNvPr>
          <p:cNvSpPr>
            <a:spLocks noGrp="1"/>
          </p:cNvSpPr>
          <p:nvPr>
            <p:ph idx="1"/>
          </p:nvPr>
        </p:nvSpPr>
        <p:spPr>
          <a:xfrm>
            <a:off x="1981200" y="1646238"/>
            <a:ext cx="8458200" cy="4951114"/>
          </a:xfrm>
        </p:spPr>
        <p:txBody>
          <a:bodyPr/>
          <a:lstStyle/>
          <a:p>
            <a:pPr algn="just">
              <a:spcBef>
                <a:spcPts val="1200"/>
              </a:spcBef>
              <a:spcAft>
                <a:spcPts val="600"/>
              </a:spcAft>
            </a:pPr>
            <a:r>
              <a:rPr lang="ru-RU" altLang="ru-RU" sz="2400" dirty="0"/>
              <a:t>Рудиментарность, стертость, незавершенность клинических проявлений продуктивной симптоматики</a:t>
            </a:r>
          </a:p>
          <a:p>
            <a:pPr algn="just">
              <a:spcBef>
                <a:spcPts val="1200"/>
              </a:spcBef>
              <a:spcAft>
                <a:spcPts val="600"/>
              </a:spcAft>
            </a:pPr>
            <a:r>
              <a:rPr lang="ru-RU" altLang="ru-RU" sz="2400" dirty="0"/>
              <a:t>Высокая частота клинических проявлений регресса</a:t>
            </a:r>
          </a:p>
          <a:p>
            <a:pPr algn="just">
              <a:spcBef>
                <a:spcPts val="1200"/>
              </a:spcBef>
              <a:spcAft>
                <a:spcPts val="600"/>
              </a:spcAft>
            </a:pPr>
            <a:r>
              <a:rPr lang="ru-RU" altLang="ru-RU" sz="2400" dirty="0"/>
              <a:t>Сочетание негативной симптоматики с задержкой и </a:t>
            </a:r>
            <a:r>
              <a:rPr lang="ru-RU" altLang="ru-RU" sz="2400" dirty="0" err="1"/>
              <a:t>асинхрониями</a:t>
            </a:r>
            <a:r>
              <a:rPr lang="ru-RU" altLang="ru-RU" sz="2400" dirty="0"/>
              <a:t> развития (</a:t>
            </a:r>
            <a:r>
              <a:rPr lang="ru-RU" altLang="ru-RU" sz="2400" dirty="0" err="1"/>
              <a:t>олигофреноподобный</a:t>
            </a:r>
            <a:r>
              <a:rPr lang="ru-RU" altLang="ru-RU" sz="2400" dirty="0"/>
              <a:t> дефект)</a:t>
            </a:r>
          </a:p>
          <a:p>
            <a:pPr algn="just">
              <a:spcBef>
                <a:spcPts val="1200"/>
              </a:spcBef>
              <a:spcAft>
                <a:spcPts val="600"/>
              </a:spcAft>
            </a:pPr>
            <a:r>
              <a:rPr lang="ru-RU" altLang="ru-RU" sz="2400" dirty="0"/>
              <a:t>При начале шизофрении в подростковом возрасте дефект по типу психического инфантилизма</a:t>
            </a:r>
          </a:p>
          <a:p>
            <a:pPr algn="just">
              <a:spcBef>
                <a:spcPts val="1200"/>
              </a:spcBef>
              <a:spcAft>
                <a:spcPts val="600"/>
              </a:spcAft>
            </a:pPr>
            <a:r>
              <a:rPr lang="ru-RU" altLang="ru-RU" sz="2400" dirty="0"/>
              <a:t>Высокий удельный вес аутистических проявлений (дифференциальная диагностика с РДА)</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a:extLst>
              <a:ext uri="{FF2B5EF4-FFF2-40B4-BE49-F238E27FC236}">
                <a16:creationId xmlns:a16="http://schemas.microsoft.com/office/drawing/2014/main" id="{B25B2576-7BC5-4857-906A-B4B0572F9B42}"/>
              </a:ext>
            </a:extLst>
          </p:cNvPr>
          <p:cNvSpPr>
            <a:spLocks noGrp="1"/>
          </p:cNvSpPr>
          <p:nvPr>
            <p:ph type="title"/>
          </p:nvPr>
        </p:nvSpPr>
        <p:spPr>
          <a:xfrm>
            <a:off x="1676400" y="152400"/>
            <a:ext cx="8839200" cy="1143000"/>
          </a:xfrm>
        </p:spPr>
        <p:txBody>
          <a:bodyPr>
            <a:normAutofit fontScale="90000"/>
          </a:bodyPr>
          <a:lstStyle/>
          <a:p>
            <a:r>
              <a:rPr lang="ru-RU" altLang="ru-RU" sz="4000" b="1" dirty="0">
                <a:solidFill>
                  <a:srgbClr val="C00000"/>
                </a:solidFill>
              </a:rPr>
              <a:t>Клинические особенности подростковой шизофрении</a:t>
            </a:r>
          </a:p>
        </p:txBody>
      </p:sp>
      <p:sp>
        <p:nvSpPr>
          <p:cNvPr id="40963" name="Объект 2">
            <a:extLst>
              <a:ext uri="{FF2B5EF4-FFF2-40B4-BE49-F238E27FC236}">
                <a16:creationId xmlns:a16="http://schemas.microsoft.com/office/drawing/2014/main" id="{B1621C3D-FAF6-4EB3-8C81-35A6916AFFC3}"/>
              </a:ext>
            </a:extLst>
          </p:cNvPr>
          <p:cNvSpPr>
            <a:spLocks noGrp="1"/>
          </p:cNvSpPr>
          <p:nvPr>
            <p:ph idx="1"/>
          </p:nvPr>
        </p:nvSpPr>
        <p:spPr>
          <a:xfrm>
            <a:off x="1828800" y="1600201"/>
            <a:ext cx="8686800" cy="4525963"/>
          </a:xfrm>
        </p:spPr>
        <p:txBody>
          <a:bodyPr/>
          <a:lstStyle/>
          <a:p>
            <a:pPr algn="just">
              <a:spcBef>
                <a:spcPts val="1200"/>
              </a:spcBef>
              <a:spcAft>
                <a:spcPts val="600"/>
              </a:spcAft>
            </a:pPr>
            <a:r>
              <a:rPr lang="ru-RU" altLang="ru-RU" sz="2400" dirty="0"/>
              <a:t>Симптоматика по типу «патологически протекающего пубертатного криза»</a:t>
            </a:r>
          </a:p>
          <a:p>
            <a:pPr algn="just">
              <a:spcBef>
                <a:spcPts val="1200"/>
              </a:spcBef>
              <a:spcAft>
                <a:spcPts val="600"/>
              </a:spcAft>
            </a:pPr>
            <a:r>
              <a:rPr lang="ru-RU" altLang="ru-RU" sz="2400" dirty="0"/>
              <a:t>Высокий удельный вес </a:t>
            </a:r>
            <a:r>
              <a:rPr lang="ru-RU" altLang="ru-RU" sz="2400" dirty="0" err="1"/>
              <a:t>психопатоподобных</a:t>
            </a:r>
            <a:r>
              <a:rPr lang="ru-RU" altLang="ru-RU" sz="2400" dirty="0"/>
              <a:t> проявлений и расстройств влечений (</a:t>
            </a:r>
            <a:r>
              <a:rPr lang="ru-RU" altLang="ru-RU" sz="2400" dirty="0" err="1"/>
              <a:t>гебоидофрения</a:t>
            </a:r>
            <a:r>
              <a:rPr lang="ru-RU" altLang="ru-RU" sz="2400" dirty="0"/>
              <a:t>)</a:t>
            </a:r>
          </a:p>
          <a:p>
            <a:pPr algn="just">
              <a:spcBef>
                <a:spcPts val="1200"/>
              </a:spcBef>
              <a:spcAft>
                <a:spcPts val="600"/>
              </a:spcAft>
            </a:pPr>
            <a:r>
              <a:rPr lang="ru-RU" altLang="ru-RU" sz="2400" dirty="0"/>
              <a:t>Высокая частота девиантного и </a:t>
            </a:r>
            <a:r>
              <a:rPr lang="ru-RU" altLang="ru-RU" sz="2400" dirty="0" err="1"/>
              <a:t>делинквентного</a:t>
            </a:r>
            <a:r>
              <a:rPr lang="ru-RU" altLang="ru-RU" sz="2400" dirty="0"/>
              <a:t> поведения</a:t>
            </a:r>
          </a:p>
          <a:p>
            <a:pPr algn="just">
              <a:spcBef>
                <a:spcPts val="1200"/>
              </a:spcBef>
              <a:spcAft>
                <a:spcPts val="600"/>
              </a:spcAft>
            </a:pPr>
            <a:r>
              <a:rPr lang="ru-RU" altLang="ru-RU" sz="2400" dirty="0"/>
              <a:t>Специфические возрастные синдромы: нервная анорексия, </a:t>
            </a:r>
            <a:r>
              <a:rPr lang="ru-RU" altLang="ru-RU" sz="2400" dirty="0" err="1"/>
              <a:t>дисморфофобия</a:t>
            </a:r>
            <a:r>
              <a:rPr lang="ru-RU" altLang="ru-RU" sz="2400" dirty="0"/>
              <a:t> и дисморфомания, деперсонализация, «философическая интоксикация», юношеская астеническая несостоятельность</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a:extLst>
              <a:ext uri="{FF2B5EF4-FFF2-40B4-BE49-F238E27FC236}">
                <a16:creationId xmlns:a16="http://schemas.microsoft.com/office/drawing/2014/main" id="{C6606BC9-AD14-47E8-8B10-6BD6033750D4}"/>
              </a:ext>
            </a:extLst>
          </p:cNvPr>
          <p:cNvSpPr>
            <a:spLocks noGrp="1"/>
          </p:cNvSpPr>
          <p:nvPr>
            <p:ph type="title"/>
          </p:nvPr>
        </p:nvSpPr>
        <p:spPr>
          <a:xfrm>
            <a:off x="1676400" y="0"/>
            <a:ext cx="8839200" cy="1143000"/>
          </a:xfrm>
        </p:spPr>
        <p:txBody>
          <a:bodyPr>
            <a:normAutofit fontScale="90000"/>
          </a:bodyPr>
          <a:lstStyle/>
          <a:p>
            <a:r>
              <a:rPr lang="ru-RU" altLang="ru-RU" sz="3600" b="1" dirty="0">
                <a:solidFill>
                  <a:srgbClr val="C00000"/>
                </a:solidFill>
              </a:rPr>
              <a:t>Синдромы, характерные для детской и подростковой шизофрении </a:t>
            </a:r>
          </a:p>
        </p:txBody>
      </p:sp>
      <p:sp>
        <p:nvSpPr>
          <p:cNvPr id="41987" name="Объект 2">
            <a:extLst>
              <a:ext uri="{FF2B5EF4-FFF2-40B4-BE49-F238E27FC236}">
                <a16:creationId xmlns:a16="http://schemas.microsoft.com/office/drawing/2014/main" id="{D9276A52-0329-4E34-A8EA-3B8DEB7E0327}"/>
              </a:ext>
            </a:extLst>
          </p:cNvPr>
          <p:cNvSpPr>
            <a:spLocks noGrp="1"/>
          </p:cNvSpPr>
          <p:nvPr>
            <p:ph idx="1"/>
          </p:nvPr>
        </p:nvSpPr>
        <p:spPr>
          <a:xfrm>
            <a:off x="191344" y="1143000"/>
            <a:ext cx="11593288" cy="5562600"/>
          </a:xfrm>
        </p:spPr>
        <p:txBody>
          <a:bodyPr/>
          <a:lstStyle/>
          <a:p>
            <a:r>
              <a:rPr lang="ru-RU" altLang="ru-RU" sz="2000" dirty="0"/>
              <a:t>Невропатические синдромы</a:t>
            </a:r>
          </a:p>
          <a:p>
            <a:r>
              <a:rPr lang="ru-RU" altLang="ru-RU" sz="2000" dirty="0"/>
              <a:t>Синдромы патологических страхов</a:t>
            </a:r>
          </a:p>
          <a:p>
            <a:r>
              <a:rPr lang="ru-RU" altLang="ru-RU" sz="2000" dirty="0"/>
              <a:t>Синдромы двигательных расстройств (тики, стереотипии, </a:t>
            </a:r>
            <a:r>
              <a:rPr lang="ru-RU" altLang="ru-RU" sz="2000" dirty="0" err="1"/>
              <a:t>микрокататоническая</a:t>
            </a:r>
            <a:r>
              <a:rPr lang="ru-RU" altLang="ru-RU" sz="2000" dirty="0"/>
              <a:t> симптоматика)</a:t>
            </a:r>
          </a:p>
          <a:p>
            <a:r>
              <a:rPr lang="ru-RU" altLang="ru-RU" sz="2000" dirty="0"/>
              <a:t>Синдромы перевоплощения и патологические игры</a:t>
            </a:r>
          </a:p>
          <a:p>
            <a:r>
              <a:rPr lang="ru-RU" altLang="ru-RU" sz="2000" dirty="0"/>
              <a:t>Синдромы патологического фантазирования</a:t>
            </a:r>
          </a:p>
          <a:p>
            <a:r>
              <a:rPr lang="ru-RU" altLang="ru-RU" sz="2000" dirty="0" err="1"/>
              <a:t>Психопатоподобные</a:t>
            </a:r>
            <a:r>
              <a:rPr lang="ru-RU" altLang="ru-RU" sz="2000" dirty="0"/>
              <a:t> синдромы (</a:t>
            </a:r>
            <a:r>
              <a:rPr lang="ru-RU" altLang="ru-RU" sz="2000" dirty="0" err="1"/>
              <a:t>гебоидный</a:t>
            </a:r>
            <a:r>
              <a:rPr lang="ru-RU" altLang="ru-RU" sz="2000" dirty="0"/>
              <a:t> синдром, «патологически протекающий пубертатный криз»)</a:t>
            </a:r>
          </a:p>
          <a:p>
            <a:r>
              <a:rPr lang="ru-RU" altLang="ru-RU" sz="2000" dirty="0"/>
              <a:t>Синдромы уходов и бродяжничества, оговоров и самооговоров</a:t>
            </a:r>
          </a:p>
          <a:p>
            <a:r>
              <a:rPr lang="ru-RU" altLang="ru-RU" sz="2000" dirty="0" err="1"/>
              <a:t>Дисморфофобический</a:t>
            </a:r>
            <a:r>
              <a:rPr lang="ru-RU" altLang="ru-RU" sz="2000" dirty="0"/>
              <a:t> и </a:t>
            </a:r>
            <a:r>
              <a:rPr lang="ru-RU" altLang="ru-RU" sz="2000" dirty="0" err="1"/>
              <a:t>дисморфоманический</a:t>
            </a:r>
            <a:r>
              <a:rPr lang="ru-RU" altLang="ru-RU" sz="2000" dirty="0"/>
              <a:t> синдромы</a:t>
            </a:r>
          </a:p>
          <a:p>
            <a:r>
              <a:rPr lang="ru-RU" altLang="ru-RU" sz="2000" dirty="0"/>
              <a:t>Бред чужих родителей</a:t>
            </a:r>
          </a:p>
          <a:p>
            <a:r>
              <a:rPr lang="ru-RU" altLang="ru-RU" sz="2000" dirty="0"/>
              <a:t>Ипохондрические синдромы</a:t>
            </a:r>
          </a:p>
          <a:p>
            <a:r>
              <a:rPr lang="ru-RU" altLang="ru-RU" sz="2000" dirty="0"/>
              <a:t>Синдром метафизической интоксикации</a:t>
            </a:r>
          </a:p>
          <a:p>
            <a:r>
              <a:rPr lang="ru-RU" altLang="ru-RU" sz="2000" dirty="0" err="1"/>
              <a:t>Деперсонализационный</a:t>
            </a:r>
            <a:r>
              <a:rPr lang="ru-RU" altLang="ru-RU" sz="2000" dirty="0"/>
              <a:t> синдром</a:t>
            </a:r>
          </a:p>
          <a:p>
            <a:r>
              <a:rPr lang="ru-RU" altLang="ru-RU" sz="2000" dirty="0"/>
              <a:t>Юношеская астеническая несостоятельность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Гипотезы патогенеза депрессий и маний:</a:t>
            </a:r>
          </a:p>
        </p:txBody>
      </p:sp>
      <p:sp>
        <p:nvSpPr>
          <p:cNvPr id="3" name="Содержимое 2"/>
          <p:cNvSpPr>
            <a:spLocks noGrp="1"/>
          </p:cNvSpPr>
          <p:nvPr>
            <p:ph idx="1"/>
          </p:nvPr>
        </p:nvSpPr>
        <p:spPr>
          <a:xfrm>
            <a:off x="1981200" y="1285860"/>
            <a:ext cx="8229600" cy="5286412"/>
          </a:xfrm>
        </p:spPr>
        <p:txBody>
          <a:bodyPr>
            <a:noAutofit/>
          </a:bodyPr>
          <a:lstStyle/>
          <a:p>
            <a:pPr marL="0" indent="0" algn="just">
              <a:buNone/>
            </a:pPr>
            <a:r>
              <a:rPr lang="ru-RU" sz="2800" dirty="0"/>
              <a:t>Патогенез заболевания связан с </a:t>
            </a:r>
            <a:r>
              <a:rPr lang="ru-RU" sz="2800" b="1" dirty="0">
                <a:solidFill>
                  <a:srgbClr val="C00000"/>
                </a:solidFill>
              </a:rPr>
              <a:t>нарушением синаптической передачи</a:t>
            </a:r>
            <a:r>
              <a:rPr lang="ru-RU" sz="2800" dirty="0"/>
              <a:t> в системе нейронов гипоталамуса и других базальных отделов мозга ответственных за бодрствование, скорость психических реакций, фон настроения</a:t>
            </a:r>
            <a:r>
              <a:rPr lang="en-US" sz="2800" dirty="0"/>
              <a:t>.</a:t>
            </a:r>
            <a:r>
              <a:rPr lang="ru-RU" sz="2800" dirty="0"/>
              <a:t> Возникновение депрессии связывают с недостатком нейромедиаторов (серотонина, норадреналина, дофамина), нейропептидов (мелатонина, вазопрессина, </a:t>
            </a:r>
            <a:r>
              <a:rPr lang="ru-RU" sz="2800" dirty="0" err="1"/>
              <a:t>энкефалинов</a:t>
            </a:r>
            <a:r>
              <a:rPr lang="ru-RU" sz="2800" dirty="0"/>
              <a:t>, эндорфинов) и </a:t>
            </a:r>
            <a:r>
              <a:rPr lang="ru-RU" sz="2800" b="1" dirty="0">
                <a:solidFill>
                  <a:srgbClr val="C00000"/>
                </a:solidFill>
              </a:rPr>
              <a:t>десинхронизацией биологических ритмов </a:t>
            </a:r>
            <a:r>
              <a:rPr lang="ru-RU" sz="2800" dirty="0"/>
              <a:t>биогенных аминов и их метаболитов.</a:t>
            </a:r>
          </a:p>
          <a:p>
            <a:endParaRPr lang="ru-RU" sz="2800" dirty="0"/>
          </a:p>
        </p:txBody>
      </p:sp>
    </p:spTree>
    <p:extLst>
      <p:ext uri="{BB962C8B-B14F-4D97-AF65-F5344CB8AC3E}">
        <p14:creationId xmlns:p14="http://schemas.microsoft.com/office/powerpoint/2010/main" val="158284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DB7071-6BDE-4DFD-8E2F-8E3A75CC045E}"/>
              </a:ext>
            </a:extLst>
          </p:cNvPr>
          <p:cNvSpPr>
            <a:spLocks noGrp="1" noChangeArrowheads="1"/>
          </p:cNvSpPr>
          <p:nvPr>
            <p:ph type="title"/>
          </p:nvPr>
        </p:nvSpPr>
        <p:spPr/>
        <p:txBody>
          <a:bodyPr/>
          <a:lstStyle/>
          <a:p>
            <a:r>
              <a:rPr lang="en-US" altLang="ru-RU" sz="3400" b="1" dirty="0">
                <a:solidFill>
                  <a:srgbClr val="C00000"/>
                </a:solidFill>
              </a:rPr>
              <a:t>C</a:t>
            </a:r>
            <a:r>
              <a:rPr lang="ru-RU" altLang="ru-RU" sz="3400" b="1" dirty="0" err="1">
                <a:solidFill>
                  <a:srgbClr val="C00000"/>
                </a:solidFill>
              </a:rPr>
              <a:t>имптомы</a:t>
            </a:r>
            <a:r>
              <a:rPr lang="en-US" altLang="ru-RU" sz="3400" b="1" dirty="0">
                <a:solidFill>
                  <a:srgbClr val="C00000"/>
                </a:solidFill>
              </a:rPr>
              <a:t> </a:t>
            </a:r>
            <a:r>
              <a:rPr lang="ru-RU" altLang="ru-RU" sz="3400" b="1" dirty="0">
                <a:solidFill>
                  <a:srgbClr val="C00000"/>
                </a:solidFill>
              </a:rPr>
              <a:t>депрессии, связанные с дефицитом серотонина</a:t>
            </a:r>
          </a:p>
        </p:txBody>
      </p:sp>
      <p:sp>
        <p:nvSpPr>
          <p:cNvPr id="35843" name="Rectangle 3">
            <a:extLst>
              <a:ext uri="{FF2B5EF4-FFF2-40B4-BE49-F238E27FC236}">
                <a16:creationId xmlns:a16="http://schemas.microsoft.com/office/drawing/2014/main" id="{90F45150-F62B-4016-925D-DAA8FB04A92E}"/>
              </a:ext>
            </a:extLst>
          </p:cNvPr>
          <p:cNvSpPr>
            <a:spLocks noGrp="1" noChangeArrowheads="1"/>
          </p:cNvSpPr>
          <p:nvPr>
            <p:ph type="body" idx="1"/>
          </p:nvPr>
        </p:nvSpPr>
        <p:spPr/>
        <p:txBody>
          <a:bodyPr/>
          <a:lstStyle/>
          <a:p>
            <a:r>
              <a:rPr lang="ru-RU" altLang="ru-RU" dirty="0"/>
              <a:t>суицидальные мысли</a:t>
            </a:r>
          </a:p>
          <a:p>
            <a:r>
              <a:rPr lang="ru-RU" altLang="ru-RU" dirty="0"/>
              <a:t>снижение либидо</a:t>
            </a:r>
          </a:p>
          <a:p>
            <a:r>
              <a:rPr lang="ru-RU" altLang="ru-RU" dirty="0"/>
              <a:t>нарушение аппетита</a:t>
            </a:r>
          </a:p>
          <a:p>
            <a:r>
              <a:rPr lang="ru-RU" altLang="ru-RU" dirty="0"/>
              <a:t>раздражительность</a:t>
            </a:r>
          </a:p>
        </p:txBody>
      </p:sp>
    </p:spTree>
    <p:extLst>
      <p:ext uri="{BB962C8B-B14F-4D97-AF65-F5344CB8AC3E}">
        <p14:creationId xmlns:p14="http://schemas.microsoft.com/office/powerpoint/2010/main" val="152737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B13B52-8175-4843-83D2-B3DE27E8CA6B}"/>
              </a:ext>
            </a:extLst>
          </p:cNvPr>
          <p:cNvSpPr>
            <a:spLocks noGrp="1" noChangeArrowheads="1"/>
          </p:cNvSpPr>
          <p:nvPr>
            <p:ph type="title"/>
          </p:nvPr>
        </p:nvSpPr>
        <p:spPr/>
        <p:txBody>
          <a:bodyPr/>
          <a:lstStyle/>
          <a:p>
            <a:r>
              <a:rPr lang="en-US" altLang="ru-RU" sz="3400" b="1" dirty="0">
                <a:solidFill>
                  <a:srgbClr val="C00000"/>
                </a:solidFill>
              </a:rPr>
              <a:t>C</a:t>
            </a:r>
            <a:r>
              <a:rPr lang="ru-RU" altLang="ru-RU" sz="3400" b="1" dirty="0" err="1">
                <a:solidFill>
                  <a:srgbClr val="C00000"/>
                </a:solidFill>
              </a:rPr>
              <a:t>имптомы</a:t>
            </a:r>
            <a:r>
              <a:rPr lang="en-US" altLang="ru-RU" sz="3400" b="1" dirty="0">
                <a:solidFill>
                  <a:srgbClr val="C00000"/>
                </a:solidFill>
              </a:rPr>
              <a:t> </a:t>
            </a:r>
            <a:r>
              <a:rPr lang="ru-RU" altLang="ru-RU" sz="3400" b="1" dirty="0">
                <a:solidFill>
                  <a:srgbClr val="C00000"/>
                </a:solidFill>
              </a:rPr>
              <a:t>депрессии, связанные с дефицитом норадреналина </a:t>
            </a:r>
          </a:p>
        </p:txBody>
      </p:sp>
      <p:sp>
        <p:nvSpPr>
          <p:cNvPr id="36867" name="Rectangle 3">
            <a:extLst>
              <a:ext uri="{FF2B5EF4-FFF2-40B4-BE49-F238E27FC236}">
                <a16:creationId xmlns:a16="http://schemas.microsoft.com/office/drawing/2014/main" id="{5F42F603-3D56-437E-BC5E-0102A03C87D5}"/>
              </a:ext>
            </a:extLst>
          </p:cNvPr>
          <p:cNvSpPr>
            <a:spLocks noGrp="1" noChangeArrowheads="1"/>
          </p:cNvSpPr>
          <p:nvPr>
            <p:ph type="body" idx="1"/>
          </p:nvPr>
        </p:nvSpPr>
        <p:spPr/>
        <p:txBody>
          <a:bodyPr/>
          <a:lstStyle/>
          <a:p>
            <a:r>
              <a:rPr lang="ru-RU" altLang="ru-RU"/>
              <a:t>апатия</a:t>
            </a:r>
          </a:p>
          <a:p>
            <a:r>
              <a:rPr lang="ru-RU" altLang="ru-RU"/>
              <a:t>заторможенность</a:t>
            </a:r>
          </a:p>
          <a:p>
            <a:r>
              <a:rPr lang="ru-RU" altLang="ru-RU"/>
              <a:t>нарушение концентрации внимания</a:t>
            </a:r>
          </a:p>
          <a:p>
            <a:r>
              <a:rPr lang="ru-RU" altLang="ru-RU"/>
              <a:t>упадок сил</a:t>
            </a:r>
          </a:p>
          <a:p>
            <a:r>
              <a:rPr lang="ru-RU" altLang="ru-RU"/>
              <a:t>быстрая утомляемость</a:t>
            </a:r>
          </a:p>
        </p:txBody>
      </p:sp>
    </p:spTree>
    <p:extLst>
      <p:ext uri="{BB962C8B-B14F-4D97-AF65-F5344CB8AC3E}">
        <p14:creationId xmlns:p14="http://schemas.microsoft.com/office/powerpoint/2010/main" val="12649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D95F7E-A87C-4C0A-A87E-F1C0923D036F}"/>
              </a:ext>
            </a:extLst>
          </p:cNvPr>
          <p:cNvSpPr>
            <a:spLocks noGrp="1" noChangeArrowheads="1"/>
          </p:cNvSpPr>
          <p:nvPr>
            <p:ph type="title"/>
          </p:nvPr>
        </p:nvSpPr>
        <p:spPr/>
        <p:txBody>
          <a:bodyPr/>
          <a:lstStyle/>
          <a:p>
            <a:r>
              <a:rPr lang="en-US" altLang="ru-RU" sz="3200" b="1" dirty="0">
                <a:solidFill>
                  <a:srgbClr val="C00000"/>
                </a:solidFill>
              </a:rPr>
              <a:t>C</a:t>
            </a:r>
            <a:r>
              <a:rPr lang="ru-RU" altLang="ru-RU" sz="3200" b="1" dirty="0" err="1">
                <a:solidFill>
                  <a:srgbClr val="C00000"/>
                </a:solidFill>
              </a:rPr>
              <a:t>имптомы</a:t>
            </a:r>
            <a:r>
              <a:rPr lang="en-US" altLang="ru-RU" sz="3200" b="1" dirty="0">
                <a:solidFill>
                  <a:srgbClr val="C00000"/>
                </a:solidFill>
              </a:rPr>
              <a:t> </a:t>
            </a:r>
            <a:r>
              <a:rPr lang="ru-RU" altLang="ru-RU" sz="3200" b="1" dirty="0">
                <a:solidFill>
                  <a:srgbClr val="C00000"/>
                </a:solidFill>
              </a:rPr>
              <a:t>депрессии, связанные с дефицитом серотонина и норадреналина</a:t>
            </a:r>
          </a:p>
        </p:txBody>
      </p:sp>
      <p:sp>
        <p:nvSpPr>
          <p:cNvPr id="37891" name="Rectangle 3">
            <a:extLst>
              <a:ext uri="{FF2B5EF4-FFF2-40B4-BE49-F238E27FC236}">
                <a16:creationId xmlns:a16="http://schemas.microsoft.com/office/drawing/2014/main" id="{0E2F9003-376E-4BDC-B35E-0398512D557D}"/>
              </a:ext>
            </a:extLst>
          </p:cNvPr>
          <p:cNvSpPr>
            <a:spLocks noGrp="1" noChangeArrowheads="1"/>
          </p:cNvSpPr>
          <p:nvPr>
            <p:ph type="body" idx="1"/>
          </p:nvPr>
        </p:nvSpPr>
        <p:spPr>
          <a:xfrm>
            <a:off x="2209800" y="1676401"/>
            <a:ext cx="8229600" cy="4530725"/>
          </a:xfrm>
        </p:spPr>
        <p:txBody>
          <a:bodyPr/>
          <a:lstStyle/>
          <a:p>
            <a:endParaRPr lang="ru-RU" altLang="ru-RU"/>
          </a:p>
          <a:p>
            <a:r>
              <a:rPr lang="ru-RU" altLang="ru-RU"/>
              <a:t>утрата интереса</a:t>
            </a:r>
          </a:p>
          <a:p>
            <a:r>
              <a:rPr lang="ru-RU" altLang="ru-RU"/>
              <a:t>подавленное настроение</a:t>
            </a:r>
          </a:p>
          <a:p>
            <a:r>
              <a:rPr lang="ru-RU" altLang="ru-RU"/>
              <a:t>снижение самооценки</a:t>
            </a:r>
          </a:p>
          <a:p>
            <a:r>
              <a:rPr lang="ru-RU" altLang="ru-RU"/>
              <a:t>нарушения сна</a:t>
            </a:r>
          </a:p>
          <a:p>
            <a:r>
              <a:rPr lang="ru-RU" altLang="ru-RU"/>
              <a:t>тревога</a:t>
            </a:r>
            <a:br>
              <a:rPr lang="ru-RU" altLang="ru-RU"/>
            </a:br>
            <a:endParaRPr lang="ru-RU" altLang="ru-RU"/>
          </a:p>
        </p:txBody>
      </p:sp>
    </p:spTree>
    <p:extLst>
      <p:ext uri="{BB962C8B-B14F-4D97-AF65-F5344CB8AC3E}">
        <p14:creationId xmlns:p14="http://schemas.microsoft.com/office/powerpoint/2010/main" val="23616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774825" y="642918"/>
            <a:ext cx="8642350" cy="5810270"/>
          </a:xfrm>
        </p:spPr>
        <p:txBody>
          <a:bodyPr/>
          <a:lstStyle/>
          <a:p>
            <a:pPr algn="just">
              <a:buNone/>
            </a:pPr>
            <a:r>
              <a:rPr lang="ru-RU" dirty="0"/>
              <a:t>	</a:t>
            </a:r>
          </a:p>
          <a:p>
            <a:pPr algn="just">
              <a:buNone/>
            </a:pPr>
            <a:r>
              <a:rPr lang="ru-RU" dirty="0"/>
              <a:t>	В 1896г. </a:t>
            </a:r>
            <a:r>
              <a:rPr lang="ru-RU" b="1" dirty="0" err="1"/>
              <a:t>Крепелин</a:t>
            </a:r>
            <a:r>
              <a:rPr lang="ru-RU" dirty="0"/>
              <a:t> выделил </a:t>
            </a:r>
            <a:r>
              <a:rPr lang="ru-RU" b="1" dirty="0">
                <a:solidFill>
                  <a:srgbClr val="C00000"/>
                </a:solidFill>
              </a:rPr>
              <a:t>Маниакально-депрессивный психоз (МДП) </a:t>
            </a:r>
            <a:r>
              <a:rPr lang="ru-RU" dirty="0"/>
              <a:t>в самостоятельную нозологическую единицу, противопоставив раннему слабоумию (</a:t>
            </a:r>
            <a:r>
              <a:rPr lang="en-US" dirty="0"/>
              <a:t>dementia praecox</a:t>
            </a:r>
            <a:r>
              <a:rPr lang="ru-RU" dirty="0"/>
              <a:t>), на основании </a:t>
            </a:r>
            <a:r>
              <a:rPr lang="ru-RU" dirty="0" err="1"/>
              <a:t>фазно-периодического</a:t>
            </a:r>
            <a:r>
              <a:rPr lang="ru-RU" dirty="0"/>
              <a:t> течения и благоприятного исхода. </a:t>
            </a:r>
          </a:p>
        </p:txBody>
      </p:sp>
    </p:spTree>
    <p:extLst>
      <p:ext uri="{BB962C8B-B14F-4D97-AF65-F5344CB8AC3E}">
        <p14:creationId xmlns:p14="http://schemas.microsoft.com/office/powerpoint/2010/main" val="147888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КЛИНИКА АФФЕКТИВНЫХ ПСИХОЗОВ</a:t>
            </a:r>
          </a:p>
        </p:txBody>
      </p:sp>
      <p:sp>
        <p:nvSpPr>
          <p:cNvPr id="3" name="Объект 2"/>
          <p:cNvSpPr>
            <a:spLocks noGrp="1"/>
          </p:cNvSpPr>
          <p:nvPr>
            <p:ph sz="half" idx="1"/>
          </p:nvPr>
        </p:nvSpPr>
        <p:spPr>
          <a:xfrm>
            <a:off x="609600" y="1600201"/>
            <a:ext cx="6146042" cy="4525963"/>
          </a:xfrm>
        </p:spPr>
        <p:txBody>
          <a:bodyPr>
            <a:normAutofit fontScale="55000" lnSpcReduction="20000"/>
          </a:bodyPr>
          <a:lstStyle/>
          <a:p>
            <a:pPr marL="0" indent="0" algn="ctr">
              <a:buNone/>
            </a:pPr>
            <a:r>
              <a:rPr lang="ru-RU" sz="3400" b="1" dirty="0">
                <a:solidFill>
                  <a:srgbClr val="C00000"/>
                </a:solidFill>
              </a:rPr>
              <a:t>ДЕПРЕССИЯ</a:t>
            </a:r>
          </a:p>
          <a:p>
            <a:pPr marL="0" indent="0" algn="ctr">
              <a:buNone/>
            </a:pPr>
            <a:r>
              <a:rPr lang="ru-RU" b="1" dirty="0" err="1">
                <a:solidFill>
                  <a:srgbClr val="C00000"/>
                </a:solidFill>
              </a:rPr>
              <a:t>стойкоее</a:t>
            </a:r>
            <a:r>
              <a:rPr lang="ru-RU" b="1" dirty="0">
                <a:solidFill>
                  <a:srgbClr val="C00000"/>
                </a:solidFill>
              </a:rPr>
              <a:t> более 2х недель</a:t>
            </a:r>
          </a:p>
          <a:p>
            <a:r>
              <a:rPr lang="ru-RU" sz="3200" b="1" dirty="0">
                <a:solidFill>
                  <a:prstClr val="black"/>
                </a:solidFill>
              </a:rPr>
              <a:t>снижение настроения – печаль</a:t>
            </a:r>
          </a:p>
          <a:p>
            <a:r>
              <a:rPr lang="ru-RU" sz="3200" b="1" dirty="0">
                <a:solidFill>
                  <a:prstClr val="black"/>
                </a:solidFill>
              </a:rPr>
              <a:t>замедление мышления</a:t>
            </a:r>
          </a:p>
          <a:p>
            <a:r>
              <a:rPr lang="ru-RU" sz="3200" b="1" dirty="0">
                <a:solidFill>
                  <a:prstClr val="black"/>
                </a:solidFill>
              </a:rPr>
              <a:t>замедление моторики</a:t>
            </a:r>
          </a:p>
          <a:p>
            <a:r>
              <a:rPr lang="ru-RU" sz="3200" b="1" dirty="0">
                <a:solidFill>
                  <a:prstClr val="black"/>
                </a:solidFill>
              </a:rPr>
              <a:t>Суточные колебания настроения с ухудшением в утренние часы (предрассветная тоска)</a:t>
            </a:r>
            <a:endParaRPr lang="en-US" sz="3200" b="1" dirty="0">
              <a:solidFill>
                <a:prstClr val="black"/>
              </a:solidFill>
            </a:endParaRPr>
          </a:p>
          <a:p>
            <a:r>
              <a:rPr lang="ru-RU" sz="3200" b="1" dirty="0">
                <a:solidFill>
                  <a:prstClr val="black"/>
                </a:solidFill>
              </a:rPr>
              <a:t>Ранние пробуждения (4.00-5.00)</a:t>
            </a:r>
          </a:p>
          <a:p>
            <a:pPr lvl="0"/>
            <a:r>
              <a:rPr lang="ru-RU" sz="3200" dirty="0" err="1">
                <a:solidFill>
                  <a:prstClr val="black"/>
                </a:solidFill>
              </a:rPr>
              <a:t>ангедония</a:t>
            </a:r>
            <a:endParaRPr lang="ru-RU" sz="3200" dirty="0">
              <a:solidFill>
                <a:prstClr val="black"/>
              </a:solidFill>
            </a:endParaRPr>
          </a:p>
          <a:p>
            <a:pPr lvl="0"/>
            <a:r>
              <a:rPr lang="ru-RU" sz="3200" dirty="0">
                <a:solidFill>
                  <a:prstClr val="black"/>
                </a:solidFill>
              </a:rPr>
              <a:t>чувство вины</a:t>
            </a:r>
            <a:endParaRPr lang="en-US" sz="3200" dirty="0">
              <a:solidFill>
                <a:prstClr val="black"/>
              </a:solidFill>
            </a:endParaRPr>
          </a:p>
          <a:p>
            <a:pPr lvl="0"/>
            <a:r>
              <a:rPr lang="ru-RU" sz="3200" dirty="0">
                <a:solidFill>
                  <a:prstClr val="black"/>
                </a:solidFill>
              </a:rPr>
              <a:t>жалобы на когнитивное снижение</a:t>
            </a:r>
          </a:p>
          <a:p>
            <a:pPr lvl="0"/>
            <a:r>
              <a:rPr lang="ru-RU" sz="3200" dirty="0">
                <a:solidFill>
                  <a:prstClr val="black"/>
                </a:solidFill>
              </a:rPr>
              <a:t>идеи самоуничижения</a:t>
            </a:r>
          </a:p>
          <a:p>
            <a:pPr lvl="0"/>
            <a:r>
              <a:rPr lang="ru-RU" sz="3200" dirty="0">
                <a:solidFill>
                  <a:prstClr val="black"/>
                </a:solidFill>
              </a:rPr>
              <a:t>снижение энергии</a:t>
            </a:r>
          </a:p>
          <a:p>
            <a:pPr lvl="0"/>
            <a:r>
              <a:rPr lang="ru-RU" sz="3200" dirty="0">
                <a:solidFill>
                  <a:prstClr val="black"/>
                </a:solidFill>
              </a:rPr>
              <a:t>утрата интересов </a:t>
            </a:r>
          </a:p>
          <a:p>
            <a:pPr lvl="0"/>
            <a:r>
              <a:rPr lang="ru-RU" sz="3200" dirty="0">
                <a:solidFill>
                  <a:prstClr val="black"/>
                </a:solidFill>
              </a:rPr>
              <a:t>неуверенность в себе</a:t>
            </a:r>
          </a:p>
          <a:p>
            <a:pPr lvl="0"/>
            <a:r>
              <a:rPr lang="ru-RU" sz="3200" dirty="0">
                <a:solidFill>
                  <a:prstClr val="black"/>
                </a:solidFill>
              </a:rPr>
              <a:t>Триада Протопопова (тахикардия, </a:t>
            </a:r>
            <a:r>
              <a:rPr lang="ru-RU" sz="3200" dirty="0" err="1">
                <a:solidFill>
                  <a:prstClr val="black"/>
                </a:solidFill>
              </a:rPr>
              <a:t>мидриаз</a:t>
            </a:r>
            <a:r>
              <a:rPr lang="ru-RU" sz="3200" dirty="0">
                <a:solidFill>
                  <a:prstClr val="black"/>
                </a:solidFill>
              </a:rPr>
              <a:t>, запор)</a:t>
            </a:r>
          </a:p>
          <a:p>
            <a:endParaRPr lang="ru-RU" dirty="0"/>
          </a:p>
        </p:txBody>
      </p:sp>
      <p:sp>
        <p:nvSpPr>
          <p:cNvPr id="4" name="Объект 3"/>
          <p:cNvSpPr>
            <a:spLocks noGrp="1"/>
          </p:cNvSpPr>
          <p:nvPr>
            <p:ph sz="half" idx="2"/>
          </p:nvPr>
        </p:nvSpPr>
        <p:spPr>
          <a:xfrm>
            <a:off x="6960358" y="1600201"/>
            <a:ext cx="4622042" cy="4525963"/>
          </a:xfrm>
        </p:spPr>
        <p:txBody>
          <a:bodyPr>
            <a:normAutofit fontScale="55000" lnSpcReduction="20000"/>
          </a:bodyPr>
          <a:lstStyle/>
          <a:p>
            <a:pPr marL="0" indent="0" algn="ctr">
              <a:buNone/>
            </a:pPr>
            <a:r>
              <a:rPr lang="ru-RU" sz="3400" b="1" dirty="0">
                <a:solidFill>
                  <a:srgbClr val="C00000"/>
                </a:solidFill>
              </a:rPr>
              <a:t>МАНИЯ</a:t>
            </a:r>
          </a:p>
          <a:p>
            <a:pPr marL="0" indent="0" algn="ctr">
              <a:buNone/>
            </a:pPr>
            <a:r>
              <a:rPr lang="ru-RU" b="1" dirty="0">
                <a:solidFill>
                  <a:srgbClr val="C00000"/>
                </a:solidFill>
              </a:rPr>
              <a:t>стойкое более 4х суток</a:t>
            </a:r>
          </a:p>
          <a:p>
            <a:r>
              <a:rPr lang="ru-RU" sz="3200" b="1" dirty="0"/>
              <a:t>повышенное настроение </a:t>
            </a:r>
          </a:p>
          <a:p>
            <a:r>
              <a:rPr lang="ru-RU" sz="3200" b="1" dirty="0"/>
              <a:t>ускорение мышления</a:t>
            </a:r>
          </a:p>
          <a:p>
            <a:r>
              <a:rPr lang="ru-RU" sz="3200" b="1" dirty="0"/>
              <a:t>ускорение моторики</a:t>
            </a:r>
          </a:p>
          <a:p>
            <a:r>
              <a:rPr lang="ru-RU" sz="3200" dirty="0"/>
              <a:t>снижение потребности во сне 2-3 часа в сутки</a:t>
            </a:r>
          </a:p>
          <a:p>
            <a:r>
              <a:rPr lang="ru-RU" sz="3200" dirty="0"/>
              <a:t>усиление влечений</a:t>
            </a:r>
          </a:p>
          <a:p>
            <a:r>
              <a:rPr lang="ru-RU" sz="3200" dirty="0"/>
              <a:t>идеи величия</a:t>
            </a:r>
          </a:p>
          <a:p>
            <a:r>
              <a:rPr lang="ru-RU" sz="3200" dirty="0"/>
              <a:t>переоценка своих способностей</a:t>
            </a:r>
          </a:p>
          <a:p>
            <a:pPr marL="0" indent="0">
              <a:buNone/>
            </a:pPr>
            <a:endParaRPr lang="ru-RU" dirty="0"/>
          </a:p>
        </p:txBody>
      </p:sp>
    </p:spTree>
    <p:extLst>
      <p:ext uri="{BB962C8B-B14F-4D97-AF65-F5344CB8AC3E}">
        <p14:creationId xmlns:p14="http://schemas.microsoft.com/office/powerpoint/2010/main" val="42445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ОВ\ola\ЛЕКЦИИ ПСИХИАТРИЯ\Интерны\общая психопатология\Безымянный.jpg"/>
          <p:cNvPicPr>
            <a:picLocks noChangeAspect="1" noChangeArrowheads="1"/>
          </p:cNvPicPr>
          <p:nvPr/>
        </p:nvPicPr>
        <p:blipFill>
          <a:blip r:embed="rId2" cstate="print"/>
          <a:srcRect/>
          <a:stretch>
            <a:fillRect/>
          </a:stretch>
        </p:blipFill>
        <p:spPr bwMode="auto">
          <a:xfrm>
            <a:off x="1874759" y="204952"/>
            <a:ext cx="10059738" cy="6653048"/>
          </a:xfrm>
          <a:prstGeom prst="rect">
            <a:avLst/>
          </a:prstGeom>
          <a:noFill/>
        </p:spPr>
      </p:pic>
      <p:sp>
        <p:nvSpPr>
          <p:cNvPr id="4" name="Прямоугольник 3"/>
          <p:cNvSpPr/>
          <p:nvPr/>
        </p:nvSpPr>
        <p:spPr>
          <a:xfrm>
            <a:off x="220716" y="2601310"/>
            <a:ext cx="3342291"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w="0"/>
                <a:solidFill>
                  <a:prstClr val="black"/>
                </a:solidFill>
                <a:effectLst/>
                <a:uLnTx/>
                <a:uFillTx/>
                <a:latin typeface="Calibri"/>
                <a:ea typeface="+mn-ea"/>
                <a:cs typeface="+mn-cs"/>
              </a:rPr>
              <a:t>Диагностическая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w="0"/>
                <a:solidFill>
                  <a:prstClr val="black"/>
                </a:solidFill>
                <a:effectLst/>
                <a:uLnTx/>
                <a:uFillTx/>
                <a:latin typeface="Calibri"/>
                <a:ea typeface="+mn-ea"/>
                <a:cs typeface="+mn-cs"/>
              </a:rPr>
              <a:t>иерархия</a:t>
            </a:r>
          </a:p>
        </p:txBody>
      </p:sp>
    </p:spTree>
    <p:extLst>
      <p:ext uri="{BB962C8B-B14F-4D97-AF65-F5344CB8AC3E}">
        <p14:creationId xmlns:p14="http://schemas.microsoft.com/office/powerpoint/2010/main" val="1057586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03389" y="115889"/>
            <a:ext cx="8785225" cy="865187"/>
          </a:xfrm>
        </p:spPr>
        <p:txBody>
          <a:bodyPr/>
          <a:lstStyle/>
          <a:p>
            <a:r>
              <a:rPr lang="ru-RU" sz="4600" b="1" dirty="0">
                <a:solidFill>
                  <a:srgbClr val="C00000"/>
                </a:solidFill>
              </a:rPr>
              <a:t>Аффективные синдромы</a:t>
            </a:r>
            <a:endParaRPr lang="en-US" sz="4800" b="1" dirty="0">
              <a:solidFill>
                <a:srgbClr val="C00000"/>
              </a:solidFill>
            </a:endParaRPr>
          </a:p>
        </p:txBody>
      </p:sp>
      <p:sp>
        <p:nvSpPr>
          <p:cNvPr id="31747" name="Rectangle 3"/>
          <p:cNvSpPr>
            <a:spLocks noGrp="1" noChangeArrowheads="1"/>
          </p:cNvSpPr>
          <p:nvPr>
            <p:ph type="body" sz="half" idx="1"/>
          </p:nvPr>
        </p:nvSpPr>
        <p:spPr>
          <a:xfrm>
            <a:off x="1524001" y="1125539"/>
            <a:ext cx="5795963" cy="5400675"/>
          </a:xfrm>
        </p:spPr>
        <p:txBody>
          <a:bodyPr/>
          <a:lstStyle/>
          <a:p>
            <a:pPr>
              <a:buNone/>
            </a:pPr>
            <a:r>
              <a:rPr lang="ru-RU" sz="2800" b="1" dirty="0">
                <a:solidFill>
                  <a:srgbClr val="663300"/>
                </a:solidFill>
              </a:rPr>
              <a:t>	</a:t>
            </a:r>
            <a:r>
              <a:rPr lang="ru-RU" sz="2800" b="1" dirty="0" err="1">
                <a:solidFill>
                  <a:srgbClr val="663300"/>
                </a:solidFill>
              </a:rPr>
              <a:t>Крепелин</a:t>
            </a:r>
            <a:r>
              <a:rPr lang="ru-RU" sz="2800" dirty="0"/>
              <a:t> выделил три их компонента:</a:t>
            </a:r>
          </a:p>
          <a:p>
            <a:pPr>
              <a:buNone/>
            </a:pPr>
            <a:endParaRPr lang="en-US" sz="2800" dirty="0"/>
          </a:p>
          <a:p>
            <a:pPr lvl="1"/>
            <a:r>
              <a:rPr lang="ru-RU" sz="2400" b="1" dirty="0">
                <a:solidFill>
                  <a:srgbClr val="CC0000"/>
                </a:solidFill>
              </a:rPr>
              <a:t>Эмоциональный (</a:t>
            </a:r>
            <a:r>
              <a:rPr lang="ru-RU" sz="2400" b="1" dirty="0" err="1">
                <a:solidFill>
                  <a:srgbClr val="CC0000"/>
                </a:solidFill>
              </a:rPr>
              <a:t>тимический</a:t>
            </a:r>
            <a:r>
              <a:rPr lang="ru-RU" sz="2400" b="1" dirty="0">
                <a:solidFill>
                  <a:srgbClr val="CC0000"/>
                </a:solidFill>
              </a:rPr>
              <a:t>)</a:t>
            </a:r>
            <a:endParaRPr lang="en-US" sz="2400" b="1" dirty="0">
              <a:solidFill>
                <a:srgbClr val="CC0000"/>
              </a:solidFill>
            </a:endParaRPr>
          </a:p>
          <a:p>
            <a:pPr lvl="2"/>
            <a:r>
              <a:rPr lang="ru-RU" sz="2000" dirty="0"/>
              <a:t>Счастье</a:t>
            </a:r>
            <a:r>
              <a:rPr lang="en-US" sz="2000" dirty="0"/>
              <a:t> / </a:t>
            </a:r>
            <a:r>
              <a:rPr lang="ru-RU" sz="2000" dirty="0"/>
              <a:t>Тоска</a:t>
            </a:r>
          </a:p>
          <a:p>
            <a:pPr lvl="2">
              <a:buNone/>
            </a:pPr>
            <a:endParaRPr lang="en-US" sz="2000" dirty="0"/>
          </a:p>
          <a:p>
            <a:pPr lvl="1"/>
            <a:r>
              <a:rPr lang="ru-RU" sz="2400" b="1" dirty="0">
                <a:solidFill>
                  <a:srgbClr val="3333FF"/>
                </a:solidFill>
              </a:rPr>
              <a:t>Интеллектуальный (</a:t>
            </a:r>
            <a:r>
              <a:rPr lang="ru-RU" sz="2400" b="1" dirty="0" err="1">
                <a:solidFill>
                  <a:srgbClr val="3333FF"/>
                </a:solidFill>
              </a:rPr>
              <a:t>идеаторный</a:t>
            </a:r>
            <a:r>
              <a:rPr lang="ru-RU" sz="2400" b="1" dirty="0">
                <a:solidFill>
                  <a:srgbClr val="3333FF"/>
                </a:solidFill>
              </a:rPr>
              <a:t>)</a:t>
            </a:r>
            <a:endParaRPr lang="en-US" sz="2400" b="1" dirty="0">
              <a:solidFill>
                <a:srgbClr val="3333FF"/>
              </a:solidFill>
            </a:endParaRPr>
          </a:p>
          <a:p>
            <a:pPr lvl="2"/>
            <a:r>
              <a:rPr lang="ru-RU" sz="2000" dirty="0"/>
              <a:t>Темп мышления</a:t>
            </a:r>
            <a:endParaRPr lang="en-US" sz="2000" dirty="0"/>
          </a:p>
          <a:p>
            <a:pPr lvl="2"/>
            <a:r>
              <a:rPr lang="ru-RU" sz="2000" dirty="0"/>
              <a:t>Содержание мыслей</a:t>
            </a:r>
          </a:p>
          <a:p>
            <a:pPr lvl="2">
              <a:buNone/>
            </a:pPr>
            <a:endParaRPr lang="en-US" sz="2000" dirty="0"/>
          </a:p>
          <a:p>
            <a:pPr lvl="1"/>
            <a:r>
              <a:rPr lang="ru-RU" sz="2400" b="1" dirty="0">
                <a:solidFill>
                  <a:srgbClr val="006600"/>
                </a:solidFill>
              </a:rPr>
              <a:t>Двигательно-волевой (моторный)</a:t>
            </a:r>
            <a:endParaRPr lang="en-US" sz="2400" b="1" dirty="0">
              <a:solidFill>
                <a:srgbClr val="006600"/>
              </a:solidFill>
            </a:endParaRPr>
          </a:p>
          <a:p>
            <a:pPr lvl="2"/>
            <a:r>
              <a:rPr lang="ru-RU" sz="2000" dirty="0"/>
              <a:t>Энергия и активность</a:t>
            </a:r>
            <a:endParaRPr lang="en-US" sz="2000" dirty="0"/>
          </a:p>
        </p:txBody>
      </p:sp>
      <p:pic>
        <p:nvPicPr>
          <p:cNvPr id="31748" name="Picture 4" descr="6"/>
          <p:cNvPicPr>
            <a:picLocks noGrp="1" noChangeAspect="1" noChangeArrowheads="1"/>
          </p:cNvPicPr>
          <p:nvPr>
            <p:ph sz="half" idx="2"/>
          </p:nvPr>
        </p:nvPicPr>
        <p:blipFill>
          <a:blip r:embed="rId3" cstate="print"/>
          <a:srcRect/>
          <a:stretch>
            <a:fillRect/>
          </a:stretch>
        </p:blipFill>
        <p:spPr>
          <a:xfrm>
            <a:off x="7239009" y="1557338"/>
            <a:ext cx="3275005" cy="4443430"/>
          </a:xfrm>
          <a:noFill/>
          <a:ln/>
        </p:spPr>
      </p:pic>
    </p:spTree>
    <p:extLst>
      <p:ext uri="{BB962C8B-B14F-4D97-AF65-F5344CB8AC3E}">
        <p14:creationId xmlns:p14="http://schemas.microsoft.com/office/powerpoint/2010/main" val="337477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1828800" y="228600"/>
            <a:ext cx="0" cy="624840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2771" name="Line 3"/>
          <p:cNvSpPr>
            <a:spLocks noChangeShapeType="1"/>
          </p:cNvSpPr>
          <p:nvPr/>
        </p:nvSpPr>
        <p:spPr bwMode="auto">
          <a:xfrm>
            <a:off x="1828800" y="3352800"/>
            <a:ext cx="8839200" cy="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2772" name="Freeform 4"/>
          <p:cNvSpPr>
            <a:spLocks/>
          </p:cNvSpPr>
          <p:nvPr/>
        </p:nvSpPr>
        <p:spPr bwMode="auto">
          <a:xfrm>
            <a:off x="2057400" y="2552700"/>
            <a:ext cx="7848600" cy="1485900"/>
          </a:xfrm>
          <a:custGeom>
            <a:avLst/>
            <a:gdLst/>
            <a:ahLst/>
            <a:cxnLst>
              <a:cxn ang="0">
                <a:pos x="0" y="936"/>
              </a:cxn>
              <a:cxn ang="0">
                <a:pos x="1200" y="24"/>
              </a:cxn>
              <a:cxn ang="0">
                <a:pos x="3120" y="792"/>
              </a:cxn>
              <a:cxn ang="0">
                <a:pos x="4944" y="24"/>
              </a:cxn>
            </a:cxnLst>
            <a:rect l="0" t="0" r="r" b="b"/>
            <a:pathLst>
              <a:path w="4944" h="936">
                <a:moveTo>
                  <a:pt x="0" y="936"/>
                </a:moveTo>
                <a:cubicBezTo>
                  <a:pt x="340" y="492"/>
                  <a:pt x="680" y="48"/>
                  <a:pt x="1200" y="24"/>
                </a:cubicBezTo>
                <a:cubicBezTo>
                  <a:pt x="1720" y="0"/>
                  <a:pt x="2496" y="792"/>
                  <a:pt x="3120" y="792"/>
                </a:cubicBezTo>
                <a:cubicBezTo>
                  <a:pt x="3744" y="792"/>
                  <a:pt x="4344" y="408"/>
                  <a:pt x="4944" y="24"/>
                </a:cubicBezTo>
              </a:path>
            </a:pathLst>
          </a:custGeom>
          <a:noFill/>
          <a:ln w="28575" cmpd="sng">
            <a:solidFill>
              <a:schemeClr val="hlink"/>
            </a:solidFill>
            <a:round/>
            <a:headEnd/>
            <a:tailEnd/>
          </a:ln>
          <a:effectLst/>
        </p:spPr>
        <p:txBody>
          <a:bodyPr/>
          <a:lstStyle/>
          <a:p>
            <a:endParaRPr lang="ru-RU" dirty="0">
              <a:solidFill>
                <a:prstClr val="black"/>
              </a:solidFill>
            </a:endParaRPr>
          </a:p>
        </p:txBody>
      </p:sp>
      <p:sp>
        <p:nvSpPr>
          <p:cNvPr id="32773" name="Freeform 5"/>
          <p:cNvSpPr>
            <a:spLocks/>
          </p:cNvSpPr>
          <p:nvPr/>
        </p:nvSpPr>
        <p:spPr bwMode="auto">
          <a:xfrm>
            <a:off x="2209800" y="2705100"/>
            <a:ext cx="7848600" cy="1485900"/>
          </a:xfrm>
          <a:custGeom>
            <a:avLst/>
            <a:gdLst/>
            <a:ahLst/>
            <a:cxnLst>
              <a:cxn ang="0">
                <a:pos x="0" y="936"/>
              </a:cxn>
              <a:cxn ang="0">
                <a:pos x="1200" y="24"/>
              </a:cxn>
              <a:cxn ang="0">
                <a:pos x="3120" y="792"/>
              </a:cxn>
              <a:cxn ang="0">
                <a:pos x="4944" y="24"/>
              </a:cxn>
            </a:cxnLst>
            <a:rect l="0" t="0" r="r" b="b"/>
            <a:pathLst>
              <a:path w="4944" h="936">
                <a:moveTo>
                  <a:pt x="0" y="936"/>
                </a:moveTo>
                <a:cubicBezTo>
                  <a:pt x="340" y="492"/>
                  <a:pt x="680" y="48"/>
                  <a:pt x="1200" y="24"/>
                </a:cubicBezTo>
                <a:cubicBezTo>
                  <a:pt x="1720" y="0"/>
                  <a:pt x="2496" y="792"/>
                  <a:pt x="3120" y="792"/>
                </a:cubicBezTo>
                <a:cubicBezTo>
                  <a:pt x="3744" y="792"/>
                  <a:pt x="4344" y="408"/>
                  <a:pt x="4944" y="24"/>
                </a:cubicBezTo>
              </a:path>
            </a:pathLst>
          </a:custGeom>
          <a:noFill/>
          <a:ln w="38100" cmpd="sng">
            <a:solidFill>
              <a:srgbClr val="FF0000"/>
            </a:solidFill>
            <a:round/>
            <a:headEnd/>
            <a:tailEnd/>
          </a:ln>
          <a:effectLst/>
        </p:spPr>
        <p:txBody>
          <a:bodyPr/>
          <a:lstStyle/>
          <a:p>
            <a:endParaRPr lang="ru-RU">
              <a:solidFill>
                <a:prstClr val="black"/>
              </a:solidFill>
            </a:endParaRPr>
          </a:p>
        </p:txBody>
      </p:sp>
      <p:sp>
        <p:nvSpPr>
          <p:cNvPr id="32774" name="Freeform 6"/>
          <p:cNvSpPr>
            <a:spLocks/>
          </p:cNvSpPr>
          <p:nvPr/>
        </p:nvSpPr>
        <p:spPr bwMode="auto">
          <a:xfrm>
            <a:off x="2362200" y="2857500"/>
            <a:ext cx="7848600" cy="1485900"/>
          </a:xfrm>
          <a:custGeom>
            <a:avLst/>
            <a:gdLst/>
            <a:ahLst/>
            <a:cxnLst>
              <a:cxn ang="0">
                <a:pos x="0" y="936"/>
              </a:cxn>
              <a:cxn ang="0">
                <a:pos x="1200" y="24"/>
              </a:cxn>
              <a:cxn ang="0">
                <a:pos x="3120" y="792"/>
              </a:cxn>
              <a:cxn ang="0">
                <a:pos x="4944" y="24"/>
              </a:cxn>
            </a:cxnLst>
            <a:rect l="0" t="0" r="r" b="b"/>
            <a:pathLst>
              <a:path w="4944" h="936">
                <a:moveTo>
                  <a:pt x="0" y="936"/>
                </a:moveTo>
                <a:cubicBezTo>
                  <a:pt x="340" y="492"/>
                  <a:pt x="680" y="48"/>
                  <a:pt x="1200" y="24"/>
                </a:cubicBezTo>
                <a:cubicBezTo>
                  <a:pt x="1720" y="0"/>
                  <a:pt x="2496" y="792"/>
                  <a:pt x="3120" y="792"/>
                </a:cubicBezTo>
                <a:cubicBezTo>
                  <a:pt x="3744" y="792"/>
                  <a:pt x="4344" y="408"/>
                  <a:pt x="4944" y="24"/>
                </a:cubicBezTo>
              </a:path>
            </a:pathLst>
          </a:custGeom>
          <a:noFill/>
          <a:ln w="28575" cmpd="sng">
            <a:solidFill>
              <a:srgbClr val="000099"/>
            </a:solidFill>
            <a:round/>
            <a:headEnd/>
            <a:tailEnd/>
          </a:ln>
          <a:effectLst/>
        </p:spPr>
        <p:txBody>
          <a:bodyPr/>
          <a:lstStyle/>
          <a:p>
            <a:endParaRPr lang="ru-RU">
              <a:solidFill>
                <a:prstClr val="black"/>
              </a:solidFill>
            </a:endParaRPr>
          </a:p>
        </p:txBody>
      </p:sp>
      <p:sp>
        <p:nvSpPr>
          <p:cNvPr id="32775" name="Text Box 7"/>
          <p:cNvSpPr txBox="1">
            <a:spLocks noChangeArrowheads="1"/>
          </p:cNvSpPr>
          <p:nvPr/>
        </p:nvSpPr>
        <p:spPr bwMode="auto">
          <a:xfrm>
            <a:off x="2514600" y="434975"/>
            <a:ext cx="4121150" cy="579438"/>
          </a:xfrm>
          <a:prstGeom prst="rect">
            <a:avLst/>
          </a:prstGeom>
          <a:noFill/>
          <a:ln w="9525">
            <a:noFill/>
            <a:miter lim="800000"/>
            <a:headEnd/>
            <a:tailEnd/>
          </a:ln>
          <a:effectLst/>
        </p:spPr>
        <p:txBody>
          <a:bodyPr wrap="none">
            <a:spAutoFit/>
          </a:bodyPr>
          <a:lstStyle/>
          <a:p>
            <a:r>
              <a:rPr lang="ru-RU" sz="3200" b="1">
                <a:solidFill>
                  <a:srgbClr val="006600"/>
                </a:solidFill>
                <a:latin typeface="Times New Roman" pitchFamily="18" charset="0"/>
              </a:rPr>
              <a:t>Нормальный аффект</a:t>
            </a:r>
            <a:endParaRPr lang="en-US" sz="3200" b="1">
              <a:solidFill>
                <a:srgbClr val="006600"/>
              </a:solidFill>
              <a:latin typeface="Times New Roman" pitchFamily="18" charset="0"/>
            </a:endParaRPr>
          </a:p>
        </p:txBody>
      </p:sp>
      <p:sp>
        <p:nvSpPr>
          <p:cNvPr id="32776" name="Text Box 8"/>
          <p:cNvSpPr txBox="1">
            <a:spLocks noChangeArrowheads="1"/>
          </p:cNvSpPr>
          <p:nvPr/>
        </p:nvSpPr>
        <p:spPr bwMode="auto">
          <a:xfrm>
            <a:off x="4267200" y="4038600"/>
            <a:ext cx="2998788" cy="457200"/>
          </a:xfrm>
          <a:prstGeom prst="rect">
            <a:avLst/>
          </a:prstGeom>
          <a:noFill/>
          <a:ln w="9525">
            <a:noFill/>
            <a:miter lim="800000"/>
            <a:headEnd/>
            <a:tailEnd/>
          </a:ln>
          <a:effectLst/>
        </p:spPr>
        <p:txBody>
          <a:bodyPr wrap="none">
            <a:spAutoFit/>
          </a:bodyPr>
          <a:lstStyle/>
          <a:p>
            <a:r>
              <a:rPr lang="ru-RU" sz="2400" b="1">
                <a:solidFill>
                  <a:srgbClr val="FF0000"/>
                </a:solidFill>
                <a:latin typeface="Times New Roman" pitchFamily="18" charset="0"/>
              </a:rPr>
              <a:t>Волевая активность</a:t>
            </a:r>
            <a:endParaRPr lang="en-US" sz="2400" b="1">
              <a:solidFill>
                <a:srgbClr val="FF0000"/>
              </a:solidFill>
              <a:latin typeface="Times New Roman" pitchFamily="18" charset="0"/>
            </a:endParaRPr>
          </a:p>
        </p:txBody>
      </p:sp>
      <p:sp>
        <p:nvSpPr>
          <p:cNvPr id="32777" name="Text Box 9"/>
          <p:cNvSpPr txBox="1">
            <a:spLocks noChangeArrowheads="1"/>
          </p:cNvSpPr>
          <p:nvPr/>
        </p:nvSpPr>
        <p:spPr bwMode="auto">
          <a:xfrm>
            <a:off x="4251325" y="4689475"/>
            <a:ext cx="3124200" cy="457200"/>
          </a:xfrm>
          <a:prstGeom prst="rect">
            <a:avLst/>
          </a:prstGeom>
          <a:noFill/>
          <a:ln w="9525">
            <a:noFill/>
            <a:miter lim="800000"/>
            <a:headEnd/>
            <a:tailEnd/>
          </a:ln>
          <a:effectLst/>
        </p:spPr>
        <p:txBody>
          <a:bodyPr wrap="none">
            <a:spAutoFit/>
          </a:bodyPr>
          <a:lstStyle/>
          <a:p>
            <a:r>
              <a:rPr lang="ru-RU" sz="2400" b="1" dirty="0">
                <a:solidFill>
                  <a:srgbClr val="000099"/>
                </a:solidFill>
                <a:latin typeface="Times New Roman" pitchFamily="18" charset="0"/>
              </a:rPr>
              <a:t>Эмоциональный фон</a:t>
            </a:r>
            <a:endParaRPr lang="en-US" sz="2400" b="1" dirty="0">
              <a:solidFill>
                <a:srgbClr val="000099"/>
              </a:solidFill>
              <a:latin typeface="Times New Roman" pitchFamily="18" charset="0"/>
            </a:endParaRPr>
          </a:p>
        </p:txBody>
      </p:sp>
      <p:sp>
        <p:nvSpPr>
          <p:cNvPr id="32778" name="Text Box 10"/>
          <p:cNvSpPr txBox="1">
            <a:spLocks noChangeArrowheads="1"/>
          </p:cNvSpPr>
          <p:nvPr/>
        </p:nvSpPr>
        <p:spPr bwMode="auto">
          <a:xfrm>
            <a:off x="4267200" y="5410200"/>
            <a:ext cx="3981450" cy="457200"/>
          </a:xfrm>
          <a:prstGeom prst="rect">
            <a:avLst/>
          </a:prstGeom>
          <a:noFill/>
          <a:ln w="9525">
            <a:noFill/>
            <a:miter lim="800000"/>
            <a:headEnd/>
            <a:tailEnd/>
          </a:ln>
          <a:effectLst/>
        </p:spPr>
        <p:txBody>
          <a:bodyPr wrap="none">
            <a:spAutoFit/>
          </a:bodyPr>
          <a:lstStyle/>
          <a:p>
            <a:r>
              <a:rPr lang="ru-RU" sz="2400" b="1" dirty="0">
                <a:solidFill>
                  <a:srgbClr val="0000FF"/>
                </a:solidFill>
                <a:latin typeface="Times New Roman" pitchFamily="18" charset="0"/>
              </a:rPr>
              <a:t>Темп и содержание мыслей</a:t>
            </a:r>
            <a:endParaRPr lang="en-US" sz="2400" b="1" dirty="0">
              <a:solidFill>
                <a:srgbClr val="008000"/>
              </a:solidFill>
              <a:latin typeface="Times New Roman" pitchFamily="18" charset="0"/>
            </a:endParaRPr>
          </a:p>
        </p:txBody>
      </p:sp>
      <p:pic>
        <p:nvPicPr>
          <p:cNvPr id="32779" name="Picture 11"/>
          <p:cNvPicPr>
            <a:picLocks noChangeAspect="1" noChangeArrowheads="1"/>
          </p:cNvPicPr>
          <p:nvPr/>
        </p:nvPicPr>
        <p:blipFill>
          <a:blip r:embed="rId3" cstate="print"/>
          <a:srcRect/>
          <a:stretch>
            <a:fillRect/>
          </a:stretch>
        </p:blipFill>
        <p:spPr bwMode="auto">
          <a:xfrm>
            <a:off x="9264651" y="3933826"/>
            <a:ext cx="1184275" cy="2728913"/>
          </a:xfrm>
          <a:prstGeom prst="rect">
            <a:avLst/>
          </a:prstGeom>
          <a:noFill/>
        </p:spPr>
      </p:pic>
      <p:sp>
        <p:nvSpPr>
          <p:cNvPr id="32780" name="Rectangle 12"/>
          <p:cNvSpPr>
            <a:spLocks noChangeArrowheads="1"/>
          </p:cNvSpPr>
          <p:nvPr/>
        </p:nvSpPr>
        <p:spPr bwMode="auto">
          <a:xfrm>
            <a:off x="3122613" y="1270000"/>
            <a:ext cx="6959600" cy="457200"/>
          </a:xfrm>
          <a:prstGeom prst="rect">
            <a:avLst/>
          </a:prstGeom>
          <a:noFill/>
          <a:ln w="9525">
            <a:noFill/>
            <a:miter lim="800000"/>
            <a:headEnd/>
            <a:tailEnd/>
          </a:ln>
          <a:effectLst/>
        </p:spPr>
        <p:txBody>
          <a:bodyPr wrap="none">
            <a:spAutoFit/>
          </a:bodyPr>
          <a:lstStyle/>
          <a:p>
            <a:pPr eaLnBrk="0" hangingPunct="0"/>
            <a:r>
              <a:rPr lang="en-US" sz="2400">
                <a:solidFill>
                  <a:prstClr val="black"/>
                </a:solidFill>
                <a:latin typeface="Times" pitchFamily="18" charset="0"/>
              </a:rPr>
              <a:t>- </a:t>
            </a:r>
            <a:r>
              <a:rPr lang="ru-RU" sz="2400">
                <a:solidFill>
                  <a:prstClr val="black"/>
                </a:solidFill>
                <a:latin typeface="Times" pitchFamily="18" charset="0"/>
              </a:rPr>
              <a:t>Настроение и активность подвержены колебаниям</a:t>
            </a:r>
            <a:endParaRPr lang="en-US" sz="2400">
              <a:solidFill>
                <a:prstClr val="black"/>
              </a:solidFill>
              <a:latin typeface="Times" pitchFamily="18" charset="0"/>
            </a:endParaRPr>
          </a:p>
        </p:txBody>
      </p:sp>
    </p:spTree>
    <p:extLst>
      <p:ext uri="{BB962C8B-B14F-4D97-AF65-F5344CB8AC3E}">
        <p14:creationId xmlns:p14="http://schemas.microsoft.com/office/powerpoint/2010/main" val="352111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828800" y="228600"/>
            <a:ext cx="0" cy="624840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3795" name="Text Box 3"/>
          <p:cNvSpPr txBox="1">
            <a:spLocks noChangeArrowheads="1"/>
          </p:cNvSpPr>
          <p:nvPr/>
        </p:nvSpPr>
        <p:spPr bwMode="auto">
          <a:xfrm>
            <a:off x="7416800" y="2438400"/>
            <a:ext cx="2998788" cy="457200"/>
          </a:xfrm>
          <a:prstGeom prst="rect">
            <a:avLst/>
          </a:prstGeom>
          <a:noFill/>
          <a:ln w="9525">
            <a:noFill/>
            <a:miter lim="800000"/>
            <a:headEnd/>
            <a:tailEnd/>
          </a:ln>
          <a:effectLst/>
        </p:spPr>
        <p:txBody>
          <a:bodyPr wrap="none">
            <a:spAutoFit/>
          </a:bodyPr>
          <a:lstStyle/>
          <a:p>
            <a:r>
              <a:rPr lang="ru-RU" sz="2400" b="1">
                <a:solidFill>
                  <a:srgbClr val="FF0000"/>
                </a:solidFill>
                <a:latin typeface="Times" pitchFamily="18" charset="0"/>
              </a:rPr>
              <a:t>Волевая активность</a:t>
            </a:r>
            <a:endParaRPr lang="en-US" sz="2400" b="1">
              <a:solidFill>
                <a:srgbClr val="FF0000"/>
              </a:solidFill>
              <a:latin typeface="Times" pitchFamily="18" charset="0"/>
            </a:endParaRPr>
          </a:p>
        </p:txBody>
      </p:sp>
      <p:sp>
        <p:nvSpPr>
          <p:cNvPr id="33796" name="Text Box 4"/>
          <p:cNvSpPr txBox="1">
            <a:spLocks noChangeArrowheads="1"/>
          </p:cNvSpPr>
          <p:nvPr/>
        </p:nvSpPr>
        <p:spPr bwMode="auto">
          <a:xfrm>
            <a:off x="1981201" y="2514601"/>
            <a:ext cx="3152081" cy="461665"/>
          </a:xfrm>
          <a:prstGeom prst="rect">
            <a:avLst/>
          </a:prstGeom>
          <a:noFill/>
          <a:ln w="9525">
            <a:noFill/>
            <a:miter lim="800000"/>
            <a:headEnd/>
            <a:tailEnd/>
          </a:ln>
          <a:effectLst/>
        </p:spPr>
        <p:txBody>
          <a:bodyPr wrap="none">
            <a:spAutoFit/>
          </a:bodyPr>
          <a:lstStyle/>
          <a:p>
            <a:r>
              <a:rPr lang="ru-RU" sz="2400" b="1">
                <a:solidFill>
                  <a:srgbClr val="000099"/>
                </a:solidFill>
                <a:latin typeface="Times" pitchFamily="18" charset="0"/>
              </a:rPr>
              <a:t>Эмоциональный фон</a:t>
            </a:r>
            <a:endParaRPr lang="en-US" sz="2400" b="1">
              <a:solidFill>
                <a:srgbClr val="000099"/>
              </a:solidFill>
              <a:latin typeface="Times" pitchFamily="18" charset="0"/>
            </a:endParaRPr>
          </a:p>
        </p:txBody>
      </p:sp>
      <p:sp>
        <p:nvSpPr>
          <p:cNvPr id="33797" name="Text Box 5"/>
          <p:cNvSpPr txBox="1">
            <a:spLocks noChangeArrowheads="1"/>
          </p:cNvSpPr>
          <p:nvPr/>
        </p:nvSpPr>
        <p:spPr bwMode="auto">
          <a:xfrm>
            <a:off x="4495800" y="6172200"/>
            <a:ext cx="3981450" cy="457200"/>
          </a:xfrm>
          <a:prstGeom prst="rect">
            <a:avLst/>
          </a:prstGeom>
          <a:noFill/>
          <a:ln w="9525">
            <a:noFill/>
            <a:miter lim="800000"/>
            <a:headEnd/>
            <a:tailEnd/>
          </a:ln>
          <a:effectLst/>
        </p:spPr>
        <p:txBody>
          <a:bodyPr wrap="none">
            <a:spAutoFit/>
          </a:bodyPr>
          <a:lstStyle/>
          <a:p>
            <a:r>
              <a:rPr lang="ru-RU" sz="2400" b="1">
                <a:solidFill>
                  <a:srgbClr val="0000FF"/>
                </a:solidFill>
                <a:latin typeface="Times" pitchFamily="18" charset="0"/>
              </a:rPr>
              <a:t>Темп и содержание мыслей</a:t>
            </a:r>
            <a:endParaRPr lang="en-US" sz="2400" b="1">
              <a:solidFill>
                <a:srgbClr val="0000FF"/>
              </a:solidFill>
              <a:latin typeface="Times" pitchFamily="18" charset="0"/>
            </a:endParaRPr>
          </a:p>
        </p:txBody>
      </p:sp>
      <p:sp>
        <p:nvSpPr>
          <p:cNvPr id="33798" name="Line 6"/>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3799" name="Line 7"/>
          <p:cNvSpPr>
            <a:spLocks noChangeShapeType="1"/>
          </p:cNvSpPr>
          <p:nvPr/>
        </p:nvSpPr>
        <p:spPr bwMode="auto">
          <a:xfrm>
            <a:off x="1828800" y="3276600"/>
            <a:ext cx="8610600" cy="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3800" name="Freeform 8"/>
          <p:cNvSpPr>
            <a:spLocks/>
          </p:cNvSpPr>
          <p:nvPr/>
        </p:nvSpPr>
        <p:spPr bwMode="auto">
          <a:xfrm>
            <a:off x="1676400" y="2895600"/>
            <a:ext cx="8534400" cy="2743200"/>
          </a:xfrm>
          <a:custGeom>
            <a:avLst/>
            <a:gdLst/>
            <a:ahLst/>
            <a:cxnLst>
              <a:cxn ang="0">
                <a:pos x="0" y="0"/>
              </a:cxn>
              <a:cxn ang="0">
                <a:pos x="2640" y="1728"/>
              </a:cxn>
              <a:cxn ang="0">
                <a:pos x="5376" y="0"/>
              </a:cxn>
            </a:cxnLst>
            <a:rect l="0" t="0" r="r" b="b"/>
            <a:pathLst>
              <a:path w="5376" h="1728">
                <a:moveTo>
                  <a:pt x="0" y="0"/>
                </a:moveTo>
                <a:cubicBezTo>
                  <a:pt x="872" y="864"/>
                  <a:pt x="1744" y="1728"/>
                  <a:pt x="2640" y="1728"/>
                </a:cubicBezTo>
                <a:cubicBezTo>
                  <a:pt x="3536" y="1728"/>
                  <a:pt x="4896" y="312"/>
                  <a:pt x="5376" y="0"/>
                </a:cubicBezTo>
              </a:path>
            </a:pathLst>
          </a:custGeom>
          <a:noFill/>
          <a:ln w="38100" cmpd="sng">
            <a:solidFill>
              <a:srgbClr val="FF0000"/>
            </a:solidFill>
            <a:round/>
            <a:headEnd/>
            <a:tailEnd/>
          </a:ln>
          <a:effectLst/>
        </p:spPr>
        <p:txBody>
          <a:bodyPr/>
          <a:lstStyle/>
          <a:p>
            <a:endParaRPr lang="ru-RU">
              <a:solidFill>
                <a:prstClr val="black"/>
              </a:solidFill>
            </a:endParaRPr>
          </a:p>
        </p:txBody>
      </p:sp>
      <p:sp>
        <p:nvSpPr>
          <p:cNvPr id="33801" name="Freeform 9"/>
          <p:cNvSpPr>
            <a:spLocks/>
          </p:cNvSpPr>
          <p:nvPr/>
        </p:nvSpPr>
        <p:spPr bwMode="auto">
          <a:xfrm>
            <a:off x="2514600" y="3068638"/>
            <a:ext cx="8153400" cy="2798762"/>
          </a:xfrm>
          <a:custGeom>
            <a:avLst/>
            <a:gdLst/>
            <a:ahLst/>
            <a:cxnLst>
              <a:cxn ang="0">
                <a:pos x="0" y="0"/>
              </a:cxn>
              <a:cxn ang="0">
                <a:pos x="2640" y="1728"/>
              </a:cxn>
              <a:cxn ang="0">
                <a:pos x="5376" y="0"/>
              </a:cxn>
            </a:cxnLst>
            <a:rect l="0" t="0" r="r" b="b"/>
            <a:pathLst>
              <a:path w="5376" h="1728">
                <a:moveTo>
                  <a:pt x="0" y="0"/>
                </a:moveTo>
                <a:cubicBezTo>
                  <a:pt x="872" y="864"/>
                  <a:pt x="1744" y="1728"/>
                  <a:pt x="2640" y="1728"/>
                </a:cubicBezTo>
                <a:cubicBezTo>
                  <a:pt x="3536" y="1728"/>
                  <a:pt x="4896" y="312"/>
                  <a:pt x="5376" y="0"/>
                </a:cubicBezTo>
              </a:path>
            </a:pathLst>
          </a:custGeom>
          <a:noFill/>
          <a:ln w="28575" cmpd="sng">
            <a:solidFill>
              <a:srgbClr val="000099"/>
            </a:solidFill>
            <a:round/>
            <a:headEnd/>
            <a:tailEnd/>
          </a:ln>
          <a:effectLst/>
        </p:spPr>
        <p:txBody>
          <a:bodyPr/>
          <a:lstStyle/>
          <a:p>
            <a:endParaRPr lang="ru-RU">
              <a:solidFill>
                <a:prstClr val="black"/>
              </a:solidFill>
            </a:endParaRPr>
          </a:p>
        </p:txBody>
      </p:sp>
      <p:sp>
        <p:nvSpPr>
          <p:cNvPr id="33802" name="Freeform 10"/>
          <p:cNvSpPr>
            <a:spLocks/>
          </p:cNvSpPr>
          <p:nvPr/>
        </p:nvSpPr>
        <p:spPr bwMode="auto">
          <a:xfrm>
            <a:off x="2362200" y="3429000"/>
            <a:ext cx="8305800" cy="2667000"/>
          </a:xfrm>
          <a:custGeom>
            <a:avLst/>
            <a:gdLst/>
            <a:ahLst/>
            <a:cxnLst>
              <a:cxn ang="0">
                <a:pos x="0" y="0"/>
              </a:cxn>
              <a:cxn ang="0">
                <a:pos x="2640" y="1728"/>
              </a:cxn>
              <a:cxn ang="0">
                <a:pos x="5376" y="0"/>
              </a:cxn>
            </a:cxnLst>
            <a:rect l="0" t="0" r="r" b="b"/>
            <a:pathLst>
              <a:path w="5376" h="1728">
                <a:moveTo>
                  <a:pt x="0" y="0"/>
                </a:moveTo>
                <a:cubicBezTo>
                  <a:pt x="872" y="864"/>
                  <a:pt x="1744" y="1728"/>
                  <a:pt x="2640" y="1728"/>
                </a:cubicBezTo>
                <a:cubicBezTo>
                  <a:pt x="3536" y="1728"/>
                  <a:pt x="4896" y="312"/>
                  <a:pt x="5376" y="0"/>
                </a:cubicBezTo>
              </a:path>
            </a:pathLst>
          </a:custGeom>
          <a:noFill/>
          <a:ln w="38100" cmpd="sng">
            <a:solidFill>
              <a:schemeClr val="hlink"/>
            </a:solidFill>
            <a:round/>
            <a:headEnd/>
            <a:tailEnd/>
          </a:ln>
          <a:effectLst/>
        </p:spPr>
        <p:txBody>
          <a:bodyPr/>
          <a:lstStyle/>
          <a:p>
            <a:endParaRPr lang="ru-RU">
              <a:solidFill>
                <a:prstClr val="black"/>
              </a:solidFill>
            </a:endParaRPr>
          </a:p>
        </p:txBody>
      </p:sp>
      <p:sp>
        <p:nvSpPr>
          <p:cNvPr id="33803" name="Text Box 11"/>
          <p:cNvSpPr txBox="1">
            <a:spLocks noChangeArrowheads="1"/>
          </p:cNvSpPr>
          <p:nvPr/>
        </p:nvSpPr>
        <p:spPr bwMode="auto">
          <a:xfrm>
            <a:off x="3352801" y="384176"/>
            <a:ext cx="2372829" cy="646331"/>
          </a:xfrm>
          <a:prstGeom prst="rect">
            <a:avLst/>
          </a:prstGeom>
          <a:noFill/>
          <a:ln w="9525">
            <a:noFill/>
            <a:miter lim="800000"/>
            <a:headEnd/>
            <a:tailEnd/>
          </a:ln>
          <a:effectLst/>
        </p:spPr>
        <p:txBody>
          <a:bodyPr wrap="none">
            <a:spAutoFit/>
          </a:bodyPr>
          <a:lstStyle/>
          <a:p>
            <a:r>
              <a:rPr lang="ru-RU" sz="3600" b="1">
                <a:solidFill>
                  <a:srgbClr val="006600"/>
                </a:solidFill>
                <a:latin typeface="Times New Roman" pitchFamily="18" charset="0"/>
              </a:rPr>
              <a:t>Депрессия</a:t>
            </a:r>
            <a:endParaRPr lang="en-US" sz="3600" b="1">
              <a:solidFill>
                <a:srgbClr val="006600"/>
              </a:solidFill>
              <a:latin typeface="Times New Roman" pitchFamily="18" charset="0"/>
            </a:endParaRPr>
          </a:p>
        </p:txBody>
      </p:sp>
    </p:spTree>
    <p:extLst>
      <p:ext uri="{BB962C8B-B14F-4D97-AF65-F5344CB8AC3E}">
        <p14:creationId xmlns:p14="http://schemas.microsoft.com/office/powerpoint/2010/main" val="273977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2057400" y="3505200"/>
            <a:ext cx="8153400" cy="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4819" name="Freeform 3"/>
          <p:cNvSpPr>
            <a:spLocks/>
          </p:cNvSpPr>
          <p:nvPr/>
        </p:nvSpPr>
        <p:spPr bwMode="auto">
          <a:xfrm>
            <a:off x="2971800" y="1066800"/>
            <a:ext cx="7086600" cy="5092700"/>
          </a:xfrm>
          <a:custGeom>
            <a:avLst/>
            <a:gdLst/>
            <a:ahLst/>
            <a:cxnLst>
              <a:cxn ang="0">
                <a:pos x="0" y="3016"/>
              </a:cxn>
              <a:cxn ang="0">
                <a:pos x="1392" y="40"/>
              </a:cxn>
              <a:cxn ang="0">
                <a:pos x="4224" y="2776"/>
              </a:cxn>
              <a:cxn ang="0">
                <a:pos x="4656" y="3208"/>
              </a:cxn>
            </a:cxnLst>
            <a:rect l="0" t="0" r="r" b="b"/>
            <a:pathLst>
              <a:path w="4768" h="3304">
                <a:moveTo>
                  <a:pt x="0" y="3016"/>
                </a:moveTo>
                <a:cubicBezTo>
                  <a:pt x="344" y="1548"/>
                  <a:pt x="688" y="80"/>
                  <a:pt x="1392" y="40"/>
                </a:cubicBezTo>
                <a:cubicBezTo>
                  <a:pt x="2096" y="0"/>
                  <a:pt x="3680" y="2248"/>
                  <a:pt x="4224" y="2776"/>
                </a:cubicBezTo>
                <a:cubicBezTo>
                  <a:pt x="4768" y="3304"/>
                  <a:pt x="4600" y="3152"/>
                  <a:pt x="4656" y="3208"/>
                </a:cubicBezTo>
              </a:path>
            </a:pathLst>
          </a:custGeom>
          <a:noFill/>
          <a:ln w="38100">
            <a:solidFill>
              <a:srgbClr val="99CCFF"/>
            </a:solidFill>
            <a:round/>
            <a:headEnd/>
            <a:tailEnd/>
          </a:ln>
          <a:effectLst/>
        </p:spPr>
        <p:txBody>
          <a:bodyPr/>
          <a:lstStyle/>
          <a:p>
            <a:endParaRPr lang="ru-RU">
              <a:solidFill>
                <a:prstClr val="black"/>
              </a:solidFill>
            </a:endParaRPr>
          </a:p>
        </p:txBody>
      </p:sp>
      <p:grpSp>
        <p:nvGrpSpPr>
          <p:cNvPr id="2" name="Group 4"/>
          <p:cNvGrpSpPr>
            <a:grpSpLocks/>
          </p:cNvGrpSpPr>
          <p:nvPr/>
        </p:nvGrpSpPr>
        <p:grpSpPr bwMode="auto">
          <a:xfrm>
            <a:off x="1524001" y="0"/>
            <a:ext cx="8778875" cy="6324600"/>
            <a:chOff x="-10" y="74"/>
            <a:chExt cx="5530" cy="3984"/>
          </a:xfrm>
        </p:grpSpPr>
        <p:sp>
          <p:nvSpPr>
            <p:cNvPr id="34821" name="Line 5"/>
            <p:cNvSpPr>
              <a:spLocks noChangeShapeType="1"/>
            </p:cNvSpPr>
            <p:nvPr/>
          </p:nvSpPr>
          <p:spPr bwMode="auto">
            <a:xfrm>
              <a:off x="336" y="240"/>
              <a:ext cx="0" cy="3792"/>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4822" name="Freeform 6"/>
            <p:cNvSpPr>
              <a:spLocks/>
            </p:cNvSpPr>
            <p:nvPr/>
          </p:nvSpPr>
          <p:spPr bwMode="auto">
            <a:xfrm>
              <a:off x="480" y="432"/>
              <a:ext cx="4944" cy="3480"/>
            </a:xfrm>
            <a:custGeom>
              <a:avLst/>
              <a:gdLst/>
              <a:ahLst/>
              <a:cxnLst>
                <a:cxn ang="0">
                  <a:pos x="0" y="3480"/>
                </a:cxn>
                <a:cxn ang="0">
                  <a:pos x="1680" y="24"/>
                </a:cxn>
                <a:cxn ang="0">
                  <a:pos x="4944" y="3336"/>
                </a:cxn>
              </a:cxnLst>
              <a:rect l="0" t="0" r="r" b="b"/>
              <a:pathLst>
                <a:path w="4944" h="3480">
                  <a:moveTo>
                    <a:pt x="0" y="3480"/>
                  </a:moveTo>
                  <a:cubicBezTo>
                    <a:pt x="428" y="1764"/>
                    <a:pt x="856" y="48"/>
                    <a:pt x="1680" y="24"/>
                  </a:cubicBezTo>
                  <a:cubicBezTo>
                    <a:pt x="2504" y="0"/>
                    <a:pt x="4360" y="2736"/>
                    <a:pt x="4944" y="3336"/>
                  </a:cubicBezTo>
                </a:path>
              </a:pathLst>
            </a:custGeom>
            <a:noFill/>
            <a:ln w="38100" cmpd="sng">
              <a:solidFill>
                <a:srgbClr val="FF9900"/>
              </a:solidFill>
              <a:round/>
              <a:headEnd/>
              <a:tailEnd/>
            </a:ln>
            <a:effectLst/>
          </p:spPr>
          <p:txBody>
            <a:bodyPr/>
            <a:lstStyle/>
            <a:p>
              <a:endParaRPr lang="ru-RU">
                <a:solidFill>
                  <a:prstClr val="black"/>
                </a:solidFill>
              </a:endParaRPr>
            </a:p>
          </p:txBody>
        </p:sp>
        <p:sp>
          <p:nvSpPr>
            <p:cNvPr id="34823" name="Freeform 7"/>
            <p:cNvSpPr>
              <a:spLocks/>
            </p:cNvSpPr>
            <p:nvPr/>
          </p:nvSpPr>
          <p:spPr bwMode="auto">
            <a:xfrm>
              <a:off x="576" y="552"/>
              <a:ext cx="4944" cy="3480"/>
            </a:xfrm>
            <a:custGeom>
              <a:avLst/>
              <a:gdLst/>
              <a:ahLst/>
              <a:cxnLst>
                <a:cxn ang="0">
                  <a:pos x="0" y="3480"/>
                </a:cxn>
                <a:cxn ang="0">
                  <a:pos x="1680" y="24"/>
                </a:cxn>
                <a:cxn ang="0">
                  <a:pos x="4944" y="3336"/>
                </a:cxn>
              </a:cxnLst>
              <a:rect l="0" t="0" r="r" b="b"/>
              <a:pathLst>
                <a:path w="4944" h="3480">
                  <a:moveTo>
                    <a:pt x="0" y="3480"/>
                  </a:moveTo>
                  <a:cubicBezTo>
                    <a:pt x="428" y="1764"/>
                    <a:pt x="856" y="48"/>
                    <a:pt x="1680" y="24"/>
                  </a:cubicBezTo>
                  <a:cubicBezTo>
                    <a:pt x="2504" y="0"/>
                    <a:pt x="4360" y="2736"/>
                    <a:pt x="4944" y="3336"/>
                  </a:cubicBezTo>
                </a:path>
              </a:pathLst>
            </a:custGeom>
            <a:noFill/>
            <a:ln w="57150" cmpd="sng">
              <a:solidFill>
                <a:srgbClr val="FF99CC"/>
              </a:solidFill>
              <a:round/>
              <a:headEnd/>
              <a:tailEnd/>
            </a:ln>
            <a:effectLst/>
          </p:spPr>
          <p:txBody>
            <a:bodyPr/>
            <a:lstStyle/>
            <a:p>
              <a:endParaRPr lang="ru-RU">
                <a:solidFill>
                  <a:prstClr val="black"/>
                </a:solidFill>
              </a:endParaRPr>
            </a:p>
          </p:txBody>
        </p:sp>
        <p:sp>
          <p:nvSpPr>
            <p:cNvPr id="34824" name="Text Box 8"/>
            <p:cNvSpPr txBox="1">
              <a:spLocks noChangeArrowheads="1"/>
            </p:cNvSpPr>
            <p:nvPr/>
          </p:nvSpPr>
          <p:spPr bwMode="auto">
            <a:xfrm>
              <a:off x="38" y="2090"/>
              <a:ext cx="116" cy="288"/>
            </a:xfrm>
            <a:prstGeom prst="rect">
              <a:avLst/>
            </a:prstGeom>
            <a:noFill/>
            <a:ln w="9525">
              <a:noFill/>
              <a:miter lim="800000"/>
              <a:headEnd/>
              <a:tailEnd/>
            </a:ln>
            <a:effectLst/>
          </p:spPr>
          <p:txBody>
            <a:bodyPr wrap="none">
              <a:spAutoFit/>
            </a:bodyPr>
            <a:lstStyle/>
            <a:p>
              <a:endParaRPr lang="en-US" sz="2400">
                <a:solidFill>
                  <a:prstClr val="black"/>
                </a:solidFill>
                <a:latin typeface="Times New Roman" pitchFamily="18" charset="0"/>
              </a:endParaRPr>
            </a:p>
          </p:txBody>
        </p:sp>
        <p:sp>
          <p:nvSpPr>
            <p:cNvPr id="34825" name="Text Box 9"/>
            <p:cNvSpPr txBox="1">
              <a:spLocks noChangeArrowheads="1"/>
            </p:cNvSpPr>
            <p:nvPr/>
          </p:nvSpPr>
          <p:spPr bwMode="auto">
            <a:xfrm>
              <a:off x="134" y="3770"/>
              <a:ext cx="116" cy="288"/>
            </a:xfrm>
            <a:prstGeom prst="rect">
              <a:avLst/>
            </a:prstGeom>
            <a:noFill/>
            <a:ln w="9525">
              <a:noFill/>
              <a:miter lim="800000"/>
              <a:headEnd/>
              <a:tailEnd/>
            </a:ln>
            <a:effectLst/>
          </p:spPr>
          <p:txBody>
            <a:bodyPr wrap="none">
              <a:spAutoFit/>
            </a:bodyPr>
            <a:lstStyle/>
            <a:p>
              <a:endParaRPr lang="en-US" sz="2400">
                <a:solidFill>
                  <a:prstClr val="black"/>
                </a:solidFill>
                <a:latin typeface="Times New Roman" pitchFamily="18" charset="0"/>
              </a:endParaRPr>
            </a:p>
          </p:txBody>
        </p:sp>
        <p:sp>
          <p:nvSpPr>
            <p:cNvPr id="34826" name="Text Box 10"/>
            <p:cNvSpPr txBox="1">
              <a:spLocks noChangeArrowheads="1"/>
            </p:cNvSpPr>
            <p:nvPr/>
          </p:nvSpPr>
          <p:spPr bwMode="auto">
            <a:xfrm>
              <a:off x="-10" y="74"/>
              <a:ext cx="116" cy="288"/>
            </a:xfrm>
            <a:prstGeom prst="rect">
              <a:avLst/>
            </a:prstGeom>
            <a:noFill/>
            <a:ln w="9525">
              <a:noFill/>
              <a:miter lim="800000"/>
              <a:headEnd/>
              <a:tailEnd/>
            </a:ln>
            <a:effectLst/>
          </p:spPr>
          <p:txBody>
            <a:bodyPr wrap="none">
              <a:spAutoFit/>
            </a:bodyPr>
            <a:lstStyle/>
            <a:p>
              <a:endParaRPr lang="en-US" sz="2400">
                <a:solidFill>
                  <a:prstClr val="black"/>
                </a:solidFill>
                <a:latin typeface="Times New Roman" pitchFamily="18" charset="0"/>
              </a:endParaRPr>
            </a:p>
          </p:txBody>
        </p:sp>
        <p:sp>
          <p:nvSpPr>
            <p:cNvPr id="34827" name="Text Box 11"/>
            <p:cNvSpPr txBox="1">
              <a:spLocks noChangeArrowheads="1"/>
            </p:cNvSpPr>
            <p:nvPr/>
          </p:nvSpPr>
          <p:spPr bwMode="auto">
            <a:xfrm>
              <a:off x="4368" y="386"/>
              <a:ext cx="1020" cy="404"/>
            </a:xfrm>
            <a:prstGeom prst="rect">
              <a:avLst/>
            </a:prstGeom>
            <a:noFill/>
            <a:ln w="9525">
              <a:noFill/>
              <a:miter lim="800000"/>
              <a:headEnd/>
              <a:tailEnd/>
            </a:ln>
            <a:effectLst/>
          </p:spPr>
          <p:txBody>
            <a:bodyPr wrap="none">
              <a:spAutoFit/>
            </a:bodyPr>
            <a:lstStyle/>
            <a:p>
              <a:r>
                <a:rPr lang="ru-RU" sz="3600" b="1">
                  <a:solidFill>
                    <a:srgbClr val="006600"/>
                  </a:solidFill>
                  <a:latin typeface="Times New Roman" pitchFamily="18" charset="0"/>
                </a:rPr>
                <a:t>Мания</a:t>
              </a:r>
              <a:endParaRPr lang="en-US" sz="3600" b="1">
                <a:solidFill>
                  <a:srgbClr val="006600"/>
                </a:solidFill>
                <a:latin typeface="Times New Roman" pitchFamily="18" charset="0"/>
              </a:endParaRPr>
            </a:p>
          </p:txBody>
        </p:sp>
        <p:sp>
          <p:nvSpPr>
            <p:cNvPr id="34828" name="Text Box 12"/>
            <p:cNvSpPr txBox="1">
              <a:spLocks noChangeArrowheads="1"/>
            </p:cNvSpPr>
            <p:nvPr/>
          </p:nvSpPr>
          <p:spPr bwMode="auto">
            <a:xfrm>
              <a:off x="1728" y="2544"/>
              <a:ext cx="1889" cy="288"/>
            </a:xfrm>
            <a:prstGeom prst="rect">
              <a:avLst/>
            </a:prstGeom>
            <a:noFill/>
            <a:ln w="9525">
              <a:noFill/>
              <a:miter lim="800000"/>
              <a:headEnd/>
              <a:tailEnd/>
            </a:ln>
            <a:effectLst/>
          </p:spPr>
          <p:txBody>
            <a:bodyPr wrap="none">
              <a:spAutoFit/>
            </a:bodyPr>
            <a:lstStyle/>
            <a:p>
              <a:r>
                <a:rPr lang="ru-RU" sz="2400" b="1">
                  <a:solidFill>
                    <a:srgbClr val="CC00CC"/>
                  </a:solidFill>
                  <a:latin typeface="Times New Roman" pitchFamily="18" charset="0"/>
                </a:rPr>
                <a:t>Волевая активность</a:t>
              </a:r>
              <a:endParaRPr lang="en-US" sz="2400" b="1">
                <a:solidFill>
                  <a:srgbClr val="CC00CC"/>
                </a:solidFill>
                <a:latin typeface="Times New Roman" pitchFamily="18" charset="0"/>
              </a:endParaRPr>
            </a:p>
          </p:txBody>
        </p:sp>
        <p:sp>
          <p:nvSpPr>
            <p:cNvPr id="34829" name="Text Box 13"/>
            <p:cNvSpPr txBox="1">
              <a:spLocks noChangeArrowheads="1"/>
            </p:cNvSpPr>
            <p:nvPr/>
          </p:nvSpPr>
          <p:spPr bwMode="auto">
            <a:xfrm>
              <a:off x="1718" y="2952"/>
              <a:ext cx="1986" cy="291"/>
            </a:xfrm>
            <a:prstGeom prst="rect">
              <a:avLst/>
            </a:prstGeom>
            <a:noFill/>
            <a:ln w="9525">
              <a:noFill/>
              <a:miter lim="800000"/>
              <a:headEnd/>
              <a:tailEnd/>
            </a:ln>
            <a:effectLst/>
          </p:spPr>
          <p:txBody>
            <a:bodyPr wrap="none">
              <a:spAutoFit/>
            </a:bodyPr>
            <a:lstStyle/>
            <a:p>
              <a:r>
                <a:rPr lang="ru-RU" sz="2400" b="1">
                  <a:solidFill>
                    <a:srgbClr val="FF9900"/>
                  </a:solidFill>
                  <a:latin typeface="Times" pitchFamily="18" charset="0"/>
                </a:rPr>
                <a:t>Эмоциональный фон</a:t>
              </a:r>
              <a:endParaRPr lang="en-US" sz="2400" b="1">
                <a:solidFill>
                  <a:srgbClr val="FF9900"/>
                </a:solidFill>
                <a:latin typeface="Times" pitchFamily="18" charset="0"/>
              </a:endParaRPr>
            </a:p>
          </p:txBody>
        </p:sp>
        <p:sp>
          <p:nvSpPr>
            <p:cNvPr id="34830" name="Text Box 14"/>
            <p:cNvSpPr txBox="1">
              <a:spLocks noChangeArrowheads="1"/>
            </p:cNvSpPr>
            <p:nvPr/>
          </p:nvSpPr>
          <p:spPr bwMode="auto">
            <a:xfrm>
              <a:off x="1728" y="3552"/>
              <a:ext cx="2508" cy="288"/>
            </a:xfrm>
            <a:prstGeom prst="rect">
              <a:avLst/>
            </a:prstGeom>
            <a:noFill/>
            <a:ln w="9525">
              <a:noFill/>
              <a:miter lim="800000"/>
              <a:headEnd/>
              <a:tailEnd/>
            </a:ln>
            <a:effectLst/>
          </p:spPr>
          <p:txBody>
            <a:bodyPr wrap="none">
              <a:spAutoFit/>
            </a:bodyPr>
            <a:lstStyle/>
            <a:p>
              <a:r>
                <a:rPr lang="ru-RU" sz="2400" b="1">
                  <a:solidFill>
                    <a:srgbClr val="6666FF"/>
                  </a:solidFill>
                  <a:latin typeface="Times New Roman" pitchFamily="18" charset="0"/>
                </a:rPr>
                <a:t>Темп и содержание мыслей</a:t>
              </a:r>
              <a:endParaRPr lang="en-US" sz="2400" b="1">
                <a:solidFill>
                  <a:srgbClr val="6666FF"/>
                </a:solidFill>
                <a:latin typeface="Times New Roman" pitchFamily="18" charset="0"/>
              </a:endParaRPr>
            </a:p>
          </p:txBody>
        </p:sp>
      </p:grpSp>
    </p:spTree>
    <p:extLst>
      <p:ext uri="{BB962C8B-B14F-4D97-AF65-F5344CB8AC3E}">
        <p14:creationId xmlns:p14="http://schemas.microsoft.com/office/powerpoint/2010/main" val="5266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1981200" y="228600"/>
            <a:ext cx="0" cy="640080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5843" name="Line 3"/>
          <p:cNvSpPr>
            <a:spLocks noChangeShapeType="1"/>
          </p:cNvSpPr>
          <p:nvPr/>
        </p:nvSpPr>
        <p:spPr bwMode="auto">
          <a:xfrm>
            <a:off x="1981200" y="3276600"/>
            <a:ext cx="8686800" cy="0"/>
          </a:xfrm>
          <a:prstGeom prst="line">
            <a:avLst/>
          </a:prstGeom>
          <a:noFill/>
          <a:ln w="9525">
            <a:solidFill>
              <a:schemeClr val="tx1"/>
            </a:solidFill>
            <a:round/>
            <a:headEnd/>
            <a:tailEnd/>
          </a:ln>
          <a:effectLst/>
        </p:spPr>
        <p:txBody>
          <a:bodyPr/>
          <a:lstStyle/>
          <a:p>
            <a:endParaRPr lang="ru-RU">
              <a:solidFill>
                <a:prstClr val="black"/>
              </a:solidFill>
            </a:endParaRPr>
          </a:p>
        </p:txBody>
      </p:sp>
      <p:sp>
        <p:nvSpPr>
          <p:cNvPr id="35844" name="Rectangle 4"/>
          <p:cNvSpPr>
            <a:spLocks noChangeArrowheads="1"/>
          </p:cNvSpPr>
          <p:nvPr/>
        </p:nvSpPr>
        <p:spPr bwMode="auto">
          <a:xfrm>
            <a:off x="7772401" y="1709738"/>
            <a:ext cx="2595563" cy="366712"/>
          </a:xfrm>
          <a:prstGeom prst="rect">
            <a:avLst/>
          </a:prstGeom>
          <a:noFill/>
          <a:ln w="9525">
            <a:noFill/>
            <a:miter lim="800000"/>
            <a:headEnd/>
            <a:tailEnd/>
          </a:ln>
          <a:effectLst/>
        </p:spPr>
        <p:txBody>
          <a:bodyPr wrap="none">
            <a:spAutoFit/>
          </a:bodyPr>
          <a:lstStyle/>
          <a:p>
            <a:r>
              <a:rPr lang="ru-RU" b="1">
                <a:solidFill>
                  <a:srgbClr val="FF66FF"/>
                </a:solidFill>
                <a:latin typeface="Tahoma" pitchFamily="34" charset="0"/>
              </a:rPr>
              <a:t>Волевая активность</a:t>
            </a:r>
            <a:endParaRPr lang="en-US" b="1">
              <a:solidFill>
                <a:srgbClr val="FF66FF"/>
              </a:solidFill>
              <a:latin typeface="Tahoma" pitchFamily="34" charset="0"/>
            </a:endParaRPr>
          </a:p>
        </p:txBody>
      </p:sp>
      <p:sp>
        <p:nvSpPr>
          <p:cNvPr id="35845" name="Rectangle 5"/>
          <p:cNvSpPr>
            <a:spLocks noChangeArrowheads="1"/>
          </p:cNvSpPr>
          <p:nvPr/>
        </p:nvSpPr>
        <p:spPr bwMode="auto">
          <a:xfrm>
            <a:off x="6400801" y="4267201"/>
            <a:ext cx="2709863" cy="366713"/>
          </a:xfrm>
          <a:prstGeom prst="rect">
            <a:avLst/>
          </a:prstGeom>
          <a:noFill/>
          <a:ln w="9525">
            <a:noFill/>
            <a:miter lim="800000"/>
            <a:headEnd/>
            <a:tailEnd/>
          </a:ln>
          <a:effectLst/>
        </p:spPr>
        <p:txBody>
          <a:bodyPr wrap="none">
            <a:spAutoFit/>
          </a:bodyPr>
          <a:lstStyle/>
          <a:p>
            <a:pPr eaLnBrk="0" hangingPunct="0"/>
            <a:r>
              <a:rPr lang="ru-RU" b="1">
                <a:solidFill>
                  <a:srgbClr val="FF9900"/>
                </a:solidFill>
                <a:latin typeface="Tahoma" pitchFamily="34" charset="0"/>
              </a:rPr>
              <a:t>Эмоциональный фон</a:t>
            </a:r>
            <a:endParaRPr lang="en-US" b="1">
              <a:solidFill>
                <a:srgbClr val="FF9900"/>
              </a:solidFill>
              <a:latin typeface="Tahoma" pitchFamily="34" charset="0"/>
            </a:endParaRPr>
          </a:p>
        </p:txBody>
      </p:sp>
      <p:sp>
        <p:nvSpPr>
          <p:cNvPr id="35846" name="Rectangle 6"/>
          <p:cNvSpPr>
            <a:spLocks noChangeArrowheads="1"/>
          </p:cNvSpPr>
          <p:nvPr/>
        </p:nvSpPr>
        <p:spPr bwMode="auto">
          <a:xfrm>
            <a:off x="7848600" y="5562600"/>
            <a:ext cx="2528888" cy="641350"/>
          </a:xfrm>
          <a:prstGeom prst="rect">
            <a:avLst/>
          </a:prstGeom>
          <a:noFill/>
          <a:ln w="9525">
            <a:noFill/>
            <a:miter lim="800000"/>
            <a:headEnd/>
            <a:tailEnd/>
          </a:ln>
          <a:effectLst/>
        </p:spPr>
        <p:txBody>
          <a:bodyPr wrap="none">
            <a:spAutoFit/>
          </a:bodyPr>
          <a:lstStyle/>
          <a:p>
            <a:pPr eaLnBrk="0" hangingPunct="0"/>
            <a:r>
              <a:rPr lang="ru-RU" b="1">
                <a:solidFill>
                  <a:srgbClr val="333399"/>
                </a:solidFill>
                <a:latin typeface="Tahoma" pitchFamily="34" charset="0"/>
              </a:rPr>
              <a:t>Темп и содержание</a:t>
            </a:r>
            <a:br>
              <a:rPr lang="ru-RU" b="1">
                <a:solidFill>
                  <a:srgbClr val="333399"/>
                </a:solidFill>
                <a:latin typeface="Tahoma" pitchFamily="34" charset="0"/>
              </a:rPr>
            </a:br>
            <a:r>
              <a:rPr lang="ru-RU" b="1">
                <a:solidFill>
                  <a:srgbClr val="333399"/>
                </a:solidFill>
                <a:latin typeface="Tahoma" pitchFamily="34" charset="0"/>
              </a:rPr>
              <a:t>мыслей</a:t>
            </a:r>
            <a:endParaRPr lang="en-US" b="1">
              <a:solidFill>
                <a:srgbClr val="333399"/>
              </a:solidFill>
              <a:latin typeface="Tahoma" pitchFamily="34" charset="0"/>
            </a:endParaRPr>
          </a:p>
        </p:txBody>
      </p:sp>
      <p:sp>
        <p:nvSpPr>
          <p:cNvPr id="35847" name="Text Box 7"/>
          <p:cNvSpPr txBox="1">
            <a:spLocks noChangeArrowheads="1"/>
          </p:cNvSpPr>
          <p:nvPr/>
        </p:nvSpPr>
        <p:spPr bwMode="auto">
          <a:xfrm>
            <a:off x="3625851" y="404813"/>
            <a:ext cx="3997325" cy="519112"/>
          </a:xfrm>
          <a:prstGeom prst="rect">
            <a:avLst/>
          </a:prstGeom>
          <a:noFill/>
          <a:ln w="9525">
            <a:noFill/>
            <a:miter lim="800000"/>
            <a:headEnd/>
            <a:tailEnd/>
          </a:ln>
          <a:effectLst/>
        </p:spPr>
        <p:txBody>
          <a:bodyPr wrap="none">
            <a:spAutoFit/>
          </a:bodyPr>
          <a:lstStyle/>
          <a:p>
            <a:pPr eaLnBrk="0" hangingPunct="0"/>
            <a:r>
              <a:rPr lang="ru-RU" sz="2800" b="1">
                <a:solidFill>
                  <a:srgbClr val="006600"/>
                </a:solidFill>
                <a:latin typeface="Tahoma" pitchFamily="34" charset="0"/>
              </a:rPr>
              <a:t>Смешанный аффект</a:t>
            </a:r>
            <a:endParaRPr lang="en-US" sz="2800" b="1">
              <a:solidFill>
                <a:srgbClr val="006600"/>
              </a:solidFill>
              <a:latin typeface="Tahoma" pitchFamily="34" charset="0"/>
            </a:endParaRPr>
          </a:p>
        </p:txBody>
      </p:sp>
      <p:sp>
        <p:nvSpPr>
          <p:cNvPr id="35848" name="Freeform 8"/>
          <p:cNvSpPr>
            <a:spLocks/>
          </p:cNvSpPr>
          <p:nvPr/>
        </p:nvSpPr>
        <p:spPr bwMode="auto">
          <a:xfrm>
            <a:off x="2362200" y="1308100"/>
            <a:ext cx="8674100" cy="4178300"/>
          </a:xfrm>
          <a:custGeom>
            <a:avLst/>
            <a:gdLst/>
            <a:ahLst/>
            <a:cxnLst>
              <a:cxn ang="0">
                <a:pos x="0" y="2632"/>
              </a:cxn>
              <a:cxn ang="0">
                <a:pos x="912" y="808"/>
              </a:cxn>
              <a:cxn ang="0">
                <a:pos x="2736" y="184"/>
              </a:cxn>
              <a:cxn ang="0">
                <a:pos x="5040" y="1912"/>
              </a:cxn>
              <a:cxn ang="0">
                <a:pos x="5280" y="2104"/>
              </a:cxn>
            </a:cxnLst>
            <a:rect l="0" t="0" r="r" b="b"/>
            <a:pathLst>
              <a:path w="5464" h="2632">
                <a:moveTo>
                  <a:pt x="0" y="2632"/>
                </a:moveTo>
                <a:cubicBezTo>
                  <a:pt x="228" y="1924"/>
                  <a:pt x="456" y="1216"/>
                  <a:pt x="912" y="808"/>
                </a:cubicBezTo>
                <a:cubicBezTo>
                  <a:pt x="1368" y="400"/>
                  <a:pt x="2048" y="0"/>
                  <a:pt x="2736" y="184"/>
                </a:cubicBezTo>
                <a:cubicBezTo>
                  <a:pt x="3424" y="368"/>
                  <a:pt x="4616" y="1592"/>
                  <a:pt x="5040" y="1912"/>
                </a:cubicBezTo>
                <a:cubicBezTo>
                  <a:pt x="5464" y="2232"/>
                  <a:pt x="5372" y="2168"/>
                  <a:pt x="5280" y="2104"/>
                </a:cubicBezTo>
              </a:path>
            </a:pathLst>
          </a:custGeom>
          <a:noFill/>
          <a:ln w="38100">
            <a:solidFill>
              <a:srgbClr val="FF66FF"/>
            </a:solidFill>
            <a:round/>
            <a:headEnd/>
            <a:tailEnd/>
          </a:ln>
          <a:effectLst/>
        </p:spPr>
        <p:txBody>
          <a:bodyPr/>
          <a:lstStyle/>
          <a:p>
            <a:endParaRPr lang="ru-RU">
              <a:solidFill>
                <a:prstClr val="black"/>
              </a:solidFill>
            </a:endParaRPr>
          </a:p>
        </p:txBody>
      </p:sp>
      <p:sp>
        <p:nvSpPr>
          <p:cNvPr id="35849" name="Line 9"/>
          <p:cNvSpPr>
            <a:spLocks noChangeShapeType="1"/>
          </p:cNvSpPr>
          <p:nvPr/>
        </p:nvSpPr>
        <p:spPr bwMode="auto">
          <a:xfrm>
            <a:off x="5943600" y="685800"/>
            <a:ext cx="0" cy="5943600"/>
          </a:xfrm>
          <a:prstGeom prst="line">
            <a:avLst/>
          </a:prstGeom>
          <a:noFill/>
          <a:ln w="38100" cap="rnd">
            <a:solidFill>
              <a:schemeClr val="tx1"/>
            </a:solidFill>
            <a:prstDash val="sysDot"/>
            <a:round/>
            <a:headEnd/>
            <a:tailEnd/>
          </a:ln>
          <a:effectLst/>
        </p:spPr>
        <p:txBody>
          <a:bodyPr/>
          <a:lstStyle/>
          <a:p>
            <a:endParaRPr lang="ru-RU">
              <a:solidFill>
                <a:prstClr val="black"/>
              </a:solidFill>
            </a:endParaRPr>
          </a:p>
        </p:txBody>
      </p:sp>
      <p:sp>
        <p:nvSpPr>
          <p:cNvPr id="35850" name="Freeform 10"/>
          <p:cNvSpPr>
            <a:spLocks/>
          </p:cNvSpPr>
          <p:nvPr/>
        </p:nvSpPr>
        <p:spPr bwMode="auto">
          <a:xfrm>
            <a:off x="2362200" y="3962400"/>
            <a:ext cx="8077200" cy="2336800"/>
          </a:xfrm>
          <a:custGeom>
            <a:avLst/>
            <a:gdLst/>
            <a:ahLst/>
            <a:cxnLst>
              <a:cxn ang="0">
                <a:pos x="0" y="0"/>
              </a:cxn>
              <a:cxn ang="0">
                <a:pos x="1968" y="1440"/>
              </a:cxn>
              <a:cxn ang="0">
                <a:pos x="5088" y="192"/>
              </a:cxn>
            </a:cxnLst>
            <a:rect l="0" t="0" r="r" b="b"/>
            <a:pathLst>
              <a:path w="5088" h="1472">
                <a:moveTo>
                  <a:pt x="0" y="0"/>
                </a:moveTo>
                <a:cubicBezTo>
                  <a:pt x="560" y="704"/>
                  <a:pt x="1120" y="1408"/>
                  <a:pt x="1968" y="1440"/>
                </a:cubicBezTo>
                <a:cubicBezTo>
                  <a:pt x="2816" y="1472"/>
                  <a:pt x="4576" y="392"/>
                  <a:pt x="5088" y="192"/>
                </a:cubicBezTo>
              </a:path>
            </a:pathLst>
          </a:custGeom>
          <a:noFill/>
          <a:ln w="38100">
            <a:solidFill>
              <a:srgbClr val="0000FF"/>
            </a:solidFill>
            <a:round/>
            <a:headEnd/>
            <a:tailEnd/>
          </a:ln>
          <a:effectLst/>
        </p:spPr>
        <p:txBody>
          <a:bodyPr/>
          <a:lstStyle/>
          <a:p>
            <a:endParaRPr lang="ru-RU">
              <a:solidFill>
                <a:prstClr val="black"/>
              </a:solidFill>
            </a:endParaRPr>
          </a:p>
        </p:txBody>
      </p:sp>
      <p:sp>
        <p:nvSpPr>
          <p:cNvPr id="35851" name="Freeform 11"/>
          <p:cNvSpPr>
            <a:spLocks/>
          </p:cNvSpPr>
          <p:nvPr/>
        </p:nvSpPr>
        <p:spPr bwMode="auto">
          <a:xfrm>
            <a:off x="2362200" y="3581400"/>
            <a:ext cx="8077200" cy="2336800"/>
          </a:xfrm>
          <a:custGeom>
            <a:avLst/>
            <a:gdLst/>
            <a:ahLst/>
            <a:cxnLst>
              <a:cxn ang="0">
                <a:pos x="0" y="0"/>
              </a:cxn>
              <a:cxn ang="0">
                <a:pos x="1968" y="1440"/>
              </a:cxn>
              <a:cxn ang="0">
                <a:pos x="5088" y="192"/>
              </a:cxn>
            </a:cxnLst>
            <a:rect l="0" t="0" r="r" b="b"/>
            <a:pathLst>
              <a:path w="5088" h="1472">
                <a:moveTo>
                  <a:pt x="0" y="0"/>
                </a:moveTo>
                <a:cubicBezTo>
                  <a:pt x="560" y="704"/>
                  <a:pt x="1120" y="1408"/>
                  <a:pt x="1968" y="1440"/>
                </a:cubicBezTo>
                <a:cubicBezTo>
                  <a:pt x="2816" y="1472"/>
                  <a:pt x="4576" y="392"/>
                  <a:pt x="5088" y="192"/>
                </a:cubicBezTo>
              </a:path>
            </a:pathLst>
          </a:custGeom>
          <a:noFill/>
          <a:ln w="38100">
            <a:solidFill>
              <a:srgbClr val="FF9900"/>
            </a:solidFill>
            <a:round/>
            <a:headEnd/>
            <a:tailEnd/>
          </a:ln>
          <a:effectLst/>
        </p:spPr>
        <p:txBody>
          <a:bodyPr/>
          <a:lstStyle/>
          <a:p>
            <a:endParaRPr lang="ru-RU">
              <a:solidFill>
                <a:prstClr val="black"/>
              </a:solidFill>
            </a:endParaRPr>
          </a:p>
        </p:txBody>
      </p:sp>
    </p:spTree>
    <p:extLst>
      <p:ext uri="{BB962C8B-B14F-4D97-AF65-F5344CB8AC3E}">
        <p14:creationId xmlns:p14="http://schemas.microsoft.com/office/powerpoint/2010/main" val="377660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Смешанные состояния</a:t>
            </a:r>
          </a:p>
        </p:txBody>
      </p:sp>
      <p:sp>
        <p:nvSpPr>
          <p:cNvPr id="3" name="Содержимое 2"/>
          <p:cNvSpPr>
            <a:spLocks noGrp="1"/>
          </p:cNvSpPr>
          <p:nvPr>
            <p:ph idx="1"/>
          </p:nvPr>
        </p:nvSpPr>
        <p:spPr>
          <a:xfrm>
            <a:off x="609599" y="1600200"/>
            <a:ext cx="10972799" cy="4829196"/>
          </a:xfrm>
        </p:spPr>
        <p:txBody>
          <a:bodyPr>
            <a:normAutofit/>
          </a:bodyPr>
          <a:lstStyle/>
          <a:p>
            <a:pPr algn="just"/>
            <a:r>
              <a:rPr lang="ru-RU" dirty="0"/>
              <a:t>могут возникать при биполярном аффективном психозе</a:t>
            </a:r>
          </a:p>
          <a:p>
            <a:pPr algn="just"/>
            <a:r>
              <a:rPr lang="ru-RU" dirty="0"/>
              <a:t>одномоментное существование маниакальных и депрессивных симптомов, длящихся не менее двух недель или их быстрое чередование в течение нескольких часов</a:t>
            </a:r>
          </a:p>
          <a:p>
            <a:pPr algn="just"/>
            <a:r>
              <a:rPr lang="ru-RU" dirty="0"/>
              <a:t>в начале терапии антидепрессантами</a:t>
            </a:r>
          </a:p>
          <a:p>
            <a:pPr algn="just"/>
            <a:r>
              <a:rPr lang="ru-RU" dirty="0"/>
              <a:t>сопровождаются повышением риска суицида (!)</a:t>
            </a:r>
          </a:p>
          <a:p>
            <a:pPr algn="just"/>
            <a:r>
              <a:rPr lang="ru-RU" dirty="0"/>
              <a:t>требуют изменения тактики терапии</a:t>
            </a:r>
          </a:p>
        </p:txBody>
      </p:sp>
    </p:spTree>
    <p:extLst>
      <p:ext uri="{BB962C8B-B14F-4D97-AF65-F5344CB8AC3E}">
        <p14:creationId xmlns:p14="http://schemas.microsoft.com/office/powerpoint/2010/main" val="2096774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727496" y="756151"/>
            <a:ext cx="8358246" cy="5697559"/>
          </a:xfrm>
          <a:prstGeom prst="rect">
            <a:avLst/>
          </a:prstGeom>
          <a:noFill/>
          <a:ln w="9525">
            <a:noFill/>
            <a:miter lim="800000"/>
            <a:headEnd/>
            <a:tailEnd/>
          </a:ln>
          <a:effectLst/>
        </p:spPr>
      </p:pic>
    </p:spTree>
    <p:extLst>
      <p:ext uri="{BB962C8B-B14F-4D97-AF65-F5344CB8AC3E}">
        <p14:creationId xmlns:p14="http://schemas.microsoft.com/office/powerpoint/2010/main" val="3561861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1426D-112B-4E04-AEFD-2FB8D8E126A1}"/>
              </a:ext>
            </a:extLst>
          </p:cNvPr>
          <p:cNvSpPr>
            <a:spLocks noGrp="1"/>
          </p:cNvSpPr>
          <p:nvPr>
            <p:ph type="title"/>
          </p:nvPr>
        </p:nvSpPr>
        <p:spPr/>
        <p:txBody>
          <a:bodyPr>
            <a:normAutofit fontScale="90000"/>
          </a:bodyPr>
          <a:lstStyle/>
          <a:p>
            <a:r>
              <a:rPr lang="ru-RU" sz="3200" b="1" dirty="0">
                <a:solidFill>
                  <a:srgbClr val="C00000"/>
                </a:solidFill>
                <a:latin typeface="Times New Roman"/>
                <a:cs typeface="Times New Roman"/>
              </a:rPr>
              <a:t>КЛИНИЧЕСКИЕ ФОРМЫ </a:t>
            </a:r>
            <a:br>
              <a:rPr lang="ru-RU" sz="3200" b="1" dirty="0">
                <a:solidFill>
                  <a:srgbClr val="C00000"/>
                </a:solidFill>
                <a:latin typeface="Times New Roman"/>
                <a:cs typeface="Times New Roman"/>
              </a:rPr>
            </a:br>
            <a:r>
              <a:rPr lang="ru-RU" sz="3200" b="1" dirty="0">
                <a:solidFill>
                  <a:srgbClr val="C00000"/>
                </a:solidFill>
                <a:latin typeface="Times New Roman"/>
                <a:cs typeface="Times New Roman"/>
              </a:rPr>
              <a:t>АФФЕКТИВНЫХ РАССТРОЙСТВ  </a:t>
            </a:r>
            <a:br>
              <a:rPr lang="ru-RU" sz="3200" b="1" dirty="0">
                <a:solidFill>
                  <a:srgbClr val="C00000"/>
                </a:solidFill>
                <a:latin typeface="Times New Roman"/>
                <a:cs typeface="Times New Roman"/>
              </a:rPr>
            </a:br>
            <a:r>
              <a:rPr lang="ru-RU" sz="2800" b="1" dirty="0">
                <a:solidFill>
                  <a:srgbClr val="C00000"/>
                </a:solidFill>
                <a:latin typeface="Times New Roman"/>
                <a:cs typeface="Times New Roman"/>
              </a:rPr>
              <a:t>(коды по МКБ-10 ):</a:t>
            </a:r>
            <a:endParaRPr lang="ru-RU" sz="2800" dirty="0">
              <a:solidFill>
                <a:srgbClr val="C00000"/>
              </a:solidFill>
            </a:endParaRPr>
          </a:p>
        </p:txBody>
      </p:sp>
      <p:sp>
        <p:nvSpPr>
          <p:cNvPr id="3" name="Объект 2">
            <a:extLst>
              <a:ext uri="{FF2B5EF4-FFF2-40B4-BE49-F238E27FC236}">
                <a16:creationId xmlns:a16="http://schemas.microsoft.com/office/drawing/2014/main" id="{FDB8377C-288B-4EBA-AB87-87250BEC16C0}"/>
              </a:ext>
            </a:extLst>
          </p:cNvPr>
          <p:cNvSpPr>
            <a:spLocks noGrp="1"/>
          </p:cNvSpPr>
          <p:nvPr>
            <p:ph idx="1"/>
          </p:nvPr>
        </p:nvSpPr>
        <p:spPr>
          <a:xfrm>
            <a:off x="858129" y="1600200"/>
            <a:ext cx="9809871" cy="5141168"/>
          </a:xfrm>
        </p:spPr>
        <p:txBody>
          <a:bodyPr>
            <a:normAutofit/>
          </a:bodyPr>
          <a:lstStyle/>
          <a:p>
            <a:pPr marL="0" indent="0" algn="just">
              <a:spcBef>
                <a:spcPts val="2000"/>
              </a:spcBef>
              <a:buClr>
                <a:srgbClr val="663366"/>
              </a:buClr>
              <a:buSzPct val="75000"/>
              <a:buNone/>
            </a:pPr>
            <a:r>
              <a:rPr lang="en-US" b="1" dirty="0">
                <a:solidFill>
                  <a:srgbClr val="663366"/>
                </a:solidFill>
                <a:latin typeface="Times New Roman"/>
                <a:cs typeface="Times New Roman"/>
              </a:rPr>
              <a:t>F30. </a:t>
            </a:r>
            <a:r>
              <a:rPr lang="ru-RU" dirty="0">
                <a:solidFill>
                  <a:srgbClr val="000000"/>
                </a:solidFill>
                <a:latin typeface="Times New Roman"/>
                <a:cs typeface="Times New Roman"/>
              </a:rPr>
              <a:t>Маниакальный эпизод</a:t>
            </a:r>
          </a:p>
          <a:p>
            <a:pPr marL="0" indent="0" algn="just">
              <a:spcBef>
                <a:spcPts val="2000"/>
              </a:spcBef>
              <a:buClr>
                <a:srgbClr val="663366"/>
              </a:buClr>
              <a:buSzPct val="75000"/>
              <a:buNone/>
            </a:pPr>
            <a:r>
              <a:rPr lang="en-US" b="1" dirty="0">
                <a:solidFill>
                  <a:srgbClr val="663366"/>
                </a:solidFill>
                <a:latin typeface="Times New Roman"/>
                <a:cs typeface="Times New Roman"/>
              </a:rPr>
              <a:t>F31. </a:t>
            </a:r>
            <a:r>
              <a:rPr lang="ru-RU" dirty="0">
                <a:solidFill>
                  <a:srgbClr val="000000"/>
                </a:solidFill>
                <a:latin typeface="Times New Roman"/>
                <a:cs typeface="Times New Roman"/>
              </a:rPr>
              <a:t>Биполярное аффективное расстройство</a:t>
            </a:r>
          </a:p>
          <a:p>
            <a:pPr marL="0" indent="0" algn="just">
              <a:spcBef>
                <a:spcPts val="2000"/>
              </a:spcBef>
              <a:buClr>
                <a:srgbClr val="663366"/>
              </a:buClr>
              <a:buSzPct val="75000"/>
              <a:buNone/>
            </a:pPr>
            <a:r>
              <a:rPr lang="en-US" b="1" dirty="0">
                <a:solidFill>
                  <a:srgbClr val="663366"/>
                </a:solidFill>
                <a:latin typeface="Times New Roman"/>
                <a:cs typeface="Times New Roman"/>
              </a:rPr>
              <a:t>F32</a:t>
            </a:r>
            <a:r>
              <a:rPr lang="en-US" dirty="0">
                <a:solidFill>
                  <a:srgbClr val="663366"/>
                </a:solidFill>
                <a:latin typeface="Times New Roman"/>
                <a:cs typeface="Times New Roman"/>
              </a:rPr>
              <a:t>. </a:t>
            </a:r>
            <a:r>
              <a:rPr lang="ru-RU" dirty="0">
                <a:solidFill>
                  <a:srgbClr val="000000"/>
                </a:solidFill>
                <a:latin typeface="Times New Roman"/>
                <a:cs typeface="Times New Roman"/>
              </a:rPr>
              <a:t>Депрессивный эпизод</a:t>
            </a:r>
          </a:p>
          <a:p>
            <a:pPr marL="0" indent="0" algn="just">
              <a:spcBef>
                <a:spcPts val="2000"/>
              </a:spcBef>
              <a:buClr>
                <a:srgbClr val="663366"/>
              </a:buClr>
              <a:buSzPct val="75000"/>
              <a:buNone/>
            </a:pPr>
            <a:r>
              <a:rPr lang="en-US" b="1" dirty="0">
                <a:solidFill>
                  <a:srgbClr val="663366"/>
                </a:solidFill>
                <a:latin typeface="Times New Roman"/>
                <a:cs typeface="Times New Roman"/>
              </a:rPr>
              <a:t>F33</a:t>
            </a:r>
            <a:r>
              <a:rPr lang="en-US" dirty="0">
                <a:solidFill>
                  <a:srgbClr val="663366"/>
                </a:solidFill>
                <a:latin typeface="Times New Roman"/>
                <a:cs typeface="Times New Roman"/>
              </a:rPr>
              <a:t>. </a:t>
            </a:r>
            <a:r>
              <a:rPr lang="ru-RU" dirty="0">
                <a:solidFill>
                  <a:srgbClr val="000000"/>
                </a:solidFill>
                <a:latin typeface="Times New Roman"/>
                <a:cs typeface="Times New Roman"/>
              </a:rPr>
              <a:t>Рекуррентное аффективное расстройство</a:t>
            </a:r>
          </a:p>
          <a:p>
            <a:pPr marL="0" indent="0" algn="just">
              <a:spcBef>
                <a:spcPts val="2000"/>
              </a:spcBef>
              <a:buClr>
                <a:srgbClr val="663366"/>
              </a:buClr>
              <a:buSzPct val="75000"/>
              <a:buNone/>
            </a:pPr>
            <a:r>
              <a:rPr lang="en-US" b="1" dirty="0">
                <a:solidFill>
                  <a:srgbClr val="663366"/>
                </a:solidFill>
                <a:latin typeface="Times New Roman"/>
                <a:cs typeface="Times New Roman"/>
              </a:rPr>
              <a:t>F34. </a:t>
            </a:r>
            <a:r>
              <a:rPr lang="ru-RU" dirty="0">
                <a:latin typeface="Times New Roman"/>
                <a:cs typeface="Times New Roman"/>
              </a:rPr>
              <a:t>Хронические аффективные расстройства</a:t>
            </a:r>
          </a:p>
          <a:p>
            <a:pPr marL="0" indent="0" algn="just">
              <a:spcBef>
                <a:spcPts val="2000"/>
              </a:spcBef>
              <a:buClr>
                <a:srgbClr val="663366"/>
              </a:buClr>
              <a:buSzPct val="75000"/>
              <a:buNone/>
            </a:pPr>
            <a:r>
              <a:rPr lang="en-US" b="1" dirty="0">
                <a:solidFill>
                  <a:srgbClr val="663366"/>
                </a:solidFill>
                <a:latin typeface="Times New Roman"/>
                <a:cs typeface="Times New Roman"/>
              </a:rPr>
              <a:t>F34.0 </a:t>
            </a:r>
            <a:r>
              <a:rPr lang="ru-RU" dirty="0">
                <a:solidFill>
                  <a:srgbClr val="000000"/>
                </a:solidFill>
                <a:latin typeface="Times New Roman"/>
                <a:cs typeface="Times New Roman"/>
              </a:rPr>
              <a:t>Циклотимия</a:t>
            </a:r>
          </a:p>
          <a:p>
            <a:pPr marL="0" indent="0" algn="just">
              <a:spcBef>
                <a:spcPts val="2000"/>
              </a:spcBef>
              <a:buClr>
                <a:srgbClr val="663366"/>
              </a:buClr>
              <a:buSzPct val="75000"/>
              <a:buNone/>
            </a:pPr>
            <a:r>
              <a:rPr lang="en-US" b="1" dirty="0">
                <a:solidFill>
                  <a:srgbClr val="663366"/>
                </a:solidFill>
                <a:latin typeface="Times New Roman"/>
                <a:cs typeface="Times New Roman"/>
              </a:rPr>
              <a:t>F34.1</a:t>
            </a:r>
            <a:r>
              <a:rPr lang="ru-RU" b="1" dirty="0">
                <a:solidFill>
                  <a:srgbClr val="663366"/>
                </a:solidFill>
                <a:latin typeface="Times New Roman"/>
                <a:cs typeface="Times New Roman"/>
              </a:rPr>
              <a:t> </a:t>
            </a:r>
            <a:r>
              <a:rPr lang="ru-RU" dirty="0">
                <a:solidFill>
                  <a:srgbClr val="000000"/>
                </a:solidFill>
                <a:latin typeface="Times New Roman"/>
                <a:cs typeface="Times New Roman"/>
              </a:rPr>
              <a:t>Дистимия</a:t>
            </a:r>
          </a:p>
          <a:p>
            <a:pPr algn="just"/>
            <a:endParaRPr lang="ru-RU" dirty="0"/>
          </a:p>
        </p:txBody>
      </p:sp>
    </p:spTree>
    <p:extLst>
      <p:ext uri="{BB962C8B-B14F-4D97-AF65-F5344CB8AC3E}">
        <p14:creationId xmlns:p14="http://schemas.microsoft.com/office/powerpoint/2010/main" val="1224846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/F30/ Маниакальный эпизод</a:t>
            </a:r>
          </a:p>
        </p:txBody>
      </p:sp>
      <p:sp>
        <p:nvSpPr>
          <p:cNvPr id="3" name="Объект 2"/>
          <p:cNvSpPr>
            <a:spLocks noGrp="1"/>
          </p:cNvSpPr>
          <p:nvPr>
            <p:ph idx="1"/>
          </p:nvPr>
        </p:nvSpPr>
        <p:spPr>
          <a:xfrm>
            <a:off x="1160060" y="1268760"/>
            <a:ext cx="10290412" cy="5328592"/>
          </a:xfrm>
        </p:spPr>
        <p:txBody>
          <a:bodyPr>
            <a:normAutofit fontScale="92500" lnSpcReduction="20000"/>
          </a:bodyPr>
          <a:lstStyle/>
          <a:p>
            <a:pPr marL="0" indent="0" algn="just">
              <a:buNone/>
            </a:pPr>
            <a:r>
              <a:rPr lang="en-US"/>
              <a:t>/F30.0/ </a:t>
            </a:r>
            <a:r>
              <a:rPr lang="ru-RU" dirty="0" err="1"/>
              <a:t>Гипомания</a:t>
            </a:r>
            <a:endParaRPr lang="ru-RU" dirty="0"/>
          </a:p>
          <a:p>
            <a:pPr marL="0" indent="0" algn="just">
              <a:buNone/>
            </a:pPr>
            <a:r>
              <a:rPr lang="en-US" dirty="0"/>
              <a:t>/</a:t>
            </a:r>
            <a:r>
              <a:rPr lang="ru-RU" dirty="0"/>
              <a:t>F30.1</a:t>
            </a:r>
            <a:r>
              <a:rPr lang="en-US" dirty="0"/>
              <a:t>/</a:t>
            </a:r>
            <a:r>
              <a:rPr lang="ru-RU" dirty="0"/>
              <a:t> Мания без психотических симптомов</a:t>
            </a:r>
          </a:p>
          <a:p>
            <a:pPr marL="0" indent="0" algn="just">
              <a:buNone/>
            </a:pPr>
            <a:r>
              <a:rPr lang="ru-RU" dirty="0"/>
              <a:t>/F30.2/ Мания с психотическими симптомами</a:t>
            </a:r>
          </a:p>
          <a:p>
            <a:pPr marL="0" indent="0" algn="just">
              <a:buNone/>
            </a:pPr>
            <a:endParaRPr lang="ru-RU" dirty="0"/>
          </a:p>
          <a:p>
            <a:pPr marL="0" indent="0" algn="just">
              <a:buNone/>
            </a:pPr>
            <a:r>
              <a:rPr lang="ru-RU" dirty="0"/>
              <a:t>имеются общие характеристики повышенного настроения и увеличения в объеме и темпе физической и психической активности. </a:t>
            </a:r>
          </a:p>
          <a:p>
            <a:pPr marL="0" indent="0" algn="just">
              <a:buNone/>
            </a:pPr>
            <a:r>
              <a:rPr lang="ru-RU" dirty="0"/>
              <a:t>Все подрубрики этой категории должны использоваться только для единичного маниакального эпизода. Предыдущие или последующие аффективные эпизоды (депрессивные, маниакальные или </a:t>
            </a:r>
            <a:r>
              <a:rPr lang="ru-RU" dirty="0" err="1"/>
              <a:t>гипоманиакальные</a:t>
            </a:r>
            <a:r>
              <a:rPr lang="ru-RU" dirty="0"/>
              <a:t>) должны кодироваться в рубрике биполярного аффективного расстройства (F31.-).</a:t>
            </a:r>
          </a:p>
          <a:p>
            <a:endParaRPr lang="ru-RU" dirty="0"/>
          </a:p>
        </p:txBody>
      </p:sp>
    </p:spTree>
    <p:extLst>
      <p:ext uri="{BB962C8B-B14F-4D97-AF65-F5344CB8AC3E}">
        <p14:creationId xmlns:p14="http://schemas.microsoft.com/office/powerpoint/2010/main" val="277002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0"/>
            <a:ext cx="8229600" cy="714356"/>
          </a:xfrm>
        </p:spPr>
        <p:txBody>
          <a:bodyPr>
            <a:normAutofit fontScale="90000"/>
          </a:bodyPr>
          <a:lstStyle/>
          <a:p>
            <a:r>
              <a:rPr lang="en-US" b="1" dirty="0">
                <a:solidFill>
                  <a:srgbClr val="C00000"/>
                </a:solidFill>
              </a:rPr>
              <a:t>/F30.0/  </a:t>
            </a:r>
            <a:r>
              <a:rPr lang="ru-RU" b="1" dirty="0" err="1">
                <a:solidFill>
                  <a:srgbClr val="C00000"/>
                </a:solidFill>
              </a:rPr>
              <a:t>Гипомания</a:t>
            </a:r>
            <a:endParaRPr lang="ru-RU" b="1" dirty="0">
              <a:solidFill>
                <a:srgbClr val="C00000"/>
              </a:solidFill>
            </a:endParaRPr>
          </a:p>
        </p:txBody>
      </p:sp>
      <p:sp>
        <p:nvSpPr>
          <p:cNvPr id="3" name="Содержимое 2"/>
          <p:cNvSpPr>
            <a:spLocks noGrp="1"/>
          </p:cNvSpPr>
          <p:nvPr>
            <p:ph idx="1"/>
          </p:nvPr>
        </p:nvSpPr>
        <p:spPr>
          <a:xfrm>
            <a:off x="1981200" y="857232"/>
            <a:ext cx="8229600" cy="5857916"/>
          </a:xfrm>
        </p:spPr>
        <p:txBody>
          <a:bodyPr>
            <a:noAutofit/>
          </a:bodyPr>
          <a:lstStyle/>
          <a:p>
            <a:pPr algn="just">
              <a:spcBef>
                <a:spcPts val="600"/>
              </a:spcBef>
              <a:buNone/>
            </a:pPr>
            <a:r>
              <a:rPr lang="ru-RU" sz="1900" dirty="0"/>
              <a:t>1. </a:t>
            </a:r>
            <a:r>
              <a:rPr lang="ru-RU" sz="2000" dirty="0"/>
              <a:t>Повышенное или раздражительное настроение, явно ненормальное для данного индивидуума сохраняется </a:t>
            </a:r>
            <a:r>
              <a:rPr lang="ru-RU" sz="2000" b="1" dirty="0">
                <a:solidFill>
                  <a:srgbClr val="C00000"/>
                </a:solidFill>
              </a:rPr>
              <a:t>по меньшей мере 4 дня </a:t>
            </a:r>
            <a:r>
              <a:rPr lang="ru-RU" sz="2000" dirty="0"/>
              <a:t>подряд.</a:t>
            </a:r>
          </a:p>
          <a:p>
            <a:pPr algn="just">
              <a:spcBef>
                <a:spcPts val="600"/>
              </a:spcBef>
              <a:buNone/>
            </a:pPr>
            <a:r>
              <a:rPr lang="ru-RU" sz="2000" dirty="0"/>
              <a:t>2. Представлены минимум три симптома из числа следующих, что сказывается на личностном функционировании в повседневной жизни: </a:t>
            </a:r>
          </a:p>
          <a:p>
            <a:pPr algn="just">
              <a:spcBef>
                <a:spcPts val="600"/>
              </a:spcBef>
            </a:pPr>
            <a:r>
              <a:rPr lang="ru-RU" sz="2000" dirty="0"/>
              <a:t>повышенная активность или физическое беспокойство</a:t>
            </a:r>
          </a:p>
          <a:p>
            <a:pPr algn="just">
              <a:spcBef>
                <a:spcPts val="600"/>
              </a:spcBef>
            </a:pPr>
            <a:r>
              <a:rPr lang="ru-RU" sz="2000" dirty="0"/>
              <a:t>повышенная говорливость</a:t>
            </a:r>
          </a:p>
          <a:p>
            <a:pPr algn="just">
              <a:spcBef>
                <a:spcPts val="600"/>
              </a:spcBef>
            </a:pPr>
            <a:r>
              <a:rPr lang="ru-RU" sz="2000" dirty="0"/>
              <a:t>затруднения в сосредоточении внимания или отвлекаемость</a:t>
            </a:r>
          </a:p>
          <a:p>
            <a:pPr algn="just">
              <a:spcBef>
                <a:spcPts val="600"/>
              </a:spcBef>
            </a:pPr>
            <a:r>
              <a:rPr lang="ru-RU" sz="2000" dirty="0"/>
              <a:t>сниженная потребность во сне</a:t>
            </a:r>
          </a:p>
          <a:p>
            <a:pPr algn="just">
              <a:spcBef>
                <a:spcPts val="600"/>
              </a:spcBef>
            </a:pPr>
            <a:r>
              <a:rPr lang="ru-RU" sz="2000" dirty="0"/>
              <a:t>повышение сексуальной энергии</a:t>
            </a:r>
          </a:p>
          <a:p>
            <a:pPr algn="just">
              <a:spcBef>
                <a:spcPts val="600"/>
              </a:spcBef>
            </a:pPr>
            <a:r>
              <a:rPr lang="ru-RU" sz="2000" dirty="0"/>
              <a:t>небольшие кутежи или другие типы безрассудного или безответственного поведения</a:t>
            </a:r>
          </a:p>
          <a:p>
            <a:pPr algn="just">
              <a:spcBef>
                <a:spcPts val="600"/>
              </a:spcBef>
            </a:pPr>
            <a:r>
              <a:rPr lang="ru-RU" sz="2000" dirty="0"/>
              <a:t>повышенная общительность или фамильярность.</a:t>
            </a:r>
          </a:p>
          <a:p>
            <a:pPr algn="just">
              <a:spcBef>
                <a:spcPts val="600"/>
              </a:spcBef>
              <a:buNone/>
            </a:pPr>
            <a:r>
              <a:rPr lang="ru-RU" sz="2000" dirty="0"/>
              <a:t>	</a:t>
            </a:r>
            <a:r>
              <a:rPr lang="ru-RU" sz="2000" b="1" dirty="0"/>
              <a:t>Эпизод не может быть приписан употреблению </a:t>
            </a:r>
            <a:r>
              <a:rPr lang="ru-RU" sz="2000" b="1" dirty="0" err="1"/>
              <a:t>психоактивного</a:t>
            </a:r>
            <a:r>
              <a:rPr lang="ru-RU" sz="2000" b="1" dirty="0"/>
              <a:t> вещества  или любому органическому психическому расстройству </a:t>
            </a:r>
            <a:r>
              <a:rPr lang="ru-RU" sz="2000" dirty="0"/>
              <a:t>.</a:t>
            </a:r>
          </a:p>
        </p:txBody>
      </p:sp>
    </p:spTree>
    <p:extLst>
      <p:ext uri="{BB962C8B-B14F-4D97-AF65-F5344CB8AC3E}">
        <p14:creationId xmlns:p14="http://schemas.microsoft.com/office/powerpoint/2010/main" val="39562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FDA02-872F-43F3-B59B-E2A58256B302}"/>
              </a:ext>
            </a:extLst>
          </p:cNvPr>
          <p:cNvSpPr>
            <a:spLocks noGrp="1"/>
          </p:cNvSpPr>
          <p:nvPr>
            <p:ph type="title"/>
          </p:nvPr>
        </p:nvSpPr>
        <p:spPr/>
        <p:txBody>
          <a:bodyPr>
            <a:normAutofit fontScale="90000"/>
          </a:bodyPr>
          <a:lstStyle/>
          <a:p>
            <a:r>
              <a:rPr kumimoji="0" lang="ru-RU" sz="2800" b="1" i="0" u="none" strike="noStrike" kern="1200" cap="none" spc="0" normalizeH="0" baseline="0" noProof="0" dirty="0">
                <a:ln>
                  <a:noFill/>
                </a:ln>
                <a:solidFill>
                  <a:prstClr val="black"/>
                </a:solidFill>
                <a:effectLst/>
                <a:uLnTx/>
                <a:uFillTx/>
                <a:latin typeface="Calibri"/>
                <a:ea typeface="+mj-ea"/>
                <a:cs typeface="+mj-cs"/>
              </a:rPr>
              <a:t>ВСПОМНИМ термины из прошлого семестра!</a:t>
            </a:r>
            <a:br>
              <a:rPr kumimoji="0" lang="ru-RU" sz="2800" b="1" i="0" u="none" strike="noStrike" kern="1200" cap="none" spc="0" normalizeH="0" baseline="0" noProof="0" dirty="0">
                <a:ln>
                  <a:noFill/>
                </a:ln>
                <a:solidFill>
                  <a:prstClr val="black"/>
                </a:solidFill>
                <a:effectLst/>
                <a:uLnTx/>
                <a:uFillTx/>
                <a:latin typeface="Calibri"/>
                <a:ea typeface="+mj-ea"/>
                <a:cs typeface="+mj-cs"/>
              </a:rPr>
            </a:br>
            <a:r>
              <a:rPr lang="ru-RU" b="1" dirty="0">
                <a:solidFill>
                  <a:srgbClr val="C00000"/>
                </a:solidFill>
              </a:rPr>
              <a:t>КЛАССИФИКАЦИЯ ПСИХИЧЕСКИХ РАССТРОЙСТВ по этиологии</a:t>
            </a:r>
          </a:p>
        </p:txBody>
      </p:sp>
      <p:sp>
        <p:nvSpPr>
          <p:cNvPr id="3" name="Объект 2">
            <a:extLst>
              <a:ext uri="{FF2B5EF4-FFF2-40B4-BE49-F238E27FC236}">
                <a16:creationId xmlns:a16="http://schemas.microsoft.com/office/drawing/2014/main" id="{FC189D90-AB23-41E7-914A-4F492FC5D255}"/>
              </a:ext>
            </a:extLst>
          </p:cNvPr>
          <p:cNvSpPr>
            <a:spLocks noGrp="1"/>
          </p:cNvSpPr>
          <p:nvPr>
            <p:ph idx="1"/>
          </p:nvPr>
        </p:nvSpPr>
        <p:spPr>
          <a:xfrm>
            <a:off x="232012" y="1600200"/>
            <a:ext cx="7083188" cy="4983162"/>
          </a:xfrm>
        </p:spPr>
        <p:txBody>
          <a:bodyPr>
            <a:normAutofit fontScale="70000" lnSpcReduction="20000"/>
          </a:bodyPr>
          <a:lstStyle/>
          <a:p>
            <a:pPr algn="just">
              <a:spcBef>
                <a:spcPts val="1200"/>
              </a:spcBef>
              <a:spcAft>
                <a:spcPts val="1200"/>
              </a:spcAft>
            </a:pPr>
            <a:r>
              <a:rPr lang="ru-RU" b="1" dirty="0">
                <a:solidFill>
                  <a:srgbClr val="C00000"/>
                </a:solidFill>
              </a:rPr>
              <a:t>Эндогенные</a:t>
            </a:r>
            <a:r>
              <a:rPr lang="en-US" b="1" dirty="0">
                <a:solidFill>
                  <a:srgbClr val="C00000"/>
                </a:solidFill>
              </a:rPr>
              <a:t> </a:t>
            </a:r>
            <a:r>
              <a:rPr lang="en-US" dirty="0"/>
              <a:t>– </a:t>
            </a:r>
            <a:r>
              <a:rPr lang="ru-RU" dirty="0"/>
              <a:t>связанны с генетической предрасположенностью  (аффективные расстройства, шизофрения)</a:t>
            </a:r>
          </a:p>
          <a:p>
            <a:pPr algn="just">
              <a:spcBef>
                <a:spcPts val="1200"/>
              </a:spcBef>
              <a:spcAft>
                <a:spcPts val="1200"/>
              </a:spcAft>
            </a:pPr>
            <a:r>
              <a:rPr lang="ru-RU" b="1" dirty="0" err="1">
                <a:solidFill>
                  <a:srgbClr val="C00000"/>
                </a:solidFill>
              </a:rPr>
              <a:t>Экзогнные</a:t>
            </a:r>
            <a:r>
              <a:rPr lang="ru-RU" b="1" dirty="0">
                <a:solidFill>
                  <a:srgbClr val="C00000"/>
                </a:solidFill>
              </a:rPr>
              <a:t> (органические)</a:t>
            </a:r>
            <a:r>
              <a:rPr lang="ru-RU" dirty="0">
                <a:solidFill>
                  <a:srgbClr val="C00000"/>
                </a:solidFill>
              </a:rPr>
              <a:t> </a:t>
            </a:r>
            <a:r>
              <a:rPr lang="ru-RU" dirty="0"/>
              <a:t>(ЧМТ, опухоли головного мозга, интоксикации, </a:t>
            </a:r>
            <a:r>
              <a:rPr lang="ru-RU" dirty="0" err="1"/>
              <a:t>нейроинфекци</a:t>
            </a:r>
            <a:r>
              <a:rPr lang="ru-RU" dirty="0"/>
              <a:t>, сосудистые заболевания и т.п.)</a:t>
            </a:r>
          </a:p>
          <a:p>
            <a:pPr algn="just">
              <a:spcBef>
                <a:spcPts val="1200"/>
              </a:spcBef>
              <a:spcAft>
                <a:spcPts val="1200"/>
              </a:spcAft>
            </a:pPr>
            <a:r>
              <a:rPr lang="ru-RU" b="1" dirty="0">
                <a:solidFill>
                  <a:srgbClr val="C00000"/>
                </a:solidFill>
              </a:rPr>
              <a:t>Соматогенные</a:t>
            </a:r>
            <a:r>
              <a:rPr lang="ru-RU" dirty="0">
                <a:solidFill>
                  <a:srgbClr val="C00000"/>
                </a:solidFill>
              </a:rPr>
              <a:t> </a:t>
            </a:r>
            <a:r>
              <a:rPr lang="ru-RU" dirty="0"/>
              <a:t>(психические расстройства при соматических заболеваниях)</a:t>
            </a:r>
          </a:p>
          <a:p>
            <a:pPr algn="just">
              <a:spcBef>
                <a:spcPts val="1200"/>
              </a:spcBef>
              <a:spcAft>
                <a:spcPts val="1200"/>
              </a:spcAft>
            </a:pPr>
            <a:r>
              <a:rPr lang="ru-RU" b="1" dirty="0">
                <a:solidFill>
                  <a:srgbClr val="C00000"/>
                </a:solidFill>
              </a:rPr>
              <a:t>Психогенные</a:t>
            </a:r>
            <a:r>
              <a:rPr lang="ru-RU" dirty="0"/>
              <a:t>  (связанные со стрессом)</a:t>
            </a:r>
          </a:p>
          <a:p>
            <a:pPr algn="just">
              <a:spcBef>
                <a:spcPts val="1200"/>
              </a:spcBef>
              <a:spcAft>
                <a:spcPts val="1200"/>
              </a:spcAft>
            </a:pPr>
            <a:r>
              <a:rPr lang="ru-RU" b="1" dirty="0">
                <a:solidFill>
                  <a:srgbClr val="C00000"/>
                </a:solidFill>
              </a:rPr>
              <a:t>Патология развития личности </a:t>
            </a:r>
            <a:r>
              <a:rPr lang="ru-RU" dirty="0"/>
              <a:t>(психопатии, олигофрении, другие задержки психического развития)</a:t>
            </a:r>
          </a:p>
          <a:p>
            <a:pPr algn="just"/>
            <a:endParaRPr lang="ru-RU" dirty="0"/>
          </a:p>
          <a:p>
            <a:pPr algn="just"/>
            <a:endParaRPr lang="ru-RU" dirty="0"/>
          </a:p>
        </p:txBody>
      </p:sp>
      <p:pic>
        <p:nvPicPr>
          <p:cNvPr id="5" name="Рисунок 4"/>
          <p:cNvPicPr>
            <a:picLocks noChangeAspect="1"/>
          </p:cNvPicPr>
          <p:nvPr/>
        </p:nvPicPr>
        <p:blipFill>
          <a:blip r:embed="rId3"/>
          <a:stretch>
            <a:fillRect/>
          </a:stretch>
        </p:blipFill>
        <p:spPr>
          <a:xfrm>
            <a:off x="8375573" y="846138"/>
            <a:ext cx="3816427" cy="4531057"/>
          </a:xfrm>
          <a:prstGeom prst="rect">
            <a:avLst/>
          </a:prstGeom>
        </p:spPr>
      </p:pic>
      <p:pic>
        <p:nvPicPr>
          <p:cNvPr id="6" name="Рисунок 5"/>
          <p:cNvPicPr>
            <a:picLocks noChangeAspect="1"/>
          </p:cNvPicPr>
          <p:nvPr/>
        </p:nvPicPr>
        <p:blipFill>
          <a:blip r:embed="rId4"/>
          <a:stretch>
            <a:fillRect/>
          </a:stretch>
        </p:blipFill>
        <p:spPr>
          <a:xfrm>
            <a:off x="9849133" y="4321685"/>
            <a:ext cx="1877731" cy="2438611"/>
          </a:xfrm>
          <a:prstGeom prst="rect">
            <a:avLst/>
          </a:prstGeom>
        </p:spPr>
      </p:pic>
    </p:spTree>
    <p:extLst>
      <p:ext uri="{BB962C8B-B14F-4D97-AF65-F5344CB8AC3E}">
        <p14:creationId xmlns:p14="http://schemas.microsoft.com/office/powerpoint/2010/main" val="381282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C00000"/>
                </a:solidFill>
              </a:rPr>
              <a:t>/</a:t>
            </a:r>
            <a:r>
              <a:rPr lang="ru-RU" b="1" dirty="0">
                <a:solidFill>
                  <a:srgbClr val="C00000"/>
                </a:solidFill>
              </a:rPr>
              <a:t>F30.1</a:t>
            </a:r>
            <a:r>
              <a:rPr lang="en-US" b="1" dirty="0">
                <a:solidFill>
                  <a:srgbClr val="C00000"/>
                </a:solidFill>
              </a:rPr>
              <a:t>/ </a:t>
            </a:r>
            <a:r>
              <a:rPr lang="ru-RU" b="1" dirty="0">
                <a:solidFill>
                  <a:srgbClr val="C00000"/>
                </a:solidFill>
              </a:rPr>
              <a:t> Мания без психотических симптомов</a:t>
            </a:r>
          </a:p>
        </p:txBody>
      </p:sp>
      <p:sp>
        <p:nvSpPr>
          <p:cNvPr id="3" name="Объект 2"/>
          <p:cNvSpPr>
            <a:spLocks noGrp="1"/>
          </p:cNvSpPr>
          <p:nvPr>
            <p:ph idx="1"/>
          </p:nvPr>
        </p:nvSpPr>
        <p:spPr>
          <a:xfrm>
            <a:off x="805218" y="1600200"/>
            <a:ext cx="10986448" cy="5141168"/>
          </a:xfrm>
        </p:spPr>
        <p:txBody>
          <a:bodyPr>
            <a:normAutofit fontScale="77500" lnSpcReduction="20000"/>
          </a:bodyPr>
          <a:lstStyle/>
          <a:p>
            <a:pPr algn="just">
              <a:spcBef>
                <a:spcPts val="1200"/>
              </a:spcBef>
              <a:spcAft>
                <a:spcPts val="600"/>
              </a:spcAft>
            </a:pPr>
            <a:r>
              <a:rPr lang="ru-RU" dirty="0"/>
              <a:t>Настроение приподнято неадекватно обстоятельствам и варьирует от беспечной веселости до почти неконтролируемого возбуждения. Подъем настроения сопровождается повышенной энергичностью, приводящей к </a:t>
            </a:r>
            <a:r>
              <a:rPr lang="ru-RU" dirty="0" err="1"/>
              <a:t>гиперактивности</a:t>
            </a:r>
            <a:r>
              <a:rPr lang="ru-RU" dirty="0"/>
              <a:t>, речевому напору и сниженной потребности в сне. Нормальное социальное торможение утрачивается, внимание не удерживается, выраженная отвлекаемость, повышенная самооценка, легко высказываются </a:t>
            </a:r>
            <a:r>
              <a:rPr lang="ru-RU" dirty="0" err="1"/>
              <a:t>сверх-оптимистичные</a:t>
            </a:r>
            <a:r>
              <a:rPr lang="ru-RU" dirty="0"/>
              <a:t> идеи и идеи величия.</a:t>
            </a:r>
          </a:p>
          <a:p>
            <a:pPr algn="just">
              <a:spcBef>
                <a:spcPts val="1200"/>
              </a:spcBef>
              <a:spcAft>
                <a:spcPts val="600"/>
              </a:spcAft>
            </a:pPr>
            <a:r>
              <a:rPr lang="ru-RU" dirty="0"/>
              <a:t>Могут возникнуть нарушения восприятия, такие как переживание цвета как особенно яркого (и обычно прекрасного), озабоченность мелкими деталями какой-либо поверхности или фактуры, субъективная </a:t>
            </a:r>
            <a:r>
              <a:rPr lang="ru-RU" dirty="0" err="1"/>
              <a:t>гиперакузия</a:t>
            </a:r>
            <a:r>
              <a:rPr lang="ru-RU" dirty="0"/>
              <a:t>. Больной может предпринять экстравагантные и непрактичные шаги, </a:t>
            </a:r>
            <a:r>
              <a:rPr lang="ru-RU" b="1" dirty="0"/>
              <a:t>бездумно тратить деньги или может стать агрессивным, влюбчивым, шутливым в неподходящих обстоятельствах. </a:t>
            </a:r>
            <a:r>
              <a:rPr lang="ru-RU" dirty="0"/>
              <a:t>При некоторых маниакальных эпизодах настроение скорее раздраженное и подозрительное, нежели приподнятое. </a:t>
            </a:r>
          </a:p>
        </p:txBody>
      </p:sp>
    </p:spTree>
    <p:extLst>
      <p:ext uri="{BB962C8B-B14F-4D97-AF65-F5344CB8AC3E}">
        <p14:creationId xmlns:p14="http://schemas.microsoft.com/office/powerpoint/2010/main" val="1525336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/F30.2/ Мания с психотическими симптомами</a:t>
            </a:r>
          </a:p>
        </p:txBody>
      </p:sp>
      <p:sp>
        <p:nvSpPr>
          <p:cNvPr id="3" name="Объект 2"/>
          <p:cNvSpPr>
            <a:spLocks noGrp="1"/>
          </p:cNvSpPr>
          <p:nvPr>
            <p:ph idx="1"/>
          </p:nvPr>
        </p:nvSpPr>
        <p:spPr>
          <a:xfrm>
            <a:off x="1981200" y="1600200"/>
            <a:ext cx="8229600" cy="4997152"/>
          </a:xfrm>
        </p:spPr>
        <p:txBody>
          <a:bodyPr>
            <a:normAutofit fontScale="70000" lnSpcReduction="20000"/>
          </a:bodyPr>
          <a:lstStyle/>
          <a:p>
            <a:pPr algn="just"/>
            <a:r>
              <a:rPr lang="ru-RU" dirty="0"/>
              <a:t>Клиническая картина соответствует более тяжелой форме, чем F30.1. Повышенная самооценка и </a:t>
            </a:r>
            <a:r>
              <a:rPr lang="ru-RU" b="1" dirty="0"/>
              <a:t>идеи величия могут развиться в бред, а раздражительность и подозрительность - в бред преследования. </a:t>
            </a:r>
            <a:r>
              <a:rPr lang="ru-RU" dirty="0"/>
              <a:t>В тяжелых случаях отмечаются выраженные бредовые идеи величия или знатного происхождения. В результате скачки мыслей и речевого напора речь больного становится малопонятной. Тяжелые и продолжительные физические нагрузки и возбуждение могут привести к агрессии или насилию. Пренебрежение к еде, питью и личной гигиене может привести к опасному состоянию </a:t>
            </a:r>
            <a:r>
              <a:rPr lang="ru-RU" b="1" dirty="0"/>
              <a:t>дегидратации и запущенности</a:t>
            </a:r>
            <a:r>
              <a:rPr lang="ru-RU" dirty="0"/>
              <a:t>. Бред и галлюцинации могут быть классифицированы как </a:t>
            </a:r>
            <a:r>
              <a:rPr lang="ru-RU" dirty="0" err="1"/>
              <a:t>конгруентные</a:t>
            </a:r>
            <a:r>
              <a:rPr lang="ru-RU" dirty="0"/>
              <a:t> или </a:t>
            </a:r>
            <a:r>
              <a:rPr lang="ru-RU" dirty="0" err="1"/>
              <a:t>неконгруентные</a:t>
            </a:r>
            <a:r>
              <a:rPr lang="ru-RU" dirty="0"/>
              <a:t> настроению. "</a:t>
            </a:r>
            <a:r>
              <a:rPr lang="ru-RU" dirty="0" err="1"/>
              <a:t>Неконгруентные</a:t>
            </a:r>
            <a:r>
              <a:rPr lang="ru-RU" dirty="0"/>
              <a:t>” включают аффективно нейтральные бредовые и </a:t>
            </a:r>
            <a:r>
              <a:rPr lang="ru-RU" b="1" dirty="0"/>
              <a:t>галлюцинаторные расстройства</a:t>
            </a:r>
            <a:r>
              <a:rPr lang="ru-RU" dirty="0"/>
              <a:t>, например: бред отношения без чувства вины или обвинения, или голоса, которые беседуют с больным о событиях, которые не имеют эмоционального значения</a:t>
            </a:r>
          </a:p>
        </p:txBody>
      </p:sp>
    </p:spTree>
    <p:extLst>
      <p:ext uri="{BB962C8B-B14F-4D97-AF65-F5344CB8AC3E}">
        <p14:creationId xmlns:p14="http://schemas.microsoft.com/office/powerpoint/2010/main" val="59973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/F31/ Биполярное аффективное расстройство</a:t>
            </a:r>
          </a:p>
        </p:txBody>
      </p:sp>
      <p:sp>
        <p:nvSpPr>
          <p:cNvPr id="3" name="Объект 2"/>
          <p:cNvSpPr>
            <a:spLocks noGrp="1"/>
          </p:cNvSpPr>
          <p:nvPr>
            <p:ph idx="1"/>
          </p:nvPr>
        </p:nvSpPr>
        <p:spPr>
          <a:xfrm>
            <a:off x="1775520" y="1600200"/>
            <a:ext cx="8640960" cy="5141168"/>
          </a:xfrm>
        </p:spPr>
        <p:txBody>
          <a:bodyPr>
            <a:normAutofit fontScale="85000" lnSpcReduction="20000"/>
          </a:bodyPr>
          <a:lstStyle/>
          <a:p>
            <a:pPr algn="just"/>
            <a:r>
              <a:rPr lang="ru-RU" dirty="0"/>
              <a:t>Расстройство, характеризующееся повторными (по крайней мере двумя) эпизодами, при которых настроение и уровень активности значительно нарушены. </a:t>
            </a:r>
          </a:p>
          <a:p>
            <a:pPr algn="just"/>
            <a:r>
              <a:rPr lang="ru-RU" dirty="0"/>
              <a:t>В некоторых случаях отмечается подъем настроения, повышенная энергичность и активность (мания или </a:t>
            </a:r>
            <a:r>
              <a:rPr lang="ru-RU" dirty="0" err="1"/>
              <a:t>гипомания</a:t>
            </a:r>
            <a:r>
              <a:rPr lang="ru-RU" dirty="0"/>
              <a:t>), в других снижение настроения, пониженная энергичность и активность (депрессия). Выздоровление обычно полное между приступами (эпизодами), а заболеваемость как у мужчин, так и у женщин примерно одинакова, в отличие от других расстройств настроения. </a:t>
            </a:r>
          </a:p>
          <a:p>
            <a:pPr algn="just"/>
            <a:r>
              <a:rPr lang="ru-RU" dirty="0"/>
              <a:t>Больные, страдающие повторными эпизодами в виде мании должны квалифицироваться как биполярные.</a:t>
            </a:r>
          </a:p>
          <a:p>
            <a:endParaRPr lang="ru-RU" dirty="0"/>
          </a:p>
        </p:txBody>
      </p:sp>
    </p:spTree>
    <p:extLst>
      <p:ext uri="{BB962C8B-B14F-4D97-AF65-F5344CB8AC3E}">
        <p14:creationId xmlns:p14="http://schemas.microsoft.com/office/powerpoint/2010/main" val="242321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Биполярный аффективный психоз</a:t>
            </a:r>
            <a:endParaRPr lang="ru-RU" dirty="0">
              <a:solidFill>
                <a:srgbClr val="C00000"/>
              </a:solidFill>
            </a:endParaRPr>
          </a:p>
        </p:txBody>
      </p:sp>
      <p:sp>
        <p:nvSpPr>
          <p:cNvPr id="3" name="Содержимое 2"/>
          <p:cNvSpPr>
            <a:spLocks noGrp="1"/>
          </p:cNvSpPr>
          <p:nvPr>
            <p:ph idx="1"/>
          </p:nvPr>
        </p:nvSpPr>
        <p:spPr>
          <a:xfrm>
            <a:off x="1981200" y="1600200"/>
            <a:ext cx="8229600" cy="5069160"/>
          </a:xfrm>
        </p:spPr>
        <p:txBody>
          <a:bodyPr>
            <a:normAutofit/>
          </a:bodyPr>
          <a:lstStyle/>
          <a:p>
            <a:pPr algn="just"/>
            <a:r>
              <a:rPr lang="ru-RU" sz="2800" dirty="0"/>
              <a:t>Манифестирует в возрасте 20-25 лет</a:t>
            </a:r>
          </a:p>
          <a:p>
            <a:pPr algn="just"/>
            <a:r>
              <a:rPr lang="ru-RU" sz="2800" dirty="0"/>
              <a:t>В клинической картине обычно классические </a:t>
            </a:r>
            <a:r>
              <a:rPr lang="ru-RU" sz="2800" dirty="0" err="1"/>
              <a:t>аутохтонно</a:t>
            </a:r>
            <a:r>
              <a:rPr lang="ru-RU" sz="2800" dirty="0"/>
              <a:t> возникающие аффективные фазы (тоскливо-заторможенные депрессии и веселая мания)</a:t>
            </a:r>
          </a:p>
          <a:p>
            <a:pPr algn="just"/>
            <a:r>
              <a:rPr lang="ru-RU" sz="2800" dirty="0"/>
              <a:t>Могут появляться </a:t>
            </a:r>
            <a:r>
              <a:rPr lang="ru-RU" sz="2800" b="1" dirty="0"/>
              <a:t>смешанные состояния</a:t>
            </a:r>
            <a:endParaRPr lang="ru-RU" sz="2800" dirty="0"/>
          </a:p>
          <a:p>
            <a:pPr algn="just"/>
            <a:r>
              <a:rPr lang="ru-RU" sz="2800" dirty="0"/>
              <a:t>Фазы более частые (0,5-0,7 фаз в год),</a:t>
            </a:r>
          </a:p>
          <a:p>
            <a:pPr algn="just"/>
            <a:r>
              <a:rPr lang="ru-RU" sz="2800" dirty="0"/>
              <a:t>Длительность фаз 3-4 месяца</a:t>
            </a:r>
          </a:p>
          <a:p>
            <a:pPr algn="just"/>
            <a:r>
              <a:rPr lang="ru-RU" sz="2800" dirty="0"/>
              <a:t>Может иметь неблагоприятное (</a:t>
            </a:r>
            <a:r>
              <a:rPr lang="ru-RU" sz="2800" b="1" dirty="0"/>
              <a:t>континуальное) </a:t>
            </a:r>
            <a:r>
              <a:rPr lang="ru-RU" sz="2800" dirty="0"/>
              <a:t>течение</a:t>
            </a:r>
          </a:p>
        </p:txBody>
      </p:sp>
    </p:spTree>
    <p:extLst>
      <p:ext uri="{BB962C8B-B14F-4D97-AF65-F5344CB8AC3E}">
        <p14:creationId xmlns:p14="http://schemas.microsoft.com/office/powerpoint/2010/main" val="29611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024034" y="500043"/>
            <a:ext cx="8072494" cy="5626121"/>
          </a:xfrm>
          <a:prstGeom prst="rect">
            <a:avLst/>
          </a:prstGeom>
          <a:noFill/>
          <a:ln w="9525">
            <a:noFill/>
            <a:miter lim="800000"/>
            <a:headEnd/>
            <a:tailEnd/>
          </a:ln>
          <a:effectLst/>
        </p:spPr>
      </p:pic>
    </p:spTree>
    <p:extLst>
      <p:ext uri="{BB962C8B-B14F-4D97-AF65-F5344CB8AC3E}">
        <p14:creationId xmlns:p14="http://schemas.microsoft.com/office/powerpoint/2010/main" val="53713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500042"/>
            <a:ext cx="8229600" cy="5929354"/>
          </a:xfrm>
        </p:spPr>
        <p:txBody>
          <a:bodyPr>
            <a:normAutofit fontScale="85000" lnSpcReduction="10000"/>
          </a:bodyPr>
          <a:lstStyle/>
          <a:p>
            <a:pPr algn="just"/>
            <a:r>
              <a:rPr lang="ru-RU" dirty="0"/>
              <a:t>Согласно МКБ-10, диагностическим критерием аффективных фаз является их длительность не менее 1-2 </a:t>
            </a:r>
            <a:r>
              <a:rPr lang="ru-RU" dirty="0" err="1"/>
              <a:t>нед</a:t>
            </a:r>
            <a:r>
              <a:rPr lang="ru-RU" dirty="0"/>
              <a:t> с "полным нарушением обычной работоспособности и социальной деятельности" больного, обусловливающим необходимость обращения к врачу и лечения.</a:t>
            </a:r>
          </a:p>
          <a:p>
            <a:pPr algn="just">
              <a:buNone/>
            </a:pPr>
            <a:endParaRPr lang="ru-RU" dirty="0"/>
          </a:p>
          <a:p>
            <a:pPr algn="just"/>
            <a:r>
              <a:rPr lang="ru-RU" b="1" dirty="0">
                <a:solidFill>
                  <a:srgbClr val="C00000"/>
                </a:solidFill>
              </a:rPr>
              <a:t>Маниакальные фазы</a:t>
            </a:r>
            <a:r>
              <a:rPr lang="ru-RU" dirty="0"/>
              <a:t> обычно короче депрессивных. </a:t>
            </a:r>
          </a:p>
          <a:p>
            <a:pPr algn="just">
              <a:buNone/>
            </a:pPr>
            <a:endParaRPr lang="ru-RU" dirty="0"/>
          </a:p>
          <a:p>
            <a:pPr algn="just"/>
            <a:r>
              <a:rPr lang="ru-RU" dirty="0"/>
              <a:t> Максимальная продолжительность аффективной фазы может составлять несколько месяцев и даже несколько лет (описаны депрессивные фазы, длящиеся 18 лет).</a:t>
            </a:r>
          </a:p>
        </p:txBody>
      </p:sp>
    </p:spTree>
    <p:extLst>
      <p:ext uri="{BB962C8B-B14F-4D97-AF65-F5344CB8AC3E}">
        <p14:creationId xmlns:p14="http://schemas.microsoft.com/office/powerpoint/2010/main" val="338468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844" y="274638"/>
            <a:ext cx="8786874" cy="1296974"/>
          </a:xfrm>
        </p:spPr>
        <p:txBody>
          <a:bodyPr>
            <a:noAutofit/>
          </a:bodyPr>
          <a:lstStyle/>
          <a:p>
            <a:r>
              <a:rPr lang="ru-RU" sz="3200" b="1" dirty="0">
                <a:solidFill>
                  <a:srgbClr val="C00000"/>
                </a:solidFill>
              </a:rPr>
              <a:t>РЕКУРРЕНТНОЕ ДЕПРЕССИВНОЕ РАССТРОЙСТВО (</a:t>
            </a:r>
            <a:r>
              <a:rPr lang="ru-RU" sz="3200" b="1" dirty="0" err="1">
                <a:solidFill>
                  <a:srgbClr val="C00000"/>
                </a:solidFill>
              </a:rPr>
              <a:t>Монополярный</a:t>
            </a:r>
            <a:r>
              <a:rPr lang="ru-RU" sz="3200" b="1" dirty="0">
                <a:solidFill>
                  <a:srgbClr val="C00000"/>
                </a:solidFill>
              </a:rPr>
              <a:t> депрессивный психоз )</a:t>
            </a:r>
          </a:p>
        </p:txBody>
      </p:sp>
      <p:sp>
        <p:nvSpPr>
          <p:cNvPr id="3" name="Содержимое 2"/>
          <p:cNvSpPr>
            <a:spLocks noGrp="1"/>
          </p:cNvSpPr>
          <p:nvPr>
            <p:ph idx="1"/>
          </p:nvPr>
        </p:nvSpPr>
        <p:spPr>
          <a:xfrm>
            <a:off x="1738282" y="1571612"/>
            <a:ext cx="8643998" cy="5072098"/>
          </a:xfrm>
        </p:spPr>
        <p:txBody>
          <a:bodyPr>
            <a:normAutofit lnSpcReduction="10000"/>
          </a:bodyPr>
          <a:lstStyle/>
          <a:p>
            <a:pPr algn="just">
              <a:spcBef>
                <a:spcPts val="1200"/>
              </a:spcBef>
              <a:spcAft>
                <a:spcPts val="1200"/>
              </a:spcAft>
            </a:pPr>
            <a:r>
              <a:rPr lang="ru-RU" sz="2800" dirty="0"/>
              <a:t>Обычно дебютирует после 30 лет.</a:t>
            </a:r>
          </a:p>
          <a:p>
            <a:pPr algn="just">
              <a:spcBef>
                <a:spcPts val="1200"/>
              </a:spcBef>
              <a:spcAft>
                <a:spcPts val="1200"/>
              </a:spcAft>
            </a:pPr>
            <a:r>
              <a:rPr lang="ru-RU" sz="2800" dirty="0"/>
              <a:t>В большинстве случаев первоначально реактивные (психогенные) депрессии на отдаленных этапах становятся </a:t>
            </a:r>
            <a:r>
              <a:rPr lang="ru-RU" sz="2800" b="1" dirty="0" err="1">
                <a:solidFill>
                  <a:srgbClr val="C00000"/>
                </a:solidFill>
              </a:rPr>
              <a:t>аутохтонными</a:t>
            </a:r>
            <a:endParaRPr lang="ru-RU" sz="2800" dirty="0"/>
          </a:p>
          <a:p>
            <a:pPr algn="just">
              <a:spcBef>
                <a:spcPts val="1200"/>
              </a:spcBef>
              <a:spcAft>
                <a:spcPts val="1200"/>
              </a:spcAft>
            </a:pPr>
            <a:r>
              <a:rPr lang="ru-RU" sz="2800" dirty="0"/>
              <a:t>Часто </a:t>
            </a:r>
            <a:r>
              <a:rPr lang="ru-RU" sz="2800" dirty="0" err="1"/>
              <a:t>присутсвуют</a:t>
            </a:r>
            <a:r>
              <a:rPr lang="ru-RU" sz="2800" dirty="0"/>
              <a:t> </a:t>
            </a:r>
            <a:r>
              <a:rPr lang="ru-RU" sz="2800" dirty="0" err="1"/>
              <a:t>сомато-вегетативные</a:t>
            </a:r>
            <a:r>
              <a:rPr lang="ru-RU" sz="2800" dirty="0"/>
              <a:t>, </a:t>
            </a:r>
            <a:r>
              <a:rPr lang="ru-RU" sz="2800" dirty="0" err="1"/>
              <a:t>сенестоипохондрические</a:t>
            </a:r>
            <a:r>
              <a:rPr lang="ru-RU" sz="2800" dirty="0"/>
              <a:t>, </a:t>
            </a:r>
            <a:r>
              <a:rPr lang="ru-RU" sz="2800" dirty="0" err="1"/>
              <a:t>тревожно-фобические</a:t>
            </a:r>
            <a:r>
              <a:rPr lang="ru-RU" sz="2800" dirty="0"/>
              <a:t> расстройства. </a:t>
            </a:r>
          </a:p>
          <a:p>
            <a:pPr algn="just">
              <a:spcBef>
                <a:spcPts val="1200"/>
              </a:spcBef>
              <a:spcAft>
                <a:spcPts val="1200"/>
              </a:spcAft>
            </a:pPr>
            <a:r>
              <a:rPr lang="ru-RU" sz="2800" dirty="0"/>
              <a:t>Средняя продолжительность фаз – 6 </a:t>
            </a:r>
            <a:r>
              <a:rPr lang="ru-RU" sz="2800" dirty="0" err="1"/>
              <a:t>мес</a:t>
            </a:r>
            <a:endParaRPr lang="ru-RU" sz="2800" dirty="0"/>
          </a:p>
          <a:p>
            <a:pPr algn="just">
              <a:spcBef>
                <a:spcPts val="1200"/>
              </a:spcBef>
              <a:spcAft>
                <a:spcPts val="1200"/>
              </a:spcAft>
            </a:pPr>
            <a:r>
              <a:rPr lang="ru-RU" sz="2800" dirty="0"/>
              <a:t>Средняя частота депрессий - 1 фаза в 4 года</a:t>
            </a:r>
            <a:endParaRPr lang="ru-RU" dirty="0"/>
          </a:p>
        </p:txBody>
      </p:sp>
    </p:spTree>
    <p:extLst>
      <p:ext uri="{BB962C8B-B14F-4D97-AF65-F5344CB8AC3E}">
        <p14:creationId xmlns:p14="http://schemas.microsoft.com/office/powerpoint/2010/main" val="3294032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78098"/>
          </a:xfrm>
        </p:spPr>
        <p:txBody>
          <a:bodyPr>
            <a:normAutofit/>
          </a:bodyPr>
          <a:lstStyle/>
          <a:p>
            <a:r>
              <a:rPr lang="ru-RU" b="1" dirty="0">
                <a:solidFill>
                  <a:srgbClr val="C00000"/>
                </a:solidFill>
              </a:rPr>
              <a:t>/F32/ Депрессивный эпизод</a:t>
            </a:r>
          </a:p>
        </p:txBody>
      </p:sp>
      <p:sp>
        <p:nvSpPr>
          <p:cNvPr id="3" name="Объект 2"/>
          <p:cNvSpPr>
            <a:spLocks noGrp="1"/>
          </p:cNvSpPr>
          <p:nvPr>
            <p:ph idx="1"/>
          </p:nvPr>
        </p:nvSpPr>
        <p:spPr>
          <a:xfrm>
            <a:off x="655093" y="1052736"/>
            <a:ext cx="9833395" cy="5616624"/>
          </a:xfrm>
        </p:spPr>
        <p:txBody>
          <a:bodyPr>
            <a:noAutofit/>
          </a:bodyPr>
          <a:lstStyle/>
          <a:p>
            <a:pPr algn="just">
              <a:lnSpc>
                <a:spcPct val="90000"/>
              </a:lnSpc>
              <a:spcBef>
                <a:spcPts val="0"/>
              </a:spcBef>
            </a:pPr>
            <a:r>
              <a:rPr lang="ru-RU" sz="2400" dirty="0"/>
              <a:t>сниженное настроение, утрата интересов и удовольствия, снижение энергичности, которое может привести к повышенной утомляемости и сниженной активности. Отмечается выраженная утомляемость даже при незначительном усилии. </a:t>
            </a:r>
          </a:p>
          <a:p>
            <a:pPr algn="just">
              <a:lnSpc>
                <a:spcPct val="90000"/>
              </a:lnSpc>
              <a:spcBef>
                <a:spcPts val="0"/>
              </a:spcBef>
            </a:pPr>
            <a:r>
              <a:rPr lang="ru-RU" sz="2400" dirty="0"/>
              <a:t>сниженная способность к сосредоточению и вниманию; </a:t>
            </a:r>
          </a:p>
          <a:p>
            <a:pPr algn="just">
              <a:lnSpc>
                <a:spcPct val="90000"/>
              </a:lnSpc>
              <a:spcBef>
                <a:spcPts val="0"/>
              </a:spcBef>
            </a:pPr>
            <a:r>
              <a:rPr lang="ru-RU" sz="2400" dirty="0"/>
              <a:t>сниженные самооценка и чувство уверенности в себе; </a:t>
            </a:r>
          </a:p>
          <a:p>
            <a:pPr algn="just">
              <a:lnSpc>
                <a:spcPct val="90000"/>
              </a:lnSpc>
              <a:spcBef>
                <a:spcPts val="0"/>
              </a:spcBef>
            </a:pPr>
            <a:r>
              <a:rPr lang="ru-RU" sz="2400" dirty="0"/>
              <a:t>идеи виновности и уничижения (даже при легком типе эпизода); </a:t>
            </a:r>
          </a:p>
          <a:p>
            <a:pPr algn="just">
              <a:lnSpc>
                <a:spcPct val="90000"/>
              </a:lnSpc>
              <a:spcBef>
                <a:spcPts val="0"/>
              </a:spcBef>
            </a:pPr>
            <a:r>
              <a:rPr lang="ru-RU" sz="2400" dirty="0"/>
              <a:t>мрачное и пессимистическое видение будущего; д) идеи или действия направленные на самоповреждение или суицид;</a:t>
            </a:r>
          </a:p>
          <a:p>
            <a:pPr algn="just">
              <a:lnSpc>
                <a:spcPct val="90000"/>
              </a:lnSpc>
              <a:spcBef>
                <a:spcPts val="0"/>
              </a:spcBef>
            </a:pPr>
            <a:r>
              <a:rPr lang="ru-RU" sz="2400" dirty="0"/>
              <a:t>нарушенный сон; </a:t>
            </a:r>
          </a:p>
          <a:p>
            <a:pPr algn="just">
              <a:lnSpc>
                <a:spcPct val="90000"/>
              </a:lnSpc>
              <a:spcBef>
                <a:spcPts val="0"/>
              </a:spcBef>
            </a:pPr>
            <a:r>
              <a:rPr lang="ru-RU" sz="2400" dirty="0"/>
              <a:t>сниженный аппетит. </a:t>
            </a:r>
          </a:p>
          <a:p>
            <a:pPr marL="0" indent="0" algn="just">
              <a:lnSpc>
                <a:spcPct val="90000"/>
              </a:lnSpc>
              <a:spcBef>
                <a:spcPts val="0"/>
              </a:spcBef>
              <a:buNone/>
            </a:pPr>
            <a:r>
              <a:rPr lang="ru-RU" sz="2400" dirty="0"/>
              <a:t>Сниженное настроение мало колеблется в течение дней, могут быть характерные суточные колебания.</a:t>
            </a:r>
            <a:r>
              <a:rPr lang="ru-RU" sz="2400" dirty="0">
                <a:solidFill>
                  <a:srgbClr val="C00000"/>
                </a:solidFill>
              </a:rPr>
              <a:t> </a:t>
            </a:r>
          </a:p>
          <a:p>
            <a:pPr marL="0" indent="0" algn="just">
              <a:lnSpc>
                <a:spcPct val="90000"/>
              </a:lnSpc>
              <a:spcBef>
                <a:spcPts val="0"/>
              </a:spcBef>
              <a:buNone/>
            </a:pPr>
            <a:endParaRPr lang="ru-RU" sz="2400" b="1" dirty="0">
              <a:solidFill>
                <a:srgbClr val="C00000"/>
              </a:solidFill>
            </a:endParaRPr>
          </a:p>
        </p:txBody>
      </p:sp>
    </p:spTree>
    <p:extLst>
      <p:ext uri="{BB962C8B-B14F-4D97-AF65-F5344CB8AC3E}">
        <p14:creationId xmlns:p14="http://schemas.microsoft.com/office/powerpoint/2010/main" val="602534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/F32.0/ Депрессивный эпизод легкой степени </a:t>
            </a:r>
          </a:p>
        </p:txBody>
      </p:sp>
      <p:sp>
        <p:nvSpPr>
          <p:cNvPr id="3" name="Объект 2"/>
          <p:cNvSpPr>
            <a:spLocks noGrp="1"/>
          </p:cNvSpPr>
          <p:nvPr>
            <p:ph idx="1"/>
          </p:nvPr>
        </p:nvSpPr>
        <p:spPr>
          <a:xfrm>
            <a:off x="1775520" y="1600200"/>
            <a:ext cx="8435280" cy="5069160"/>
          </a:xfrm>
        </p:spPr>
        <p:txBody>
          <a:bodyPr>
            <a:normAutofit fontScale="77500" lnSpcReduction="20000"/>
          </a:bodyPr>
          <a:lstStyle/>
          <a:p>
            <a:pPr algn="just"/>
            <a:r>
              <a:rPr lang="ru-RU" dirty="0"/>
              <a:t>Сниженное настроение, утрата интересов и способности получать удовольствие, повышенная утомляемость обычно считаются наиболее типичными симптомами депрессий. </a:t>
            </a:r>
          </a:p>
          <a:p>
            <a:pPr algn="just"/>
            <a:r>
              <a:rPr lang="ru-RU" dirty="0"/>
              <a:t>Для достоверного диагноза необходимы по крайней! мере 2 из этих 3-х симптомов, плюс хотя бы еще 2 из других симптомов, описанных выше (для F32). Ни один из указанных симптомов не должен достигать глубокой степени, а минимальная продолжительность всего эпизода - примерно </a:t>
            </a:r>
            <a:r>
              <a:rPr lang="ru-RU" b="1" dirty="0">
                <a:solidFill>
                  <a:srgbClr val="C00000"/>
                </a:solidFill>
              </a:rPr>
              <a:t>2 недели</a:t>
            </a:r>
            <a:r>
              <a:rPr lang="ru-RU" dirty="0"/>
              <a:t>.</a:t>
            </a:r>
          </a:p>
          <a:p>
            <a:pPr algn="just"/>
            <a:r>
              <a:rPr lang="ru-RU" dirty="0"/>
              <a:t>Человек с легким депрессивным эпизодом как правило обеспокоен этими симптомами и затрудняется выполнять обычную работу и быть социально активным, однако, вряд ли прекращает полностью функционировать,  т.е. </a:t>
            </a:r>
            <a:r>
              <a:rPr lang="ru-RU" b="1" dirty="0">
                <a:solidFill>
                  <a:srgbClr val="C00000"/>
                </a:solidFill>
              </a:rPr>
              <a:t>затруднена, но сохранена социальная адаптация</a:t>
            </a:r>
          </a:p>
        </p:txBody>
      </p:sp>
    </p:spTree>
    <p:extLst>
      <p:ext uri="{BB962C8B-B14F-4D97-AF65-F5344CB8AC3E}">
        <p14:creationId xmlns:p14="http://schemas.microsoft.com/office/powerpoint/2010/main" val="2712363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/F32.1/ Депрессивный эпизод средней степени </a:t>
            </a:r>
          </a:p>
        </p:txBody>
      </p:sp>
      <p:sp>
        <p:nvSpPr>
          <p:cNvPr id="3" name="Объект 2"/>
          <p:cNvSpPr>
            <a:spLocks noGrp="1"/>
          </p:cNvSpPr>
          <p:nvPr>
            <p:ph idx="1"/>
          </p:nvPr>
        </p:nvSpPr>
        <p:spPr>
          <a:xfrm>
            <a:off x="1981200" y="1600200"/>
            <a:ext cx="8229600" cy="5069160"/>
          </a:xfrm>
        </p:spPr>
        <p:txBody>
          <a:bodyPr>
            <a:normAutofit fontScale="92500" lnSpcReduction="20000"/>
          </a:bodyPr>
          <a:lstStyle/>
          <a:p>
            <a:pPr algn="just"/>
            <a:r>
              <a:rPr lang="ru-RU" dirty="0"/>
              <a:t>Должны присутствовать по крайней мере 2 из 3-х наиболее типичных симптомов для легкой степени депрессии (F32.0), плюс по меньшей мере 3 (а предпочтительней 4) других симптома. </a:t>
            </a:r>
          </a:p>
          <a:p>
            <a:pPr algn="just"/>
            <a:r>
              <a:rPr lang="ru-RU" dirty="0"/>
              <a:t>Несколько симптомов могут быть выраженной степени, но это необязательно, если имеется много симптомов. Минимальная длительность всего эпизода - около 2-х недель.</a:t>
            </a:r>
          </a:p>
          <a:p>
            <a:pPr algn="just"/>
            <a:r>
              <a:rPr lang="ru-RU" dirty="0"/>
              <a:t>значительные трудности в выполнении социальных обязанностей, домашних дел, в продолжении работы – </a:t>
            </a:r>
            <a:r>
              <a:rPr lang="ru-RU" b="1" dirty="0">
                <a:solidFill>
                  <a:srgbClr val="C00000"/>
                </a:solidFill>
              </a:rPr>
              <a:t>нарушена социальная адаптация, но нет психотических симптомов</a:t>
            </a:r>
            <a:r>
              <a:rPr lang="ru-RU" dirty="0"/>
              <a:t>.</a:t>
            </a:r>
          </a:p>
        </p:txBody>
      </p:sp>
    </p:spTree>
    <p:extLst>
      <p:ext uri="{BB962C8B-B14F-4D97-AF65-F5344CB8AC3E}">
        <p14:creationId xmlns:p14="http://schemas.microsoft.com/office/powerpoint/2010/main" val="197745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899" y="274638"/>
            <a:ext cx="11313994" cy="715962"/>
          </a:xfrm>
        </p:spPr>
        <p:txBody>
          <a:bodyPr>
            <a:normAutofit/>
          </a:bodyPr>
          <a:lstStyle/>
          <a:p>
            <a:r>
              <a:rPr lang="ru-RU" sz="2800" b="1" dirty="0"/>
              <a:t>Вспомним!</a:t>
            </a:r>
            <a:r>
              <a:rPr lang="ru-RU" sz="2800" b="1" dirty="0">
                <a:solidFill>
                  <a:srgbClr val="C00000"/>
                </a:solidFill>
              </a:rPr>
              <a:t> По тяжести психические расстройства делятся на:</a:t>
            </a:r>
          </a:p>
        </p:txBody>
      </p:sp>
      <p:sp>
        <p:nvSpPr>
          <p:cNvPr id="3" name="Содержимое 2"/>
          <p:cNvSpPr>
            <a:spLocks noGrp="1"/>
          </p:cNvSpPr>
          <p:nvPr>
            <p:ph idx="1"/>
          </p:nvPr>
        </p:nvSpPr>
        <p:spPr>
          <a:xfrm>
            <a:off x="313899" y="1170296"/>
            <a:ext cx="11313994" cy="5486400"/>
          </a:xfrm>
        </p:spPr>
        <p:txBody>
          <a:bodyPr>
            <a:noAutofit/>
          </a:bodyPr>
          <a:lstStyle/>
          <a:p>
            <a:pPr algn="just">
              <a:spcBef>
                <a:spcPts val="600"/>
              </a:spcBef>
              <a:buNone/>
            </a:pPr>
            <a:r>
              <a:rPr lang="ru-RU" sz="2400" b="1" u="sng" dirty="0">
                <a:solidFill>
                  <a:srgbClr val="C00000"/>
                </a:solidFill>
              </a:rPr>
              <a:t>ПСИХОТИЧЕСКИЙ УРОВЕНЬ</a:t>
            </a:r>
            <a:r>
              <a:rPr lang="ru-RU" sz="2400" dirty="0"/>
              <a:t> – тяжелое расстройство,  характеризуется: </a:t>
            </a:r>
          </a:p>
          <a:p>
            <a:pPr algn="just">
              <a:spcBef>
                <a:spcPts val="600"/>
              </a:spcBef>
            </a:pPr>
            <a:r>
              <a:rPr lang="ru-RU" sz="2400" b="1" dirty="0"/>
              <a:t>неадекватным восприятием </a:t>
            </a:r>
            <a:r>
              <a:rPr lang="ru-RU" sz="2400" dirty="0"/>
              <a:t>окружающей действительности, которое  определяет  нелепое  и опасное поведение больных</a:t>
            </a:r>
          </a:p>
          <a:p>
            <a:pPr algn="just">
              <a:spcBef>
                <a:spcPts val="600"/>
              </a:spcBef>
            </a:pPr>
            <a:r>
              <a:rPr lang="ru-RU" sz="2400" dirty="0"/>
              <a:t>отсутствием  </a:t>
            </a:r>
            <a:r>
              <a:rPr lang="ru-RU" sz="2400" b="1" dirty="0"/>
              <a:t>контроля</a:t>
            </a:r>
            <a:r>
              <a:rPr lang="ru-RU" sz="2400" dirty="0"/>
              <a:t> за поведением</a:t>
            </a:r>
          </a:p>
          <a:p>
            <a:pPr algn="just">
              <a:spcBef>
                <a:spcPts val="600"/>
              </a:spcBef>
            </a:pPr>
            <a:r>
              <a:rPr lang="ru-RU" sz="2400" dirty="0"/>
              <a:t>отсутствием  </a:t>
            </a:r>
            <a:r>
              <a:rPr lang="ru-RU" sz="2400" b="1" dirty="0"/>
              <a:t>критики</a:t>
            </a:r>
            <a:r>
              <a:rPr lang="ru-RU" sz="2400" dirty="0"/>
              <a:t> (осознания болезни)</a:t>
            </a:r>
          </a:p>
          <a:p>
            <a:pPr algn="just">
              <a:spcBef>
                <a:spcPts val="600"/>
              </a:spcBef>
              <a:buNone/>
            </a:pPr>
            <a:endParaRPr lang="ru-RU" sz="2400" b="1" u="sng" dirty="0"/>
          </a:p>
          <a:p>
            <a:pPr algn="just">
              <a:spcBef>
                <a:spcPts val="600"/>
              </a:spcBef>
              <a:buNone/>
            </a:pPr>
            <a:r>
              <a:rPr lang="ru-RU" sz="2400" b="1" u="sng" dirty="0">
                <a:solidFill>
                  <a:srgbClr val="C00000"/>
                </a:solidFill>
              </a:rPr>
              <a:t>НЕВРОТИЧЕСКИЙ УРОВЕНЬ</a:t>
            </a:r>
            <a:r>
              <a:rPr lang="ru-RU" sz="2400" dirty="0"/>
              <a:t> – более мягкие расстройства,  характеризуются:</a:t>
            </a:r>
          </a:p>
          <a:p>
            <a:pPr algn="just">
              <a:spcBef>
                <a:spcPts val="600"/>
              </a:spcBef>
            </a:pPr>
            <a:r>
              <a:rPr lang="ru-RU" sz="2400" b="1" dirty="0"/>
              <a:t>правильным  восприятием  </a:t>
            </a:r>
            <a:r>
              <a:rPr lang="ru-RU" sz="2400" dirty="0"/>
              <a:t>и осмыслением действительности;</a:t>
            </a:r>
          </a:p>
          <a:p>
            <a:pPr algn="just">
              <a:spcBef>
                <a:spcPts val="600"/>
              </a:spcBef>
            </a:pPr>
            <a:r>
              <a:rPr lang="ru-RU" sz="2400" dirty="0"/>
              <a:t>поведение не всегда адаптивно, но опасные и нелепые поступки исключены (</a:t>
            </a:r>
            <a:r>
              <a:rPr lang="ru-RU" sz="2400" b="1" dirty="0"/>
              <a:t>контроль поведения  затруднен, но присутствует</a:t>
            </a:r>
            <a:r>
              <a:rPr lang="ru-RU" sz="2400" dirty="0"/>
              <a:t>);</a:t>
            </a:r>
          </a:p>
          <a:p>
            <a:pPr algn="just">
              <a:spcBef>
                <a:spcPts val="600"/>
              </a:spcBef>
            </a:pPr>
            <a:r>
              <a:rPr lang="ru-RU" sz="2400" b="1" dirty="0"/>
              <a:t>наличие критики</a:t>
            </a:r>
            <a:r>
              <a:rPr lang="ru-RU" sz="2400" dirty="0"/>
              <a:t>, стремление избавиться от болезни.</a:t>
            </a:r>
          </a:p>
          <a:p>
            <a:pPr>
              <a:spcBef>
                <a:spcPts val="600"/>
              </a:spcBef>
            </a:pPr>
            <a:endParaRPr lang="ru-RU" sz="2400" dirty="0"/>
          </a:p>
        </p:txBody>
      </p:sp>
    </p:spTree>
    <p:extLst>
      <p:ext uri="{BB962C8B-B14F-4D97-AF65-F5344CB8AC3E}">
        <p14:creationId xmlns:p14="http://schemas.microsoft.com/office/powerpoint/2010/main" val="247500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rPr>
              <a:t>F32.2 Депрессивный эпизод тяжелой степени без психотических симптомов</a:t>
            </a:r>
          </a:p>
        </p:txBody>
      </p:sp>
      <p:sp>
        <p:nvSpPr>
          <p:cNvPr id="3" name="Объект 2"/>
          <p:cNvSpPr>
            <a:spLocks noGrp="1"/>
          </p:cNvSpPr>
          <p:nvPr>
            <p:ph idx="1"/>
          </p:nvPr>
        </p:nvSpPr>
        <p:spPr>
          <a:xfrm>
            <a:off x="1847528" y="1600200"/>
            <a:ext cx="8363272" cy="5069160"/>
          </a:xfrm>
        </p:spPr>
        <p:txBody>
          <a:bodyPr>
            <a:noAutofit/>
          </a:bodyPr>
          <a:lstStyle/>
          <a:p>
            <a:pPr algn="just">
              <a:lnSpc>
                <a:spcPct val="90000"/>
              </a:lnSpc>
              <a:spcBef>
                <a:spcPts val="0"/>
              </a:spcBef>
            </a:pPr>
            <a:r>
              <a:rPr lang="ru-RU" sz="1800" dirty="0"/>
              <a:t>больной обнаруживает значительное беспокойство и </a:t>
            </a:r>
            <a:r>
              <a:rPr lang="ru-RU" sz="1800" dirty="0" err="1"/>
              <a:t>ажитированность</a:t>
            </a:r>
            <a:r>
              <a:rPr lang="ru-RU" sz="1800" dirty="0"/>
              <a:t>, но может и отмечаться выраженная заторможенность. Выражены потеря самоуважения или чувство никчемности или вины. Угроза суицида. Соматический синдром почти всегда присутствует.</a:t>
            </a:r>
          </a:p>
          <a:p>
            <a:pPr algn="just">
              <a:lnSpc>
                <a:spcPct val="90000"/>
              </a:lnSpc>
              <a:spcBef>
                <a:spcPts val="0"/>
              </a:spcBef>
            </a:pPr>
            <a:r>
              <a:rPr lang="ru-RU" sz="1800" dirty="0"/>
              <a:t>Присутствуют все 3 из наиболее типичных симптомов, характерных для легкой и умеренной степени депрессивного эпизода, плюс наличие 4 и более других симптомов, часть из которых должны быть тяжелой степени. Однако, если присутствуют такие симптомы как ажитация или заторможенность, больной может не захотеть или не может детально описать многие другие симптомы. В этих случаях, квалификация такого состояния как тяжелый эпизод может быть оправдана. Депрессивный эпизод должен длиться по меньшей мере 2 недели. Если же симптомы особенно тяжелые и начало очень острое, оправдан диагноз тяжелой депрессии и при наличии эпизода менее чем 2 недели.</a:t>
            </a:r>
          </a:p>
          <a:p>
            <a:pPr algn="just">
              <a:lnSpc>
                <a:spcPct val="90000"/>
              </a:lnSpc>
              <a:spcBef>
                <a:spcPts val="0"/>
              </a:spcBef>
            </a:pPr>
            <a:r>
              <a:rPr lang="ru-RU" sz="1800" dirty="0"/>
              <a:t>Во время тяжелого эпизода маловероятно, чтобы больной продолжал социальную и домашнюю деятельность, выполнял свою работу. Такая деятельность может выполняться очень ограничено.</a:t>
            </a:r>
          </a:p>
          <a:p>
            <a:pPr algn="just">
              <a:lnSpc>
                <a:spcPct val="90000"/>
              </a:lnSpc>
              <a:spcBef>
                <a:spcPts val="0"/>
              </a:spcBef>
            </a:pPr>
            <a:r>
              <a:rPr lang="ru-RU" sz="1800" dirty="0"/>
              <a:t>Эту категорию используют только для единичного тяжелого депрессивного эпизода без психотических симптомов; при последующих эпизодах используется подрубрика рекуррентного депрессивного расстройства.</a:t>
            </a:r>
          </a:p>
          <a:p>
            <a:pPr algn="just">
              <a:lnSpc>
                <a:spcPct val="90000"/>
              </a:lnSpc>
              <a:spcBef>
                <a:spcPts val="0"/>
              </a:spcBef>
            </a:pPr>
            <a:endParaRPr lang="ru-RU" sz="1800" dirty="0"/>
          </a:p>
        </p:txBody>
      </p:sp>
    </p:spTree>
    <p:extLst>
      <p:ext uri="{BB962C8B-B14F-4D97-AF65-F5344CB8AC3E}">
        <p14:creationId xmlns:p14="http://schemas.microsoft.com/office/powerpoint/2010/main" val="66244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C00000"/>
                </a:solidFill>
              </a:rPr>
              <a:t>/F32.3/ Депрессивный эпизод тяжелой степени с психотическими симптомами</a:t>
            </a:r>
            <a:br>
              <a:rPr lang="ru-RU" sz="3600" dirty="0"/>
            </a:br>
            <a:endParaRPr lang="ru-RU" sz="3600" dirty="0"/>
          </a:p>
        </p:txBody>
      </p:sp>
      <p:sp>
        <p:nvSpPr>
          <p:cNvPr id="3" name="Объект 2"/>
          <p:cNvSpPr>
            <a:spLocks noGrp="1"/>
          </p:cNvSpPr>
          <p:nvPr>
            <p:ph idx="1"/>
          </p:nvPr>
        </p:nvSpPr>
        <p:spPr/>
        <p:txBody>
          <a:bodyPr>
            <a:normAutofit fontScale="92500" lnSpcReduction="20000"/>
          </a:bodyPr>
          <a:lstStyle/>
          <a:p>
            <a:pPr algn="just"/>
            <a:r>
              <a:rPr lang="ru-RU" dirty="0"/>
              <a:t>Тяжелый депрессивный эпизод, отвечающий критериям F32.2, дополняется наличием </a:t>
            </a:r>
            <a:r>
              <a:rPr lang="ru-RU" b="1" dirty="0">
                <a:solidFill>
                  <a:srgbClr val="C00000"/>
                </a:solidFill>
              </a:rPr>
              <a:t>бреда, галлюцинаций или депрессивного ступора</a:t>
            </a:r>
            <a:r>
              <a:rPr lang="ru-RU" dirty="0">
                <a:solidFill>
                  <a:srgbClr val="C00000"/>
                </a:solidFill>
              </a:rPr>
              <a:t>.</a:t>
            </a:r>
            <a:r>
              <a:rPr lang="ru-RU" dirty="0"/>
              <a:t> Бред чаще следующего содержания: греховности, обнищания, грозящих несчастий, за которые несет ответственность больной. Слуховые или обонятельные галлюцинации, как правило, обвиняющего и оскорбляющего характера "голоса", а запахи - гниющего мяса или грязи. Тяжелая двигательная заторможенность может развиться в ступор. Если необходимо, бред или галлюцинации могут определяться как </a:t>
            </a:r>
            <a:r>
              <a:rPr lang="ru-RU" dirty="0" err="1"/>
              <a:t>конгруентные</a:t>
            </a:r>
            <a:r>
              <a:rPr lang="ru-RU" dirty="0"/>
              <a:t> или </a:t>
            </a:r>
            <a:r>
              <a:rPr lang="ru-RU" dirty="0" err="1"/>
              <a:t>некойгруентные</a:t>
            </a:r>
            <a:r>
              <a:rPr lang="ru-RU" dirty="0"/>
              <a:t> настроению (смотри F30.2x). </a:t>
            </a:r>
            <a:r>
              <a:rPr lang="ru-RU" b="1" dirty="0">
                <a:solidFill>
                  <a:srgbClr val="C00000"/>
                </a:solidFill>
              </a:rPr>
              <a:t>Могут быть суицидальные тенденции.</a:t>
            </a:r>
          </a:p>
          <a:p>
            <a:endParaRPr lang="ru-RU" dirty="0"/>
          </a:p>
        </p:txBody>
      </p:sp>
    </p:spTree>
    <p:extLst>
      <p:ext uri="{BB962C8B-B14F-4D97-AF65-F5344CB8AC3E}">
        <p14:creationId xmlns:p14="http://schemas.microsoft.com/office/powerpoint/2010/main" val="200710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071546"/>
          </a:xfrm>
        </p:spPr>
        <p:txBody>
          <a:bodyPr>
            <a:noAutofit/>
          </a:bodyPr>
          <a:lstStyle/>
          <a:p>
            <a:r>
              <a:rPr lang="ru-RU" sz="3200" b="1" dirty="0">
                <a:solidFill>
                  <a:srgbClr val="C00000"/>
                </a:solidFill>
              </a:rPr>
              <a:t>Отличительные особенности  эндогенной депрессии</a:t>
            </a:r>
          </a:p>
        </p:txBody>
      </p:sp>
      <p:sp>
        <p:nvSpPr>
          <p:cNvPr id="3" name="Содержимое 2"/>
          <p:cNvSpPr>
            <a:spLocks noGrp="1"/>
          </p:cNvSpPr>
          <p:nvPr>
            <p:ph idx="1"/>
          </p:nvPr>
        </p:nvSpPr>
        <p:spPr>
          <a:xfrm>
            <a:off x="464024" y="1285860"/>
            <a:ext cx="10645254" cy="5429288"/>
          </a:xfrm>
        </p:spPr>
        <p:txBody>
          <a:bodyPr>
            <a:normAutofit fontScale="85000" lnSpcReduction="20000"/>
          </a:bodyPr>
          <a:lstStyle/>
          <a:p>
            <a:pPr algn="just">
              <a:spcAft>
                <a:spcPts val="600"/>
              </a:spcAft>
            </a:pPr>
            <a:r>
              <a:rPr lang="ru-RU" sz="3300" b="1" dirty="0"/>
              <a:t>Витальный</a:t>
            </a:r>
            <a:r>
              <a:rPr lang="ru-RU" sz="3300" dirty="0"/>
              <a:t>  аффект  тоски </a:t>
            </a:r>
          </a:p>
          <a:p>
            <a:pPr algn="just">
              <a:spcAft>
                <a:spcPts val="600"/>
              </a:spcAft>
            </a:pPr>
            <a:r>
              <a:rPr lang="ru-RU" sz="3300" dirty="0"/>
              <a:t>Изменения (</a:t>
            </a:r>
            <a:r>
              <a:rPr lang="ru-RU" sz="3300" b="1" dirty="0"/>
              <a:t>заторможенность</a:t>
            </a:r>
            <a:r>
              <a:rPr lang="ru-RU" sz="3300" dirty="0"/>
              <a:t>) в мыслительной и двигательной сферах:  затруднения в усвоении новой информации, трудности сосредоточения, ощущение "пустоты" в голове</a:t>
            </a:r>
          </a:p>
          <a:p>
            <a:pPr algn="just">
              <a:spcAft>
                <a:spcPts val="600"/>
              </a:spcAft>
            </a:pPr>
            <a:r>
              <a:rPr lang="ru-RU" sz="3300" dirty="0"/>
              <a:t>наличие </a:t>
            </a:r>
            <a:r>
              <a:rPr lang="ru-RU" sz="3300" dirty="0" err="1"/>
              <a:t>сверхценных</a:t>
            </a:r>
            <a:r>
              <a:rPr lang="ru-RU" sz="3300" dirty="0"/>
              <a:t> идей </a:t>
            </a:r>
            <a:r>
              <a:rPr lang="ru-RU" sz="3300" b="1" dirty="0"/>
              <a:t>самоуничижения и самообвинения </a:t>
            </a:r>
          </a:p>
          <a:p>
            <a:pPr algn="just">
              <a:spcAft>
                <a:spcPts val="600"/>
              </a:spcAft>
            </a:pPr>
            <a:r>
              <a:rPr lang="ru-RU" sz="3300" b="1" dirty="0"/>
              <a:t>соматические проявления  депрессии - </a:t>
            </a:r>
            <a:r>
              <a:rPr lang="ru-RU" sz="3300" dirty="0" err="1"/>
              <a:t>мидриаз</a:t>
            </a:r>
            <a:r>
              <a:rPr lang="ru-RU" sz="3300" dirty="0"/>
              <a:t>, тахикардия, запоры (</a:t>
            </a:r>
            <a:r>
              <a:rPr lang="ru-RU" sz="3300" b="1" dirty="0">
                <a:solidFill>
                  <a:srgbClr val="C00000"/>
                </a:solidFill>
              </a:rPr>
              <a:t>триада Протопопова</a:t>
            </a:r>
            <a:r>
              <a:rPr lang="ru-RU" sz="3300" dirty="0"/>
              <a:t>); ухудшение аппетита, снижение массы тела, сухость кожи и слизистых. </a:t>
            </a:r>
          </a:p>
          <a:p>
            <a:pPr algn="just">
              <a:spcAft>
                <a:spcPts val="600"/>
              </a:spcAft>
            </a:pPr>
            <a:r>
              <a:rPr lang="ru-RU" sz="3300" b="1" dirty="0" err="1"/>
              <a:t>аутохтонные</a:t>
            </a:r>
            <a:r>
              <a:rPr lang="ru-RU" sz="3300" b="1" dirty="0"/>
              <a:t>  ритмы: </a:t>
            </a:r>
          </a:p>
          <a:p>
            <a:pPr lvl="1" algn="just">
              <a:spcAft>
                <a:spcPts val="600"/>
              </a:spcAft>
            </a:pPr>
            <a:r>
              <a:rPr lang="ru-RU" dirty="0"/>
              <a:t>суточный ритм с ухудшением в утренние часы, заметным улучшением психического состояния во второй половине дня</a:t>
            </a:r>
          </a:p>
          <a:p>
            <a:pPr lvl="1" algn="just">
              <a:spcAft>
                <a:spcPts val="600"/>
              </a:spcAft>
            </a:pPr>
            <a:r>
              <a:rPr lang="ru-RU" dirty="0"/>
              <a:t>сезонные обострения (весна и осень)</a:t>
            </a:r>
          </a:p>
          <a:p>
            <a:pPr algn="just"/>
            <a:endParaRPr lang="ru-RU" dirty="0"/>
          </a:p>
        </p:txBody>
      </p:sp>
    </p:spTree>
    <p:extLst>
      <p:ext uri="{BB962C8B-B14F-4D97-AF65-F5344CB8AC3E}">
        <p14:creationId xmlns:p14="http://schemas.microsoft.com/office/powerpoint/2010/main" val="2711998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282" y="500042"/>
            <a:ext cx="8643998" cy="5929354"/>
          </a:xfrm>
        </p:spPr>
        <p:txBody>
          <a:bodyPr>
            <a:normAutofit fontScale="92500"/>
          </a:bodyPr>
          <a:lstStyle/>
          <a:p>
            <a:pPr algn="just">
              <a:buNone/>
            </a:pPr>
            <a:r>
              <a:rPr lang="ru-RU" dirty="0"/>
              <a:t>		</a:t>
            </a:r>
            <a:r>
              <a:rPr lang="ru-RU" sz="3600" dirty="0"/>
              <a:t>Только в 37,8 % наблюдений клинические проявления депрессий и маний соответствуют типичному (классическому) аффективному синдрому. </a:t>
            </a:r>
          </a:p>
          <a:p>
            <a:pPr algn="just">
              <a:buNone/>
            </a:pPr>
            <a:endParaRPr lang="ru-RU" sz="3600" dirty="0"/>
          </a:p>
          <a:p>
            <a:pPr algn="just">
              <a:buNone/>
            </a:pPr>
            <a:r>
              <a:rPr lang="ru-RU" sz="3600" dirty="0"/>
              <a:t>		В большинстве же случаев — 62,2 % они атипичны (по проявлениям основных симптомов триады и преобладанию соматовегетативных, навязчивых, тревожно-</a:t>
            </a:r>
            <a:r>
              <a:rPr lang="ru-RU" sz="3600" dirty="0" err="1"/>
              <a:t>фобических</a:t>
            </a:r>
            <a:r>
              <a:rPr lang="ru-RU" sz="3600" dirty="0"/>
              <a:t>, </a:t>
            </a:r>
            <a:r>
              <a:rPr lang="ru-RU" sz="3600" dirty="0" err="1"/>
              <a:t>сенестоипохондрических</a:t>
            </a:r>
            <a:r>
              <a:rPr lang="ru-RU" sz="3600" dirty="0"/>
              <a:t> нарушений).</a:t>
            </a:r>
          </a:p>
        </p:txBody>
      </p:sp>
    </p:spTree>
    <p:extLst>
      <p:ext uri="{BB962C8B-B14F-4D97-AF65-F5344CB8AC3E}">
        <p14:creationId xmlns:p14="http://schemas.microsoft.com/office/powerpoint/2010/main" val="184024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92162"/>
          </a:xfrm>
        </p:spPr>
        <p:txBody>
          <a:bodyPr/>
          <a:lstStyle/>
          <a:p>
            <a:r>
              <a:rPr lang="ru-RU" b="1" dirty="0">
                <a:solidFill>
                  <a:srgbClr val="A20000"/>
                </a:solidFill>
              </a:rPr>
              <a:t>Тревожная депрессия</a:t>
            </a:r>
            <a:endParaRPr lang="ru-RU" dirty="0">
              <a:solidFill>
                <a:srgbClr val="A20000"/>
              </a:solidFill>
            </a:endParaRPr>
          </a:p>
        </p:txBody>
      </p:sp>
      <p:sp>
        <p:nvSpPr>
          <p:cNvPr id="3" name="Содержимое 2"/>
          <p:cNvSpPr>
            <a:spLocks noGrp="1"/>
          </p:cNvSpPr>
          <p:nvPr>
            <p:ph idx="1"/>
          </p:nvPr>
        </p:nvSpPr>
        <p:spPr>
          <a:xfrm>
            <a:off x="297180" y="1295400"/>
            <a:ext cx="11635740" cy="5181600"/>
          </a:xfrm>
        </p:spPr>
        <p:txBody>
          <a:bodyPr>
            <a:normAutofit/>
          </a:bodyPr>
          <a:lstStyle/>
          <a:p>
            <a:pPr algn="just">
              <a:spcBef>
                <a:spcPts val="1800"/>
              </a:spcBef>
            </a:pPr>
            <a:r>
              <a:rPr lang="ru-RU" sz="2400" dirty="0"/>
              <a:t>В триаде вместо заторможенности – </a:t>
            </a:r>
            <a:r>
              <a:rPr lang="ru-RU" sz="2400" b="1" dirty="0"/>
              <a:t>двигательное и </a:t>
            </a:r>
            <a:r>
              <a:rPr lang="ru-RU" sz="2400" b="1" dirty="0" err="1"/>
              <a:t>идеаторное</a:t>
            </a:r>
            <a:r>
              <a:rPr lang="ru-RU" sz="2400" b="1" dirty="0"/>
              <a:t>  возбуждение</a:t>
            </a:r>
          </a:p>
          <a:p>
            <a:pPr algn="just">
              <a:spcBef>
                <a:spcPts val="1800"/>
              </a:spcBef>
            </a:pPr>
            <a:r>
              <a:rPr lang="ru-RU" sz="2400" dirty="0"/>
              <a:t>Характерна </a:t>
            </a:r>
            <a:r>
              <a:rPr lang="ru-RU" sz="2400" b="1" dirty="0"/>
              <a:t>тревога </a:t>
            </a:r>
            <a:r>
              <a:rPr lang="ru-RU" sz="2400" dirty="0"/>
              <a:t>(</a:t>
            </a:r>
            <a:r>
              <a:rPr lang="ru-RU" sz="2400" b="1" dirty="0"/>
              <a:t>беспредметное</a:t>
            </a:r>
            <a:r>
              <a:rPr lang="ru-RU" sz="2400" dirty="0"/>
              <a:t> чувство близкого несчастья, сопровождается внутренним напряжением) или </a:t>
            </a:r>
            <a:r>
              <a:rPr lang="ru-RU" sz="2400" b="1" dirty="0"/>
              <a:t>страх </a:t>
            </a:r>
            <a:r>
              <a:rPr lang="ru-RU" sz="2400" dirty="0"/>
              <a:t>(ощущение какой-либо непосредственной, </a:t>
            </a:r>
            <a:r>
              <a:rPr lang="ru-RU" sz="2400" b="1" dirty="0"/>
              <a:t>конкретной</a:t>
            </a:r>
            <a:r>
              <a:rPr lang="ru-RU" sz="2400" dirty="0"/>
              <a:t> угрозы)</a:t>
            </a:r>
          </a:p>
          <a:p>
            <a:pPr algn="just">
              <a:spcBef>
                <a:spcPts val="1800"/>
              </a:spcBef>
            </a:pPr>
            <a:r>
              <a:rPr lang="ru-RU" sz="2400" dirty="0"/>
              <a:t>Ухудшение состояния в вечерние часы, трудности с засыпанием</a:t>
            </a:r>
          </a:p>
          <a:p>
            <a:pPr algn="just">
              <a:spcBef>
                <a:spcPts val="1800"/>
              </a:spcBef>
            </a:pPr>
            <a:r>
              <a:rPr lang="ru-RU" sz="2400" dirty="0"/>
              <a:t>Характерна для депрессий экзогенной природы (особенно для сосудистых заболеваний головного мозга)</a:t>
            </a:r>
          </a:p>
        </p:txBody>
      </p:sp>
    </p:spTree>
    <p:extLst>
      <p:ext uri="{BB962C8B-B14F-4D97-AF65-F5344CB8AC3E}">
        <p14:creationId xmlns:p14="http://schemas.microsoft.com/office/powerpoint/2010/main" val="3383501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228600"/>
            <a:ext cx="8229600" cy="1066800"/>
          </a:xfrm>
        </p:spPr>
        <p:txBody>
          <a:bodyPr>
            <a:normAutofit fontScale="90000"/>
          </a:bodyPr>
          <a:lstStyle/>
          <a:p>
            <a:r>
              <a:rPr lang="ru-RU" sz="3600" b="1" dirty="0">
                <a:solidFill>
                  <a:srgbClr val="A20000"/>
                </a:solidFill>
              </a:rPr>
              <a:t>Маскированная депрессия</a:t>
            </a:r>
            <a:br>
              <a:rPr lang="ru-RU" sz="3600" b="1" dirty="0">
                <a:solidFill>
                  <a:srgbClr val="A20000"/>
                </a:solidFill>
              </a:rPr>
            </a:br>
            <a:r>
              <a:rPr lang="ru-RU" sz="3600" b="1" dirty="0">
                <a:solidFill>
                  <a:srgbClr val="A20000"/>
                </a:solidFill>
              </a:rPr>
              <a:t>(скрытая, </a:t>
            </a:r>
            <a:r>
              <a:rPr lang="ru-RU" sz="3600" b="1" dirty="0" err="1">
                <a:solidFill>
                  <a:srgbClr val="A20000"/>
                </a:solidFill>
              </a:rPr>
              <a:t>соматизированная</a:t>
            </a:r>
            <a:r>
              <a:rPr lang="ru-RU" sz="3600" b="1" dirty="0">
                <a:solidFill>
                  <a:srgbClr val="A20000"/>
                </a:solidFill>
              </a:rPr>
              <a:t>)</a:t>
            </a:r>
          </a:p>
        </p:txBody>
      </p:sp>
      <p:sp>
        <p:nvSpPr>
          <p:cNvPr id="3" name="Содержимое 2"/>
          <p:cNvSpPr>
            <a:spLocks noGrp="1"/>
          </p:cNvSpPr>
          <p:nvPr>
            <p:ph idx="1"/>
          </p:nvPr>
        </p:nvSpPr>
        <p:spPr>
          <a:xfrm>
            <a:off x="1752600" y="1371600"/>
            <a:ext cx="8686800" cy="5181600"/>
          </a:xfrm>
        </p:spPr>
        <p:txBody>
          <a:bodyPr>
            <a:normAutofit fontScale="77500" lnSpcReduction="20000"/>
          </a:bodyPr>
          <a:lstStyle/>
          <a:p>
            <a:pPr algn="just">
              <a:lnSpc>
                <a:spcPct val="120000"/>
              </a:lnSpc>
              <a:spcBef>
                <a:spcPts val="1800"/>
              </a:spcBef>
              <a:buFontTx/>
              <a:buChar char="-"/>
            </a:pPr>
            <a:r>
              <a:rPr lang="ru-RU" dirty="0"/>
              <a:t>симптомы депрессии скрываются за соматическими симптомами или другими психическими  расстройствами.</a:t>
            </a:r>
          </a:p>
          <a:p>
            <a:pPr algn="just">
              <a:lnSpc>
                <a:spcPct val="120000"/>
              </a:lnSpc>
              <a:spcBef>
                <a:spcPts val="1800"/>
              </a:spcBef>
            </a:pPr>
            <a:r>
              <a:rPr lang="ru-RU" b="1" dirty="0" err="1"/>
              <a:t>алгически-сенестопатическая</a:t>
            </a:r>
            <a:r>
              <a:rPr lang="ru-RU" b="1" dirty="0"/>
              <a:t> - </a:t>
            </a:r>
            <a:r>
              <a:rPr lang="ru-RU" dirty="0"/>
              <a:t>хронические боли, часто мигрирующие 	(варианты: абдоминальный, </a:t>
            </a:r>
            <a:r>
              <a:rPr lang="ru-RU" dirty="0" err="1"/>
              <a:t>кардиалгический</a:t>
            </a:r>
            <a:r>
              <a:rPr lang="ru-RU" dirty="0"/>
              <a:t>, </a:t>
            </a:r>
            <a:r>
              <a:rPr lang="ru-RU" dirty="0" err="1"/>
              <a:t>цефалгический</a:t>
            </a:r>
            <a:r>
              <a:rPr lang="ru-RU" dirty="0"/>
              <a:t>, </a:t>
            </a:r>
            <a:r>
              <a:rPr lang="ru-RU" dirty="0" err="1"/>
              <a:t>паналгический</a:t>
            </a:r>
            <a:r>
              <a:rPr lang="ru-RU" dirty="0"/>
              <a:t> и пр.)</a:t>
            </a:r>
          </a:p>
          <a:p>
            <a:pPr algn="just">
              <a:lnSpc>
                <a:spcPct val="120000"/>
              </a:lnSpc>
              <a:spcBef>
                <a:spcPts val="1800"/>
              </a:spcBef>
            </a:pPr>
            <a:r>
              <a:rPr lang="ru-RU" b="1" dirty="0"/>
              <a:t>с паническими атаками </a:t>
            </a:r>
            <a:r>
              <a:rPr lang="ru-RU" dirty="0"/>
              <a:t>(</a:t>
            </a:r>
            <a:r>
              <a:rPr lang="ru-RU" dirty="0" err="1"/>
              <a:t>психовегетативные</a:t>
            </a:r>
            <a:r>
              <a:rPr lang="ru-RU" dirty="0"/>
              <a:t> кризы)</a:t>
            </a:r>
          </a:p>
          <a:p>
            <a:pPr algn="just">
              <a:lnSpc>
                <a:spcPct val="120000"/>
              </a:lnSpc>
              <a:spcBef>
                <a:spcPts val="1800"/>
              </a:spcBef>
            </a:pPr>
            <a:r>
              <a:rPr lang="ru-RU" b="1" dirty="0" err="1"/>
              <a:t>обссесивно-фобическая</a:t>
            </a:r>
            <a:endParaRPr lang="ru-RU" b="1" dirty="0"/>
          </a:p>
          <a:p>
            <a:pPr algn="just">
              <a:lnSpc>
                <a:spcPct val="120000"/>
              </a:lnSpc>
              <a:spcBef>
                <a:spcPts val="1800"/>
              </a:spcBef>
            </a:pPr>
            <a:r>
              <a:rPr lang="ru-RU" b="1" dirty="0" err="1"/>
              <a:t>агрипническая</a:t>
            </a:r>
            <a:r>
              <a:rPr lang="ru-RU" dirty="0"/>
              <a:t> (упорная бессонница)</a:t>
            </a:r>
          </a:p>
          <a:p>
            <a:pPr algn="just">
              <a:lnSpc>
                <a:spcPct val="120000"/>
              </a:lnSpc>
              <a:spcBef>
                <a:spcPts val="1800"/>
              </a:spcBef>
            </a:pPr>
            <a:r>
              <a:rPr lang="ru-RU" b="1" dirty="0"/>
              <a:t>с симптомами зависимости </a:t>
            </a:r>
            <a:r>
              <a:rPr lang="ru-RU" dirty="0"/>
              <a:t>(симптоматическое пьянство)</a:t>
            </a:r>
          </a:p>
        </p:txBody>
      </p:sp>
    </p:spTree>
    <p:extLst>
      <p:ext uri="{BB962C8B-B14F-4D97-AF65-F5344CB8AC3E}">
        <p14:creationId xmlns:p14="http://schemas.microsoft.com/office/powerpoint/2010/main" val="279201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МАСКИРОВАННАЯ (</a:t>
            </a:r>
            <a:r>
              <a:rPr lang="ru-RU" b="1" dirty="0" err="1">
                <a:solidFill>
                  <a:srgbClr val="C00000"/>
                </a:solidFill>
              </a:rPr>
              <a:t>соматизированная</a:t>
            </a:r>
            <a:r>
              <a:rPr lang="ru-RU" b="1" dirty="0">
                <a:solidFill>
                  <a:srgbClr val="C00000"/>
                </a:solidFill>
              </a:rPr>
              <a:t>, </a:t>
            </a:r>
            <a:r>
              <a:rPr lang="ru-RU" b="1" dirty="0" err="1">
                <a:solidFill>
                  <a:srgbClr val="C00000"/>
                </a:solidFill>
              </a:rPr>
              <a:t>ларвированная</a:t>
            </a:r>
            <a:r>
              <a:rPr lang="ru-RU" b="1" dirty="0">
                <a:solidFill>
                  <a:srgbClr val="C00000"/>
                </a:solidFill>
              </a:rPr>
              <a:t>) ДЕПРЕССИЯ</a:t>
            </a:r>
          </a:p>
        </p:txBody>
      </p:sp>
      <p:sp>
        <p:nvSpPr>
          <p:cNvPr id="3" name="Объект 2"/>
          <p:cNvSpPr>
            <a:spLocks noGrp="1"/>
          </p:cNvSpPr>
          <p:nvPr>
            <p:ph idx="1"/>
          </p:nvPr>
        </p:nvSpPr>
        <p:spPr/>
        <p:txBody>
          <a:bodyPr/>
          <a:lstStyle/>
          <a:p>
            <a:r>
              <a:rPr lang="ru-RU" dirty="0"/>
              <a:t>Больной не ощущает сниженного настроения</a:t>
            </a:r>
          </a:p>
          <a:p>
            <a:r>
              <a:rPr lang="ru-RU" dirty="0"/>
              <a:t>При этом врач объективно видит признаки сниженного аффекта</a:t>
            </a:r>
          </a:p>
          <a:p>
            <a:r>
              <a:rPr lang="ru-RU" dirty="0"/>
              <a:t>Больные предъявляют соматические жалобы (боль в сердце, головная боль, боль в животе, артериальная гипертензия, запор, тахикардия, аритмия).</a:t>
            </a:r>
          </a:p>
          <a:p>
            <a:r>
              <a:rPr lang="ru-RU" dirty="0"/>
              <a:t>Боли купируются только наркотическими анальгетиками,  антидепрессантами, </a:t>
            </a:r>
            <a:r>
              <a:rPr lang="ru-RU" dirty="0" err="1"/>
              <a:t>нормотимиками</a:t>
            </a:r>
            <a:r>
              <a:rPr lang="ru-RU" dirty="0"/>
              <a:t>.</a:t>
            </a:r>
          </a:p>
        </p:txBody>
      </p:sp>
    </p:spTree>
    <p:extLst>
      <p:ext uri="{BB962C8B-B14F-4D97-AF65-F5344CB8AC3E}">
        <p14:creationId xmlns:p14="http://schemas.microsoft.com/office/powerpoint/2010/main" val="362862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44562"/>
          </a:xfrm>
        </p:spPr>
        <p:txBody>
          <a:bodyPr>
            <a:normAutofit fontScale="90000"/>
          </a:bodyPr>
          <a:lstStyle/>
          <a:p>
            <a:r>
              <a:rPr lang="ru-RU" sz="3200" b="1" i="1" dirty="0"/>
              <a:t>Что поможет в диагностике</a:t>
            </a:r>
            <a:br>
              <a:rPr lang="ru-RU" sz="3200" b="1" i="1" dirty="0"/>
            </a:br>
            <a:r>
              <a:rPr lang="ru-RU" sz="3200" b="1" i="1" dirty="0"/>
              <a:t>маскированной депрессии?</a:t>
            </a:r>
            <a:endParaRPr lang="ru-RU" sz="3200" b="1" dirty="0"/>
          </a:p>
        </p:txBody>
      </p:sp>
      <p:sp>
        <p:nvSpPr>
          <p:cNvPr id="3" name="Содержимое 2"/>
          <p:cNvSpPr>
            <a:spLocks noGrp="1"/>
          </p:cNvSpPr>
          <p:nvPr>
            <p:ph idx="1"/>
          </p:nvPr>
        </p:nvSpPr>
        <p:spPr>
          <a:xfrm>
            <a:off x="1981200" y="1371600"/>
            <a:ext cx="8229600" cy="5257800"/>
          </a:xfrm>
        </p:spPr>
        <p:txBody>
          <a:bodyPr>
            <a:normAutofit fontScale="85000" lnSpcReduction="20000"/>
          </a:bodyPr>
          <a:lstStyle/>
          <a:p>
            <a:pPr algn="just">
              <a:spcBef>
                <a:spcPts val="1800"/>
              </a:spcBef>
            </a:pPr>
            <a:r>
              <a:rPr lang="ru-RU" dirty="0"/>
              <a:t>больной длительно, но безрезультатно лечится у различных врачей</a:t>
            </a:r>
          </a:p>
          <a:p>
            <a:pPr algn="just">
              <a:spcBef>
                <a:spcPts val="1800"/>
              </a:spcBef>
            </a:pPr>
            <a:r>
              <a:rPr lang="ru-RU" dirty="0"/>
              <a:t>врачи не находят у больного какого-либо соматического заболевания или ставят </a:t>
            </a:r>
            <a:r>
              <a:rPr lang="ru-RU" dirty="0" err="1"/>
              <a:t>малоопределенный</a:t>
            </a:r>
            <a:r>
              <a:rPr lang="ru-RU" dirty="0"/>
              <a:t> диагноз (например, «</a:t>
            </a:r>
            <a:r>
              <a:rPr lang="ru-RU" dirty="0" err="1"/>
              <a:t>вегето-сосудистая</a:t>
            </a:r>
            <a:r>
              <a:rPr lang="ru-RU" dirty="0"/>
              <a:t> </a:t>
            </a:r>
            <a:r>
              <a:rPr lang="ru-RU" dirty="0" err="1"/>
              <a:t>дистония</a:t>
            </a:r>
            <a:r>
              <a:rPr lang="ru-RU" dirty="0"/>
              <a:t>»)</a:t>
            </a:r>
          </a:p>
          <a:p>
            <a:pPr algn="just">
              <a:spcBef>
                <a:spcPts val="1800"/>
              </a:spcBef>
            </a:pPr>
            <a:r>
              <a:rPr lang="ru-RU" dirty="0" err="1"/>
              <a:t>аутохтонность</a:t>
            </a:r>
            <a:r>
              <a:rPr lang="ru-RU" dirty="0"/>
              <a:t> и сезонность возникновения симптомов</a:t>
            </a:r>
          </a:p>
          <a:p>
            <a:pPr algn="just">
              <a:spcBef>
                <a:spcPts val="1800"/>
              </a:spcBef>
            </a:pPr>
            <a:r>
              <a:rPr lang="ru-RU" dirty="0"/>
              <a:t>часто ухудшение состояния в утренние часы</a:t>
            </a:r>
          </a:p>
          <a:p>
            <a:pPr algn="just">
              <a:spcBef>
                <a:spcPts val="1800"/>
              </a:spcBef>
            </a:pPr>
            <a:r>
              <a:rPr lang="ru-RU" dirty="0"/>
              <a:t>отсутствие эффекта от соматической терапии  и хороший терапевтический эффект от антидепрессантов</a:t>
            </a:r>
          </a:p>
        </p:txBody>
      </p:sp>
    </p:spTree>
    <p:extLst>
      <p:ext uri="{BB962C8B-B14F-4D97-AF65-F5344CB8AC3E}">
        <p14:creationId xmlns:p14="http://schemas.microsoft.com/office/powerpoint/2010/main" val="2625831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8282" y="274638"/>
            <a:ext cx="8750206" cy="725470"/>
          </a:xfrm>
        </p:spPr>
        <p:txBody>
          <a:bodyPr>
            <a:normAutofit fontScale="90000"/>
          </a:bodyPr>
          <a:lstStyle/>
          <a:p>
            <a:r>
              <a:rPr lang="ru-RU" b="1" dirty="0">
                <a:solidFill>
                  <a:srgbClr val="C00000"/>
                </a:solidFill>
              </a:rPr>
              <a:t>Атипичная депрессия характеризуется </a:t>
            </a:r>
          </a:p>
        </p:txBody>
      </p:sp>
      <p:sp>
        <p:nvSpPr>
          <p:cNvPr id="3" name="Содержимое 2"/>
          <p:cNvSpPr>
            <a:spLocks noGrp="1"/>
          </p:cNvSpPr>
          <p:nvPr>
            <p:ph idx="1"/>
          </p:nvPr>
        </p:nvSpPr>
        <p:spPr>
          <a:xfrm>
            <a:off x="1738282" y="1214422"/>
            <a:ext cx="8643998" cy="5286412"/>
          </a:xfrm>
        </p:spPr>
        <p:txBody>
          <a:bodyPr>
            <a:normAutofit lnSpcReduction="10000"/>
          </a:bodyPr>
          <a:lstStyle/>
          <a:p>
            <a:pPr algn="just"/>
            <a:r>
              <a:rPr lang="ru-RU" dirty="0"/>
              <a:t>сонливостью (</a:t>
            </a:r>
            <a:r>
              <a:rPr lang="ru-RU" dirty="0" err="1"/>
              <a:t>гиперсомния</a:t>
            </a:r>
            <a:r>
              <a:rPr lang="ru-RU" dirty="0"/>
              <a:t>) </a:t>
            </a:r>
          </a:p>
          <a:p>
            <a:pPr algn="just"/>
            <a:r>
              <a:rPr lang="ru-RU" dirty="0"/>
              <a:t> ощущением тяжести в конечностях </a:t>
            </a:r>
          </a:p>
          <a:p>
            <a:pPr algn="just"/>
            <a:r>
              <a:rPr lang="ru-RU" dirty="0"/>
              <a:t>повышением аппетита - «поесть, чтобы снять беспокойство», значительным увеличением веса</a:t>
            </a:r>
          </a:p>
          <a:p>
            <a:pPr algn="just"/>
            <a:r>
              <a:rPr lang="ru-RU" dirty="0"/>
              <a:t>значительной нехваткой социализации, как следствия  гиперчувствительности к кажущемуся социальному отвержению. </a:t>
            </a:r>
          </a:p>
          <a:p>
            <a:pPr algn="just">
              <a:buNone/>
            </a:pPr>
            <a:endParaRPr lang="ru-RU" dirty="0"/>
          </a:p>
          <a:p>
            <a:pPr algn="just">
              <a:buNone/>
            </a:pPr>
            <a:r>
              <a:rPr lang="ru-RU" dirty="0"/>
              <a:t>	</a:t>
            </a:r>
          </a:p>
        </p:txBody>
      </p:sp>
    </p:spTree>
    <p:extLst>
      <p:ext uri="{BB962C8B-B14F-4D97-AF65-F5344CB8AC3E}">
        <p14:creationId xmlns:p14="http://schemas.microsoft.com/office/powerpoint/2010/main" val="406083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Инволюционная депрессия </a:t>
            </a:r>
          </a:p>
        </p:txBody>
      </p:sp>
      <p:sp>
        <p:nvSpPr>
          <p:cNvPr id="3" name="Объект 2"/>
          <p:cNvSpPr>
            <a:spLocks noGrp="1"/>
          </p:cNvSpPr>
          <p:nvPr>
            <p:ph idx="1"/>
          </p:nvPr>
        </p:nvSpPr>
        <p:spPr/>
        <p:txBody>
          <a:bodyPr/>
          <a:lstStyle/>
          <a:p>
            <a:pPr marL="0" indent="0" algn="just">
              <a:buNone/>
            </a:pPr>
            <a:r>
              <a:rPr lang="ru-RU" dirty="0"/>
              <a:t>У пациента нарушаются двигательные функции. </a:t>
            </a:r>
          </a:p>
          <a:p>
            <a:pPr marL="0" indent="0" algn="just">
              <a:buNone/>
            </a:pPr>
            <a:r>
              <a:rPr lang="ru-RU" dirty="0"/>
              <a:t>Это проявляется в ступоре, либо бесцельных и аномальных движениях.</a:t>
            </a:r>
          </a:p>
          <a:p>
            <a:pPr marL="0" indent="0" algn="just">
              <a:buNone/>
            </a:pPr>
            <a:endParaRPr lang="ru-RU" dirty="0"/>
          </a:p>
        </p:txBody>
      </p:sp>
    </p:spTree>
    <p:extLst>
      <p:ext uri="{BB962C8B-B14F-4D97-AF65-F5344CB8AC3E}">
        <p14:creationId xmlns:p14="http://schemas.microsoft.com/office/powerpoint/2010/main" val="126851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59" y="274638"/>
            <a:ext cx="11709779" cy="1096962"/>
          </a:xfrm>
        </p:spPr>
        <p:txBody>
          <a:bodyPr>
            <a:normAutofit fontScale="90000"/>
          </a:bodyPr>
          <a:lstStyle/>
          <a:p>
            <a:r>
              <a:rPr kumimoji="0" lang="ru-RU" sz="2800" b="1" i="0" u="none" strike="noStrike" kern="1200" cap="none" spc="0" normalizeH="0" baseline="0" noProof="0" dirty="0">
                <a:ln>
                  <a:noFill/>
                </a:ln>
                <a:solidFill>
                  <a:prstClr val="black"/>
                </a:solidFill>
                <a:effectLst/>
                <a:uLnTx/>
                <a:uFillTx/>
                <a:latin typeface="Calibri"/>
                <a:ea typeface="+mj-ea"/>
                <a:cs typeface="+mj-cs"/>
              </a:rPr>
              <a:t>ВСПОМНИМ!    </a:t>
            </a:r>
            <a:r>
              <a:rPr lang="ru-RU" b="1" dirty="0">
                <a:solidFill>
                  <a:srgbClr val="A20000"/>
                </a:solidFill>
              </a:rPr>
              <a:t>Продуктивные и негативные</a:t>
            </a:r>
            <a:br>
              <a:rPr lang="ru-RU" b="1" dirty="0">
                <a:solidFill>
                  <a:srgbClr val="A20000"/>
                </a:solidFill>
              </a:rPr>
            </a:br>
            <a:r>
              <a:rPr lang="ru-RU" b="1" dirty="0">
                <a:solidFill>
                  <a:srgbClr val="A20000"/>
                </a:solidFill>
              </a:rPr>
              <a:t>симптомы и синдромы</a:t>
            </a:r>
          </a:p>
        </p:txBody>
      </p:sp>
      <p:sp>
        <p:nvSpPr>
          <p:cNvPr id="3" name="Содержимое 2"/>
          <p:cNvSpPr>
            <a:spLocks noGrp="1"/>
          </p:cNvSpPr>
          <p:nvPr>
            <p:ph idx="1"/>
          </p:nvPr>
        </p:nvSpPr>
        <p:spPr>
          <a:xfrm>
            <a:off x="245659" y="1371600"/>
            <a:ext cx="11709779" cy="5257800"/>
          </a:xfrm>
        </p:spPr>
        <p:txBody>
          <a:bodyPr>
            <a:noAutofit/>
          </a:bodyPr>
          <a:lstStyle/>
          <a:p>
            <a:pPr algn="just">
              <a:spcBef>
                <a:spcPts val="1200"/>
              </a:spcBef>
              <a:spcAft>
                <a:spcPts val="600"/>
              </a:spcAft>
            </a:pPr>
            <a:r>
              <a:rPr lang="ru-RU" sz="2800" b="1" dirty="0">
                <a:solidFill>
                  <a:srgbClr val="C00000"/>
                </a:solidFill>
              </a:rPr>
              <a:t>Продуктивные (позитивные, плюс симптом)</a:t>
            </a:r>
            <a:r>
              <a:rPr lang="ru-RU" sz="2800" dirty="0">
                <a:solidFill>
                  <a:srgbClr val="C00000"/>
                </a:solidFill>
              </a:rPr>
              <a:t> </a:t>
            </a:r>
            <a:r>
              <a:rPr lang="ru-RU" sz="2800" dirty="0"/>
              <a:t>новый </a:t>
            </a:r>
            <a:r>
              <a:rPr lang="ru-RU" sz="2800" dirty="0" err="1"/>
              <a:t>дезадаптивный</a:t>
            </a:r>
            <a:r>
              <a:rPr lang="ru-RU" sz="2800" dirty="0"/>
              <a:t> феномен психической деятельности, появившийся в результате болезни, отсутствующая у здоровых людей  (</a:t>
            </a:r>
            <a:r>
              <a:rPr lang="ru-RU" sz="2800" dirty="0" err="1"/>
              <a:t>сенестопатии</a:t>
            </a:r>
            <a:r>
              <a:rPr lang="ru-RU" sz="2800" dirty="0"/>
              <a:t>, галлюцинации, бред, тоска, стойкие страх, тревога, эйфория, эпилептиформные пароксизмы, психомоторное возбуждение и т.д.)</a:t>
            </a:r>
          </a:p>
          <a:p>
            <a:pPr algn="just">
              <a:spcBef>
                <a:spcPts val="1200"/>
              </a:spcBef>
              <a:spcAft>
                <a:spcPts val="600"/>
              </a:spcAft>
            </a:pPr>
            <a:r>
              <a:rPr lang="ru-RU" sz="2800" b="1" dirty="0">
                <a:solidFill>
                  <a:srgbClr val="C00000"/>
                </a:solidFill>
              </a:rPr>
              <a:t>Негативные (дефект, минус симптом) </a:t>
            </a:r>
            <a:r>
              <a:rPr lang="ru-RU" sz="2800" dirty="0"/>
              <a:t>- признаки ущерба, выпадения, изъяна, дефекта психического процесса, исчезновение способности (</a:t>
            </a:r>
            <a:r>
              <a:rPr lang="ru-RU" sz="2800" dirty="0" err="1"/>
              <a:t>гипомнезия</a:t>
            </a:r>
            <a:r>
              <a:rPr lang="ru-RU" sz="2800" dirty="0"/>
              <a:t>, амнезия, </a:t>
            </a:r>
            <a:r>
              <a:rPr lang="ru-RU" sz="2800" dirty="0" err="1"/>
              <a:t>гипобулия</a:t>
            </a:r>
            <a:r>
              <a:rPr lang="ru-RU" sz="2800" dirty="0"/>
              <a:t>, абулия, апатия и т.д.). Как правило необратимы.</a:t>
            </a:r>
          </a:p>
          <a:p>
            <a:pPr algn="just">
              <a:spcBef>
                <a:spcPts val="1200"/>
              </a:spcBef>
              <a:spcAft>
                <a:spcPts val="600"/>
              </a:spcAft>
              <a:buNone/>
            </a:pPr>
            <a:r>
              <a:rPr lang="ru-RU" sz="2800" dirty="0"/>
              <a:t>	Продуктивные симптомы не специфичны, лучше поддаются коррекции. Негативные более значимы для постановки диагноза.</a:t>
            </a:r>
          </a:p>
        </p:txBody>
      </p:sp>
    </p:spTree>
    <p:extLst>
      <p:ext uri="{BB962C8B-B14F-4D97-AF65-F5344CB8AC3E}">
        <p14:creationId xmlns:p14="http://schemas.microsoft.com/office/powerpoint/2010/main" val="2794746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Постнатальная депрессия </a:t>
            </a:r>
          </a:p>
        </p:txBody>
      </p:sp>
      <p:sp>
        <p:nvSpPr>
          <p:cNvPr id="3" name="Объект 2"/>
          <p:cNvSpPr>
            <a:spLocks noGrp="1"/>
          </p:cNvSpPr>
          <p:nvPr>
            <p:ph idx="1"/>
          </p:nvPr>
        </p:nvSpPr>
        <p:spPr/>
        <p:txBody>
          <a:bodyPr/>
          <a:lstStyle/>
          <a:p>
            <a:pPr marL="0" indent="0">
              <a:buNone/>
            </a:pPr>
            <a:r>
              <a:rPr lang="ru-RU" dirty="0"/>
              <a:t>Аффективное расстройство, сопровождающееся снижением настроения после родов</a:t>
            </a:r>
            <a:r>
              <a:rPr lang="ru-RU"/>
              <a:t>. </a:t>
            </a:r>
          </a:p>
          <a:p>
            <a:pPr marL="0" indent="0">
              <a:buNone/>
            </a:pPr>
            <a:r>
              <a:rPr lang="ru-RU"/>
              <a:t>Длительность </a:t>
            </a:r>
            <a:r>
              <a:rPr lang="ru-RU" dirty="0"/>
              <a:t>- до трех месяцев</a:t>
            </a:r>
          </a:p>
        </p:txBody>
      </p:sp>
    </p:spTree>
    <p:extLst>
      <p:ext uri="{BB962C8B-B14F-4D97-AF65-F5344CB8AC3E}">
        <p14:creationId xmlns:p14="http://schemas.microsoft.com/office/powerpoint/2010/main" val="240246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05" y="219399"/>
            <a:ext cx="8229600" cy="778256"/>
          </a:xfrm>
        </p:spPr>
        <p:txBody>
          <a:bodyPr>
            <a:normAutofit/>
          </a:bodyPr>
          <a:lstStyle/>
          <a:p>
            <a:r>
              <a:rPr lang="ru-RU" b="1" dirty="0">
                <a:solidFill>
                  <a:srgbClr val="C00000"/>
                </a:solidFill>
              </a:rPr>
              <a:t>Ригидная согбенная поза</a:t>
            </a:r>
          </a:p>
        </p:txBody>
      </p:sp>
      <p:pic>
        <p:nvPicPr>
          <p:cNvPr id="5" name="Объект 4"/>
          <p:cNvPicPr>
            <a:picLocks noGrp="1" noChangeAspect="1"/>
          </p:cNvPicPr>
          <p:nvPr>
            <p:ph idx="1"/>
          </p:nvPr>
        </p:nvPicPr>
        <p:blipFill>
          <a:blip r:embed="rId3"/>
          <a:stretch>
            <a:fillRect/>
          </a:stretch>
        </p:blipFill>
        <p:spPr>
          <a:xfrm>
            <a:off x="1728166" y="4421418"/>
            <a:ext cx="3464189" cy="2436018"/>
          </a:xfrm>
          <a:prstGeom prst="rect">
            <a:avLst/>
          </a:prstGeom>
        </p:spPr>
      </p:pic>
      <p:pic>
        <p:nvPicPr>
          <p:cNvPr id="6" name="Рисунок 5"/>
          <p:cNvPicPr>
            <a:picLocks noChangeAspect="1"/>
          </p:cNvPicPr>
          <p:nvPr/>
        </p:nvPicPr>
        <p:blipFill>
          <a:blip r:embed="rId4"/>
          <a:stretch>
            <a:fillRect/>
          </a:stretch>
        </p:blipFill>
        <p:spPr>
          <a:xfrm>
            <a:off x="7154406" y="1368872"/>
            <a:ext cx="3371850" cy="2436019"/>
          </a:xfrm>
          <a:prstGeom prst="rect">
            <a:avLst/>
          </a:prstGeom>
        </p:spPr>
      </p:pic>
      <p:pic>
        <p:nvPicPr>
          <p:cNvPr id="7" name="Рисунок 6"/>
          <p:cNvPicPr>
            <a:picLocks noChangeAspect="1"/>
          </p:cNvPicPr>
          <p:nvPr/>
        </p:nvPicPr>
        <p:blipFill>
          <a:blip r:embed="rId5"/>
          <a:stretch>
            <a:fillRect/>
          </a:stretch>
        </p:blipFill>
        <p:spPr>
          <a:xfrm>
            <a:off x="1777458" y="1300746"/>
            <a:ext cx="3467576" cy="2386847"/>
          </a:xfrm>
          <a:prstGeom prst="rect">
            <a:avLst/>
          </a:prstGeom>
        </p:spPr>
      </p:pic>
      <p:pic>
        <p:nvPicPr>
          <p:cNvPr id="4" name="Рисунок 3"/>
          <p:cNvPicPr>
            <a:picLocks noChangeAspect="1"/>
          </p:cNvPicPr>
          <p:nvPr/>
        </p:nvPicPr>
        <p:blipFill>
          <a:blip r:embed="rId6"/>
          <a:stretch>
            <a:fillRect/>
          </a:stretch>
        </p:blipFill>
        <p:spPr>
          <a:xfrm>
            <a:off x="4682857" y="2824129"/>
            <a:ext cx="3048000" cy="2695575"/>
          </a:xfrm>
          <a:prstGeom prst="rect">
            <a:avLst/>
          </a:prstGeom>
        </p:spPr>
      </p:pic>
      <p:pic>
        <p:nvPicPr>
          <p:cNvPr id="8" name="Рисунок 7"/>
          <p:cNvPicPr>
            <a:picLocks noChangeAspect="1"/>
          </p:cNvPicPr>
          <p:nvPr/>
        </p:nvPicPr>
        <p:blipFill>
          <a:blip r:embed="rId7"/>
          <a:stretch>
            <a:fillRect/>
          </a:stretch>
        </p:blipFill>
        <p:spPr>
          <a:xfrm>
            <a:off x="7080489" y="4176108"/>
            <a:ext cx="3541787" cy="2493069"/>
          </a:xfrm>
          <a:prstGeom prst="rect">
            <a:avLst/>
          </a:prstGeom>
        </p:spPr>
      </p:pic>
    </p:spTree>
    <p:extLst>
      <p:ext uri="{BB962C8B-B14F-4D97-AF65-F5344CB8AC3E}">
        <p14:creationId xmlns:p14="http://schemas.microsoft.com/office/powerpoint/2010/main" val="91059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4860" y="337625"/>
            <a:ext cx="5904931" cy="890770"/>
          </a:xfrm>
        </p:spPr>
        <p:txBody>
          <a:bodyPr/>
          <a:lstStyle/>
          <a:p>
            <a:r>
              <a:rPr lang="ru-RU" b="1" dirty="0">
                <a:solidFill>
                  <a:srgbClr val="C00000"/>
                </a:solidFill>
              </a:rPr>
              <a:t>СКЛАДКА ВЕРОГУТА</a:t>
            </a:r>
          </a:p>
        </p:txBody>
      </p:sp>
      <p:pic>
        <p:nvPicPr>
          <p:cNvPr id="1026" name="Picture 2" descr="C:\Documents and Settings\Admin\Рабочий стол\veraguth-sign.jpg"/>
          <p:cNvPicPr>
            <a:picLocks noChangeAspect="1" noChangeArrowheads="1"/>
          </p:cNvPicPr>
          <p:nvPr/>
        </p:nvPicPr>
        <p:blipFill>
          <a:blip r:embed="rId3" cstate="print"/>
          <a:srcRect/>
          <a:stretch>
            <a:fillRect/>
          </a:stretch>
        </p:blipFill>
        <p:spPr bwMode="auto">
          <a:xfrm>
            <a:off x="382209" y="163566"/>
            <a:ext cx="5295260" cy="2706130"/>
          </a:xfrm>
          <a:prstGeom prst="rect">
            <a:avLst/>
          </a:prstGeom>
          <a:noFill/>
        </p:spPr>
      </p:pic>
      <p:pic>
        <p:nvPicPr>
          <p:cNvPr id="5" name="Picture 2" descr="Эмоция печали | Профайлинг с Анной Кул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09" y="3026285"/>
            <a:ext cx="2420239" cy="328307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a:stretch>
            <a:fillRect/>
          </a:stretch>
        </p:blipFill>
        <p:spPr>
          <a:xfrm>
            <a:off x="6051415" y="1561514"/>
            <a:ext cx="5892056" cy="4958861"/>
          </a:xfrm>
          <a:prstGeom prst="rect">
            <a:avLst/>
          </a:prstGeom>
        </p:spPr>
      </p:pic>
      <p:pic>
        <p:nvPicPr>
          <p:cNvPr id="3" name="Рисунок 2"/>
          <p:cNvPicPr>
            <a:picLocks noChangeAspect="1"/>
          </p:cNvPicPr>
          <p:nvPr/>
        </p:nvPicPr>
        <p:blipFill>
          <a:blip r:embed="rId6"/>
          <a:stretch>
            <a:fillRect/>
          </a:stretch>
        </p:blipFill>
        <p:spPr>
          <a:xfrm>
            <a:off x="3029839" y="3026285"/>
            <a:ext cx="2794185" cy="3283075"/>
          </a:xfrm>
          <a:prstGeom prst="rect">
            <a:avLst/>
          </a:prstGeom>
        </p:spPr>
      </p:pic>
    </p:spTree>
    <p:extLst>
      <p:ext uri="{BB962C8B-B14F-4D97-AF65-F5344CB8AC3E}">
        <p14:creationId xmlns:p14="http://schemas.microsoft.com/office/powerpoint/2010/main" val="860791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44379" y="709683"/>
            <a:ext cx="6429375" cy="5158855"/>
          </a:xfrm>
          <a:prstGeom prst="rect">
            <a:avLst/>
          </a:prstGeom>
        </p:spPr>
      </p:pic>
      <p:pic>
        <p:nvPicPr>
          <p:cNvPr id="3" name="Рисунок 2"/>
          <p:cNvPicPr>
            <a:picLocks noChangeAspect="1"/>
          </p:cNvPicPr>
          <p:nvPr/>
        </p:nvPicPr>
        <p:blipFill rotWithShape="1">
          <a:blip r:embed="rId4"/>
          <a:srcRect l="-4281" t="8521" r="4281" b="-6513"/>
          <a:stretch/>
        </p:blipFill>
        <p:spPr>
          <a:xfrm>
            <a:off x="6782937" y="232011"/>
            <a:ext cx="5295332" cy="6625989"/>
          </a:xfrm>
          <a:prstGeom prst="rect">
            <a:avLst/>
          </a:prstGeom>
        </p:spPr>
      </p:pic>
    </p:spTree>
    <p:extLst>
      <p:ext uri="{BB962C8B-B14F-4D97-AF65-F5344CB8AC3E}">
        <p14:creationId xmlns:p14="http://schemas.microsoft.com/office/powerpoint/2010/main" val="2795809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Шкала HADS и её интерпритация для определения уровня тревоги и депрессии в  домашних условиях | «Клиника Нейр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691"/>
            <a:ext cx="12427527" cy="663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11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C00000"/>
                </a:solidFill>
              </a:rPr>
              <a:t>Дексаметазоновый</a:t>
            </a:r>
            <a:r>
              <a:rPr lang="ru-RU" b="1" dirty="0">
                <a:solidFill>
                  <a:srgbClr val="C00000"/>
                </a:solidFill>
              </a:rPr>
              <a:t> тест (ДМТ)</a:t>
            </a:r>
          </a:p>
        </p:txBody>
      </p:sp>
      <p:sp>
        <p:nvSpPr>
          <p:cNvPr id="3" name="Объект 2"/>
          <p:cNvSpPr>
            <a:spLocks noGrp="1"/>
          </p:cNvSpPr>
          <p:nvPr>
            <p:ph idx="1"/>
          </p:nvPr>
        </p:nvSpPr>
        <p:spPr>
          <a:xfrm>
            <a:off x="312821" y="1417638"/>
            <a:ext cx="11670632" cy="5151604"/>
          </a:xfrm>
        </p:spPr>
        <p:txBody>
          <a:bodyPr>
            <a:normAutofit/>
          </a:bodyPr>
          <a:lstStyle/>
          <a:p>
            <a:pPr marL="0" indent="0" algn="just">
              <a:buNone/>
            </a:pPr>
            <a:r>
              <a:rPr lang="ru-RU" dirty="0"/>
              <a:t>используется для подтверждения диагноза эндогенной депрессии. У значительной части больных эндогенной депрессией после приема </a:t>
            </a:r>
            <a:r>
              <a:rPr lang="ru-RU" dirty="0" err="1"/>
              <a:t>дексаметазона</a:t>
            </a:r>
            <a:r>
              <a:rPr lang="ru-RU" dirty="0"/>
              <a:t> не происходит подавления секреции кортизола, т. е. они оказываются резистентными к его действию.</a:t>
            </a:r>
          </a:p>
          <a:p>
            <a:pPr marL="0" indent="0" algn="just">
              <a:buNone/>
            </a:pPr>
            <a:r>
              <a:rPr lang="ru-RU" dirty="0"/>
              <a:t>После приема 1 мг </a:t>
            </a:r>
            <a:r>
              <a:rPr lang="ru-RU" dirty="0" err="1"/>
              <a:t>дексаметазона</a:t>
            </a:r>
            <a:r>
              <a:rPr lang="ru-RU" dirty="0"/>
              <a:t> внутрь в 11 часов вечера концентрация кортизола в плазме в 8 часов утра снижается у здоровых пациентов (отрицательный результат теста) и остается выше 5 мкг/л (</a:t>
            </a:r>
            <a:r>
              <a:rPr lang="ru-RU" dirty="0" err="1"/>
              <a:t>несупрессия</a:t>
            </a:r>
            <a:r>
              <a:rPr lang="ru-RU" dirty="0"/>
              <a:t>) у депрессивных людей (положительный результат теста).</a:t>
            </a:r>
          </a:p>
        </p:txBody>
      </p:sp>
    </p:spTree>
    <p:extLst>
      <p:ext uri="{BB962C8B-B14F-4D97-AF65-F5344CB8AC3E}">
        <p14:creationId xmlns:p14="http://schemas.microsoft.com/office/powerpoint/2010/main" val="3261893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81200" y="500042"/>
            <a:ext cx="8229600" cy="6072230"/>
          </a:xfrm>
        </p:spPr>
        <p:txBody>
          <a:bodyPr>
            <a:normAutofit fontScale="92500" lnSpcReduction="20000"/>
          </a:bodyPr>
          <a:lstStyle/>
          <a:p>
            <a:pPr marL="0" indent="0" algn="just">
              <a:spcBef>
                <a:spcPts val="1200"/>
              </a:spcBef>
              <a:buNone/>
            </a:pPr>
            <a:r>
              <a:rPr lang="ru-RU" b="1" dirty="0" err="1">
                <a:solidFill>
                  <a:srgbClr val="C00000"/>
                </a:solidFill>
              </a:rPr>
              <a:t>Атипичные</a:t>
            </a:r>
            <a:r>
              <a:rPr lang="ru-RU" b="1" dirty="0">
                <a:solidFill>
                  <a:srgbClr val="C00000"/>
                </a:solidFill>
              </a:rPr>
              <a:t> маниакальные состояния</a:t>
            </a:r>
            <a:r>
              <a:rPr lang="ru-RU" dirty="0"/>
              <a:t> </a:t>
            </a:r>
            <a:r>
              <a:rPr lang="ru-RU" b="1" dirty="0"/>
              <a:t> </a:t>
            </a:r>
            <a:r>
              <a:rPr lang="ru-RU" b="1" dirty="0">
                <a:solidFill>
                  <a:srgbClr val="C00000"/>
                </a:solidFill>
              </a:rPr>
              <a:t>"мания без мании" </a:t>
            </a:r>
            <a:r>
              <a:rPr lang="ru-RU" dirty="0"/>
              <a:t>наблюдаются примерно в 10 % случаев.</a:t>
            </a:r>
          </a:p>
          <a:p>
            <a:pPr marL="180000" indent="457200" algn="just">
              <a:spcBef>
                <a:spcPts val="1200"/>
              </a:spcBef>
            </a:pPr>
            <a:r>
              <a:rPr lang="ru-RU" dirty="0"/>
              <a:t>Ведущий симптомом - двигательное возбуждение, без повышения скорости </a:t>
            </a:r>
            <a:r>
              <a:rPr lang="ru-RU" dirty="0" err="1"/>
              <a:t>идеаторных</a:t>
            </a:r>
            <a:r>
              <a:rPr lang="ru-RU" dirty="0"/>
              <a:t> реакций. </a:t>
            </a:r>
          </a:p>
          <a:p>
            <a:pPr marL="180000" indent="457200" algn="just">
              <a:spcBef>
                <a:spcPts val="1200"/>
              </a:spcBef>
            </a:pPr>
            <a:r>
              <a:rPr lang="ru-RU" dirty="0"/>
              <a:t>При сохранной способности к концентрации внимания, продуктивность мышления снижается, больные подвижны, разговорчивы, много жестикулируют, легко устанавливают контакты. </a:t>
            </a:r>
          </a:p>
          <a:p>
            <a:pPr marL="180000" indent="457200" algn="just">
              <a:spcBef>
                <a:spcPts val="1200"/>
              </a:spcBef>
            </a:pPr>
            <a:r>
              <a:rPr lang="ru-RU" dirty="0"/>
              <a:t>Повышенная деятельность отличается однообразием и малой продуктивностью, но со </a:t>
            </a:r>
            <a:r>
              <a:rPr lang="ru-RU" dirty="0" err="1"/>
              <a:t>сверхценным</a:t>
            </a:r>
            <a:r>
              <a:rPr lang="ru-RU" dirty="0"/>
              <a:t> отношением к  деятельности</a:t>
            </a:r>
          </a:p>
        </p:txBody>
      </p:sp>
    </p:spTree>
    <p:extLst>
      <p:ext uri="{BB962C8B-B14F-4D97-AF65-F5344CB8AC3E}">
        <p14:creationId xmlns:p14="http://schemas.microsoft.com/office/powerpoint/2010/main" val="2920950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Показатели тяжести аффективного психоза</a:t>
            </a:r>
            <a:endParaRPr lang="ru-RU" dirty="0">
              <a:solidFill>
                <a:srgbClr val="C00000"/>
              </a:solidFill>
            </a:endParaRPr>
          </a:p>
        </p:txBody>
      </p:sp>
      <p:sp>
        <p:nvSpPr>
          <p:cNvPr id="3" name="Содержимое 2"/>
          <p:cNvSpPr>
            <a:spLocks noGrp="1"/>
          </p:cNvSpPr>
          <p:nvPr>
            <p:ph idx="1"/>
          </p:nvPr>
        </p:nvSpPr>
        <p:spPr>
          <a:xfrm>
            <a:off x="1981200" y="1600200"/>
            <a:ext cx="8229600" cy="4829196"/>
          </a:xfrm>
        </p:spPr>
        <p:txBody>
          <a:bodyPr>
            <a:normAutofit fontScale="92500"/>
          </a:bodyPr>
          <a:lstStyle/>
          <a:p>
            <a:pPr algn="ctr">
              <a:buNone/>
            </a:pPr>
            <a:r>
              <a:rPr lang="ru-RU" b="1" dirty="0" err="1"/>
              <a:t>Монополярный</a:t>
            </a:r>
            <a:r>
              <a:rPr lang="ru-RU" b="1" dirty="0"/>
              <a:t> вариант</a:t>
            </a:r>
          </a:p>
          <a:p>
            <a:pPr>
              <a:buFontTx/>
              <a:buChar char="-"/>
            </a:pPr>
            <a:r>
              <a:rPr lang="ru-RU" dirty="0"/>
              <a:t>30% всей жизни - депрессивные состояния</a:t>
            </a:r>
          </a:p>
          <a:p>
            <a:pPr>
              <a:buFontTx/>
              <a:buChar char="-"/>
            </a:pPr>
            <a:endParaRPr lang="ru-RU" b="1" dirty="0"/>
          </a:p>
          <a:p>
            <a:pPr algn="ctr">
              <a:buNone/>
            </a:pPr>
            <a:r>
              <a:rPr lang="ru-RU" b="1" dirty="0"/>
              <a:t>Биполярный вариант</a:t>
            </a:r>
          </a:p>
          <a:p>
            <a:pPr>
              <a:buNone/>
            </a:pPr>
            <a:r>
              <a:rPr lang="ru-RU" dirty="0"/>
              <a:t>- 40% всей жизни проводят в больнице</a:t>
            </a:r>
          </a:p>
          <a:p>
            <a:pPr>
              <a:buNone/>
            </a:pPr>
            <a:r>
              <a:rPr lang="ru-RU" dirty="0"/>
              <a:t>- 60% всей жизни - депрессивные состояния</a:t>
            </a:r>
          </a:p>
          <a:p>
            <a:pPr>
              <a:buNone/>
            </a:pPr>
            <a:r>
              <a:rPr lang="ru-RU" dirty="0"/>
              <a:t>- </a:t>
            </a:r>
            <a:r>
              <a:rPr lang="ru-RU" b="1" dirty="0"/>
              <a:t>риск завершенного суицида в 20-30 раз выше, чем в общей популяции, </a:t>
            </a:r>
            <a:r>
              <a:rPr lang="ru-RU" dirty="0"/>
              <a:t>при биполярном расстройстве больше, чем при рекуррентной.</a:t>
            </a:r>
          </a:p>
        </p:txBody>
      </p:sp>
    </p:spTree>
    <p:extLst>
      <p:ext uri="{BB962C8B-B14F-4D97-AF65-F5344CB8AC3E}">
        <p14:creationId xmlns:p14="http://schemas.microsoft.com/office/powerpoint/2010/main" val="3914521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C00000"/>
                </a:solidFill>
              </a:rPr>
              <a:t>Циклотимия и дистимия характерны: </a:t>
            </a:r>
          </a:p>
        </p:txBody>
      </p:sp>
      <p:sp>
        <p:nvSpPr>
          <p:cNvPr id="3" name="Содержимое 2"/>
          <p:cNvSpPr>
            <a:spLocks noGrp="1"/>
          </p:cNvSpPr>
          <p:nvPr>
            <p:ph idx="1"/>
          </p:nvPr>
        </p:nvSpPr>
        <p:spPr>
          <a:xfrm>
            <a:off x="1952596" y="1600201"/>
            <a:ext cx="8358246" cy="4525963"/>
          </a:xfrm>
        </p:spPr>
        <p:txBody>
          <a:bodyPr>
            <a:normAutofit/>
          </a:bodyPr>
          <a:lstStyle/>
          <a:p>
            <a:pPr marL="540000" algn="just">
              <a:spcBef>
                <a:spcPts val="2400"/>
              </a:spcBef>
            </a:pPr>
            <a:r>
              <a:rPr lang="ru-RU" sz="3600" dirty="0"/>
              <a:t>легкие, абортивные варианты аффективных фаз</a:t>
            </a:r>
          </a:p>
          <a:p>
            <a:pPr marL="540000" algn="just">
              <a:spcBef>
                <a:spcPts val="2400"/>
              </a:spcBef>
            </a:pPr>
            <a:r>
              <a:rPr lang="ru-RU" sz="3600" dirty="0"/>
              <a:t>аффективные расстройства </a:t>
            </a:r>
            <a:r>
              <a:rPr lang="ru-RU" sz="3600" dirty="0" err="1"/>
              <a:t>непсихотического</a:t>
            </a:r>
            <a:r>
              <a:rPr lang="ru-RU" sz="3600" dirty="0"/>
              <a:t> уровня</a:t>
            </a:r>
          </a:p>
          <a:p>
            <a:pPr marL="540000" algn="just">
              <a:spcBef>
                <a:spcPts val="2400"/>
              </a:spcBef>
            </a:pPr>
            <a:r>
              <a:rPr lang="ru-RU" sz="3600" dirty="0" err="1"/>
              <a:t>аутохтонные</a:t>
            </a:r>
            <a:r>
              <a:rPr lang="ru-RU" sz="3600" dirty="0"/>
              <a:t> фазы</a:t>
            </a:r>
          </a:p>
          <a:p>
            <a:pPr marL="540000">
              <a:spcBef>
                <a:spcPts val="2400"/>
              </a:spcBef>
              <a:buNone/>
            </a:pPr>
            <a:endParaRPr lang="ru-RU" sz="3600" dirty="0"/>
          </a:p>
        </p:txBody>
      </p:sp>
    </p:spTree>
    <p:extLst>
      <p:ext uri="{BB962C8B-B14F-4D97-AF65-F5344CB8AC3E}">
        <p14:creationId xmlns:p14="http://schemas.microsoft.com/office/powerpoint/2010/main" val="718183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39784"/>
          </a:xfrm>
        </p:spPr>
        <p:txBody>
          <a:bodyPr>
            <a:normAutofit/>
          </a:bodyPr>
          <a:lstStyle/>
          <a:p>
            <a:r>
              <a:rPr lang="ru-RU" b="1" dirty="0">
                <a:solidFill>
                  <a:srgbClr val="C00000"/>
                </a:solidFill>
              </a:rPr>
              <a:t>Циклотимия</a:t>
            </a:r>
          </a:p>
        </p:txBody>
      </p:sp>
      <p:sp>
        <p:nvSpPr>
          <p:cNvPr id="3" name="Содержимое 2"/>
          <p:cNvSpPr>
            <a:spLocks noGrp="1"/>
          </p:cNvSpPr>
          <p:nvPr>
            <p:ph idx="1"/>
          </p:nvPr>
        </p:nvSpPr>
        <p:spPr>
          <a:xfrm>
            <a:off x="1952596" y="1000108"/>
            <a:ext cx="8401080" cy="5214974"/>
          </a:xfrm>
        </p:spPr>
        <p:txBody>
          <a:bodyPr>
            <a:normAutofit/>
          </a:bodyPr>
          <a:lstStyle/>
          <a:p>
            <a:endParaRPr lang="ru-RU" sz="2800" dirty="0">
              <a:latin typeface="+mj-lt"/>
              <a:cs typeface="Times New Roman" pitchFamily="18" charset="0"/>
            </a:endParaRPr>
          </a:p>
          <a:p>
            <a:pPr algn="just"/>
            <a:r>
              <a:rPr lang="ru-RU" sz="2800" dirty="0" err="1">
                <a:latin typeface="+mj-lt"/>
                <a:cs typeface="Times New Roman" pitchFamily="18" charset="0"/>
              </a:rPr>
              <a:t>аутохтонно</a:t>
            </a:r>
            <a:r>
              <a:rPr lang="ru-RU" sz="2800" dirty="0">
                <a:latin typeface="+mj-lt"/>
                <a:cs typeface="Times New Roman" pitchFamily="18" charset="0"/>
              </a:rPr>
              <a:t> возникающие периоды </a:t>
            </a:r>
            <a:r>
              <a:rPr lang="ru-RU" sz="2800" b="1" dirty="0" err="1">
                <a:latin typeface="+mj-lt"/>
                <a:cs typeface="Times New Roman" pitchFamily="18" charset="0"/>
              </a:rPr>
              <a:t>гипомании</a:t>
            </a:r>
            <a:r>
              <a:rPr lang="ru-RU" sz="2800" dirty="0">
                <a:latin typeface="+mj-lt"/>
                <a:cs typeface="Times New Roman" pitchFamily="18" charset="0"/>
              </a:rPr>
              <a:t> и </a:t>
            </a:r>
            <a:r>
              <a:rPr lang="ru-RU" sz="2800" b="1" dirty="0">
                <a:latin typeface="+mj-lt"/>
                <a:cs typeface="Times New Roman" pitchFamily="18" charset="0"/>
              </a:rPr>
              <a:t>неглубокой депрессии</a:t>
            </a:r>
            <a:r>
              <a:rPr lang="ru-RU" sz="2800" dirty="0">
                <a:latin typeface="+mj-lt"/>
                <a:cs typeface="Times New Roman" pitchFamily="18" charset="0"/>
              </a:rPr>
              <a:t> с чередованием в виде отдельных  или сдвоенных эпизодов (фаз), разделенных </a:t>
            </a:r>
            <a:r>
              <a:rPr lang="ru-RU" sz="2800" dirty="0" err="1">
                <a:latin typeface="+mj-lt"/>
                <a:cs typeface="Times New Roman" pitchFamily="18" charset="0"/>
              </a:rPr>
              <a:t>интермиссиями</a:t>
            </a:r>
            <a:r>
              <a:rPr lang="ru-RU" sz="2800" dirty="0">
                <a:latin typeface="+mj-lt"/>
                <a:cs typeface="Times New Roman" pitchFamily="18" charset="0"/>
              </a:rPr>
              <a:t> или развивающихся континуально,  т.е. биполярный вариант</a:t>
            </a:r>
          </a:p>
          <a:p>
            <a:pPr algn="just">
              <a:buNone/>
            </a:pPr>
            <a:endParaRPr lang="ru-RU" sz="2800" dirty="0">
              <a:latin typeface="+mj-lt"/>
              <a:cs typeface="Times New Roman" pitchFamily="18" charset="0"/>
            </a:endParaRPr>
          </a:p>
          <a:p>
            <a:pPr algn="just"/>
            <a:r>
              <a:rPr lang="ru-RU" sz="2800" dirty="0">
                <a:latin typeface="+mj-lt"/>
                <a:cs typeface="Times New Roman" pitchFamily="18" charset="0"/>
              </a:rPr>
              <a:t>часто присутствует сезонность  возникновения фаз</a:t>
            </a:r>
          </a:p>
        </p:txBody>
      </p:sp>
    </p:spTree>
    <p:extLst>
      <p:ext uri="{BB962C8B-B14F-4D97-AF65-F5344CB8AC3E}">
        <p14:creationId xmlns:p14="http://schemas.microsoft.com/office/powerpoint/2010/main" val="129754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/F30-F39/ Расстройства настроения (аффективные расстройства)</a:t>
            </a:r>
          </a:p>
        </p:txBody>
      </p:sp>
      <p:sp>
        <p:nvSpPr>
          <p:cNvPr id="3" name="Объект 2"/>
          <p:cNvSpPr>
            <a:spLocks noGrp="1"/>
          </p:cNvSpPr>
          <p:nvPr>
            <p:ph idx="1"/>
          </p:nvPr>
        </p:nvSpPr>
        <p:spPr>
          <a:xfrm>
            <a:off x="941696" y="1869743"/>
            <a:ext cx="10235820" cy="4244454"/>
          </a:xfrm>
        </p:spPr>
        <p:txBody>
          <a:bodyPr>
            <a:normAutofit/>
          </a:bodyPr>
          <a:lstStyle/>
          <a:p>
            <a:pPr marL="0" indent="0" algn="just">
              <a:buNone/>
            </a:pPr>
            <a:r>
              <a:rPr lang="ru-RU" dirty="0"/>
              <a:t>основное нарушение заключается в изменении аффекта или настроения чаще в сторону угнетения или подъема, сопровождается изменением общего уровня активности, а большинство других симптомов вторичны.</a:t>
            </a:r>
          </a:p>
          <a:p>
            <a:pPr marL="0" indent="0" algn="just">
              <a:buNone/>
            </a:pPr>
            <a:endParaRPr lang="ru-RU" dirty="0"/>
          </a:p>
          <a:p>
            <a:pPr marL="0" indent="0" algn="just">
              <a:buNone/>
            </a:pPr>
            <a:r>
              <a:rPr lang="ru-RU" dirty="0"/>
              <a:t>Большинство из этих расстройств имеют тенденцию к повторяемости, а начало отдельных эпизодов часто связано со стрессовыми событиями или ситуациями. </a:t>
            </a:r>
          </a:p>
        </p:txBody>
      </p:sp>
    </p:spTree>
    <p:extLst>
      <p:ext uri="{BB962C8B-B14F-4D97-AF65-F5344CB8AC3E}">
        <p14:creationId xmlns:p14="http://schemas.microsoft.com/office/powerpoint/2010/main" val="3626017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25470"/>
          </a:xfrm>
        </p:spPr>
        <p:txBody>
          <a:bodyPr>
            <a:normAutofit fontScale="90000"/>
          </a:bodyPr>
          <a:lstStyle/>
          <a:p>
            <a:r>
              <a:rPr lang="ru-RU" b="1" dirty="0">
                <a:solidFill>
                  <a:srgbClr val="C00000"/>
                </a:solidFill>
              </a:rPr>
              <a:t>Дистимия</a:t>
            </a:r>
          </a:p>
        </p:txBody>
      </p:sp>
      <p:sp>
        <p:nvSpPr>
          <p:cNvPr id="3" name="Содержимое 2"/>
          <p:cNvSpPr>
            <a:spLocks noGrp="1"/>
          </p:cNvSpPr>
          <p:nvPr>
            <p:ph idx="1"/>
          </p:nvPr>
        </p:nvSpPr>
        <p:spPr>
          <a:xfrm>
            <a:off x="1738282" y="1285860"/>
            <a:ext cx="8715436" cy="5357850"/>
          </a:xfrm>
        </p:spPr>
        <p:txBody>
          <a:bodyPr>
            <a:normAutofit lnSpcReduction="10000"/>
          </a:bodyPr>
          <a:lstStyle/>
          <a:p>
            <a:pPr algn="just"/>
            <a:r>
              <a:rPr lang="ru-RU" dirty="0"/>
              <a:t>Хронические (длительностью </a:t>
            </a:r>
            <a:r>
              <a:rPr lang="ru-RU" b="1" dirty="0"/>
              <a:t>не менее 2 лет) </a:t>
            </a:r>
            <a:r>
              <a:rPr lang="ru-RU" dirty="0"/>
              <a:t>депрессии, развивающиеся  на </a:t>
            </a:r>
            <a:r>
              <a:rPr lang="ru-RU" dirty="0" err="1"/>
              <a:t>непсихотическом</a:t>
            </a:r>
            <a:r>
              <a:rPr lang="ru-RU" dirty="0"/>
              <a:t> уровне при минимальной выраженности  аффективного  расстройства</a:t>
            </a:r>
          </a:p>
          <a:p>
            <a:pPr algn="just">
              <a:buNone/>
            </a:pPr>
            <a:endParaRPr lang="ru-RU" dirty="0"/>
          </a:p>
          <a:p>
            <a:pPr algn="just"/>
            <a:r>
              <a:rPr lang="ru-RU" dirty="0"/>
              <a:t>Гетерогенная в нозологическом отношении группа депрессий </a:t>
            </a:r>
            <a:r>
              <a:rPr lang="ru-RU" dirty="0" err="1"/>
              <a:t>непсихотического</a:t>
            </a:r>
            <a:r>
              <a:rPr lang="ru-RU" dirty="0"/>
              <a:t> уровня</a:t>
            </a:r>
          </a:p>
          <a:p>
            <a:pPr algn="just">
              <a:buNone/>
            </a:pPr>
            <a:endParaRPr lang="ru-RU" dirty="0"/>
          </a:p>
          <a:p>
            <a:pPr algn="just"/>
            <a:r>
              <a:rPr lang="ru-RU" dirty="0"/>
              <a:t>В этиологии и патогенезе играют роль как эндогенные, так и психогенные факторы</a:t>
            </a:r>
          </a:p>
        </p:txBody>
      </p:sp>
    </p:spTree>
    <p:extLst>
      <p:ext uri="{BB962C8B-B14F-4D97-AF65-F5344CB8AC3E}">
        <p14:creationId xmlns:p14="http://schemas.microsoft.com/office/powerpoint/2010/main" val="2022684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03389" y="274638"/>
            <a:ext cx="8785225" cy="725470"/>
          </a:xfrm>
        </p:spPr>
        <p:txBody>
          <a:bodyPr/>
          <a:lstStyle/>
          <a:p>
            <a:r>
              <a:rPr lang="ru-RU" sz="3600" b="1" dirty="0">
                <a:solidFill>
                  <a:srgbClr val="C00000"/>
                </a:solidFill>
              </a:rPr>
              <a:t>Терапия аффективных расстройств</a:t>
            </a:r>
          </a:p>
        </p:txBody>
      </p:sp>
      <p:sp>
        <p:nvSpPr>
          <p:cNvPr id="30723" name="Rectangle 3"/>
          <p:cNvSpPr>
            <a:spLocks noGrp="1" noChangeArrowheads="1"/>
          </p:cNvSpPr>
          <p:nvPr>
            <p:ph type="body" idx="1"/>
          </p:nvPr>
        </p:nvSpPr>
        <p:spPr>
          <a:xfrm>
            <a:off x="1774825" y="1142985"/>
            <a:ext cx="8642350" cy="5381641"/>
          </a:xfrm>
        </p:spPr>
        <p:txBody>
          <a:bodyPr/>
          <a:lstStyle/>
          <a:p>
            <a:pPr algn="just">
              <a:lnSpc>
                <a:spcPct val="80000"/>
              </a:lnSpc>
              <a:buNone/>
            </a:pPr>
            <a:r>
              <a:rPr lang="ru-RU" sz="2800" dirty="0"/>
              <a:t>	выделяют два относительно самостоятельных этапа: </a:t>
            </a:r>
          </a:p>
          <a:p>
            <a:pPr algn="just">
              <a:lnSpc>
                <a:spcPct val="80000"/>
              </a:lnSpc>
              <a:buNone/>
            </a:pPr>
            <a:endParaRPr lang="ru-RU" sz="2800" dirty="0"/>
          </a:p>
          <a:p>
            <a:pPr algn="just">
              <a:lnSpc>
                <a:spcPct val="80000"/>
              </a:lnSpc>
            </a:pPr>
            <a:r>
              <a:rPr lang="ru-RU" sz="2800" b="1" dirty="0">
                <a:solidFill>
                  <a:srgbClr val="C00000"/>
                </a:solidFill>
              </a:rPr>
              <a:t>Купирование</a:t>
            </a:r>
            <a:r>
              <a:rPr lang="ru-RU" sz="2800" dirty="0"/>
              <a:t> острой аффективной симптоматики и достижение клинической ремиссии (основными препаратами в маниакальной фазе являются </a:t>
            </a:r>
            <a:br>
              <a:rPr lang="ru-RU" sz="2800" dirty="0"/>
            </a:br>
            <a:r>
              <a:rPr lang="ru-RU" sz="2800" dirty="0"/>
              <a:t>нейролептики и </a:t>
            </a:r>
            <a:r>
              <a:rPr lang="ru-RU" sz="2800" dirty="0" err="1"/>
              <a:t>нормотимики</a:t>
            </a:r>
            <a:r>
              <a:rPr lang="ru-RU" sz="2800" dirty="0"/>
              <a:t>, в депрессивной – антидепрессанты); </a:t>
            </a:r>
          </a:p>
          <a:p>
            <a:pPr algn="just">
              <a:lnSpc>
                <a:spcPct val="80000"/>
              </a:lnSpc>
              <a:buNone/>
            </a:pPr>
            <a:endParaRPr lang="ru-RU" sz="2800" dirty="0"/>
          </a:p>
          <a:p>
            <a:pPr algn="just">
              <a:lnSpc>
                <a:spcPct val="80000"/>
              </a:lnSpc>
            </a:pPr>
            <a:r>
              <a:rPr lang="ru-RU" sz="2800" b="1" dirty="0">
                <a:solidFill>
                  <a:srgbClr val="C00000"/>
                </a:solidFill>
              </a:rPr>
              <a:t>Профилактическая терапия</a:t>
            </a:r>
            <a:r>
              <a:rPr lang="ru-RU" sz="2800" dirty="0"/>
              <a:t>, направленная </a:t>
            </a:r>
            <a:br>
              <a:rPr lang="ru-RU" sz="2800" dirty="0"/>
            </a:br>
            <a:r>
              <a:rPr lang="ru-RU" sz="2800" dirty="0"/>
              <a:t>на предотвращение развития рецидивов заболевания (основными препаратами являются </a:t>
            </a:r>
            <a:r>
              <a:rPr lang="ru-RU" sz="2800" dirty="0" err="1"/>
              <a:t>нормотимики</a:t>
            </a:r>
            <a:r>
              <a:rPr lang="ru-RU" sz="2800" dirty="0"/>
              <a:t>).  Может проводиться неопределенно долго.</a:t>
            </a:r>
          </a:p>
        </p:txBody>
      </p:sp>
    </p:spTree>
    <p:extLst>
      <p:ext uri="{BB962C8B-B14F-4D97-AF65-F5344CB8AC3E}">
        <p14:creationId xmlns:p14="http://schemas.microsoft.com/office/powerpoint/2010/main" val="3623270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25470"/>
          </a:xfrm>
        </p:spPr>
        <p:txBody>
          <a:bodyPr>
            <a:normAutofit fontScale="90000"/>
          </a:bodyPr>
          <a:lstStyle/>
          <a:p>
            <a:r>
              <a:rPr lang="ru-RU" b="1" dirty="0">
                <a:solidFill>
                  <a:srgbClr val="C00000"/>
                </a:solidFill>
              </a:rPr>
              <a:t>Терапия аффективных психозов</a:t>
            </a:r>
          </a:p>
        </p:txBody>
      </p:sp>
      <p:sp>
        <p:nvSpPr>
          <p:cNvPr id="3" name="Содержимое 2"/>
          <p:cNvSpPr>
            <a:spLocks noGrp="1"/>
          </p:cNvSpPr>
          <p:nvPr>
            <p:ph idx="1"/>
          </p:nvPr>
        </p:nvSpPr>
        <p:spPr>
          <a:xfrm>
            <a:off x="1738282" y="1142984"/>
            <a:ext cx="8786874" cy="5429288"/>
          </a:xfrm>
        </p:spPr>
        <p:txBody>
          <a:bodyPr>
            <a:normAutofit fontScale="92500" lnSpcReduction="20000"/>
          </a:bodyPr>
          <a:lstStyle/>
          <a:p>
            <a:pPr>
              <a:buNone/>
            </a:pPr>
            <a:r>
              <a:rPr lang="ru-RU" b="1" dirty="0"/>
              <a:t>Препараты выбора для купирующей терапии:</a:t>
            </a:r>
          </a:p>
          <a:p>
            <a:r>
              <a:rPr lang="ru-RU" sz="2600" i="1" dirty="0"/>
              <a:t>рекуррентная депрессия - антидепрессанты</a:t>
            </a:r>
          </a:p>
          <a:p>
            <a:r>
              <a:rPr lang="ru-RU" sz="2600" i="1" dirty="0"/>
              <a:t>биполярная депрессия – </a:t>
            </a:r>
            <a:r>
              <a:rPr lang="ru-RU" sz="2600" i="1" dirty="0" err="1"/>
              <a:t>нормотимики</a:t>
            </a:r>
            <a:r>
              <a:rPr lang="ru-RU" sz="2600" i="1" dirty="0"/>
              <a:t>, антидепрессанты, нейролептики</a:t>
            </a:r>
          </a:p>
          <a:p>
            <a:endParaRPr lang="ru-RU" i="1" dirty="0"/>
          </a:p>
          <a:p>
            <a:pPr>
              <a:buNone/>
            </a:pPr>
            <a:r>
              <a:rPr lang="ru-RU" b="1" dirty="0"/>
              <a:t>Препараты выбора для профилактической терапии:</a:t>
            </a:r>
          </a:p>
          <a:p>
            <a:r>
              <a:rPr lang="ru-RU" sz="2600" i="1" dirty="0"/>
              <a:t>рекуррентная депрессия – антидепрессанты</a:t>
            </a:r>
          </a:p>
          <a:p>
            <a:r>
              <a:rPr lang="ru-RU" sz="2600" i="1" dirty="0"/>
              <a:t>биполярная депрессия - </a:t>
            </a:r>
            <a:r>
              <a:rPr lang="ru-RU" sz="2600" dirty="0"/>
              <a:t>при доминировании в клинике:</a:t>
            </a:r>
          </a:p>
          <a:p>
            <a:pPr lvl="1">
              <a:buFont typeface="Wingdings" pitchFamily="2" charset="2"/>
              <a:buChar char="ü"/>
            </a:pPr>
            <a:r>
              <a:rPr lang="ru-RU" sz="2200" dirty="0"/>
              <a:t>маниакальных состояний - 	нейролептики</a:t>
            </a:r>
          </a:p>
          <a:p>
            <a:pPr marL="457200" lvl="1" indent="0">
              <a:buNone/>
            </a:pPr>
            <a:r>
              <a:rPr lang="ru-RU" sz="2200" dirty="0"/>
              <a:t>					</a:t>
            </a:r>
            <a:r>
              <a:rPr lang="ru-RU" sz="2200" dirty="0" err="1"/>
              <a:t>нормотимики</a:t>
            </a:r>
            <a:r>
              <a:rPr lang="ru-RU" sz="2200" dirty="0"/>
              <a:t>: </a:t>
            </a:r>
            <a:r>
              <a:rPr lang="ru-RU" sz="2200" b="1" dirty="0"/>
              <a:t>соли лития  								</a:t>
            </a:r>
            <a:r>
              <a:rPr lang="ru-RU" sz="2200" b="1" dirty="0" err="1"/>
              <a:t>вальпроат</a:t>
            </a:r>
            <a:endParaRPr lang="ru-RU" sz="2200" b="1" dirty="0"/>
          </a:p>
          <a:p>
            <a:pPr lvl="1">
              <a:buNone/>
            </a:pPr>
            <a:endParaRPr lang="ru-RU" sz="2200" b="1" dirty="0"/>
          </a:p>
          <a:p>
            <a:pPr lvl="1">
              <a:buFont typeface="Wingdings" pitchFamily="2" charset="2"/>
              <a:buChar char="ü"/>
            </a:pPr>
            <a:r>
              <a:rPr lang="ru-RU" sz="2200" dirty="0"/>
              <a:t>депрессивных состояний - 		</a:t>
            </a:r>
            <a:r>
              <a:rPr lang="ru-RU" sz="2200" b="1" dirty="0" err="1"/>
              <a:t>карбамазепин</a:t>
            </a:r>
            <a:r>
              <a:rPr lang="ru-RU" sz="2200" b="1" dirty="0"/>
              <a:t> (</a:t>
            </a:r>
            <a:r>
              <a:rPr lang="ru-RU" sz="2200" b="1" dirty="0" err="1"/>
              <a:t>финлепсин</a:t>
            </a:r>
            <a:r>
              <a:rPr lang="ru-RU" sz="2200" b="1" dirty="0"/>
              <a:t>)  						</a:t>
            </a:r>
            <a:r>
              <a:rPr lang="ru-RU" sz="2200" b="1" dirty="0" err="1"/>
              <a:t>ламотриджин</a:t>
            </a:r>
            <a:endParaRPr lang="ru-RU" sz="2200" b="1" dirty="0"/>
          </a:p>
        </p:txBody>
      </p:sp>
    </p:spTree>
    <p:extLst>
      <p:ext uri="{BB962C8B-B14F-4D97-AF65-F5344CB8AC3E}">
        <p14:creationId xmlns:p14="http://schemas.microsoft.com/office/powerpoint/2010/main" val="3381500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836712"/>
          </a:xfrm>
        </p:spPr>
        <p:txBody>
          <a:bodyPr/>
          <a:lstStyle/>
          <a:p>
            <a:r>
              <a:rPr lang="ru-RU" sz="2400" b="1" dirty="0">
                <a:solidFill>
                  <a:srgbClr val="C00000"/>
                </a:solidFill>
                <a:latin typeface="Times New Roman" panose="02020603050405020304" pitchFamily="18" charset="0"/>
                <a:cs typeface="Times New Roman" panose="02020603050405020304" pitchFamily="18" charset="0"/>
              </a:rPr>
              <a:t>КЛИНИКО-НЕЙРОХИМИЧЕСКАЯ КЛАССИФИКАЦИЯ АД:</a:t>
            </a:r>
            <a:endParaRPr lang="ru-RU" dirty="0"/>
          </a:p>
        </p:txBody>
      </p:sp>
      <p:sp>
        <p:nvSpPr>
          <p:cNvPr id="3" name="Объект 2"/>
          <p:cNvSpPr>
            <a:spLocks noGrp="1"/>
          </p:cNvSpPr>
          <p:nvPr>
            <p:ph idx="1"/>
          </p:nvPr>
        </p:nvSpPr>
        <p:spPr>
          <a:xfrm>
            <a:off x="1631504" y="836713"/>
            <a:ext cx="9036496" cy="5289451"/>
          </a:xfrm>
        </p:spPr>
        <p:txBody>
          <a:bodyPr/>
          <a:lstStyle/>
          <a:p>
            <a:pPr marL="0" indent="0" algn="just">
              <a:lnSpc>
                <a:spcPct val="90000"/>
              </a:lnSpc>
              <a:spcBef>
                <a:spcPts val="600"/>
              </a:spcBef>
              <a:spcAft>
                <a:spcPts val="600"/>
              </a:spcAft>
              <a:buNone/>
            </a:pPr>
            <a:r>
              <a:rPr lang="ru-RU" b="1" dirty="0">
                <a:solidFill>
                  <a:srgbClr val="000000"/>
                </a:solidFill>
                <a:latin typeface="Times New Roman" panose="02020603050405020304" pitchFamily="18" charset="0"/>
                <a:cs typeface="Times New Roman" panose="02020603050405020304" pitchFamily="18" charset="0"/>
              </a:rPr>
              <a:t>1. Ингибиторы обратного захвата </a:t>
            </a:r>
            <a:r>
              <a:rPr lang="ru-RU" b="1" dirty="0" err="1">
                <a:solidFill>
                  <a:srgbClr val="000000"/>
                </a:solidFill>
                <a:latin typeface="Times New Roman" panose="02020603050405020304" pitchFamily="18" charset="0"/>
                <a:cs typeface="Times New Roman" panose="02020603050405020304" pitchFamily="18" charset="0"/>
              </a:rPr>
              <a:t>нейромедиаторов</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реаптейк</a:t>
            </a:r>
            <a:r>
              <a:rPr lang="ru-RU" b="1" dirty="0">
                <a:solidFill>
                  <a:srgbClr val="000000"/>
                </a:solidFill>
                <a:latin typeface="Times New Roman" panose="02020603050405020304" pitchFamily="18" charset="0"/>
                <a:cs typeface="Times New Roman" panose="02020603050405020304" pitchFamily="18" charset="0"/>
              </a:rPr>
              <a:t>):</a:t>
            </a:r>
          </a:p>
          <a:p>
            <a:pPr algn="just">
              <a:lnSpc>
                <a:spcPct val="90000"/>
              </a:lnSpc>
              <a:spcBef>
                <a:spcPts val="600"/>
              </a:spcBef>
              <a:spcAft>
                <a:spcPts val="600"/>
              </a:spcAft>
            </a:pPr>
            <a:r>
              <a:rPr lang="ru-RU" sz="2800" dirty="0">
                <a:solidFill>
                  <a:srgbClr val="000000"/>
                </a:solidFill>
                <a:latin typeface="Times New Roman" panose="02020603050405020304" pitchFamily="18" charset="0"/>
                <a:cs typeface="Times New Roman" panose="02020603050405020304" pitchFamily="18" charset="0"/>
              </a:rPr>
              <a:t>неизбирательного действия (амитриптилин, </a:t>
            </a:r>
            <a:r>
              <a:rPr lang="ru-RU" sz="2800" dirty="0" err="1">
                <a:solidFill>
                  <a:srgbClr val="000000"/>
                </a:solidFill>
                <a:latin typeface="Times New Roman" panose="02020603050405020304" pitchFamily="18" charset="0"/>
                <a:cs typeface="Times New Roman" panose="02020603050405020304" pitchFamily="18" charset="0"/>
              </a:rPr>
              <a:t>анафранил</a:t>
            </a:r>
            <a:r>
              <a:rPr lang="ru-RU" sz="2800" dirty="0">
                <a:solidFill>
                  <a:srgbClr val="000000"/>
                </a:solidFill>
                <a:latin typeface="Times New Roman" panose="02020603050405020304" pitchFamily="18" charset="0"/>
                <a:cs typeface="Times New Roman" panose="02020603050405020304" pitchFamily="18" charset="0"/>
              </a:rPr>
              <a:t>)</a:t>
            </a:r>
          </a:p>
          <a:p>
            <a:pPr algn="just">
              <a:lnSpc>
                <a:spcPct val="90000"/>
              </a:lnSpc>
              <a:spcBef>
                <a:spcPts val="600"/>
              </a:spcBef>
              <a:spcAft>
                <a:spcPts val="600"/>
              </a:spcAft>
            </a:pPr>
            <a:r>
              <a:rPr lang="ru-RU" sz="2800" dirty="0">
                <a:solidFill>
                  <a:srgbClr val="000000"/>
                </a:solidFill>
                <a:latin typeface="Times New Roman" panose="02020603050405020304" pitchFamily="18" charset="0"/>
                <a:cs typeface="Times New Roman" panose="02020603050405020304" pitchFamily="18" charset="0"/>
              </a:rPr>
              <a:t>избирательного действия (</a:t>
            </a:r>
            <a:r>
              <a:rPr lang="ru-RU" sz="2800" dirty="0" err="1">
                <a:solidFill>
                  <a:srgbClr val="000000"/>
                </a:solidFill>
                <a:latin typeface="Times New Roman" panose="02020603050405020304" pitchFamily="18" charset="0"/>
                <a:cs typeface="Times New Roman" panose="02020603050405020304" pitchFamily="18" charset="0"/>
              </a:rPr>
              <a:t>мапротилин</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атомоксетин</a:t>
            </a:r>
            <a:r>
              <a:rPr lang="ru-RU" sz="2800" dirty="0">
                <a:solidFill>
                  <a:srgbClr val="000000"/>
                </a:solidFill>
                <a:latin typeface="Times New Roman" panose="02020603050405020304" pitchFamily="18" charset="0"/>
                <a:cs typeface="Times New Roman" panose="02020603050405020304" pitchFamily="18" charset="0"/>
              </a:rPr>
              <a:t>).</a:t>
            </a:r>
          </a:p>
          <a:p>
            <a:pPr marL="0" indent="0" algn="just">
              <a:lnSpc>
                <a:spcPct val="90000"/>
              </a:lnSpc>
              <a:spcBef>
                <a:spcPts val="600"/>
              </a:spcBef>
              <a:spcAft>
                <a:spcPts val="600"/>
              </a:spcAft>
              <a:buNone/>
            </a:pPr>
            <a:r>
              <a:rPr lang="ru-RU" b="1" dirty="0">
                <a:solidFill>
                  <a:srgbClr val="000000"/>
                </a:solidFill>
                <a:latin typeface="Times New Roman" panose="02020603050405020304" pitchFamily="18" charset="0"/>
                <a:cs typeface="Times New Roman" panose="02020603050405020304" pitchFamily="18" charset="0"/>
              </a:rPr>
              <a:t>2. Блокаторы путей метаболического разрушения </a:t>
            </a:r>
            <a:r>
              <a:rPr lang="ru-RU" b="1" dirty="0" err="1">
                <a:solidFill>
                  <a:srgbClr val="000000"/>
                </a:solidFill>
                <a:latin typeface="Times New Roman" panose="02020603050405020304" pitchFamily="18" charset="0"/>
                <a:cs typeface="Times New Roman" panose="02020603050405020304" pitchFamily="18" charset="0"/>
              </a:rPr>
              <a:t>нейроаминов</a:t>
            </a:r>
            <a:r>
              <a:rPr lang="en-US" b="1" dirty="0">
                <a:solidFill>
                  <a:srgbClr val="000000"/>
                </a:solidFill>
                <a:latin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cs typeface="Times New Roman" panose="02020603050405020304" pitchFamily="18" charset="0"/>
              </a:rPr>
              <a:t>ингибиторы МАО):</a:t>
            </a:r>
          </a:p>
          <a:p>
            <a:pPr algn="just">
              <a:lnSpc>
                <a:spcPct val="90000"/>
              </a:lnSpc>
              <a:spcBef>
                <a:spcPts val="600"/>
              </a:spcBef>
              <a:spcAft>
                <a:spcPts val="600"/>
              </a:spcAft>
            </a:pPr>
            <a:r>
              <a:rPr lang="ru-RU" sz="2800" dirty="0">
                <a:solidFill>
                  <a:srgbClr val="000000"/>
                </a:solidFill>
                <a:latin typeface="Times New Roman" panose="02020603050405020304" pitchFamily="18" charset="0"/>
                <a:cs typeface="Times New Roman" panose="02020603050405020304" pitchFamily="18" charset="0"/>
              </a:rPr>
              <a:t>неселективные (</a:t>
            </a:r>
            <a:r>
              <a:rPr lang="ru-RU" sz="2800" dirty="0" err="1">
                <a:solidFill>
                  <a:srgbClr val="000000"/>
                </a:solidFill>
                <a:latin typeface="Times New Roman" panose="02020603050405020304" pitchFamily="18" charset="0"/>
                <a:cs typeface="Times New Roman" panose="02020603050405020304" pitchFamily="18" charset="0"/>
              </a:rPr>
              <a:t>ипразид</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ниаламид</a:t>
            </a:r>
            <a:r>
              <a:rPr lang="ru-RU" sz="2800" dirty="0">
                <a:solidFill>
                  <a:srgbClr val="000000"/>
                </a:solidFill>
                <a:latin typeface="Times New Roman" panose="02020603050405020304" pitchFamily="18" charset="0"/>
                <a:cs typeface="Times New Roman" panose="02020603050405020304" pitchFamily="18" charset="0"/>
              </a:rPr>
              <a:t>)</a:t>
            </a:r>
          </a:p>
          <a:p>
            <a:pPr algn="just">
              <a:lnSpc>
                <a:spcPct val="90000"/>
              </a:lnSpc>
              <a:spcBef>
                <a:spcPts val="600"/>
              </a:spcBef>
              <a:spcAft>
                <a:spcPts val="600"/>
              </a:spcAft>
            </a:pPr>
            <a:r>
              <a:rPr lang="ru-RU" sz="2800" dirty="0">
                <a:solidFill>
                  <a:srgbClr val="000000"/>
                </a:solidFill>
                <a:latin typeface="Times New Roman" panose="02020603050405020304" pitchFamily="18" charset="0"/>
                <a:cs typeface="Times New Roman" panose="02020603050405020304" pitchFamily="18" charset="0"/>
              </a:rPr>
              <a:t>селективные (</a:t>
            </a:r>
            <a:r>
              <a:rPr lang="ru-RU" sz="2800" dirty="0" err="1">
                <a:solidFill>
                  <a:srgbClr val="000000"/>
                </a:solidFill>
                <a:latin typeface="Times New Roman" panose="02020603050405020304" pitchFamily="18" charset="0"/>
                <a:cs typeface="Times New Roman" panose="02020603050405020304" pitchFamily="18" charset="0"/>
              </a:rPr>
              <a:t>пиразидол</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маклобемид</a:t>
            </a:r>
            <a:r>
              <a:rPr lang="ru-RU" sz="2800" dirty="0">
                <a:solidFill>
                  <a:srgbClr val="000000"/>
                </a:solidFill>
                <a:latin typeface="Times New Roman" panose="02020603050405020304" pitchFamily="18" charset="0"/>
                <a:cs typeface="Times New Roman" panose="02020603050405020304" pitchFamily="18" charset="0"/>
              </a:rPr>
              <a:t>)</a:t>
            </a:r>
            <a:endParaRPr lang="ru-RU" b="1" dirty="0">
              <a:solidFill>
                <a:srgbClr val="000000"/>
              </a:solidFill>
              <a:latin typeface="Times New Roman" panose="02020603050405020304" pitchFamily="18" charset="0"/>
              <a:cs typeface="Times New Roman" panose="02020603050405020304" pitchFamily="18" charset="0"/>
            </a:endParaRPr>
          </a:p>
          <a:p>
            <a:pPr marL="0" indent="0" algn="just">
              <a:lnSpc>
                <a:spcPct val="90000"/>
              </a:lnSpc>
              <a:spcBef>
                <a:spcPts val="600"/>
              </a:spcBef>
              <a:spcAft>
                <a:spcPts val="600"/>
              </a:spcAft>
              <a:buNone/>
            </a:pPr>
            <a:r>
              <a:rPr lang="ru-RU" b="1" dirty="0">
                <a:solidFill>
                  <a:srgbClr val="000000"/>
                </a:solidFill>
                <a:latin typeface="Times New Roman" panose="02020603050405020304" pitchFamily="18" charset="0"/>
                <a:cs typeface="Times New Roman" panose="02020603050405020304" pitchFamily="18" charset="0"/>
              </a:rPr>
              <a:t>3. Активаторы выброса моноаминов за счет блокады </a:t>
            </a:r>
            <a:r>
              <a:rPr lang="ru-RU" b="1" dirty="0" err="1">
                <a:solidFill>
                  <a:srgbClr val="000000"/>
                </a:solidFill>
                <a:latin typeface="Times New Roman" panose="02020603050405020304" pitchFamily="18" charset="0"/>
                <a:cs typeface="Times New Roman" panose="02020603050405020304" pitchFamily="18" charset="0"/>
              </a:rPr>
              <a:t>пресинаптических</a:t>
            </a:r>
            <a:r>
              <a:rPr lang="ru-RU" b="1" dirty="0">
                <a:solidFill>
                  <a:srgbClr val="000000"/>
                </a:solidFill>
                <a:latin typeface="Times New Roman" panose="02020603050405020304" pitchFamily="18" charset="0"/>
                <a:cs typeface="Times New Roman" panose="02020603050405020304" pitchFamily="18" charset="0"/>
              </a:rPr>
              <a:t> </a:t>
            </a:r>
            <a:r>
              <a:rPr lang="el-GR" b="1" dirty="0">
                <a:solidFill>
                  <a:srgbClr val="000000"/>
                </a:solidFill>
                <a:latin typeface="Times New Roman" panose="02020603050405020304" pitchFamily="18" charset="0"/>
                <a:cs typeface="Times New Roman" panose="02020603050405020304" pitchFamily="18" charset="0"/>
              </a:rPr>
              <a:t>α₂</a:t>
            </a:r>
            <a:r>
              <a:rPr lang="ru-RU" b="1" dirty="0">
                <a:solidFill>
                  <a:srgbClr val="000000"/>
                </a:solidFill>
                <a:latin typeface="Times New Roman" panose="02020603050405020304" pitchFamily="18" charset="0"/>
                <a:cs typeface="Times New Roman" panose="02020603050405020304" pitchFamily="18" charset="0"/>
              </a:rPr>
              <a:t>‐рецепторов </a:t>
            </a:r>
            <a:r>
              <a:rPr lang="ru-RU" dirty="0">
                <a:solidFill>
                  <a:srgbClr val="000000"/>
                </a:solidFill>
                <a:latin typeface="Times New Roman" panose="02020603050405020304" pitchFamily="18" charset="0"/>
                <a:cs typeface="Times New Roman" panose="02020603050405020304" pitchFamily="18" charset="0"/>
              </a:rPr>
              <a:t>(</a:t>
            </a:r>
            <a:r>
              <a:rPr lang="ru-RU" dirty="0" err="1">
                <a:solidFill>
                  <a:srgbClr val="000000"/>
                </a:solidFill>
                <a:latin typeface="Times New Roman" panose="02020603050405020304" pitchFamily="18" charset="0"/>
                <a:cs typeface="Times New Roman" panose="02020603050405020304" pitchFamily="18" charset="0"/>
              </a:rPr>
              <a:t>миансерин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миртазапин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агомелатин</a:t>
            </a:r>
            <a:r>
              <a:rPr lang="ru-RU" dirty="0">
                <a:solidFill>
                  <a:srgbClr val="000000"/>
                </a:solidFill>
                <a:latin typeface="Times New Roman" panose="02020603050405020304" pitchFamily="18" charset="0"/>
                <a:cs typeface="Times New Roman" panose="02020603050405020304" pitchFamily="18" charset="0"/>
              </a:rPr>
              <a:t>)</a:t>
            </a:r>
          </a:p>
          <a:p>
            <a:pPr marL="0" indent="0">
              <a:lnSpc>
                <a:spcPct val="90000"/>
              </a:lnSpc>
              <a:spcBef>
                <a:spcPts val="0"/>
              </a:spcBef>
              <a:buNone/>
            </a:pPr>
            <a:endParaRPr lang="ru-RU" dirty="0">
              <a:solidFill>
                <a:srgbClr val="0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18121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0" y="0"/>
            <a:ext cx="9144000" cy="1143000"/>
          </a:xfrm>
        </p:spPr>
        <p:txBody>
          <a:bodyPr/>
          <a:lstStyle/>
          <a:p>
            <a:r>
              <a:rPr lang="ru-RU" sz="3200" b="1" dirty="0">
                <a:solidFill>
                  <a:srgbClr val="C00000"/>
                </a:solidFill>
              </a:rPr>
              <a:t>КАК РАБОТАЮТ АНТИДЕПРЕССАНТЫ </a:t>
            </a:r>
            <a:br>
              <a:rPr lang="ru-RU" sz="3200" b="1" dirty="0">
                <a:solidFill>
                  <a:srgbClr val="C00000"/>
                </a:solidFill>
              </a:rPr>
            </a:br>
            <a:r>
              <a:rPr lang="ru-RU" sz="3200" b="1" dirty="0">
                <a:solidFill>
                  <a:srgbClr val="C00000"/>
                </a:solidFill>
              </a:rPr>
              <a:t>В СИНАПСЕ?</a:t>
            </a:r>
          </a:p>
        </p:txBody>
      </p:sp>
      <p:pic>
        <p:nvPicPr>
          <p:cNvPr id="56323" name="Picture 3" descr="antidepressants"/>
          <p:cNvPicPr>
            <a:picLocks noGrp="1" noChangeAspect="1" noChangeArrowheads="1"/>
          </p:cNvPicPr>
          <p:nvPr>
            <p:ph idx="1"/>
          </p:nvPr>
        </p:nvPicPr>
        <p:blipFill>
          <a:blip r:embed="rId3" cstate="print"/>
          <a:srcRect/>
          <a:stretch>
            <a:fillRect/>
          </a:stretch>
        </p:blipFill>
        <p:spPr>
          <a:xfrm>
            <a:off x="2351088" y="1196975"/>
            <a:ext cx="7561262" cy="5507038"/>
          </a:xfrm>
          <a:noFill/>
          <a:ln/>
        </p:spPr>
      </p:pic>
      <p:sp>
        <p:nvSpPr>
          <p:cNvPr id="56324" name="Rectangle 4"/>
          <p:cNvSpPr>
            <a:spLocks noChangeArrowheads="1"/>
          </p:cNvSpPr>
          <p:nvPr/>
        </p:nvSpPr>
        <p:spPr bwMode="auto">
          <a:xfrm>
            <a:off x="7608889" y="1196976"/>
            <a:ext cx="2232025" cy="1008063"/>
          </a:xfrm>
          <a:prstGeom prst="rect">
            <a:avLst/>
          </a:prstGeom>
          <a:solidFill>
            <a:schemeClr val="bg1"/>
          </a:solidFill>
          <a:ln w="9525">
            <a:noFill/>
            <a:miter lim="800000"/>
            <a:headEnd/>
            <a:tailEnd/>
          </a:ln>
          <a:effectLst/>
        </p:spPr>
        <p:txBody>
          <a:bodyPr wrap="none" anchor="ctr"/>
          <a:lstStyle/>
          <a:p>
            <a:endParaRPr lang="ru-RU">
              <a:solidFill>
                <a:prstClr val="black"/>
              </a:solidFill>
            </a:endParaRPr>
          </a:p>
        </p:txBody>
      </p:sp>
      <p:sp>
        <p:nvSpPr>
          <p:cNvPr id="56325" name="Rectangle 5"/>
          <p:cNvSpPr>
            <a:spLocks noChangeArrowheads="1"/>
          </p:cNvSpPr>
          <p:nvPr/>
        </p:nvSpPr>
        <p:spPr bwMode="auto">
          <a:xfrm>
            <a:off x="8112126" y="5300663"/>
            <a:ext cx="1800225" cy="431800"/>
          </a:xfrm>
          <a:prstGeom prst="rect">
            <a:avLst/>
          </a:prstGeom>
          <a:solidFill>
            <a:schemeClr val="bg1"/>
          </a:solidFill>
          <a:ln w="9525">
            <a:noFill/>
            <a:miter lim="800000"/>
            <a:headEnd/>
            <a:tailEnd/>
          </a:ln>
          <a:effectLst/>
        </p:spPr>
        <p:txBody>
          <a:bodyPr wrap="none" anchor="ctr"/>
          <a:lstStyle/>
          <a:p>
            <a:pPr algn="ctr"/>
            <a:r>
              <a:rPr lang="ru-RU" sz="2000" b="1">
                <a:solidFill>
                  <a:srgbClr val="003300"/>
                </a:solidFill>
                <a:latin typeface="Arial Narrow" pitchFamily="34" charset="0"/>
              </a:rPr>
              <a:t>Ауторецептор</a:t>
            </a:r>
          </a:p>
        </p:txBody>
      </p:sp>
      <p:sp>
        <p:nvSpPr>
          <p:cNvPr id="56326" name="Rectangle 6"/>
          <p:cNvSpPr>
            <a:spLocks noChangeArrowheads="1"/>
          </p:cNvSpPr>
          <p:nvPr/>
        </p:nvSpPr>
        <p:spPr bwMode="auto">
          <a:xfrm>
            <a:off x="2351089" y="2133601"/>
            <a:ext cx="1296987" cy="1800225"/>
          </a:xfrm>
          <a:prstGeom prst="rect">
            <a:avLst/>
          </a:prstGeom>
          <a:solidFill>
            <a:schemeClr val="bg1"/>
          </a:solidFill>
          <a:ln w="9525">
            <a:noFill/>
            <a:miter lim="800000"/>
            <a:headEnd/>
            <a:tailEnd/>
          </a:ln>
          <a:effectLst/>
        </p:spPr>
        <p:txBody>
          <a:bodyPr wrap="none" anchor="ctr"/>
          <a:lstStyle/>
          <a:p>
            <a:pPr algn="ctr"/>
            <a:r>
              <a:rPr lang="ru-RU" sz="2000" b="1">
                <a:solidFill>
                  <a:srgbClr val="003300"/>
                </a:solidFill>
                <a:latin typeface="Arial Narrow" pitchFamily="34" charset="0"/>
              </a:rPr>
              <a:t>ИМАО</a:t>
            </a:r>
            <a:br>
              <a:rPr lang="ru-RU" sz="2000" b="1">
                <a:solidFill>
                  <a:srgbClr val="003300"/>
                </a:solidFill>
                <a:latin typeface="Arial Narrow" pitchFamily="34" charset="0"/>
              </a:rPr>
            </a:br>
            <a:r>
              <a:rPr lang="ru-RU" sz="2000" b="1">
                <a:solidFill>
                  <a:srgbClr val="003300"/>
                </a:solidFill>
                <a:latin typeface="Arial Narrow" pitchFamily="34" charset="0"/>
              </a:rPr>
              <a:t>блокируют</a:t>
            </a:r>
            <a:br>
              <a:rPr lang="ru-RU" sz="2000" b="1">
                <a:solidFill>
                  <a:srgbClr val="003300"/>
                </a:solidFill>
                <a:latin typeface="Arial Narrow" pitchFamily="34" charset="0"/>
              </a:rPr>
            </a:br>
            <a:r>
              <a:rPr lang="ru-RU" sz="2000" b="1">
                <a:solidFill>
                  <a:srgbClr val="003300"/>
                </a:solidFill>
                <a:latin typeface="Arial Narrow" pitchFamily="34" charset="0"/>
              </a:rPr>
              <a:t>фермент,</a:t>
            </a:r>
            <a:br>
              <a:rPr lang="ru-RU" sz="2000" b="1">
                <a:solidFill>
                  <a:srgbClr val="003300"/>
                </a:solidFill>
                <a:latin typeface="Arial Narrow" pitchFamily="34" charset="0"/>
              </a:rPr>
            </a:br>
            <a:r>
              <a:rPr lang="ru-RU" sz="2000" b="1">
                <a:solidFill>
                  <a:srgbClr val="003300"/>
                </a:solidFill>
                <a:latin typeface="Arial Narrow" pitchFamily="34" charset="0"/>
              </a:rPr>
              <a:t>разру-</a:t>
            </a:r>
            <a:br>
              <a:rPr lang="ru-RU" sz="2000" b="1">
                <a:solidFill>
                  <a:srgbClr val="003300"/>
                </a:solidFill>
                <a:latin typeface="Arial Narrow" pitchFamily="34" charset="0"/>
              </a:rPr>
            </a:br>
            <a:r>
              <a:rPr lang="ru-RU" sz="2000" b="1">
                <a:solidFill>
                  <a:srgbClr val="003300"/>
                </a:solidFill>
                <a:latin typeface="Arial Narrow" pitchFamily="34" charset="0"/>
              </a:rPr>
              <a:t>шающий</a:t>
            </a:r>
            <a:br>
              <a:rPr lang="ru-RU" sz="2000" b="1">
                <a:solidFill>
                  <a:srgbClr val="003300"/>
                </a:solidFill>
                <a:latin typeface="Arial Narrow" pitchFamily="34" charset="0"/>
              </a:rPr>
            </a:br>
            <a:r>
              <a:rPr lang="ru-RU" sz="2000" b="1">
                <a:solidFill>
                  <a:srgbClr val="003300"/>
                </a:solidFill>
                <a:latin typeface="Arial Narrow" pitchFamily="34" charset="0"/>
              </a:rPr>
              <a:t>моноамины</a:t>
            </a:r>
          </a:p>
        </p:txBody>
      </p:sp>
      <p:sp>
        <p:nvSpPr>
          <p:cNvPr id="56327" name="Rectangle 7"/>
          <p:cNvSpPr>
            <a:spLocks noChangeArrowheads="1"/>
          </p:cNvSpPr>
          <p:nvPr/>
        </p:nvSpPr>
        <p:spPr bwMode="auto">
          <a:xfrm>
            <a:off x="2424113" y="4724401"/>
            <a:ext cx="1331912" cy="360363"/>
          </a:xfrm>
          <a:prstGeom prst="rect">
            <a:avLst/>
          </a:prstGeom>
          <a:solidFill>
            <a:schemeClr val="bg1"/>
          </a:solidFill>
          <a:ln w="9525">
            <a:noFill/>
            <a:miter lim="800000"/>
            <a:headEnd/>
            <a:tailEnd/>
          </a:ln>
          <a:effectLst/>
        </p:spPr>
        <p:txBody>
          <a:bodyPr wrap="none" anchor="ctr"/>
          <a:lstStyle/>
          <a:p>
            <a:pPr algn="ctr"/>
            <a:r>
              <a:rPr lang="ru-RU" sz="2000" b="1">
                <a:solidFill>
                  <a:srgbClr val="003300"/>
                </a:solidFill>
                <a:latin typeface="Arial Narrow" pitchFamily="34" charset="0"/>
              </a:rPr>
              <a:t>Другие АД</a:t>
            </a:r>
          </a:p>
        </p:txBody>
      </p:sp>
      <p:sp>
        <p:nvSpPr>
          <p:cNvPr id="56328" name="Rectangle 8"/>
          <p:cNvSpPr>
            <a:spLocks noChangeArrowheads="1"/>
          </p:cNvSpPr>
          <p:nvPr/>
        </p:nvSpPr>
        <p:spPr bwMode="auto">
          <a:xfrm>
            <a:off x="2351088" y="5084764"/>
            <a:ext cx="1873250" cy="720725"/>
          </a:xfrm>
          <a:prstGeom prst="rect">
            <a:avLst/>
          </a:prstGeom>
          <a:solidFill>
            <a:schemeClr val="bg1"/>
          </a:solidFill>
          <a:ln w="9525">
            <a:noFill/>
            <a:miter lim="800000"/>
            <a:headEnd/>
            <a:tailEnd/>
          </a:ln>
          <a:effectLst/>
        </p:spPr>
        <p:txBody>
          <a:bodyPr wrap="none" anchor="ctr"/>
          <a:lstStyle/>
          <a:p>
            <a:pPr algn="ctr">
              <a:lnSpc>
                <a:spcPct val="85000"/>
              </a:lnSpc>
            </a:pPr>
            <a:r>
              <a:rPr lang="ru-RU" sz="2000" b="1">
                <a:solidFill>
                  <a:srgbClr val="003300"/>
                </a:solidFill>
                <a:latin typeface="Arial Narrow" pitchFamily="34" charset="0"/>
              </a:rPr>
              <a:t>блокируют </a:t>
            </a:r>
            <a:br>
              <a:rPr lang="ru-RU" sz="2000" b="1">
                <a:solidFill>
                  <a:srgbClr val="003300"/>
                </a:solidFill>
                <a:latin typeface="Arial Narrow" pitchFamily="34" charset="0"/>
              </a:rPr>
            </a:br>
            <a:r>
              <a:rPr lang="ru-RU" sz="2000" b="1">
                <a:solidFill>
                  <a:srgbClr val="003300"/>
                </a:solidFill>
                <a:latin typeface="Arial Narrow" pitchFamily="34" charset="0"/>
              </a:rPr>
              <a:t>   обратный захват</a:t>
            </a:r>
            <a:br>
              <a:rPr lang="ru-RU" sz="2000" b="1">
                <a:solidFill>
                  <a:srgbClr val="003300"/>
                </a:solidFill>
                <a:latin typeface="Arial Narrow" pitchFamily="34" charset="0"/>
              </a:rPr>
            </a:br>
            <a:r>
              <a:rPr lang="ru-RU" sz="2000" b="1">
                <a:solidFill>
                  <a:srgbClr val="003300"/>
                </a:solidFill>
                <a:latin typeface="Arial Narrow" pitchFamily="34" charset="0"/>
              </a:rPr>
              <a:t>моноаминов</a:t>
            </a:r>
          </a:p>
        </p:txBody>
      </p:sp>
    </p:spTree>
    <p:extLst>
      <p:ext uri="{BB962C8B-B14F-4D97-AF65-F5344CB8AC3E}">
        <p14:creationId xmlns:p14="http://schemas.microsoft.com/office/powerpoint/2010/main" val="3369777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0" y="1"/>
            <a:ext cx="9144000" cy="1196975"/>
          </a:xfrm>
        </p:spPr>
        <p:txBody>
          <a:bodyPr>
            <a:normAutofit fontScale="90000"/>
          </a:bodyPr>
          <a:lstStyle/>
          <a:p>
            <a:r>
              <a:rPr lang="ru-RU" sz="4000" b="1">
                <a:solidFill>
                  <a:schemeClr val="accent2"/>
                </a:solidFill>
              </a:rPr>
              <a:t>Клиническая классификация антидепрессантов</a:t>
            </a:r>
          </a:p>
        </p:txBody>
      </p:sp>
      <p:sp>
        <p:nvSpPr>
          <p:cNvPr id="68611" name="Rectangle 3"/>
          <p:cNvSpPr>
            <a:spLocks noChangeArrowheads="1"/>
          </p:cNvSpPr>
          <p:nvPr/>
        </p:nvSpPr>
        <p:spPr bwMode="auto">
          <a:xfrm>
            <a:off x="1524001" y="1420297"/>
            <a:ext cx="184731" cy="369332"/>
          </a:xfrm>
          <a:prstGeom prst="rect">
            <a:avLst/>
          </a:prstGeom>
          <a:solidFill>
            <a:srgbClr val="CCFFCC"/>
          </a:solidFill>
          <a:ln w="9525">
            <a:noFill/>
            <a:miter lim="800000"/>
            <a:headEnd/>
            <a:tailEnd/>
          </a:ln>
          <a:effectLst/>
        </p:spPr>
        <p:txBody>
          <a:bodyPr wrap="none" anchor="ctr">
            <a:spAutoFit/>
          </a:bodyPr>
          <a:lstStyle/>
          <a:p>
            <a:endParaRPr lang="ru-RU">
              <a:solidFill>
                <a:prstClr val="black"/>
              </a:solidFill>
            </a:endParaRPr>
          </a:p>
        </p:txBody>
      </p:sp>
      <p:graphicFrame>
        <p:nvGraphicFramePr>
          <p:cNvPr id="68612" name="Group 4"/>
          <p:cNvGraphicFramePr>
            <a:graphicFrameLocks noGrp="1"/>
          </p:cNvGraphicFramePr>
          <p:nvPr/>
        </p:nvGraphicFramePr>
        <p:xfrm>
          <a:off x="1524000" y="1268413"/>
          <a:ext cx="9144000" cy="5410584"/>
        </p:xfrm>
        <a:graphic>
          <a:graphicData uri="http://schemas.openxmlformats.org/drawingml/2006/table">
            <a:tbl>
              <a:tblPr/>
              <a:tblGrid>
                <a:gridCol w="9144000">
                  <a:extLst>
                    <a:ext uri="{9D8B030D-6E8A-4147-A177-3AD203B41FA5}">
                      <a16:colId xmlns:a16="http://schemas.microsoft.com/office/drawing/2014/main" val="20000"/>
                    </a:ext>
                  </a:extLst>
                </a:gridCol>
              </a:tblGrid>
              <a:tr h="1652588">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ru-RU" sz="2000" b="1" i="0" u="none" strike="noStrike" cap="none" normalizeH="0" baseline="0">
                          <a:ln>
                            <a:noFill/>
                          </a:ln>
                          <a:solidFill>
                            <a:srgbClr val="000080"/>
                          </a:solidFill>
                          <a:effectLst/>
                          <a:latin typeface="Arial" charset="0"/>
                          <a:cs typeface="Times New Roman" pitchFamily="18" charset="0"/>
                        </a:rPr>
                        <a:t>                 </a:t>
                      </a:r>
                      <a:r>
                        <a:rPr kumimoji="0" lang="ru-RU" sz="2400" b="1" i="0" u="none" strike="noStrike" cap="none" normalizeH="0" baseline="0">
                          <a:ln>
                            <a:noFill/>
                          </a:ln>
                          <a:solidFill>
                            <a:srgbClr val="000080"/>
                          </a:solidFill>
                          <a:effectLst/>
                          <a:latin typeface="Arial" charset="0"/>
                          <a:cs typeface="Times New Roman" pitchFamily="18" charset="0"/>
                        </a:rPr>
                        <a:t>Антидепрессанты - седатики</a:t>
                      </a:r>
                      <a:endParaRPr kumimoji="0" lang="ru-RU" sz="2400" b="0" i="0" u="none" strike="noStrike" cap="none" normalizeH="0" baseline="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Arial" charset="0"/>
                          <a:cs typeface="Times New Roman" pitchFamily="18" charset="0"/>
                        </a:rPr>
                        <a:t>                  </a:t>
                      </a:r>
                      <a:r>
                        <a:rPr kumimoji="0" lang="ru-RU" sz="2000" b="0" i="0" u="none" strike="noStrike" cap="none" normalizeH="0" baseline="0">
                          <a:ln>
                            <a:noFill/>
                          </a:ln>
                          <a:solidFill>
                            <a:schemeClr val="accent2"/>
                          </a:solidFill>
                          <a:effectLst/>
                          <a:latin typeface="Arial" charset="0"/>
                          <a:cs typeface="Times New Roman" pitchFamily="18" charset="0"/>
                        </a:rPr>
                        <a:t>Амитриптилин</a:t>
                      </a:r>
                    </a:p>
                    <a:p>
                      <a:pPr marL="0" marR="0" lvl="0" indent="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accent2"/>
                          </a:solidFill>
                          <a:effectLst/>
                          <a:latin typeface="Arial" charset="0"/>
                          <a:cs typeface="Times New Roman" pitchFamily="18" charset="0"/>
                        </a:rPr>
                        <a:t>                    Миансерин (леривон)</a:t>
                      </a:r>
                    </a:p>
                    <a:p>
                      <a:pPr marL="0" marR="0" lvl="0" indent="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accent2"/>
                          </a:solidFill>
                          <a:effectLst/>
                          <a:latin typeface="Arial" charset="0"/>
                          <a:cs typeface="Times New Roman" pitchFamily="18" charset="0"/>
                        </a:rPr>
                        <a:t>                       Миртазапин (ремерон)</a:t>
                      </a:r>
                    </a:p>
                    <a:p>
                      <a:pPr marL="0" marR="0" lvl="0" indent="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accent2"/>
                          </a:solidFill>
                          <a:effectLst/>
                          <a:latin typeface="Arial" charset="0"/>
                          <a:cs typeface="Times New Roman" pitchFamily="18" charset="0"/>
                        </a:rPr>
                        <a:t>                        Дулоксетин (симбалта)</a:t>
                      </a:r>
                    </a:p>
                    <a:p>
                      <a:pPr marL="0" marR="0" lvl="0" indent="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accent2"/>
                          </a:solidFill>
                          <a:effectLst/>
                          <a:latin typeface="Arial" charset="0"/>
                          <a:cs typeface="Times New Roman" pitchFamily="18" charset="0"/>
                        </a:rPr>
                        <a:t>                           Флувоксамин (феварин</a:t>
                      </a:r>
                      <a:r>
                        <a:rPr kumimoji="0" lang="ru-RU" sz="2000" b="0" i="0" u="none" strike="noStrike" cap="none" normalizeH="0" baseline="0">
                          <a:ln>
                            <a:noFill/>
                          </a:ln>
                          <a:solidFill>
                            <a:schemeClr val="bg2"/>
                          </a:solidFill>
                          <a:effectLst/>
                          <a:latin typeface="Arial" charset="0"/>
                          <a:cs typeface="Times New Roman" pitchFamily="18" charset="0"/>
                        </a:rPr>
                        <a:t>)</a:t>
                      </a:r>
                      <a:endParaRPr kumimoji="0" lang="ru-RU" sz="2000" b="0" i="0" u="none" strike="noStrike" cap="none" normalizeH="0" baseline="0">
                        <a:ln>
                          <a:noFill/>
                        </a:ln>
                        <a:solidFill>
                          <a:schemeClr val="bg2"/>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160588">
                <a:tc>
                  <a:txBody>
                    <a:bodyPr/>
                    <a:lstStyle/>
                    <a:p>
                      <a:pPr marL="0" marR="0" lvl="0" indent="36513" algn="l" defTabSz="914400" rtl="0" eaLnBrk="1" fontAlgn="base" latinLnBrk="0" hangingPunct="1">
                        <a:lnSpc>
                          <a:spcPct val="85000"/>
                        </a:lnSpc>
                        <a:spcBef>
                          <a:spcPct val="0"/>
                        </a:spcBef>
                        <a:spcAft>
                          <a:spcPct val="0"/>
                        </a:spcAft>
                        <a:buClrTx/>
                        <a:buSzTx/>
                        <a:buFontTx/>
                        <a:buNone/>
                        <a:tabLst/>
                      </a:pPr>
                      <a:r>
                        <a:rPr kumimoji="0" lang="ru-RU" sz="2000" b="1" i="0" u="none" strike="noStrike" cap="none" normalizeH="0" baseline="0">
                          <a:ln>
                            <a:noFill/>
                          </a:ln>
                          <a:solidFill>
                            <a:srgbClr val="003300"/>
                          </a:solidFill>
                          <a:effectLst/>
                          <a:latin typeface="Arial" charset="0"/>
                          <a:cs typeface="Times New Roman" pitchFamily="18" charset="0"/>
                        </a:rPr>
                        <a:t>                            </a:t>
                      </a:r>
                      <a:r>
                        <a:rPr kumimoji="0" lang="ru-RU" sz="2400" b="1" i="0" u="none" strike="noStrike" cap="none" normalizeH="0" baseline="0">
                          <a:ln>
                            <a:noFill/>
                          </a:ln>
                          <a:solidFill>
                            <a:srgbClr val="003300"/>
                          </a:solidFill>
                          <a:effectLst/>
                          <a:latin typeface="Arial" charset="0"/>
                          <a:cs typeface="Times New Roman" pitchFamily="18" charset="0"/>
                        </a:rPr>
                        <a:t>Антидепрессанты </a:t>
                      </a:r>
                      <a:br>
                        <a:rPr kumimoji="0" lang="ru-RU" sz="2400" b="1" i="0" u="none" strike="noStrike" cap="none" normalizeH="0" baseline="0">
                          <a:ln>
                            <a:noFill/>
                          </a:ln>
                          <a:solidFill>
                            <a:srgbClr val="003300"/>
                          </a:solidFill>
                          <a:effectLst/>
                          <a:latin typeface="Arial" charset="0"/>
                          <a:cs typeface="Times New Roman" pitchFamily="18" charset="0"/>
                        </a:rPr>
                      </a:br>
                      <a:r>
                        <a:rPr kumimoji="0" lang="ru-RU" sz="2400" b="1" i="0" u="none" strike="noStrike" cap="none" normalizeH="0" baseline="0">
                          <a:ln>
                            <a:noFill/>
                          </a:ln>
                          <a:solidFill>
                            <a:srgbClr val="003300"/>
                          </a:solidFill>
                          <a:effectLst/>
                          <a:latin typeface="Arial" charset="0"/>
                          <a:cs typeface="Times New Roman" pitchFamily="18" charset="0"/>
                        </a:rPr>
                        <a:t>                           сбалансированного действия</a:t>
                      </a:r>
                      <a:endParaRPr kumimoji="0" lang="ru-RU" sz="2400" b="1" i="0" u="none" strike="noStrike" cap="none" normalizeH="0" baseline="0">
                        <a:ln>
                          <a:noFill/>
                        </a:ln>
                        <a:solidFill>
                          <a:schemeClr val="tx1"/>
                        </a:solidFill>
                        <a:effectLst/>
                        <a:latin typeface="Arial" charset="0"/>
                        <a:cs typeface="Times New Roman" pitchFamily="18" charset="0"/>
                      </a:endParaRP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Arial" charset="0"/>
                          <a:cs typeface="Times New Roman" pitchFamily="18" charset="0"/>
                        </a:rPr>
                        <a:t>                                   </a:t>
                      </a:r>
                      <a:r>
                        <a:rPr kumimoji="0" lang="ru-RU" sz="2000" b="0" i="0" u="none" strike="noStrike" cap="none" normalizeH="0" baseline="0">
                          <a:ln>
                            <a:noFill/>
                          </a:ln>
                          <a:solidFill>
                            <a:srgbClr val="006600"/>
                          </a:solidFill>
                          <a:effectLst/>
                          <a:latin typeface="Arial" charset="0"/>
                          <a:cs typeface="Times New Roman" pitchFamily="18" charset="0"/>
                        </a:rPr>
                        <a:t>Мапротилин (лудиомил)</a:t>
                      </a:r>
                      <a:endParaRPr kumimoji="0" lang="ru-RU" sz="2000" b="0" i="0" u="none" strike="noStrike" cap="none" normalizeH="0" baseline="0">
                        <a:ln>
                          <a:noFill/>
                        </a:ln>
                        <a:solidFill>
                          <a:srgbClr val="006600"/>
                        </a:solidFill>
                        <a:effectLst>
                          <a:outerShdw blurRad="38100" dist="38100" dir="2700000" algn="tl">
                            <a:srgbClr val="000000"/>
                          </a:outerShdw>
                        </a:effectLst>
                        <a:latin typeface="Arial" charset="0"/>
                        <a:cs typeface="Times New Roman" pitchFamily="18" charset="0"/>
                      </a:endParaRP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006600"/>
                          </a:solidFill>
                          <a:effectLst/>
                          <a:latin typeface="Arial" charset="0"/>
                          <a:cs typeface="Times New Roman" pitchFamily="18" charset="0"/>
                        </a:rPr>
                        <a:t>                                     Венлафаксин (велафакс, велаксин)</a:t>
                      </a: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006600"/>
                          </a:solidFill>
                          <a:effectLst/>
                          <a:latin typeface="Arial" charset="0"/>
                          <a:cs typeface="Times New Roman" pitchFamily="18" charset="0"/>
                        </a:rPr>
                        <a:t>                                       Сертралин (золофт)</a:t>
                      </a: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006600"/>
                          </a:solidFill>
                          <a:effectLst/>
                          <a:latin typeface="Arial" charset="0"/>
                          <a:cs typeface="Times New Roman" pitchFamily="18" charset="0"/>
                        </a:rPr>
                        <a:t>                                          Пароксетин (паксил)</a:t>
                      </a: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006600"/>
                          </a:solidFill>
                          <a:effectLst/>
                          <a:latin typeface="Arial" charset="0"/>
                          <a:cs typeface="Times New Roman" pitchFamily="18" charset="0"/>
                        </a:rPr>
                        <a:t>                                             Пирлиндол (пиразидол)</a:t>
                      </a:r>
                    </a:p>
                    <a:p>
                      <a:pPr marL="0" marR="0" lvl="0" indent="36513"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006600"/>
                          </a:solidFill>
                          <a:effectLst/>
                          <a:latin typeface="Arial" charset="0"/>
                          <a:cs typeface="Times New Roman" pitchFamily="18" charset="0"/>
                        </a:rPr>
                        <a:t>                                               Кломипрамин (анафранил)</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400175">
                <a:tc>
                  <a:txBody>
                    <a:bodyPr/>
                    <a:lstStyle/>
                    <a:p>
                      <a:pPr marL="0" marR="0" lvl="0" indent="342900" algn="l" defTabSz="914400" rtl="0" eaLnBrk="1" fontAlgn="base" latinLnBrk="0" hangingPunct="1">
                        <a:lnSpc>
                          <a:spcPct val="85000"/>
                        </a:lnSpc>
                        <a:spcBef>
                          <a:spcPct val="0"/>
                        </a:spcBef>
                        <a:spcAft>
                          <a:spcPct val="0"/>
                        </a:spcAft>
                        <a:buClrTx/>
                        <a:buSzTx/>
                        <a:buFontTx/>
                        <a:buNone/>
                        <a:tabLst/>
                      </a:pPr>
                      <a:r>
                        <a:rPr kumimoji="0" lang="ru-RU" sz="2000" b="1" i="0" u="none" strike="noStrike" cap="none" normalizeH="0" baseline="0">
                          <a:ln>
                            <a:noFill/>
                          </a:ln>
                          <a:solidFill>
                            <a:srgbClr val="800000"/>
                          </a:solidFill>
                          <a:effectLst/>
                          <a:latin typeface="Arial" charset="0"/>
                          <a:cs typeface="Times New Roman" pitchFamily="18" charset="0"/>
                        </a:rPr>
                        <a:t>                                           </a:t>
                      </a:r>
                      <a:r>
                        <a:rPr kumimoji="0" lang="ru-RU" sz="2400" b="1" i="0" u="none" strike="noStrike" cap="none" normalizeH="0" baseline="0">
                          <a:ln>
                            <a:noFill/>
                          </a:ln>
                          <a:solidFill>
                            <a:srgbClr val="800000"/>
                          </a:solidFill>
                          <a:effectLst/>
                          <a:latin typeface="Arial" charset="0"/>
                          <a:cs typeface="Times New Roman" pitchFamily="18" charset="0"/>
                        </a:rPr>
                        <a:t>Антидепрессанты - стимуляторы</a:t>
                      </a:r>
                      <a:endParaRPr kumimoji="0" lang="ru-RU" sz="2400" b="0" i="0" u="none" strike="noStrike" cap="none" normalizeH="0" baseline="0">
                        <a:ln>
                          <a:noFill/>
                        </a:ln>
                        <a:solidFill>
                          <a:schemeClr val="tx1"/>
                        </a:solidFill>
                        <a:effectLst/>
                        <a:latin typeface="Arial" charset="0"/>
                        <a:cs typeface="Times New Roman" pitchFamily="18" charset="0"/>
                      </a:endParaRPr>
                    </a:p>
                    <a:p>
                      <a:pPr marL="0" marR="0" lvl="0" indent="34290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Arial" charset="0"/>
                          <a:cs typeface="Times New Roman" pitchFamily="18" charset="0"/>
                        </a:rPr>
                        <a:t>                                               </a:t>
                      </a:r>
                      <a:r>
                        <a:rPr kumimoji="0" lang="ru-RU" sz="2000" b="0" i="0" u="none" strike="noStrike" cap="none" normalizeH="0" baseline="0">
                          <a:ln>
                            <a:noFill/>
                          </a:ln>
                          <a:solidFill>
                            <a:srgbClr val="A50021"/>
                          </a:solidFill>
                          <a:effectLst/>
                          <a:latin typeface="Arial" charset="0"/>
                          <a:cs typeface="Times New Roman" pitchFamily="18" charset="0"/>
                        </a:rPr>
                        <a:t>Имипрамин (мелипрамин)</a:t>
                      </a:r>
                    </a:p>
                    <a:p>
                      <a:pPr marL="0" marR="0" lvl="0" indent="34290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A50021"/>
                          </a:solidFill>
                          <a:effectLst>
                            <a:outerShdw blurRad="38100" dist="38100" dir="2700000" algn="tl">
                              <a:srgbClr val="000000"/>
                            </a:outerShdw>
                          </a:effectLst>
                          <a:latin typeface="Arial" charset="0"/>
                          <a:cs typeface="Times New Roman" pitchFamily="18" charset="0"/>
                        </a:rPr>
                        <a:t>                                                 </a:t>
                      </a:r>
                      <a:r>
                        <a:rPr kumimoji="0" lang="ru-RU" sz="2000" b="0" i="0" u="none" strike="noStrike" cap="none" normalizeH="0" baseline="0">
                          <a:ln>
                            <a:noFill/>
                          </a:ln>
                          <a:solidFill>
                            <a:srgbClr val="A50021"/>
                          </a:solidFill>
                          <a:effectLst/>
                          <a:latin typeface="Arial" charset="0"/>
                          <a:cs typeface="Times New Roman" pitchFamily="18" charset="0"/>
                        </a:rPr>
                        <a:t>Милнаципран (иксел) </a:t>
                      </a:r>
                    </a:p>
                    <a:p>
                      <a:pPr marL="0" marR="0" lvl="0" indent="34290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A50021"/>
                          </a:solidFill>
                          <a:effectLst/>
                          <a:latin typeface="Arial" charset="0"/>
                          <a:cs typeface="Times New Roman" pitchFamily="18" charset="0"/>
                        </a:rPr>
                        <a:t>                                                   Моклобемид (аурорикс)</a:t>
                      </a:r>
                    </a:p>
                    <a:p>
                      <a:pPr marL="0" marR="0" lvl="0" indent="342900" algn="l" defTabSz="914400" rtl="0" eaLnBrk="0" fontAlgn="base" latinLnBrk="0" hangingPunct="0">
                        <a:lnSpc>
                          <a:spcPct val="85000"/>
                        </a:lnSpc>
                        <a:spcBef>
                          <a:spcPct val="0"/>
                        </a:spcBef>
                        <a:spcAft>
                          <a:spcPct val="0"/>
                        </a:spcAft>
                        <a:buClrTx/>
                        <a:buSzTx/>
                        <a:buFontTx/>
                        <a:buNone/>
                        <a:tabLst/>
                      </a:pPr>
                      <a:r>
                        <a:rPr kumimoji="0" lang="ru-RU" sz="2000" b="0" i="0" u="none" strike="noStrike" cap="none" normalizeH="0" baseline="0">
                          <a:ln>
                            <a:noFill/>
                          </a:ln>
                          <a:solidFill>
                            <a:srgbClr val="A50021"/>
                          </a:solidFill>
                          <a:effectLst/>
                          <a:latin typeface="Arial" charset="0"/>
                          <a:cs typeface="Times New Roman" pitchFamily="18" charset="0"/>
                        </a:rPr>
                        <a:t>                                                     Флуоксетин (прозак</a:t>
                      </a:r>
                      <a:r>
                        <a:rPr kumimoji="0" lang="ru-RU" sz="2000" b="0" i="0" u="none" strike="noStrike" cap="none" normalizeH="0" baseline="0">
                          <a:ln>
                            <a:noFill/>
                          </a:ln>
                          <a:solidFill>
                            <a:schemeClr val="bg2"/>
                          </a:solidFill>
                          <a:effectLst/>
                          <a:latin typeface="Arial" charset="0"/>
                          <a:cs typeface="Times New Roman" pitchFamily="18" charset="0"/>
                        </a:rPr>
                        <a:t>)</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bl>
          </a:graphicData>
        </a:graphic>
      </p:graphicFrame>
      <p:sp>
        <p:nvSpPr>
          <p:cNvPr id="68622" name="AutoShape 14"/>
          <p:cNvSpPr>
            <a:spLocks noChangeArrowheads="1"/>
          </p:cNvSpPr>
          <p:nvPr/>
        </p:nvSpPr>
        <p:spPr bwMode="auto">
          <a:xfrm>
            <a:off x="1524001" y="1268414"/>
            <a:ext cx="3419475" cy="5400675"/>
          </a:xfrm>
          <a:prstGeom prst="rtTriangle">
            <a:avLst/>
          </a:prstGeom>
          <a:gradFill rotWithShape="1">
            <a:gsLst>
              <a:gs pos="0">
                <a:srgbClr val="FF0000">
                  <a:gamma/>
                  <a:tint val="0"/>
                  <a:invGamma/>
                </a:srgbClr>
              </a:gs>
              <a:gs pos="100000">
                <a:srgbClr val="FF0000"/>
              </a:gs>
            </a:gsLst>
            <a:lin ang="5400000" scaled="1"/>
          </a:gradFill>
          <a:ln w="9525">
            <a:solidFill>
              <a:srgbClr val="000000"/>
            </a:solidFill>
            <a:miter lim="800000"/>
            <a:headEnd/>
            <a:tailEnd/>
          </a:ln>
        </p:spPr>
        <p:txBody>
          <a:bodyPr vert="eaVert" anchor="b" anchorCtr="1"/>
          <a:lstStyle/>
          <a:p>
            <a:pPr algn="ctr">
              <a:spcAft>
                <a:spcPts val="600"/>
              </a:spcAft>
            </a:pPr>
            <a:endParaRPr lang="ru-RU" sz="1600" b="1">
              <a:solidFill>
                <a:prstClr val="black"/>
              </a:solidFill>
            </a:endParaRPr>
          </a:p>
        </p:txBody>
      </p:sp>
      <p:sp>
        <p:nvSpPr>
          <p:cNvPr id="68623" name="AutoShape 15"/>
          <p:cNvSpPr>
            <a:spLocks noChangeArrowheads="1"/>
          </p:cNvSpPr>
          <p:nvPr/>
        </p:nvSpPr>
        <p:spPr bwMode="auto">
          <a:xfrm rot="10800000">
            <a:off x="7319964" y="1268414"/>
            <a:ext cx="3348037" cy="5329237"/>
          </a:xfrm>
          <a:prstGeom prst="rtTriangle">
            <a:avLst/>
          </a:prstGeom>
          <a:gradFill rotWithShape="1">
            <a:gsLst>
              <a:gs pos="0">
                <a:srgbClr val="3366FF">
                  <a:gamma/>
                  <a:tint val="0"/>
                  <a:invGamma/>
                </a:srgbClr>
              </a:gs>
              <a:gs pos="100000">
                <a:srgbClr val="3366FF"/>
              </a:gs>
            </a:gsLst>
            <a:lin ang="5400000" scaled="1"/>
          </a:gradFill>
          <a:ln w="9525">
            <a:solidFill>
              <a:srgbClr val="000000"/>
            </a:solidFill>
            <a:miter lim="800000"/>
            <a:headEnd/>
            <a:tailEnd/>
          </a:ln>
        </p:spPr>
        <p:txBody>
          <a:bodyPr rot="10800000" vert="eaVert" anchorCtr="1"/>
          <a:lstStyle/>
          <a:p>
            <a:pPr algn="ctr">
              <a:spcAft>
                <a:spcPts val="600"/>
              </a:spcAft>
            </a:pPr>
            <a:endParaRPr lang="ru-RU" sz="1600" b="1">
              <a:solidFill>
                <a:prstClr val="black"/>
              </a:solidFill>
            </a:endParaRPr>
          </a:p>
        </p:txBody>
      </p:sp>
      <p:sp>
        <p:nvSpPr>
          <p:cNvPr id="68624" name="Rectangle 16"/>
          <p:cNvSpPr>
            <a:spLocks noChangeArrowheads="1"/>
          </p:cNvSpPr>
          <p:nvPr/>
        </p:nvSpPr>
        <p:spPr bwMode="auto">
          <a:xfrm rot="16200000">
            <a:off x="442913" y="4545013"/>
            <a:ext cx="3095625" cy="431800"/>
          </a:xfrm>
          <a:prstGeom prst="rect">
            <a:avLst/>
          </a:prstGeom>
          <a:noFill/>
          <a:ln w="9525">
            <a:noFill/>
            <a:miter lim="800000"/>
            <a:headEnd/>
            <a:tailEnd/>
          </a:ln>
          <a:effectLst/>
        </p:spPr>
        <p:txBody>
          <a:bodyPr wrap="none" anchor="ctr"/>
          <a:lstStyle/>
          <a:p>
            <a:pPr algn="ctr"/>
            <a:r>
              <a:rPr lang="ru-RU" b="1">
                <a:solidFill>
                  <a:srgbClr val="C0504D"/>
                </a:solidFill>
              </a:rPr>
              <a:t>Стимулирующий эффект</a:t>
            </a:r>
          </a:p>
        </p:txBody>
      </p:sp>
      <p:sp>
        <p:nvSpPr>
          <p:cNvPr id="68625" name="Rectangle 17"/>
          <p:cNvSpPr>
            <a:spLocks noChangeArrowheads="1"/>
          </p:cNvSpPr>
          <p:nvPr/>
        </p:nvSpPr>
        <p:spPr bwMode="auto">
          <a:xfrm rot="5400000">
            <a:off x="8651876" y="3032126"/>
            <a:ext cx="3095625" cy="431800"/>
          </a:xfrm>
          <a:prstGeom prst="rect">
            <a:avLst/>
          </a:prstGeom>
          <a:noFill/>
          <a:ln w="9525">
            <a:noFill/>
            <a:miter lim="800000"/>
            <a:headEnd/>
            <a:tailEnd/>
          </a:ln>
          <a:effectLst/>
        </p:spPr>
        <p:txBody>
          <a:bodyPr wrap="none" anchor="ctr"/>
          <a:lstStyle/>
          <a:p>
            <a:pPr algn="ctr"/>
            <a:r>
              <a:rPr lang="ru-RU" b="1">
                <a:solidFill>
                  <a:srgbClr val="CC0000"/>
                </a:solidFill>
              </a:rPr>
              <a:t>Седативный эффект</a:t>
            </a:r>
          </a:p>
        </p:txBody>
      </p:sp>
    </p:spTree>
    <p:extLst>
      <p:ext uri="{BB962C8B-B14F-4D97-AF65-F5344CB8AC3E}">
        <p14:creationId xmlns:p14="http://schemas.microsoft.com/office/powerpoint/2010/main" val="2839821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881188" y="333376"/>
            <a:ext cx="8572500" cy="6186309"/>
          </a:xfrm>
          <a:prstGeom prst="rect">
            <a:avLst/>
          </a:prstGeom>
          <a:noFill/>
          <a:ln w="9525">
            <a:noFill/>
            <a:miter lim="800000"/>
            <a:headEnd/>
            <a:tailEnd/>
          </a:ln>
        </p:spPr>
        <p:txBody>
          <a:bodyPr>
            <a:spAutoFit/>
          </a:bodyPr>
          <a:lstStyle/>
          <a:p>
            <a:pPr algn="ctr" fontAlgn="base">
              <a:spcBef>
                <a:spcPct val="0"/>
              </a:spcBef>
              <a:spcAft>
                <a:spcPct val="0"/>
              </a:spcAft>
            </a:pPr>
            <a:r>
              <a:rPr lang="ru-RU" sz="2800" b="1" dirty="0">
                <a:solidFill>
                  <a:srgbClr val="000000"/>
                </a:solidFill>
              </a:rPr>
              <a:t>Клинические эффекты антидепрессантов</a:t>
            </a:r>
          </a:p>
          <a:p>
            <a:pPr algn="ctr" fontAlgn="base">
              <a:spcBef>
                <a:spcPct val="0"/>
              </a:spcBef>
              <a:spcAft>
                <a:spcPct val="0"/>
              </a:spcAft>
              <a:buFontTx/>
              <a:buChar char="•"/>
            </a:pPr>
            <a:endParaRPr lang="ru-RU" sz="2800" b="1" dirty="0">
              <a:solidFill>
                <a:srgbClr val="000000"/>
              </a:solidFill>
            </a:endParaRPr>
          </a:p>
          <a:p>
            <a:pPr algn="just" fontAlgn="base">
              <a:spcBef>
                <a:spcPct val="0"/>
              </a:spcBef>
              <a:spcAft>
                <a:spcPct val="0"/>
              </a:spcAft>
              <a:buFontTx/>
              <a:buChar char="•"/>
            </a:pPr>
            <a:r>
              <a:rPr lang="ru-RU" b="1" dirty="0">
                <a:solidFill>
                  <a:srgbClr val="000000"/>
                </a:solidFill>
              </a:rPr>
              <a:t> </a:t>
            </a:r>
            <a:r>
              <a:rPr lang="ru-RU" sz="2000" b="1" dirty="0" err="1">
                <a:solidFill>
                  <a:srgbClr val="000000"/>
                </a:solidFill>
              </a:rPr>
              <a:t>Тимоаналептическое</a:t>
            </a:r>
            <a:r>
              <a:rPr lang="ru-RU" sz="2000" dirty="0">
                <a:solidFill>
                  <a:srgbClr val="000000"/>
                </a:solidFill>
              </a:rPr>
              <a:t> действие антидепрессантов развивается </a:t>
            </a:r>
            <a:r>
              <a:rPr lang="ru-RU" sz="2000" b="1" dirty="0">
                <a:solidFill>
                  <a:srgbClr val="000000"/>
                </a:solidFill>
              </a:rPr>
              <a:t>не ранее чем через 2 недели приема! </a:t>
            </a:r>
            <a:r>
              <a:rPr lang="ru-RU" sz="2000" dirty="0">
                <a:solidFill>
                  <a:srgbClr val="000000"/>
                </a:solidFill>
              </a:rPr>
              <a:t>Стимулирующее и седативное сразу! (Опасность назначения стимулирующих антидепрессантов: депрессия сохраняется, а идеомоторной заторможенности нет – риск суицида в первые 2 недели приема)</a:t>
            </a:r>
          </a:p>
          <a:p>
            <a:pPr algn="just" fontAlgn="base">
              <a:spcBef>
                <a:spcPct val="0"/>
              </a:spcBef>
              <a:spcAft>
                <a:spcPct val="0"/>
              </a:spcAft>
              <a:buFontTx/>
              <a:buChar char="•"/>
            </a:pPr>
            <a:endParaRPr lang="ru-RU" sz="2000" dirty="0">
              <a:solidFill>
                <a:srgbClr val="000000"/>
              </a:solidFill>
            </a:endParaRPr>
          </a:p>
          <a:p>
            <a:pPr algn="just" fontAlgn="base">
              <a:spcBef>
                <a:spcPct val="0"/>
              </a:spcBef>
              <a:spcAft>
                <a:spcPct val="0"/>
              </a:spcAft>
              <a:buFontTx/>
              <a:buChar char="•"/>
            </a:pPr>
            <a:r>
              <a:rPr lang="ru-RU" sz="2000" b="1" dirty="0">
                <a:solidFill>
                  <a:srgbClr val="000000"/>
                </a:solidFill>
              </a:rPr>
              <a:t> Антидепрессанты назначаются длительными курсами </a:t>
            </a:r>
          </a:p>
          <a:p>
            <a:pPr algn="just" fontAlgn="base">
              <a:spcBef>
                <a:spcPct val="0"/>
              </a:spcBef>
              <a:spcAft>
                <a:spcPct val="0"/>
              </a:spcAft>
            </a:pPr>
            <a:r>
              <a:rPr lang="ru-RU" sz="2000" dirty="0">
                <a:solidFill>
                  <a:srgbClr val="000000"/>
                </a:solidFill>
              </a:rPr>
              <a:t>(не менее 3-х месяцев). Опасности развития зависимости (пристрастия) нет (т.к. не обладают свойствами ПАВ). </a:t>
            </a:r>
          </a:p>
          <a:p>
            <a:pPr algn="just" fontAlgn="base">
              <a:spcBef>
                <a:spcPct val="0"/>
              </a:spcBef>
              <a:spcAft>
                <a:spcPct val="0"/>
              </a:spcAft>
              <a:buFontTx/>
              <a:buChar char="•"/>
            </a:pPr>
            <a:endParaRPr lang="ru-RU" sz="2000" dirty="0">
              <a:solidFill>
                <a:srgbClr val="000000"/>
              </a:solidFill>
            </a:endParaRPr>
          </a:p>
          <a:p>
            <a:pPr algn="just" fontAlgn="base">
              <a:spcBef>
                <a:spcPct val="0"/>
              </a:spcBef>
              <a:spcAft>
                <a:spcPct val="0"/>
              </a:spcAft>
              <a:buFontTx/>
              <a:buChar char="•"/>
            </a:pPr>
            <a:r>
              <a:rPr lang="ru-RU" sz="2000" dirty="0">
                <a:solidFill>
                  <a:srgbClr val="000000"/>
                </a:solidFill>
              </a:rPr>
              <a:t> При рекуррентной депрессии антидепрессанты назначают в качестве </a:t>
            </a:r>
            <a:r>
              <a:rPr lang="ru-RU" sz="2000" dirty="0" err="1">
                <a:solidFill>
                  <a:srgbClr val="000000"/>
                </a:solidFill>
              </a:rPr>
              <a:t>противорецидивной</a:t>
            </a:r>
            <a:r>
              <a:rPr lang="ru-RU" sz="2000" dirty="0">
                <a:solidFill>
                  <a:srgbClr val="000000"/>
                </a:solidFill>
              </a:rPr>
              <a:t> терапии.</a:t>
            </a:r>
          </a:p>
          <a:p>
            <a:pPr algn="just" fontAlgn="base">
              <a:spcBef>
                <a:spcPct val="0"/>
              </a:spcBef>
              <a:spcAft>
                <a:spcPct val="0"/>
              </a:spcAft>
              <a:buFontTx/>
              <a:buChar char="•"/>
            </a:pPr>
            <a:endParaRPr lang="ru-RU" sz="2000" dirty="0">
              <a:solidFill>
                <a:srgbClr val="000000"/>
              </a:solidFill>
            </a:endParaRPr>
          </a:p>
          <a:p>
            <a:pPr algn="just" fontAlgn="base">
              <a:spcBef>
                <a:spcPct val="0"/>
              </a:spcBef>
              <a:spcAft>
                <a:spcPct val="0"/>
              </a:spcAft>
              <a:buFontTx/>
              <a:buChar char="•"/>
            </a:pPr>
            <a:r>
              <a:rPr lang="ru-RU" sz="2000" b="1" dirty="0">
                <a:solidFill>
                  <a:srgbClr val="000000"/>
                </a:solidFill>
              </a:rPr>
              <a:t> Антидепрессанты – наиболее эффективная группа препаратов для лечения тревожных расстройств </a:t>
            </a:r>
          </a:p>
          <a:p>
            <a:pPr algn="just" fontAlgn="base">
              <a:spcBef>
                <a:spcPct val="0"/>
              </a:spcBef>
              <a:spcAft>
                <a:spcPct val="0"/>
              </a:spcAft>
            </a:pPr>
            <a:r>
              <a:rPr lang="ru-RU" sz="2000" dirty="0">
                <a:solidFill>
                  <a:srgbClr val="000000"/>
                </a:solidFill>
              </a:rPr>
              <a:t>(тревожно-</a:t>
            </a:r>
            <a:r>
              <a:rPr lang="ru-RU" sz="2000" dirty="0" err="1">
                <a:solidFill>
                  <a:srgbClr val="000000"/>
                </a:solidFill>
              </a:rPr>
              <a:t>фобическое</a:t>
            </a:r>
            <a:r>
              <a:rPr lang="ru-RU" sz="2000" dirty="0">
                <a:solidFill>
                  <a:srgbClr val="000000"/>
                </a:solidFill>
              </a:rPr>
              <a:t> расстройство, обсессивно-</a:t>
            </a:r>
            <a:r>
              <a:rPr lang="ru-RU" sz="2000" dirty="0" err="1">
                <a:solidFill>
                  <a:srgbClr val="000000"/>
                </a:solidFill>
              </a:rPr>
              <a:t>компульсивное</a:t>
            </a:r>
            <a:r>
              <a:rPr lang="ru-RU" sz="2000" dirty="0">
                <a:solidFill>
                  <a:srgbClr val="000000"/>
                </a:solidFill>
              </a:rPr>
              <a:t> расстройство, панические атаки и пр.)</a:t>
            </a:r>
          </a:p>
        </p:txBody>
      </p:sp>
    </p:spTree>
    <p:extLst>
      <p:ext uri="{BB962C8B-B14F-4D97-AF65-F5344CB8AC3E}">
        <p14:creationId xmlns:p14="http://schemas.microsoft.com/office/powerpoint/2010/main" val="1832653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42852"/>
            <a:ext cx="8229600" cy="928694"/>
          </a:xfrm>
        </p:spPr>
        <p:txBody>
          <a:bodyPr>
            <a:normAutofit/>
          </a:bodyPr>
          <a:lstStyle/>
          <a:p>
            <a:r>
              <a:rPr lang="ru-RU" sz="3600" b="1" dirty="0">
                <a:solidFill>
                  <a:srgbClr val="C00000"/>
                </a:solidFill>
              </a:rPr>
              <a:t>ИНГИБИТОРЫ МОНОАМИНОКСИДАЗЫ</a:t>
            </a:r>
          </a:p>
        </p:txBody>
      </p:sp>
      <p:sp>
        <p:nvSpPr>
          <p:cNvPr id="3" name="Содержимое 2"/>
          <p:cNvSpPr>
            <a:spLocks noGrp="1"/>
          </p:cNvSpPr>
          <p:nvPr>
            <p:ph idx="1"/>
          </p:nvPr>
        </p:nvSpPr>
        <p:spPr>
          <a:xfrm>
            <a:off x="409073" y="1071546"/>
            <a:ext cx="11381873" cy="5786454"/>
          </a:xfrm>
        </p:spPr>
        <p:txBody>
          <a:bodyPr>
            <a:noAutofit/>
          </a:bodyPr>
          <a:lstStyle/>
          <a:p>
            <a:pPr algn="just">
              <a:spcBef>
                <a:spcPts val="600"/>
              </a:spcBef>
            </a:pPr>
            <a:r>
              <a:rPr lang="ru-RU" sz="3600" dirty="0"/>
              <a:t>используются, если другие антидепрессанты неэффективны (препараты резерва)</a:t>
            </a:r>
          </a:p>
          <a:p>
            <a:pPr algn="just">
              <a:spcBef>
                <a:spcPts val="600"/>
              </a:spcBef>
            </a:pPr>
            <a:r>
              <a:rPr lang="ru-RU" sz="3600" dirty="0"/>
              <a:t>блокируют фермент </a:t>
            </a:r>
            <a:r>
              <a:rPr lang="ru-RU" sz="3600" dirty="0" err="1"/>
              <a:t>моноаминоксидазу</a:t>
            </a:r>
            <a:r>
              <a:rPr lang="ru-RU" sz="3600" dirty="0"/>
              <a:t>, которая расщепляет </a:t>
            </a:r>
            <a:r>
              <a:rPr lang="ru-RU" sz="3600" dirty="0" err="1"/>
              <a:t>нейромедиаторы</a:t>
            </a:r>
            <a:r>
              <a:rPr lang="ru-RU" sz="3600" dirty="0"/>
              <a:t> (дофамин, серотонин, норадреналин).</a:t>
            </a:r>
          </a:p>
          <a:p>
            <a:pPr algn="just">
              <a:spcBef>
                <a:spcPts val="600"/>
              </a:spcBef>
            </a:pPr>
            <a:r>
              <a:rPr lang="ru-RU" sz="3600" dirty="0"/>
              <a:t>могут быть такими же эффективными, как трициклические антидепрессанты, хотя они, как правило, используются реже, поскольку имеют более высокую частоту опасных побочных эффектов и взаимодействий.</a:t>
            </a:r>
          </a:p>
        </p:txBody>
      </p:sp>
    </p:spTree>
    <p:extLst>
      <p:ext uri="{BB962C8B-B14F-4D97-AF65-F5344CB8AC3E}">
        <p14:creationId xmlns:p14="http://schemas.microsoft.com/office/powerpoint/2010/main" val="1634269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solidFill>
                  <a:srgbClr val="C00000"/>
                </a:solidFill>
              </a:rPr>
              <a:t>Трициклические</a:t>
            </a:r>
            <a:r>
              <a:rPr lang="ru-RU" b="1" dirty="0">
                <a:solidFill>
                  <a:srgbClr val="C00000"/>
                </a:solidFill>
              </a:rPr>
              <a:t> антидепрессанты</a:t>
            </a:r>
            <a:endParaRPr lang="ru-RU" dirty="0">
              <a:solidFill>
                <a:srgbClr val="C00000"/>
              </a:solidFill>
            </a:endParaRPr>
          </a:p>
        </p:txBody>
      </p:sp>
      <p:sp>
        <p:nvSpPr>
          <p:cNvPr id="3" name="Содержимое 2"/>
          <p:cNvSpPr>
            <a:spLocks noGrp="1"/>
          </p:cNvSpPr>
          <p:nvPr>
            <p:ph idx="1"/>
          </p:nvPr>
        </p:nvSpPr>
        <p:spPr>
          <a:xfrm>
            <a:off x="192505" y="1600201"/>
            <a:ext cx="11766884" cy="5041231"/>
          </a:xfrm>
        </p:spPr>
        <p:txBody>
          <a:bodyPr>
            <a:normAutofit lnSpcReduction="10000"/>
          </a:bodyPr>
          <a:lstStyle/>
          <a:p>
            <a:pPr marL="0" indent="0" algn="just">
              <a:buNone/>
            </a:pPr>
            <a:r>
              <a:rPr lang="ru-RU" dirty="0"/>
              <a:t>вызывают  повышение концентрации катехоламинов в синапсе, и как следствие улучшают их функционирование</a:t>
            </a:r>
          </a:p>
          <a:p>
            <a:pPr marL="0" indent="0" algn="just">
              <a:buNone/>
            </a:pPr>
            <a:r>
              <a:rPr lang="ru-RU" dirty="0"/>
              <a:t>самый старый класс антидепрессантов.</a:t>
            </a:r>
          </a:p>
          <a:p>
            <a:pPr marL="0" indent="0" algn="just">
              <a:buNone/>
            </a:pPr>
            <a:r>
              <a:rPr lang="ru-RU" dirty="0"/>
              <a:t>блокируют обратный захват некоторых </a:t>
            </a:r>
            <a:r>
              <a:rPr lang="ru-RU" dirty="0" err="1"/>
              <a:t>нейротрансмиттеров</a:t>
            </a:r>
            <a:r>
              <a:rPr lang="ru-RU" dirty="0"/>
              <a:t>, таких как норадреналин и серотонин.</a:t>
            </a:r>
          </a:p>
          <a:p>
            <a:pPr marL="0" indent="0" algn="just">
              <a:buNone/>
            </a:pPr>
            <a:r>
              <a:rPr lang="ru-RU" dirty="0"/>
              <a:t>при передозировках - аритмия</a:t>
            </a:r>
          </a:p>
          <a:p>
            <a:pPr marL="0" indent="0" algn="just">
              <a:buNone/>
            </a:pPr>
            <a:r>
              <a:rPr lang="ru-RU" dirty="0"/>
              <a:t>используется реже из-за высокого риска побочных эффектов и разработки более безопасных лекарств, но все еще используется из-за их эффективности, особенно в тяжелых случаях тяжелой депрессии</a:t>
            </a:r>
          </a:p>
        </p:txBody>
      </p:sp>
    </p:spTree>
    <p:extLst>
      <p:ext uri="{BB962C8B-B14F-4D97-AF65-F5344CB8AC3E}">
        <p14:creationId xmlns:p14="http://schemas.microsoft.com/office/powerpoint/2010/main" val="2360611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ацетилхолин.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417" y="86783"/>
            <a:ext cx="6965157" cy="6686551"/>
          </a:xfrm>
          <a:prstGeom prst="rect">
            <a:avLst/>
          </a:prstGeom>
        </p:spPr>
      </p:pic>
      <p:sp>
        <p:nvSpPr>
          <p:cNvPr id="3" name="TextBox 2"/>
          <p:cNvSpPr txBox="1"/>
          <p:nvPr/>
        </p:nvSpPr>
        <p:spPr>
          <a:xfrm>
            <a:off x="8882082" y="428604"/>
            <a:ext cx="1207382" cy="6286544"/>
          </a:xfrm>
          <a:prstGeom prst="rect">
            <a:avLst/>
          </a:prstGeom>
          <a:noFill/>
        </p:spPr>
        <p:txBody>
          <a:bodyPr vert="wordArtVert" wrap="square" rtlCol="0">
            <a:spAutoFit/>
          </a:bodyPr>
          <a:lstStyle/>
          <a:p>
            <a:pPr algn="ctr" fontAlgn="base">
              <a:spcBef>
                <a:spcPct val="0"/>
              </a:spcBef>
              <a:spcAft>
                <a:spcPct val="0"/>
              </a:spcAft>
            </a:pPr>
            <a:r>
              <a:rPr lang="ru-RU" sz="2800" b="1" dirty="0">
                <a:solidFill>
                  <a:srgbClr val="960000"/>
                </a:solidFill>
                <a:latin typeface="Calibri" pitchFamily="34" charset="0"/>
                <a:cs typeface="Times New Roman"/>
              </a:rPr>
              <a:t>Эффекты </a:t>
            </a:r>
          </a:p>
          <a:p>
            <a:pPr algn="ctr" fontAlgn="base">
              <a:spcBef>
                <a:spcPct val="0"/>
              </a:spcBef>
              <a:spcAft>
                <a:spcPct val="0"/>
              </a:spcAft>
            </a:pPr>
            <a:r>
              <a:rPr lang="ru-RU" sz="2800" b="1" dirty="0">
                <a:solidFill>
                  <a:srgbClr val="960000"/>
                </a:solidFill>
                <a:latin typeface="Calibri" pitchFamily="34" charset="0"/>
                <a:cs typeface="Times New Roman"/>
              </a:rPr>
              <a:t>Ацетилхолина</a:t>
            </a:r>
          </a:p>
        </p:txBody>
      </p:sp>
    </p:spTree>
    <p:extLst>
      <p:ext uri="{BB962C8B-B14F-4D97-AF65-F5344CB8AC3E}">
        <p14:creationId xmlns:p14="http://schemas.microsoft.com/office/powerpoint/2010/main" val="325288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294" y="274638"/>
            <a:ext cx="11245174" cy="1845992"/>
          </a:xfrm>
        </p:spPr>
        <p:txBody>
          <a:bodyPr>
            <a:normAutofit/>
          </a:bodyPr>
          <a:lstStyle/>
          <a:p>
            <a:r>
              <a:rPr lang="ru-RU" b="1" dirty="0">
                <a:solidFill>
                  <a:srgbClr val="C00000"/>
                </a:solidFill>
              </a:rPr>
              <a:t>АФФЕКТИВНЫЕ РАССТРОЙСТВА</a:t>
            </a:r>
            <a:br>
              <a:rPr lang="ru-RU" b="1" dirty="0">
                <a:solidFill>
                  <a:srgbClr val="C00000"/>
                </a:solidFill>
              </a:rPr>
            </a:br>
            <a:r>
              <a:rPr lang="ru-RU" sz="3100" b="1" dirty="0">
                <a:solidFill>
                  <a:srgbClr val="C00000"/>
                </a:solidFill>
              </a:rPr>
              <a:t>(старое название - маниакально-депрессивный психоз)</a:t>
            </a:r>
          </a:p>
        </p:txBody>
      </p:sp>
      <p:sp>
        <p:nvSpPr>
          <p:cNvPr id="3" name="Содержимое 2"/>
          <p:cNvSpPr>
            <a:spLocks noGrp="1"/>
          </p:cNvSpPr>
          <p:nvPr>
            <p:ph idx="1"/>
          </p:nvPr>
        </p:nvSpPr>
        <p:spPr>
          <a:xfrm>
            <a:off x="525294" y="2354094"/>
            <a:ext cx="11011710" cy="4315266"/>
          </a:xfrm>
        </p:spPr>
        <p:txBody>
          <a:bodyPr>
            <a:normAutofit/>
          </a:bodyPr>
          <a:lstStyle/>
          <a:p>
            <a:pPr marL="180000" indent="-180000" algn="just">
              <a:spcBef>
                <a:spcPts val="0"/>
              </a:spcBef>
              <a:buNone/>
            </a:pPr>
            <a:r>
              <a:rPr lang="ru-RU" dirty="0"/>
              <a:t>	эндогенное психическое заболевание, протекает в виде приступов (фаз, эпизодов) с аффективными расстройствами, </a:t>
            </a:r>
            <a:r>
              <a:rPr lang="ru-RU" b="1" dirty="0"/>
              <a:t>полным восстановлением психического здоровья между</a:t>
            </a:r>
            <a:r>
              <a:rPr lang="ru-RU" dirty="0"/>
              <a:t> ними (</a:t>
            </a:r>
            <a:r>
              <a:rPr lang="ru-RU" b="1" dirty="0" err="1">
                <a:solidFill>
                  <a:srgbClr val="C00000"/>
                </a:solidFill>
              </a:rPr>
              <a:t>интермиссии</a:t>
            </a:r>
            <a:r>
              <a:rPr lang="ru-RU" dirty="0"/>
              <a:t>) и отсутствием изменений личности, независимо от количества перенесенных приступов.</a:t>
            </a:r>
          </a:p>
          <a:p>
            <a:pPr marL="180000" indent="-180000" algn="just">
              <a:spcBef>
                <a:spcPts val="0"/>
              </a:spcBef>
              <a:buNone/>
            </a:pPr>
            <a:r>
              <a:rPr lang="ru-RU" dirty="0"/>
              <a:t>	Заболевание может протекать в виде биполярных или </a:t>
            </a:r>
            <a:r>
              <a:rPr lang="ru-RU" dirty="0" err="1"/>
              <a:t>монополярных</a:t>
            </a:r>
            <a:r>
              <a:rPr lang="ru-RU" dirty="0"/>
              <a:t> приступов. </a:t>
            </a:r>
          </a:p>
        </p:txBody>
      </p:sp>
    </p:spTree>
    <p:extLst>
      <p:ext uri="{BB962C8B-B14F-4D97-AF65-F5344CB8AC3E}">
        <p14:creationId xmlns:p14="http://schemas.microsoft.com/office/powerpoint/2010/main" val="594844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Основные побочные эффекты </a:t>
            </a:r>
            <a:r>
              <a:rPr lang="ru-RU" b="1" dirty="0" err="1">
                <a:solidFill>
                  <a:srgbClr val="C00000"/>
                </a:solidFill>
              </a:rPr>
              <a:t>трициклических</a:t>
            </a:r>
            <a:r>
              <a:rPr lang="ru-RU" b="1" dirty="0">
                <a:solidFill>
                  <a:srgbClr val="C00000"/>
                </a:solidFill>
              </a:rPr>
              <a:t> антидепрессантов:</a:t>
            </a:r>
            <a:endParaRPr lang="ru-RU" dirty="0">
              <a:solidFill>
                <a:srgbClr val="C00000"/>
              </a:solidFill>
            </a:endParaRPr>
          </a:p>
        </p:txBody>
      </p:sp>
      <p:sp>
        <p:nvSpPr>
          <p:cNvPr id="3" name="Содержимое 2"/>
          <p:cNvSpPr>
            <a:spLocks noGrp="1"/>
          </p:cNvSpPr>
          <p:nvPr>
            <p:ph idx="1"/>
          </p:nvPr>
        </p:nvSpPr>
        <p:spPr/>
        <p:txBody>
          <a:bodyPr>
            <a:normAutofit/>
          </a:bodyPr>
          <a:lstStyle/>
          <a:p>
            <a:r>
              <a:rPr lang="ru-RU" dirty="0"/>
              <a:t>Седативный, увеличение веса (</a:t>
            </a:r>
            <a:r>
              <a:rPr lang="ru-RU" dirty="0" err="1"/>
              <a:t>обусловленны</a:t>
            </a:r>
            <a:r>
              <a:rPr lang="ru-RU" dirty="0"/>
              <a:t> сродством к </a:t>
            </a:r>
            <a:r>
              <a:rPr lang="ru-RU" dirty="0" err="1"/>
              <a:t>Н₁-рецепторам</a:t>
            </a:r>
            <a:r>
              <a:rPr lang="ru-RU" dirty="0"/>
              <a:t>)</a:t>
            </a:r>
          </a:p>
          <a:p>
            <a:r>
              <a:rPr lang="ru-RU" dirty="0" err="1"/>
              <a:t>М-холиноблокирующий</a:t>
            </a:r>
            <a:endParaRPr lang="ru-RU" dirty="0"/>
          </a:p>
          <a:p>
            <a:r>
              <a:rPr lang="ru-RU" dirty="0" err="1"/>
              <a:t>Сердечно-сосудистые</a:t>
            </a:r>
            <a:r>
              <a:rPr lang="ru-RU" dirty="0"/>
              <a:t>   (ортостатическая гипотензия, тахикардия  и нарушения ритма сердца)</a:t>
            </a:r>
          </a:p>
          <a:p>
            <a:r>
              <a:rPr lang="ru-RU" dirty="0"/>
              <a:t>Нарушения половой функции</a:t>
            </a:r>
          </a:p>
          <a:p>
            <a:r>
              <a:rPr lang="ru-RU" dirty="0"/>
              <a:t>Обострение </a:t>
            </a:r>
            <a:r>
              <a:rPr lang="ru-RU" dirty="0" err="1"/>
              <a:t>закрытоугольной</a:t>
            </a:r>
            <a:r>
              <a:rPr lang="ru-RU" dirty="0"/>
              <a:t> глаукомы</a:t>
            </a:r>
          </a:p>
          <a:p>
            <a:r>
              <a:rPr lang="ru-RU" dirty="0"/>
              <a:t>Снижают порог судорожной готовности</a:t>
            </a:r>
          </a:p>
          <a:p>
            <a:endParaRPr lang="ru-RU" dirty="0"/>
          </a:p>
        </p:txBody>
      </p:sp>
    </p:spTree>
    <p:extLst>
      <p:ext uri="{BB962C8B-B14F-4D97-AF65-F5344CB8AC3E}">
        <p14:creationId xmlns:p14="http://schemas.microsoft.com/office/powerpoint/2010/main" val="1682838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4"/>
          <p:cNvSpPr>
            <a:spLocks noGrp="1"/>
          </p:cNvSpPr>
          <p:nvPr>
            <p:ph type="title"/>
          </p:nvPr>
        </p:nvSpPr>
        <p:spPr>
          <a:xfrm>
            <a:off x="1981200" y="274639"/>
            <a:ext cx="8229600" cy="511175"/>
          </a:xfrm>
        </p:spPr>
        <p:txBody>
          <a:bodyPr>
            <a:normAutofit fontScale="90000"/>
          </a:bodyPr>
          <a:lstStyle/>
          <a:p>
            <a:r>
              <a:rPr lang="ru-RU" b="1" dirty="0">
                <a:solidFill>
                  <a:srgbClr val="C00000"/>
                </a:solidFill>
              </a:rPr>
              <a:t>Серотониновый синдром</a:t>
            </a:r>
          </a:p>
        </p:txBody>
      </p:sp>
      <p:sp>
        <p:nvSpPr>
          <p:cNvPr id="79875" name="Содержимое 5"/>
          <p:cNvSpPr>
            <a:spLocks noGrp="1"/>
          </p:cNvSpPr>
          <p:nvPr>
            <p:ph idx="1"/>
          </p:nvPr>
        </p:nvSpPr>
        <p:spPr>
          <a:xfrm>
            <a:off x="168812" y="785814"/>
            <a:ext cx="11816862" cy="5966678"/>
          </a:xfrm>
        </p:spPr>
        <p:txBody>
          <a:bodyPr>
            <a:normAutofit lnSpcReduction="10000"/>
          </a:bodyPr>
          <a:lstStyle/>
          <a:p>
            <a:pPr marL="179388" algn="just">
              <a:spcBef>
                <a:spcPct val="0"/>
              </a:spcBef>
              <a:buNone/>
            </a:pPr>
            <a:r>
              <a:rPr lang="ru-RU" sz="2000" dirty="0"/>
              <a:t>	</a:t>
            </a:r>
            <a:r>
              <a:rPr lang="ru-RU" sz="2400" dirty="0"/>
              <a:t>Развивается в течение нескольких часов или дней после начала лечения или увеличения дозы </a:t>
            </a:r>
            <a:r>
              <a:rPr lang="ru-RU" sz="2400" dirty="0" err="1"/>
              <a:t>серотониномиметического</a:t>
            </a:r>
            <a:r>
              <a:rPr lang="ru-RU" sz="2400" dirty="0"/>
              <a:t> средства  (трициклические и тетрациклические антидепрессанты, ингибиторы обратного захвата серотонина и др.), особенно в комбинации с препаратами, усиливающими действие серотонина (ингибиторы МАО, препараты лития, бромокриптин, </a:t>
            </a:r>
            <a:r>
              <a:rPr lang="ru-RU" sz="2400" dirty="0" err="1"/>
              <a:t>пентазоцин</a:t>
            </a:r>
            <a:r>
              <a:rPr lang="ru-RU" sz="2400" dirty="0"/>
              <a:t>). </a:t>
            </a:r>
          </a:p>
          <a:p>
            <a:pPr marL="179388" algn="just">
              <a:spcBef>
                <a:spcPct val="0"/>
              </a:spcBef>
              <a:buNone/>
            </a:pPr>
            <a:endParaRPr lang="ru-RU" sz="2400" dirty="0"/>
          </a:p>
          <a:p>
            <a:pPr marL="179388" algn="just">
              <a:spcBef>
                <a:spcPct val="0"/>
              </a:spcBef>
              <a:buNone/>
            </a:pPr>
            <a:r>
              <a:rPr lang="ru-RU" sz="2400" dirty="0"/>
              <a:t>	</a:t>
            </a:r>
            <a:r>
              <a:rPr lang="ru-RU" sz="2400" b="1" dirty="0">
                <a:solidFill>
                  <a:srgbClr val="002060"/>
                </a:solidFill>
              </a:rPr>
              <a:t>Клиническая картина</a:t>
            </a:r>
            <a:r>
              <a:rPr lang="ru-RU" sz="2400" b="1" dirty="0"/>
              <a:t>: </a:t>
            </a:r>
            <a:r>
              <a:rPr lang="ru-RU" sz="2400" dirty="0" err="1"/>
              <a:t>миоклонии</a:t>
            </a:r>
            <a:r>
              <a:rPr lang="ru-RU" sz="2400" dirty="0"/>
              <a:t>, тремор, ригидность, оживление рефлексов, клонус стоп, атаксия, возбуждение, спутанность сознания и вегетативные нарушения (субфебрильная температура, тошнота, диарея, головная боль, гиперемией лица, озноб, профузное потоотделение, учащение дыхания и пульса, колебания АД, расширение зрачков). </a:t>
            </a:r>
          </a:p>
          <a:p>
            <a:pPr marL="179388" algn="just">
              <a:spcBef>
                <a:spcPct val="0"/>
              </a:spcBef>
              <a:buNone/>
            </a:pPr>
            <a:r>
              <a:rPr lang="ru-RU" sz="2400" dirty="0"/>
              <a:t>	В тяжелых случаях возможны высокая лихорадка, эпилептические припадки, </a:t>
            </a:r>
            <a:r>
              <a:rPr lang="ru-RU" sz="2400" dirty="0" err="1"/>
              <a:t>опистотонус</a:t>
            </a:r>
            <a:r>
              <a:rPr lang="ru-RU" sz="2400" dirty="0"/>
              <a:t>, ДВС-синдром, </a:t>
            </a:r>
            <a:r>
              <a:rPr lang="ru-RU" sz="2400" dirty="0" err="1"/>
              <a:t>миоглобинурия</a:t>
            </a:r>
            <a:r>
              <a:rPr lang="ru-RU" sz="2400" dirty="0"/>
              <a:t>, почечная недостаточность, кома. </a:t>
            </a:r>
          </a:p>
          <a:p>
            <a:pPr marL="179388" algn="just">
              <a:spcBef>
                <a:spcPct val="0"/>
              </a:spcBef>
              <a:buNone/>
            </a:pPr>
            <a:endParaRPr lang="ru-RU" sz="2400" dirty="0"/>
          </a:p>
          <a:p>
            <a:pPr marL="179388" algn="just">
              <a:spcBef>
                <a:spcPct val="0"/>
              </a:spcBef>
              <a:buNone/>
            </a:pPr>
            <a:r>
              <a:rPr lang="ru-RU" sz="2400" dirty="0"/>
              <a:t>	Симптоматика тяжелого серотонинового синдрома напоминает злокачественный нейролептический синдром (повышение активности </a:t>
            </a:r>
            <a:r>
              <a:rPr lang="ru-RU" sz="2400" dirty="0" err="1"/>
              <a:t>серотонинергической</a:t>
            </a:r>
            <a:r>
              <a:rPr lang="ru-RU" sz="2400" dirty="0"/>
              <a:t> системы приводит к торможению </a:t>
            </a:r>
            <a:r>
              <a:rPr lang="ru-RU" sz="2400" dirty="0" err="1"/>
              <a:t>дофаминергических</a:t>
            </a:r>
            <a:r>
              <a:rPr lang="ru-RU" sz="2400" dirty="0"/>
              <a:t> нейронов).</a:t>
            </a:r>
          </a:p>
        </p:txBody>
      </p:sp>
    </p:spTree>
    <p:extLst>
      <p:ext uri="{BB962C8B-B14F-4D97-AF65-F5344CB8AC3E}">
        <p14:creationId xmlns:p14="http://schemas.microsoft.com/office/powerpoint/2010/main" val="4080813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9"/>
            <a:ext cx="8229600" cy="511175"/>
          </a:xfrm>
        </p:spPr>
        <p:txBody>
          <a:bodyPr>
            <a:normAutofit fontScale="90000"/>
          </a:bodyPr>
          <a:lstStyle/>
          <a:p>
            <a:pPr>
              <a:defRPr/>
            </a:pPr>
            <a:r>
              <a:rPr lang="ru-RU" sz="3600" b="1" dirty="0">
                <a:solidFill>
                  <a:srgbClr val="C00000"/>
                </a:solidFill>
                <a:latin typeface="Calibri" pitchFamily="34" charset="0"/>
                <a:ea typeface="+mn-ea"/>
                <a:cs typeface="+mn-cs"/>
              </a:rPr>
              <a:t>Лечение </a:t>
            </a:r>
            <a:r>
              <a:rPr lang="ru-RU" sz="3600" b="1" dirty="0" err="1">
                <a:solidFill>
                  <a:srgbClr val="C00000"/>
                </a:solidFill>
                <a:latin typeface="Calibri" pitchFamily="34" charset="0"/>
              </a:rPr>
              <a:t>с</a:t>
            </a:r>
            <a:r>
              <a:rPr lang="ru-RU" sz="3600" b="1" dirty="0" err="1">
                <a:solidFill>
                  <a:srgbClr val="C00000"/>
                </a:solidFill>
                <a:latin typeface="Calibri" pitchFamily="34" charset="0"/>
                <a:ea typeface="+mn-ea"/>
                <a:cs typeface="+mn-cs"/>
              </a:rPr>
              <a:t>еротонинового</a:t>
            </a:r>
            <a:r>
              <a:rPr lang="ru-RU" sz="3600" b="1" dirty="0">
                <a:solidFill>
                  <a:srgbClr val="C00000"/>
                </a:solidFill>
                <a:latin typeface="Calibri" pitchFamily="34" charset="0"/>
                <a:ea typeface="+mn-ea"/>
                <a:cs typeface="+mn-cs"/>
              </a:rPr>
              <a:t> синдрома </a:t>
            </a:r>
            <a:endParaRPr lang="ru-RU" sz="3600" b="1" dirty="0">
              <a:solidFill>
                <a:srgbClr val="C00000"/>
              </a:solidFill>
              <a:latin typeface="Calibri" pitchFamily="34" charset="0"/>
            </a:endParaRPr>
          </a:p>
        </p:txBody>
      </p:sp>
      <p:sp>
        <p:nvSpPr>
          <p:cNvPr id="3" name="Содержимое 2"/>
          <p:cNvSpPr>
            <a:spLocks noGrp="1"/>
          </p:cNvSpPr>
          <p:nvPr>
            <p:ph idx="1"/>
          </p:nvPr>
        </p:nvSpPr>
        <p:spPr>
          <a:xfrm>
            <a:off x="1524000" y="1285876"/>
            <a:ext cx="8929688" cy="5286375"/>
          </a:xfrm>
        </p:spPr>
        <p:txBody>
          <a:bodyPr/>
          <a:lstStyle/>
          <a:p>
            <a:pPr marL="468000" indent="-457200" algn="just">
              <a:spcBef>
                <a:spcPts val="0"/>
              </a:spcBef>
              <a:defRPr/>
            </a:pPr>
            <a:r>
              <a:rPr lang="ru-RU" sz="2600" dirty="0">
                <a:latin typeface="Calibri" pitchFamily="34" charset="0"/>
              </a:rPr>
              <a:t>Обычно проходит самостоятельно в течение нескольких часов или дней после отмены </a:t>
            </a:r>
            <a:r>
              <a:rPr lang="ru-RU" sz="2600" dirty="0" err="1">
                <a:latin typeface="Calibri" pitchFamily="34" charset="0"/>
              </a:rPr>
              <a:t>серотониномиметического</a:t>
            </a:r>
            <a:r>
              <a:rPr lang="ru-RU" sz="2600" dirty="0">
                <a:latin typeface="Calibri" pitchFamily="34" charset="0"/>
              </a:rPr>
              <a:t> препарата. 	Однако возможен и летальный исход. </a:t>
            </a:r>
          </a:p>
          <a:p>
            <a:pPr marL="468000" indent="-457200" algn="just">
              <a:spcBef>
                <a:spcPts val="0"/>
              </a:spcBef>
              <a:defRPr/>
            </a:pPr>
            <a:endParaRPr lang="ru-RU" sz="2600" dirty="0">
              <a:latin typeface="Calibri" pitchFamily="34" charset="0"/>
            </a:endParaRPr>
          </a:p>
          <a:p>
            <a:pPr marL="468000" indent="-457200" algn="just">
              <a:spcBef>
                <a:spcPts val="0"/>
              </a:spcBef>
              <a:defRPr/>
            </a:pPr>
            <a:r>
              <a:rPr lang="ru-RU" sz="2600" dirty="0">
                <a:latin typeface="Calibri" pitchFamily="34" charset="0"/>
              </a:rPr>
              <a:t>Антагонисты </a:t>
            </a:r>
            <a:r>
              <a:rPr lang="ru-RU" sz="2600" dirty="0" err="1">
                <a:latin typeface="Calibri" pitchFamily="34" charset="0"/>
              </a:rPr>
              <a:t>серотонина</a:t>
            </a:r>
            <a:r>
              <a:rPr lang="ru-RU" sz="2600" dirty="0">
                <a:latin typeface="Calibri" pitchFamily="34" charset="0"/>
              </a:rPr>
              <a:t> - </a:t>
            </a:r>
            <a:r>
              <a:rPr lang="ru-RU" sz="2600" b="1" dirty="0" err="1">
                <a:latin typeface="Calibri" pitchFamily="34" charset="0"/>
              </a:rPr>
              <a:t>метисергид</a:t>
            </a:r>
            <a:r>
              <a:rPr lang="ru-RU" sz="2600" b="1" dirty="0">
                <a:latin typeface="Calibri" pitchFamily="34" charset="0"/>
              </a:rPr>
              <a:t>, </a:t>
            </a:r>
            <a:r>
              <a:rPr lang="ru-RU" sz="2600" b="1" dirty="0" err="1">
                <a:latin typeface="Calibri" pitchFamily="34" charset="0"/>
              </a:rPr>
              <a:t>ципрогептадин</a:t>
            </a:r>
            <a:r>
              <a:rPr lang="ru-RU" sz="2600" dirty="0">
                <a:latin typeface="Calibri" pitchFamily="34" charset="0"/>
              </a:rPr>
              <a:t> и </a:t>
            </a:r>
            <a:r>
              <a:rPr lang="ru-RU" sz="2600" dirty="0" err="1">
                <a:latin typeface="Calibri" pitchFamily="34" charset="0"/>
              </a:rPr>
              <a:t>бета-адреноблокаторы</a:t>
            </a:r>
            <a:r>
              <a:rPr lang="ru-RU" sz="2600" dirty="0">
                <a:latin typeface="Calibri" pitchFamily="34" charset="0"/>
              </a:rPr>
              <a:t> (</a:t>
            </a:r>
            <a:r>
              <a:rPr lang="ru-RU" sz="2600" b="1" dirty="0" err="1">
                <a:latin typeface="Calibri" pitchFamily="34" charset="0"/>
              </a:rPr>
              <a:t>пропранолол</a:t>
            </a:r>
            <a:r>
              <a:rPr lang="ru-RU" sz="2600" dirty="0">
                <a:latin typeface="Calibri" pitchFamily="34" charset="0"/>
              </a:rPr>
              <a:t>) способствуют более быстрому восстановлению. </a:t>
            </a:r>
          </a:p>
          <a:p>
            <a:pPr marL="468000" indent="-457200" algn="just">
              <a:spcBef>
                <a:spcPts val="0"/>
              </a:spcBef>
              <a:buNone/>
              <a:defRPr/>
            </a:pPr>
            <a:r>
              <a:rPr lang="ru-RU" sz="2600" dirty="0">
                <a:latin typeface="Calibri" pitchFamily="34" charset="0"/>
              </a:rPr>
              <a:t>	</a:t>
            </a:r>
          </a:p>
          <a:p>
            <a:pPr marL="468000" indent="-457200" algn="just">
              <a:spcBef>
                <a:spcPts val="0"/>
              </a:spcBef>
              <a:defRPr/>
            </a:pPr>
            <a:r>
              <a:rPr lang="ru-RU" sz="2600" dirty="0">
                <a:latin typeface="Calibri" pitchFamily="34" charset="0"/>
              </a:rPr>
              <a:t>Для уменьшения мышечной ригидности, и  вызываемой ею гипертермии, могут использоваться </a:t>
            </a:r>
            <a:r>
              <a:rPr lang="ru-RU" sz="2600" b="1" dirty="0" err="1">
                <a:latin typeface="Calibri" pitchFamily="34" charset="0"/>
              </a:rPr>
              <a:t>бензодиазепины</a:t>
            </a:r>
            <a:r>
              <a:rPr lang="ru-RU" sz="2600" b="1" dirty="0">
                <a:latin typeface="Calibri" pitchFamily="34" charset="0"/>
              </a:rPr>
              <a:t> </a:t>
            </a:r>
            <a:r>
              <a:rPr lang="ru-RU" sz="2600" dirty="0">
                <a:latin typeface="Calibri" pitchFamily="34" charset="0"/>
              </a:rPr>
              <a:t>(</a:t>
            </a:r>
            <a:r>
              <a:rPr lang="ru-RU" sz="2600" b="1" dirty="0" err="1">
                <a:latin typeface="Calibri" pitchFamily="34" charset="0"/>
              </a:rPr>
              <a:t>диазепам</a:t>
            </a:r>
            <a:r>
              <a:rPr lang="ru-RU" sz="2600" dirty="0">
                <a:latin typeface="Calibri" pitchFamily="34" charset="0"/>
              </a:rPr>
              <a:t>, </a:t>
            </a:r>
            <a:r>
              <a:rPr lang="ru-RU" sz="2600" b="1" dirty="0" err="1">
                <a:latin typeface="Calibri" pitchFamily="34" charset="0"/>
              </a:rPr>
              <a:t>лоразепам</a:t>
            </a:r>
            <a:r>
              <a:rPr lang="ru-RU" sz="2600" dirty="0">
                <a:latin typeface="Calibri" pitchFamily="34" charset="0"/>
              </a:rPr>
              <a:t>) и прямой </a:t>
            </a:r>
            <a:r>
              <a:rPr lang="ru-RU" sz="2600" dirty="0" err="1">
                <a:latin typeface="Calibri" pitchFamily="34" charset="0"/>
              </a:rPr>
              <a:t>миорелаксант</a:t>
            </a:r>
            <a:r>
              <a:rPr lang="ru-RU" sz="2600" dirty="0">
                <a:latin typeface="Calibri" pitchFamily="34" charset="0"/>
              </a:rPr>
              <a:t> - </a:t>
            </a:r>
            <a:r>
              <a:rPr lang="ru-RU" sz="2600" b="1" dirty="0" err="1">
                <a:latin typeface="Calibri" pitchFamily="34" charset="0"/>
              </a:rPr>
              <a:t>дантролен</a:t>
            </a:r>
            <a:r>
              <a:rPr lang="ru-RU" sz="2600" b="1" dirty="0">
                <a:latin typeface="Calibri" pitchFamily="34" charset="0"/>
              </a:rPr>
              <a:t>.</a:t>
            </a:r>
          </a:p>
          <a:p>
            <a:pPr marL="468000" indent="-457200" algn="just">
              <a:spcBef>
                <a:spcPts val="0"/>
              </a:spcBef>
              <a:defRPr/>
            </a:pPr>
            <a:endParaRPr lang="ru-RU" sz="2600" dirty="0">
              <a:latin typeface="Calibri" pitchFamily="34" charset="0"/>
            </a:endParaRPr>
          </a:p>
          <a:p>
            <a:pPr marL="0" indent="-457200">
              <a:spcBef>
                <a:spcPts val="0"/>
              </a:spcBef>
              <a:buNone/>
              <a:defRPr/>
            </a:pPr>
            <a:endParaRPr lang="ru-RU" sz="2600" dirty="0">
              <a:latin typeface="Calibri" pitchFamily="34" charset="0"/>
            </a:endParaRPr>
          </a:p>
        </p:txBody>
      </p:sp>
    </p:spTree>
    <p:extLst>
      <p:ext uri="{BB962C8B-B14F-4D97-AF65-F5344CB8AC3E}">
        <p14:creationId xmlns:p14="http://schemas.microsoft.com/office/powerpoint/2010/main" val="3928715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9"/>
            <a:ext cx="8229600" cy="654032"/>
          </a:xfrm>
        </p:spPr>
        <p:txBody>
          <a:bodyPr/>
          <a:lstStyle/>
          <a:p>
            <a:r>
              <a:rPr lang="ru-RU" sz="3600" b="1" dirty="0">
                <a:solidFill>
                  <a:srgbClr val="C00000"/>
                </a:solidFill>
              </a:rPr>
              <a:t>Лечение маниакальных эпизодов</a:t>
            </a:r>
            <a:endParaRPr lang="ru-RU" sz="3600" dirty="0">
              <a:solidFill>
                <a:srgbClr val="C00000"/>
              </a:solidFill>
            </a:endParaRPr>
          </a:p>
        </p:txBody>
      </p:sp>
      <p:sp>
        <p:nvSpPr>
          <p:cNvPr id="25603" name="Rectangle 3"/>
          <p:cNvSpPr>
            <a:spLocks noGrp="1" noChangeArrowheads="1"/>
          </p:cNvSpPr>
          <p:nvPr>
            <p:ph type="body" idx="1"/>
          </p:nvPr>
        </p:nvSpPr>
        <p:spPr>
          <a:xfrm>
            <a:off x="1881158" y="1142985"/>
            <a:ext cx="8358246" cy="5526104"/>
          </a:xfrm>
        </p:spPr>
        <p:txBody>
          <a:bodyPr>
            <a:normAutofit lnSpcReduction="10000"/>
          </a:bodyPr>
          <a:lstStyle/>
          <a:p>
            <a:pPr algn="just">
              <a:lnSpc>
                <a:spcPct val="90000"/>
              </a:lnSpc>
            </a:pPr>
            <a:r>
              <a:rPr lang="ru-RU" sz="2400" dirty="0"/>
              <a:t>На этапе купирующей терапии, препараты первого выбора – </a:t>
            </a:r>
            <a:r>
              <a:rPr lang="ru-RU" sz="2400" dirty="0" err="1"/>
              <a:t>нормотимики</a:t>
            </a:r>
            <a:r>
              <a:rPr lang="ru-RU" sz="2400" dirty="0"/>
              <a:t> (соли лития, </a:t>
            </a:r>
            <a:r>
              <a:rPr lang="ru-RU" sz="2400" dirty="0" err="1"/>
              <a:t>карбамазепин</a:t>
            </a:r>
            <a:r>
              <a:rPr lang="ru-RU" sz="2400" dirty="0"/>
              <a:t>, </a:t>
            </a:r>
            <a:r>
              <a:rPr lang="ru-RU" sz="2400" dirty="0" err="1"/>
              <a:t>вальпроаты</a:t>
            </a:r>
            <a:r>
              <a:rPr lang="ru-RU" sz="2400" dirty="0"/>
              <a:t>). </a:t>
            </a:r>
          </a:p>
          <a:p>
            <a:pPr algn="just">
              <a:lnSpc>
                <a:spcPct val="90000"/>
              </a:lnSpc>
              <a:buNone/>
            </a:pPr>
            <a:endParaRPr lang="ru-RU" sz="2400" dirty="0"/>
          </a:p>
          <a:p>
            <a:pPr algn="just">
              <a:lnSpc>
                <a:spcPct val="90000"/>
              </a:lnSpc>
            </a:pPr>
            <a:r>
              <a:rPr lang="ru-RU" sz="2400" dirty="0"/>
              <a:t>Для коррекции расстройств сна – </a:t>
            </a:r>
            <a:br>
              <a:rPr lang="ru-RU" sz="2400" dirty="0"/>
            </a:br>
            <a:r>
              <a:rPr lang="ru-RU" sz="2400" dirty="0"/>
              <a:t>транквилизаторы (</a:t>
            </a:r>
            <a:r>
              <a:rPr lang="ru-RU" sz="2400" dirty="0" err="1"/>
              <a:t>диазепам</a:t>
            </a:r>
            <a:r>
              <a:rPr lang="ru-RU" sz="2400" dirty="0"/>
              <a:t>, </a:t>
            </a:r>
            <a:r>
              <a:rPr lang="ru-RU" sz="2400" dirty="0" err="1"/>
              <a:t>нитразепам</a:t>
            </a:r>
            <a:r>
              <a:rPr lang="ru-RU" sz="2400" dirty="0"/>
              <a:t> и пр.).</a:t>
            </a:r>
          </a:p>
          <a:p>
            <a:pPr algn="just">
              <a:lnSpc>
                <a:spcPct val="90000"/>
              </a:lnSpc>
              <a:buNone/>
            </a:pPr>
            <a:endParaRPr lang="ru-RU" sz="2400" dirty="0"/>
          </a:p>
          <a:p>
            <a:r>
              <a:rPr lang="ru-RU" sz="2400" dirty="0"/>
              <a:t>При психомоторном возбуждении, агрессивности, маниакально-бредовой симптоматике симптоматическая терапия  — седативные нейролептики (</a:t>
            </a:r>
            <a:r>
              <a:rPr lang="ru-RU" sz="2400" dirty="0" err="1"/>
              <a:t>галоперидол</a:t>
            </a:r>
            <a:r>
              <a:rPr lang="ru-RU" sz="2400" dirty="0"/>
              <a:t>, </a:t>
            </a:r>
            <a:r>
              <a:rPr lang="ru-RU" sz="2400" dirty="0" err="1"/>
              <a:t>тизерцин</a:t>
            </a:r>
            <a:r>
              <a:rPr lang="ru-RU" sz="2400" dirty="0"/>
              <a:t>).  </a:t>
            </a:r>
          </a:p>
          <a:p>
            <a:pPr algn="ctr">
              <a:buNone/>
            </a:pPr>
            <a:r>
              <a:rPr lang="ru-RU" sz="2400" b="1" dirty="0">
                <a:solidFill>
                  <a:srgbClr val="C00000"/>
                </a:solidFill>
              </a:rPr>
              <a:t>ПРОФИЛАКТИЧЕСКАЯ  ТЕРАПИЯ</a:t>
            </a:r>
          </a:p>
          <a:p>
            <a:r>
              <a:rPr lang="ru-RU" sz="2400" dirty="0"/>
              <a:t>Соли лития (карбонат, </a:t>
            </a:r>
            <a:r>
              <a:rPr lang="ru-RU" sz="2400" dirty="0" err="1"/>
              <a:t>оксибутират</a:t>
            </a:r>
            <a:r>
              <a:rPr lang="ru-RU" sz="2400" dirty="0"/>
              <a:t> и др.)</a:t>
            </a:r>
          </a:p>
          <a:p>
            <a:r>
              <a:rPr lang="ru-RU" sz="2400" dirty="0" err="1"/>
              <a:t>Антиконвульсанты</a:t>
            </a:r>
            <a:r>
              <a:rPr lang="ru-RU" sz="2400" dirty="0"/>
              <a:t> : </a:t>
            </a:r>
          </a:p>
          <a:p>
            <a:pPr marL="1080000">
              <a:spcBef>
                <a:spcPts val="600"/>
              </a:spcBef>
              <a:buFont typeface="Calibri" pitchFamily="34" charset="0"/>
              <a:buChar char="–"/>
            </a:pPr>
            <a:r>
              <a:rPr lang="ru-RU" sz="2400" dirty="0" err="1"/>
              <a:t>Карбамазепин</a:t>
            </a:r>
            <a:endParaRPr lang="ru-RU" sz="2400" dirty="0"/>
          </a:p>
          <a:p>
            <a:pPr marL="1080000">
              <a:spcBef>
                <a:spcPts val="600"/>
              </a:spcBef>
              <a:buFont typeface="Calibri" pitchFamily="34" charset="0"/>
              <a:buChar char="–"/>
            </a:pPr>
            <a:r>
              <a:rPr lang="ru-RU" sz="2400" dirty="0"/>
              <a:t>Соли </a:t>
            </a:r>
            <a:r>
              <a:rPr lang="ru-RU" sz="2400" dirty="0" err="1"/>
              <a:t>вальпроевой</a:t>
            </a:r>
            <a:r>
              <a:rPr lang="ru-RU" sz="2400" dirty="0"/>
              <a:t> кислоты  (</a:t>
            </a:r>
            <a:r>
              <a:rPr lang="ru-RU" sz="2400" dirty="0" err="1"/>
              <a:t>депакин</a:t>
            </a:r>
            <a:r>
              <a:rPr lang="ru-RU" sz="2400" dirty="0"/>
              <a:t>)  и др.</a:t>
            </a:r>
          </a:p>
          <a:p>
            <a:pPr algn="just">
              <a:lnSpc>
                <a:spcPct val="90000"/>
              </a:lnSpc>
            </a:pPr>
            <a:endParaRPr lang="ru-RU" sz="2400" dirty="0"/>
          </a:p>
          <a:p>
            <a:pPr algn="just">
              <a:lnSpc>
                <a:spcPct val="90000"/>
              </a:lnSpc>
            </a:pPr>
            <a:endParaRPr lang="ru-RU" sz="2400" dirty="0"/>
          </a:p>
        </p:txBody>
      </p:sp>
    </p:spTree>
    <p:extLst>
      <p:ext uri="{BB962C8B-B14F-4D97-AF65-F5344CB8AC3E}">
        <p14:creationId xmlns:p14="http://schemas.microsoft.com/office/powerpoint/2010/main" val="1026432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C00000"/>
                </a:solidFill>
              </a:rPr>
              <a:t>Психофармакотерапия</a:t>
            </a:r>
            <a:r>
              <a:rPr lang="ru-RU" b="1" dirty="0">
                <a:solidFill>
                  <a:srgbClr val="C00000"/>
                </a:solidFill>
              </a:rPr>
              <a:t> смешанных аффективных состояний </a:t>
            </a:r>
          </a:p>
        </p:txBody>
      </p:sp>
      <p:sp>
        <p:nvSpPr>
          <p:cNvPr id="3" name="Содержимое 2"/>
          <p:cNvSpPr>
            <a:spLocks noGrp="1"/>
          </p:cNvSpPr>
          <p:nvPr>
            <p:ph idx="1"/>
          </p:nvPr>
        </p:nvSpPr>
        <p:spPr>
          <a:xfrm>
            <a:off x="1738282" y="1857365"/>
            <a:ext cx="8715436" cy="4268799"/>
          </a:xfrm>
        </p:spPr>
        <p:txBody>
          <a:bodyPr>
            <a:normAutofit/>
          </a:bodyPr>
          <a:lstStyle/>
          <a:p>
            <a:pPr algn="just">
              <a:buNone/>
            </a:pPr>
            <a:r>
              <a:rPr lang="ru-RU" dirty="0"/>
              <a:t>	Терапевтическая  тактика  предусматривает комбинированное  применение </a:t>
            </a:r>
            <a:r>
              <a:rPr lang="ru-RU" b="1" dirty="0"/>
              <a:t>нейролептических    </a:t>
            </a:r>
            <a:r>
              <a:rPr lang="ru-RU" dirty="0"/>
              <a:t>и  </a:t>
            </a:r>
            <a:r>
              <a:rPr lang="ru-RU" b="1" dirty="0"/>
              <a:t>  </a:t>
            </a:r>
            <a:r>
              <a:rPr lang="ru-RU" b="1" dirty="0" err="1"/>
              <a:t>тимолептических</a:t>
            </a:r>
            <a:r>
              <a:rPr lang="ru-RU" b="1" dirty="0"/>
              <a:t> </a:t>
            </a:r>
            <a:r>
              <a:rPr lang="ru-RU" dirty="0"/>
              <a:t>препаратов,   оказывающих воздействие   как  на   маниакальные,   так  и  на  депрессивные компоненты   аффективных   проявлений.</a:t>
            </a:r>
          </a:p>
        </p:txBody>
      </p:sp>
    </p:spTree>
    <p:extLst>
      <p:ext uri="{BB962C8B-B14F-4D97-AF65-F5344CB8AC3E}">
        <p14:creationId xmlns:p14="http://schemas.microsoft.com/office/powerpoint/2010/main" val="2118893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7200" b="1" dirty="0">
                <a:solidFill>
                  <a:srgbClr val="A8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ШИЗОФРЕНИЯ</a:t>
            </a:r>
          </a:p>
        </p:txBody>
      </p:sp>
    </p:spTree>
    <p:extLst>
      <p:ext uri="{BB962C8B-B14F-4D97-AF65-F5344CB8AC3E}">
        <p14:creationId xmlns:p14="http://schemas.microsoft.com/office/powerpoint/2010/main" val="299138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A8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Шизофрения</a:t>
            </a:r>
            <a:endParaRPr lang="ru-RU" dirty="0">
              <a:solidFill>
                <a:srgbClr val="A8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Содержимое 2"/>
          <p:cNvSpPr>
            <a:spLocks noGrp="1"/>
          </p:cNvSpPr>
          <p:nvPr>
            <p:ph idx="1"/>
          </p:nvPr>
        </p:nvSpPr>
        <p:spPr>
          <a:xfrm>
            <a:off x="1487488" y="1440776"/>
            <a:ext cx="8686800" cy="4678363"/>
          </a:xfrm>
        </p:spPr>
        <p:txBody>
          <a:bodyPr>
            <a:normAutofit fontScale="92500"/>
          </a:bodyPr>
          <a:lstStyle/>
          <a:p>
            <a:pPr algn="just">
              <a:spcBef>
                <a:spcPts val="1800"/>
              </a:spcBef>
              <a:buNone/>
            </a:pPr>
            <a:r>
              <a:rPr lang="ru-RU" sz="2800" dirty="0"/>
              <a:t>- </a:t>
            </a:r>
            <a:r>
              <a:rPr lang="ru-RU" sz="2800" dirty="0">
                <a:latin typeface="Calibri" panose="020F0502020204030204" pitchFamily="34" charset="0"/>
                <a:cs typeface="Calibri" panose="020F0502020204030204" pitchFamily="34" charset="0"/>
              </a:rPr>
              <a:t>хроническое психическое эндогенное заболевание,  характеризующееся:</a:t>
            </a:r>
          </a:p>
          <a:p>
            <a:pPr algn="just">
              <a:spcBef>
                <a:spcPts val="1800"/>
              </a:spcBef>
            </a:pPr>
            <a:r>
              <a:rPr lang="ru-RU" sz="2800" dirty="0">
                <a:latin typeface="Calibri" panose="020F0502020204030204" pitchFamily="34" charset="0"/>
                <a:cs typeface="Calibri" panose="020F0502020204030204" pitchFamily="34" charset="0"/>
              </a:rPr>
              <a:t> </a:t>
            </a:r>
            <a:r>
              <a:rPr lang="ru-RU" sz="2800" b="1" dirty="0">
                <a:solidFill>
                  <a:srgbClr val="A80000"/>
                </a:solidFill>
                <a:latin typeface="Calibri" panose="020F0502020204030204" pitchFamily="34" charset="0"/>
                <a:cs typeface="Calibri" panose="020F0502020204030204" pitchFamily="34" charset="0"/>
              </a:rPr>
              <a:t>дисгармоничностью</a:t>
            </a:r>
            <a:r>
              <a:rPr lang="ru-RU" sz="2800" b="1" dirty="0">
                <a:latin typeface="Calibri" panose="020F0502020204030204" pitchFamily="34" charset="0"/>
                <a:cs typeface="Calibri" panose="020F0502020204030204" pitchFamily="34" charset="0"/>
              </a:rPr>
              <a:t> </a:t>
            </a:r>
            <a:r>
              <a:rPr lang="ru-RU" sz="2800" b="1" dirty="0">
                <a:solidFill>
                  <a:srgbClr val="A80000"/>
                </a:solidFill>
                <a:latin typeface="Calibri" panose="020F0502020204030204" pitchFamily="34" charset="0"/>
                <a:cs typeface="Calibri" panose="020F0502020204030204" pitchFamily="34" charset="0"/>
              </a:rPr>
              <a:t>и утратой единства психических функций</a:t>
            </a:r>
            <a:r>
              <a:rPr lang="ru-RU" sz="2800" b="1" dirty="0">
                <a:latin typeface="Calibri" panose="020F0502020204030204" pitchFamily="34" charset="0"/>
                <a:cs typeface="Calibri" panose="020F0502020204030204" pitchFamily="34" charset="0"/>
              </a:rPr>
              <a:t> </a:t>
            </a:r>
            <a:r>
              <a:rPr lang="ru-RU" sz="2800" dirty="0">
                <a:latin typeface="Calibri" panose="020F0502020204030204" pitchFamily="34" charset="0"/>
                <a:cs typeface="Calibri" panose="020F0502020204030204" pitchFamily="34" charset="0"/>
              </a:rPr>
              <a:t>(мышления, эмоций, поведения, моторики)</a:t>
            </a:r>
          </a:p>
          <a:p>
            <a:pPr algn="just">
              <a:spcBef>
                <a:spcPts val="1800"/>
              </a:spcBef>
              <a:buNone/>
            </a:pPr>
            <a:endParaRPr lang="ru-RU" sz="2800" dirty="0">
              <a:latin typeface="Calibri" panose="020F0502020204030204" pitchFamily="34" charset="0"/>
              <a:cs typeface="Calibri" panose="020F0502020204030204" pitchFamily="34" charset="0"/>
            </a:endParaRPr>
          </a:p>
          <a:p>
            <a:pPr algn="just"/>
            <a:r>
              <a:rPr lang="ru-RU" sz="2800" dirty="0" err="1">
                <a:latin typeface="Calibri" panose="020F0502020204030204" pitchFamily="34" charset="0"/>
                <a:cs typeface="Calibri" panose="020F0502020204030204" pitchFamily="34" charset="0"/>
              </a:rPr>
              <a:t>прогредиентным</a:t>
            </a:r>
            <a:r>
              <a:rPr lang="ru-RU" sz="2800" dirty="0">
                <a:latin typeface="Calibri" panose="020F0502020204030204" pitchFamily="34" charset="0"/>
                <a:cs typeface="Calibri" panose="020F0502020204030204" pitchFamily="34" charset="0"/>
              </a:rPr>
              <a:t>  (непрерывным или приступообразным) течением  с нарастающим </a:t>
            </a:r>
            <a:r>
              <a:rPr lang="ru-RU" sz="2800" b="1" dirty="0">
                <a:latin typeface="Calibri" panose="020F0502020204030204" pitchFamily="34" charset="0"/>
                <a:cs typeface="Calibri" panose="020F0502020204030204" pitchFamily="34" charset="0"/>
              </a:rPr>
              <a:t>дефектом</a:t>
            </a:r>
            <a:r>
              <a:rPr lang="ru-RU" sz="2800" dirty="0">
                <a:latin typeface="Calibri" panose="020F0502020204030204" pitchFamily="34" charset="0"/>
                <a:cs typeface="Calibri" panose="020F0502020204030204" pitchFamily="34" charset="0"/>
              </a:rPr>
              <a:t> личности в виде </a:t>
            </a:r>
            <a:r>
              <a:rPr lang="ru-RU" sz="2800" b="1" dirty="0" err="1">
                <a:solidFill>
                  <a:srgbClr val="A80000"/>
                </a:solidFill>
                <a:latin typeface="Calibri" panose="020F0502020204030204" pitchFamily="34" charset="0"/>
                <a:cs typeface="Calibri" panose="020F0502020204030204" pitchFamily="34" charset="0"/>
              </a:rPr>
              <a:t>аутичность</a:t>
            </a:r>
            <a:r>
              <a:rPr lang="ru-RU" sz="2800" b="1" dirty="0">
                <a:solidFill>
                  <a:srgbClr val="A80000"/>
                </a:solidFill>
                <a:latin typeface="Calibri" panose="020F0502020204030204" pitchFamily="34" charset="0"/>
                <a:cs typeface="Calibri" panose="020F0502020204030204" pitchFamily="34" charset="0"/>
              </a:rPr>
              <a:t>, снижения энергетического потенциала, эмоционального обеднения</a:t>
            </a:r>
          </a:p>
          <a:p>
            <a:pPr algn="just">
              <a:spcBef>
                <a:spcPts val="1800"/>
              </a:spcBef>
            </a:pPr>
            <a:endParaRPr lang="ru-RU" sz="2800" dirty="0"/>
          </a:p>
        </p:txBody>
      </p:sp>
    </p:spTree>
    <p:extLst>
      <p:ext uri="{BB962C8B-B14F-4D97-AF65-F5344CB8AC3E}">
        <p14:creationId xmlns:p14="http://schemas.microsoft.com/office/powerpoint/2010/main" val="2122135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A80000"/>
                </a:solidFill>
                <a:effectLst>
                  <a:outerShdw blurRad="38100" dist="38100" dir="2700000" algn="tl">
                    <a:srgbClr val="000000">
                      <a:alpha val="43137"/>
                    </a:srgbClr>
                  </a:outerShdw>
                </a:effectLst>
              </a:rPr>
              <a:t>Эпидемиология шизофрении</a:t>
            </a:r>
          </a:p>
        </p:txBody>
      </p:sp>
      <p:sp>
        <p:nvSpPr>
          <p:cNvPr id="3" name="Содержимое 2"/>
          <p:cNvSpPr>
            <a:spLocks noGrp="1"/>
          </p:cNvSpPr>
          <p:nvPr>
            <p:ph idx="1"/>
          </p:nvPr>
        </p:nvSpPr>
        <p:spPr/>
        <p:txBody>
          <a:bodyPr/>
          <a:lstStyle/>
          <a:p>
            <a:pPr algn="just">
              <a:spcBef>
                <a:spcPts val="1800"/>
              </a:spcBef>
              <a:spcAft>
                <a:spcPts val="1800"/>
              </a:spcAft>
            </a:pPr>
            <a:r>
              <a:rPr lang="ru-RU" dirty="0"/>
              <a:t>Распространенность - около 1% населения в любой стране мира</a:t>
            </a:r>
          </a:p>
          <a:p>
            <a:pPr algn="just">
              <a:spcBef>
                <a:spcPts val="1800"/>
              </a:spcBef>
              <a:spcAft>
                <a:spcPts val="1800"/>
              </a:spcAft>
            </a:pPr>
            <a:r>
              <a:rPr lang="ru-RU" dirty="0"/>
              <a:t>Наибольшая заболеваемость в возрастном периоде 20-29 лет</a:t>
            </a:r>
          </a:p>
          <a:p>
            <a:pPr algn="just">
              <a:spcBef>
                <a:spcPts val="1800"/>
              </a:spcBef>
              <a:spcAft>
                <a:spcPts val="1800"/>
              </a:spcAft>
            </a:pPr>
            <a:r>
              <a:rPr lang="ru-RU" dirty="0"/>
              <a:t>Мужчины : Женщины = 1 : 1</a:t>
            </a:r>
          </a:p>
        </p:txBody>
      </p:sp>
    </p:spTree>
    <p:extLst>
      <p:ext uri="{BB962C8B-B14F-4D97-AF65-F5344CB8AC3E}">
        <p14:creationId xmlns:p14="http://schemas.microsoft.com/office/powerpoint/2010/main" val="1111706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C00000"/>
                </a:solidFill>
              </a:rPr>
              <a:t>ОСНОВНЫЕ КОНЦЕПЦИИ ЭТИОЛОГИИ ШИЗОФРЕНИИ </a:t>
            </a:r>
          </a:p>
        </p:txBody>
      </p:sp>
      <p:sp>
        <p:nvSpPr>
          <p:cNvPr id="3" name="Объект 2"/>
          <p:cNvSpPr>
            <a:spLocks noGrp="1"/>
          </p:cNvSpPr>
          <p:nvPr>
            <p:ph idx="1"/>
          </p:nvPr>
        </p:nvSpPr>
        <p:spPr>
          <a:xfrm>
            <a:off x="2207568" y="1628801"/>
            <a:ext cx="8229600" cy="4525963"/>
          </a:xfrm>
        </p:spPr>
        <p:txBody>
          <a:bodyPr/>
          <a:lstStyle/>
          <a:p>
            <a:pPr marL="0" indent="0">
              <a:buNone/>
            </a:pPr>
            <a:r>
              <a:rPr lang="ru-RU" dirty="0"/>
              <a:t>- биологическая</a:t>
            </a:r>
          </a:p>
          <a:p>
            <a:pPr marL="0" indent="0">
              <a:buNone/>
            </a:pPr>
            <a:r>
              <a:rPr lang="ru-RU" dirty="0"/>
              <a:t>- психологическая</a:t>
            </a:r>
          </a:p>
          <a:p>
            <a:pPr marL="0" indent="0">
              <a:buNone/>
            </a:pPr>
            <a:r>
              <a:rPr lang="ru-RU" dirty="0"/>
              <a:t>- социальная</a:t>
            </a:r>
          </a:p>
          <a:p>
            <a:pPr marL="0" indent="0">
              <a:buNone/>
            </a:pPr>
            <a:r>
              <a:rPr lang="ru-RU" dirty="0"/>
              <a:t>- </a:t>
            </a:r>
            <a:r>
              <a:rPr lang="ru-RU" dirty="0" err="1"/>
              <a:t>биопсихосоциальная</a:t>
            </a:r>
            <a:r>
              <a:rPr lang="ru-RU" dirty="0"/>
              <a:t> (смешанная)</a:t>
            </a:r>
          </a:p>
        </p:txBody>
      </p:sp>
    </p:spTree>
    <p:extLst>
      <p:ext uri="{BB962C8B-B14F-4D97-AF65-F5344CB8AC3E}">
        <p14:creationId xmlns:p14="http://schemas.microsoft.com/office/powerpoint/2010/main" val="4225607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800" y="152400"/>
            <a:ext cx="8229600" cy="540296"/>
          </a:xfrm>
        </p:spPr>
        <p:txBody>
          <a:bodyPr>
            <a:normAutofit fontScale="90000"/>
          </a:bodyPr>
          <a:lstStyle/>
          <a:p>
            <a:r>
              <a:rPr lang="ru-RU" b="1" dirty="0">
                <a:solidFill>
                  <a:srgbClr val="A8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Этиология шизофрении (гипотезы):</a:t>
            </a:r>
            <a:endParaRPr lang="ru-RU" dirty="0">
              <a:solidFill>
                <a:srgbClr val="A8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Содержимое 2"/>
          <p:cNvSpPr>
            <a:spLocks noGrp="1"/>
          </p:cNvSpPr>
          <p:nvPr>
            <p:ph idx="1"/>
          </p:nvPr>
        </p:nvSpPr>
        <p:spPr>
          <a:xfrm>
            <a:off x="1752600" y="838200"/>
            <a:ext cx="8686800" cy="5867400"/>
          </a:xfrm>
        </p:spPr>
        <p:txBody>
          <a:bodyPr>
            <a:noAutofit/>
          </a:bodyPr>
          <a:lstStyle/>
          <a:p>
            <a:pPr algn="just">
              <a:buNone/>
            </a:pPr>
            <a:r>
              <a:rPr lang="ru-RU" sz="2200" dirty="0"/>
              <a:t>- </a:t>
            </a:r>
            <a:r>
              <a:rPr lang="ru-RU" sz="2000" b="1" dirty="0"/>
              <a:t>Генетическая - </a:t>
            </a:r>
            <a:r>
              <a:rPr lang="ru-RU" sz="2000" dirty="0"/>
              <a:t>основана на высокой </a:t>
            </a:r>
            <a:r>
              <a:rPr lang="ru-RU" sz="2000" dirty="0" err="1"/>
              <a:t>конкорадантности</a:t>
            </a:r>
            <a:r>
              <a:rPr lang="ru-RU" sz="2000" dirty="0"/>
              <a:t> заболевания у однояйцевых близнецов (около 50%) и сибсов. Предполагается </a:t>
            </a:r>
            <a:r>
              <a:rPr lang="ru-RU" sz="2000" dirty="0" err="1"/>
              <a:t>полигенный</a:t>
            </a:r>
            <a:r>
              <a:rPr lang="ru-RU" sz="2000" dirty="0"/>
              <a:t> тип наследования, но  специфических генов не выявлено.</a:t>
            </a:r>
          </a:p>
          <a:p>
            <a:pPr algn="just">
              <a:buNone/>
            </a:pPr>
            <a:r>
              <a:rPr lang="ru-RU" sz="2000" dirty="0"/>
              <a:t>- </a:t>
            </a:r>
            <a:r>
              <a:rPr lang="ru-RU" sz="2000" b="1" dirty="0"/>
              <a:t>Неблагоприятное воздействие среды - </a:t>
            </a:r>
            <a:r>
              <a:rPr lang="ru-RU" sz="2000" dirty="0"/>
              <a:t>основана на повышении уровня заболеваемости у социально неблагополучных, дискриминированных, мигрантов и пр.</a:t>
            </a:r>
          </a:p>
          <a:p>
            <a:pPr algn="just">
              <a:buFontTx/>
              <a:buChar char="-"/>
            </a:pPr>
            <a:r>
              <a:rPr lang="ru-RU" sz="2000" b="1" dirty="0"/>
              <a:t>Психодинамическая</a:t>
            </a:r>
          </a:p>
          <a:p>
            <a:pPr algn="just">
              <a:buFontTx/>
              <a:buChar char="-"/>
            </a:pPr>
            <a:r>
              <a:rPr lang="ru-RU" sz="2000" b="1" dirty="0"/>
              <a:t>Инфекционная</a:t>
            </a:r>
          </a:p>
          <a:p>
            <a:pPr algn="just">
              <a:buFontTx/>
              <a:buChar char="-"/>
            </a:pPr>
            <a:r>
              <a:rPr lang="ru-RU" sz="2000" b="1" dirty="0"/>
              <a:t>Аутоиммунная</a:t>
            </a:r>
          </a:p>
          <a:p>
            <a:pPr algn="just">
              <a:buFontTx/>
              <a:buChar char="-"/>
            </a:pPr>
            <a:r>
              <a:rPr lang="ru-RU" sz="2000" b="1" dirty="0"/>
              <a:t>Модель   «</a:t>
            </a:r>
            <a:r>
              <a:rPr lang="ru-RU" sz="2000" b="1" dirty="0" err="1"/>
              <a:t>стресс-диатеза</a:t>
            </a:r>
            <a:r>
              <a:rPr lang="ru-RU" sz="2000" b="1" dirty="0"/>
              <a:t>» : </a:t>
            </a:r>
          </a:p>
          <a:p>
            <a:pPr algn="just"/>
            <a:r>
              <a:rPr lang="ru-RU" sz="2000" b="1" dirty="0" err="1">
                <a:solidFill>
                  <a:srgbClr val="A80000"/>
                </a:solidFill>
              </a:rPr>
              <a:t>предраспологающий</a:t>
            </a:r>
            <a:r>
              <a:rPr lang="ru-RU" sz="2000" b="1" dirty="0">
                <a:solidFill>
                  <a:srgbClr val="A80000"/>
                </a:solidFill>
              </a:rPr>
              <a:t> фактор </a:t>
            </a:r>
            <a:r>
              <a:rPr lang="ru-RU" sz="2000" dirty="0"/>
              <a:t>- наследственность, дизонтогенетические  </a:t>
            </a:r>
            <a:r>
              <a:rPr lang="ru-RU" sz="2000" dirty="0" err="1"/>
              <a:t>предикции</a:t>
            </a:r>
            <a:r>
              <a:rPr lang="ru-RU" sz="2000" dirty="0"/>
              <a:t> </a:t>
            </a:r>
          </a:p>
          <a:p>
            <a:pPr algn="just"/>
            <a:r>
              <a:rPr lang="ru-RU" sz="2000" dirty="0">
                <a:solidFill>
                  <a:srgbClr val="A80000"/>
                </a:solidFill>
              </a:rPr>
              <a:t>"</a:t>
            </a:r>
            <a:r>
              <a:rPr lang="ru-RU" sz="2000" b="1" dirty="0">
                <a:solidFill>
                  <a:srgbClr val="A80000"/>
                </a:solidFill>
              </a:rPr>
              <a:t>пусковой</a:t>
            </a:r>
            <a:r>
              <a:rPr lang="ru-RU" sz="2000" dirty="0">
                <a:solidFill>
                  <a:srgbClr val="A80000"/>
                </a:solidFill>
              </a:rPr>
              <a:t>"</a:t>
            </a:r>
            <a:r>
              <a:rPr lang="ru-RU" sz="2000" dirty="0"/>
              <a:t> - социальное неблагополучие, психогении, соматические заболевания, инфекции, употребление ПАВ (алкоголя, наркотиков и т.д.)</a:t>
            </a:r>
          </a:p>
          <a:p>
            <a:pPr algn="just"/>
            <a:endParaRPr lang="ru-RU" sz="2200" dirty="0"/>
          </a:p>
        </p:txBody>
      </p:sp>
    </p:spTree>
    <p:extLst>
      <p:ext uri="{BB962C8B-B14F-4D97-AF65-F5344CB8AC3E}">
        <p14:creationId xmlns:p14="http://schemas.microsoft.com/office/powerpoint/2010/main" val="29091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4100" y="500043"/>
            <a:ext cx="7143800" cy="5340369"/>
          </a:xfrm>
        </p:spPr>
        <p:txBody>
          <a:bodyPr>
            <a:normAutofit fontScale="92500" lnSpcReduction="20000"/>
          </a:bodyPr>
          <a:lstStyle/>
          <a:p>
            <a:pPr algn="just">
              <a:buNone/>
            </a:pPr>
            <a:r>
              <a:rPr lang="ru-RU" sz="4000" dirty="0"/>
              <a:t>	</a:t>
            </a:r>
          </a:p>
          <a:p>
            <a:pPr algn="just"/>
            <a:r>
              <a:rPr lang="ru-RU" sz="4000" b="1" dirty="0"/>
              <a:t>при аффективном психозе:</a:t>
            </a:r>
          </a:p>
          <a:p>
            <a:pPr marL="0" indent="0" algn="just">
              <a:buNone/>
            </a:pPr>
            <a:r>
              <a:rPr lang="ru-RU" sz="4000" b="1" dirty="0" err="1">
                <a:solidFill>
                  <a:srgbClr val="C00000"/>
                </a:solidFill>
              </a:rPr>
              <a:t>и</a:t>
            </a:r>
            <a:r>
              <a:rPr lang="ru-RU" sz="4000" b="1" i="1" dirty="0" err="1">
                <a:solidFill>
                  <a:srgbClr val="C00000"/>
                </a:solidFill>
              </a:rPr>
              <a:t>нтермиссия</a:t>
            </a:r>
            <a:r>
              <a:rPr lang="ru-RU" sz="4000" b="1" i="1" dirty="0"/>
              <a:t> - </a:t>
            </a:r>
            <a:r>
              <a:rPr lang="ru-RU" sz="4000" dirty="0"/>
              <a:t>"светлый промежуток", отсутствие </a:t>
            </a:r>
            <a:r>
              <a:rPr lang="ru-RU" sz="4000" dirty="0" err="1"/>
              <a:t>резидуальной</a:t>
            </a:r>
            <a:r>
              <a:rPr lang="ru-RU" sz="4000" dirty="0"/>
              <a:t> симптоматики</a:t>
            </a:r>
            <a:endParaRPr lang="en-US" sz="4000" dirty="0"/>
          </a:p>
          <a:p>
            <a:pPr algn="just"/>
            <a:endParaRPr lang="en-US" sz="4000" b="1" dirty="0"/>
          </a:p>
          <a:p>
            <a:pPr algn="just"/>
            <a:r>
              <a:rPr lang="ru-RU" sz="4000" b="1" dirty="0"/>
              <a:t>при шизофрении: </a:t>
            </a:r>
          </a:p>
          <a:p>
            <a:pPr marL="0" indent="0" algn="just">
              <a:buNone/>
            </a:pPr>
            <a:r>
              <a:rPr lang="ru-RU" sz="4000" b="1" dirty="0">
                <a:solidFill>
                  <a:srgbClr val="C00000"/>
                </a:solidFill>
              </a:rPr>
              <a:t>р</a:t>
            </a:r>
            <a:r>
              <a:rPr lang="ru-RU" sz="4000" b="1" i="1" dirty="0">
                <a:solidFill>
                  <a:srgbClr val="C00000"/>
                </a:solidFill>
              </a:rPr>
              <a:t>емиссия</a:t>
            </a:r>
            <a:r>
              <a:rPr lang="ru-RU" sz="4000" b="1" i="1" dirty="0"/>
              <a:t> </a:t>
            </a:r>
            <a:r>
              <a:rPr lang="ru-RU" sz="4000" i="1" dirty="0"/>
              <a:t>(присутствует</a:t>
            </a:r>
            <a:r>
              <a:rPr lang="ru-RU" sz="4000" dirty="0"/>
              <a:t> </a:t>
            </a:r>
            <a:r>
              <a:rPr lang="ru-RU" sz="4000" dirty="0" err="1"/>
              <a:t>резидуальная</a:t>
            </a:r>
            <a:r>
              <a:rPr lang="ru-RU" sz="4000" dirty="0"/>
              <a:t> негативная </a:t>
            </a:r>
            <a:r>
              <a:rPr lang="en-US" sz="4000" dirty="0"/>
              <a:t> </a:t>
            </a:r>
            <a:r>
              <a:rPr lang="ru-RU" sz="4000" dirty="0"/>
              <a:t>симптоматика)</a:t>
            </a:r>
          </a:p>
          <a:p>
            <a:pPr algn="just"/>
            <a:endParaRPr lang="ru-RU" sz="4000" dirty="0"/>
          </a:p>
        </p:txBody>
      </p:sp>
    </p:spTree>
    <p:extLst>
      <p:ext uri="{BB962C8B-B14F-4D97-AF65-F5344CB8AC3E}">
        <p14:creationId xmlns:p14="http://schemas.microsoft.com/office/powerpoint/2010/main" val="2978229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693" y="116632"/>
            <a:ext cx="8229600" cy="576064"/>
          </a:xfrm>
        </p:spPr>
        <p:txBody>
          <a:bodyPr>
            <a:normAutofit fontScale="90000"/>
          </a:bodyPr>
          <a:lstStyle/>
          <a:p>
            <a:r>
              <a:rPr lang="ru-RU" b="1" dirty="0">
                <a:solidFill>
                  <a:srgbClr val="C00000"/>
                </a:solidFill>
              </a:rPr>
              <a:t>Биологические концепции</a:t>
            </a:r>
          </a:p>
        </p:txBody>
      </p:sp>
      <p:sp>
        <p:nvSpPr>
          <p:cNvPr id="3" name="Объект 2"/>
          <p:cNvSpPr>
            <a:spLocks noGrp="1"/>
          </p:cNvSpPr>
          <p:nvPr>
            <p:ph idx="1"/>
          </p:nvPr>
        </p:nvSpPr>
        <p:spPr>
          <a:xfrm>
            <a:off x="1703512" y="908720"/>
            <a:ext cx="8784976" cy="5760640"/>
          </a:xfrm>
        </p:spPr>
        <p:txBody>
          <a:bodyPr>
            <a:normAutofit fontScale="70000" lnSpcReduction="20000"/>
          </a:bodyPr>
          <a:lstStyle/>
          <a:p>
            <a:pPr marL="0" indent="0" algn="just">
              <a:lnSpc>
                <a:spcPct val="110000"/>
              </a:lnSpc>
              <a:spcBef>
                <a:spcPts val="600"/>
              </a:spcBef>
              <a:spcAft>
                <a:spcPts val="600"/>
              </a:spcAft>
              <a:buNone/>
            </a:pPr>
            <a:r>
              <a:rPr lang="ru-RU" b="1" dirty="0"/>
              <a:t>Нейрохимическая модель</a:t>
            </a:r>
            <a:r>
              <a:rPr lang="ru-RU" dirty="0"/>
              <a:t>: в патогенезе шизофрении основополагающую роль играет дисбаланс </a:t>
            </a:r>
            <a:r>
              <a:rPr lang="ru-RU" dirty="0" err="1"/>
              <a:t>дофаминергической</a:t>
            </a:r>
            <a:r>
              <a:rPr lang="ru-RU" dirty="0"/>
              <a:t> активности, а также других </a:t>
            </a:r>
            <a:r>
              <a:rPr lang="ru-RU" dirty="0" err="1"/>
              <a:t>нейротрансмиттеров</a:t>
            </a:r>
            <a:r>
              <a:rPr lang="ru-RU" dirty="0"/>
              <a:t>: серотонина, гамма-аминомасляной кислоты, </a:t>
            </a:r>
            <a:r>
              <a:rPr lang="ru-RU" dirty="0" err="1"/>
              <a:t>глутамата</a:t>
            </a:r>
            <a:r>
              <a:rPr lang="ru-RU" dirty="0"/>
              <a:t>, норадреналина, ацетилхолина и различных </a:t>
            </a:r>
            <a:r>
              <a:rPr lang="ru-RU" dirty="0" err="1"/>
              <a:t>нейропептидов</a:t>
            </a:r>
            <a:r>
              <a:rPr lang="ru-RU" dirty="0"/>
              <a:t>. Установлена связь между продуктивными расстройствами и повышенной </a:t>
            </a:r>
            <a:r>
              <a:rPr lang="ru-RU" dirty="0" err="1"/>
              <a:t>дофаминергической</a:t>
            </a:r>
            <a:r>
              <a:rPr lang="ru-RU" dirty="0"/>
              <a:t> активностью в </a:t>
            </a:r>
            <a:r>
              <a:rPr lang="ru-RU" dirty="0" err="1"/>
              <a:t>мезолимбическом</a:t>
            </a:r>
            <a:r>
              <a:rPr lang="ru-RU" dirty="0"/>
              <a:t> тракте, а также между первичными негативными симптомами и сниженной </a:t>
            </a:r>
            <a:r>
              <a:rPr lang="ru-RU" dirty="0" err="1"/>
              <a:t>дофаминергической</a:t>
            </a:r>
            <a:r>
              <a:rPr lang="ru-RU" dirty="0"/>
              <a:t> активностью в </a:t>
            </a:r>
            <a:r>
              <a:rPr lang="ru-RU" dirty="0" err="1"/>
              <a:t>мезокортикальном</a:t>
            </a:r>
            <a:r>
              <a:rPr lang="ru-RU" dirty="0"/>
              <a:t> тракте.</a:t>
            </a:r>
          </a:p>
          <a:p>
            <a:pPr marL="0" indent="0" algn="just">
              <a:lnSpc>
                <a:spcPct val="110000"/>
              </a:lnSpc>
              <a:spcBef>
                <a:spcPts val="600"/>
              </a:spcBef>
              <a:spcAft>
                <a:spcPts val="600"/>
              </a:spcAft>
              <a:buNone/>
            </a:pPr>
            <a:r>
              <a:rPr lang="ru-RU" dirty="0"/>
              <a:t>• Полученные данные позволили сформулировать "</a:t>
            </a:r>
            <a:r>
              <a:rPr lang="ru-RU" dirty="0" err="1"/>
              <a:t>дофаминовую</a:t>
            </a:r>
            <a:r>
              <a:rPr lang="ru-RU" dirty="0"/>
              <a:t> гипотезу" шизофрении, которая явилась базисом для обоснования применения нейролептиков при шизофрении.</a:t>
            </a:r>
          </a:p>
          <a:p>
            <a:pPr marL="0" indent="0" algn="just">
              <a:lnSpc>
                <a:spcPct val="110000"/>
              </a:lnSpc>
              <a:spcBef>
                <a:spcPts val="600"/>
              </a:spcBef>
              <a:spcAft>
                <a:spcPts val="600"/>
              </a:spcAft>
              <a:buNone/>
            </a:pPr>
            <a:r>
              <a:rPr lang="ru-RU" dirty="0"/>
              <a:t>• Кроме </a:t>
            </a:r>
            <a:r>
              <a:rPr lang="ru-RU" dirty="0" err="1"/>
              <a:t>дофаминергического</a:t>
            </a:r>
            <a:r>
              <a:rPr lang="ru-RU" dirty="0"/>
              <a:t> дисбаланса было установлено, что при доминирующей продуктивной симптоматике увеличено количество </a:t>
            </a:r>
            <a:r>
              <a:rPr lang="ru-RU" dirty="0" err="1"/>
              <a:t>холецистокинина</a:t>
            </a:r>
            <a:r>
              <a:rPr lang="ru-RU" dirty="0"/>
              <a:t>, </a:t>
            </a:r>
            <a:r>
              <a:rPr lang="ru-RU" dirty="0" err="1"/>
              <a:t>соматостатина</a:t>
            </a:r>
            <a:r>
              <a:rPr lang="ru-RU" dirty="0"/>
              <a:t>, вазопрессина.</a:t>
            </a:r>
          </a:p>
          <a:p>
            <a:pPr marL="0" indent="0" algn="just">
              <a:lnSpc>
                <a:spcPct val="110000"/>
              </a:lnSpc>
              <a:spcBef>
                <a:spcPts val="600"/>
              </a:spcBef>
              <a:spcAft>
                <a:spcPts val="600"/>
              </a:spcAft>
              <a:buNone/>
            </a:pPr>
            <a:r>
              <a:rPr lang="ru-RU" dirty="0"/>
              <a:t>• При доминирующей негативной симптоматике отмечался дефицит норадреналина и серотонина.</a:t>
            </a:r>
          </a:p>
        </p:txBody>
      </p:sp>
    </p:spTree>
    <p:extLst>
      <p:ext uri="{BB962C8B-B14F-4D97-AF65-F5344CB8AC3E}">
        <p14:creationId xmlns:p14="http://schemas.microsoft.com/office/powerpoint/2010/main" val="39593505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9762"/>
          </a:xfrm>
        </p:spPr>
        <p:txBody>
          <a:bodyPr>
            <a:normAutofit fontScale="90000"/>
          </a:bodyPr>
          <a:lstStyle/>
          <a:p>
            <a:r>
              <a:rPr lang="ru-RU" b="1" dirty="0">
                <a:solidFill>
                  <a:srgbClr val="A80000"/>
                </a:solidFill>
                <a:effectLst>
                  <a:outerShdw blurRad="38100" dist="38100" dir="2700000" algn="tl">
                    <a:srgbClr val="000000">
                      <a:alpha val="43137"/>
                    </a:srgbClr>
                  </a:outerShdw>
                </a:effectLst>
              </a:rPr>
              <a:t>Патогенез шизофрении</a:t>
            </a:r>
            <a:endParaRPr lang="ru-RU" dirty="0">
              <a:solidFill>
                <a:srgbClr val="A8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752600" y="1066800"/>
            <a:ext cx="8610600" cy="5638800"/>
          </a:xfrm>
        </p:spPr>
        <p:txBody>
          <a:bodyPr>
            <a:normAutofit fontScale="70000" lnSpcReduction="20000"/>
          </a:bodyPr>
          <a:lstStyle/>
          <a:p>
            <a:pPr algn="just">
              <a:spcBef>
                <a:spcPts val="1200"/>
              </a:spcBef>
              <a:buNone/>
            </a:pPr>
            <a:r>
              <a:rPr lang="ru-RU" dirty="0"/>
              <a:t>Патогенетические механизмы:</a:t>
            </a:r>
          </a:p>
          <a:p>
            <a:pPr algn="just">
              <a:spcBef>
                <a:spcPts val="1200"/>
              </a:spcBef>
            </a:pPr>
            <a:r>
              <a:rPr lang="ru-RU" dirty="0" err="1"/>
              <a:t>найротрансмиттерные</a:t>
            </a:r>
            <a:r>
              <a:rPr lang="ru-RU" dirty="0"/>
              <a:t> нарушения (</a:t>
            </a:r>
            <a:r>
              <a:rPr lang="ru-RU" b="1" dirty="0" err="1"/>
              <a:t>дофаминовая</a:t>
            </a:r>
            <a:r>
              <a:rPr lang="ru-RU" b="1" dirty="0"/>
              <a:t> и </a:t>
            </a:r>
            <a:r>
              <a:rPr lang="ru-RU" b="1" dirty="0" err="1"/>
              <a:t>серотониновая</a:t>
            </a:r>
            <a:r>
              <a:rPr lang="ru-RU" b="1" dirty="0"/>
              <a:t> </a:t>
            </a:r>
            <a:r>
              <a:rPr lang="ru-RU" dirty="0"/>
              <a:t>гипотезы)</a:t>
            </a:r>
          </a:p>
          <a:p>
            <a:pPr algn="just">
              <a:spcBef>
                <a:spcPts val="1200"/>
              </a:spcBef>
            </a:pPr>
            <a:r>
              <a:rPr lang="ru-RU" dirty="0"/>
              <a:t>атрофия </a:t>
            </a:r>
            <a:r>
              <a:rPr lang="ru-RU" dirty="0" err="1"/>
              <a:t>префронтальной</a:t>
            </a:r>
            <a:r>
              <a:rPr lang="ru-RU" dirty="0"/>
              <a:t> коры и др. морфологические изменения </a:t>
            </a:r>
          </a:p>
          <a:p>
            <a:pPr algn="just">
              <a:spcBef>
                <a:spcPts val="1200"/>
              </a:spcBef>
              <a:buNone/>
            </a:pPr>
            <a:endParaRPr lang="ru-RU" i="1" dirty="0"/>
          </a:p>
          <a:p>
            <a:pPr algn="just">
              <a:spcBef>
                <a:spcPts val="1200"/>
              </a:spcBef>
              <a:buNone/>
            </a:pPr>
            <a:r>
              <a:rPr lang="ru-RU" b="1" i="1" dirty="0">
                <a:solidFill>
                  <a:srgbClr val="A80000"/>
                </a:solidFill>
              </a:rPr>
              <a:t>2 типа шизофрении по </a:t>
            </a:r>
            <a:r>
              <a:rPr lang="ru-RU" b="1" i="1" dirty="0" err="1">
                <a:solidFill>
                  <a:srgbClr val="A80000"/>
                </a:solidFill>
              </a:rPr>
              <a:t>Crow</a:t>
            </a:r>
            <a:r>
              <a:rPr lang="ru-RU" b="1" i="1" dirty="0">
                <a:solidFill>
                  <a:srgbClr val="A80000"/>
                </a:solidFill>
              </a:rPr>
              <a:t> Т. (1985)</a:t>
            </a:r>
          </a:p>
          <a:p>
            <a:pPr algn="just">
              <a:spcBef>
                <a:spcPts val="1200"/>
              </a:spcBef>
            </a:pPr>
            <a:r>
              <a:rPr lang="ru-RU" b="1" dirty="0">
                <a:solidFill>
                  <a:srgbClr val="A80000"/>
                </a:solidFill>
              </a:rPr>
              <a:t>Позитивная</a:t>
            </a:r>
            <a:r>
              <a:rPr lang="ru-RU" b="1" dirty="0"/>
              <a:t> </a:t>
            </a:r>
            <a:r>
              <a:rPr lang="ru-RU" dirty="0"/>
              <a:t>- преобладание продуктивной симптоматики, относительно удовлетворительная адаптация; </a:t>
            </a:r>
            <a:r>
              <a:rPr lang="ru-RU" dirty="0" err="1"/>
              <a:t>гипердофаминергическая</a:t>
            </a:r>
            <a:r>
              <a:rPr lang="ru-RU" dirty="0"/>
              <a:t> активность, нет структурных нарушений, хороший ответ на классические нейролептики (блокаторы </a:t>
            </a:r>
            <a:r>
              <a:rPr lang="en-US" dirty="0"/>
              <a:t>D-</a:t>
            </a:r>
            <a:r>
              <a:rPr lang="ru-RU" dirty="0"/>
              <a:t>рецепторов)</a:t>
            </a:r>
          </a:p>
          <a:p>
            <a:pPr algn="just">
              <a:spcBef>
                <a:spcPts val="1200"/>
              </a:spcBef>
            </a:pPr>
            <a:r>
              <a:rPr lang="ru-RU" b="1" dirty="0">
                <a:solidFill>
                  <a:srgbClr val="A80000"/>
                </a:solidFill>
              </a:rPr>
              <a:t>Негативная</a:t>
            </a:r>
            <a:r>
              <a:rPr lang="ru-RU" b="1" dirty="0"/>
              <a:t> </a:t>
            </a:r>
            <a:r>
              <a:rPr lang="ru-RU" dirty="0"/>
              <a:t>- преобладание негативной </a:t>
            </a:r>
            <a:r>
              <a:rPr lang="ru-RU" sz="3100" kern="1200" dirty="0">
                <a:solidFill>
                  <a:prstClr val="black"/>
                </a:solidFill>
                <a:latin typeface="Calibri"/>
              </a:rPr>
              <a:t>симптоматики</a:t>
            </a:r>
            <a:r>
              <a:rPr lang="ru-RU" dirty="0"/>
              <a:t>, скрытое начало, хроническое или злокачественное течение; </a:t>
            </a:r>
            <a:r>
              <a:rPr lang="ru-RU" dirty="0" err="1"/>
              <a:t>гиподофаминергическая</a:t>
            </a:r>
            <a:r>
              <a:rPr lang="ru-RU" dirty="0"/>
              <a:t> активность и атрофия серого вещества в префронтальной коре, эффективны атипичные антипсихотики (больше влияют на серотониновые, чем </a:t>
            </a:r>
            <a:r>
              <a:rPr lang="ru-RU" dirty="0" err="1"/>
              <a:t>дофаминовые</a:t>
            </a:r>
            <a:r>
              <a:rPr lang="ru-RU" dirty="0"/>
              <a:t> рецепторы)</a:t>
            </a:r>
          </a:p>
          <a:p>
            <a:pPr algn="just">
              <a:spcBef>
                <a:spcPts val="1200"/>
              </a:spcBef>
            </a:pPr>
            <a:endParaRPr lang="ru-RU" dirty="0"/>
          </a:p>
        </p:txBody>
      </p:sp>
    </p:spTree>
    <p:extLst>
      <p:ext uri="{BB962C8B-B14F-4D97-AF65-F5344CB8AC3E}">
        <p14:creationId xmlns:p14="http://schemas.microsoft.com/office/powerpoint/2010/main" val="2266839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52400"/>
            <a:ext cx="8229600" cy="324272"/>
          </a:xfrm>
        </p:spPr>
        <p:txBody>
          <a:bodyPr>
            <a:normAutofit fontScale="90000"/>
          </a:bodyPr>
          <a:lstStyle/>
          <a:p>
            <a:r>
              <a:rPr lang="ru-RU" b="1" dirty="0">
                <a:solidFill>
                  <a:srgbClr val="A80000"/>
                </a:solidFill>
                <a:effectLst>
                  <a:outerShdw blurRad="38100" dist="38100" dir="2700000" algn="tl">
                    <a:srgbClr val="000000">
                      <a:alpha val="43137"/>
                    </a:srgbClr>
                  </a:outerShdw>
                </a:effectLst>
              </a:rPr>
              <a:t>Что такое «</a:t>
            </a:r>
            <a:r>
              <a:rPr lang="ru-RU" b="1" dirty="0" err="1">
                <a:solidFill>
                  <a:srgbClr val="A80000"/>
                </a:solidFill>
                <a:effectLst>
                  <a:outerShdw blurRad="38100" dist="38100" dir="2700000" algn="tl">
                    <a:srgbClr val="000000">
                      <a:alpha val="43137"/>
                    </a:srgbClr>
                  </a:outerShdw>
                </a:effectLst>
              </a:rPr>
              <a:t>схизис</a:t>
            </a:r>
            <a:r>
              <a:rPr lang="ru-RU" b="1" dirty="0">
                <a:solidFill>
                  <a:srgbClr val="A80000"/>
                </a:solidFill>
                <a:effectLst>
                  <a:outerShdw blurRad="38100" dist="38100" dir="2700000" algn="tl">
                    <a:srgbClr val="000000">
                      <a:alpha val="43137"/>
                    </a:srgbClr>
                  </a:outerShdw>
                </a:effectLst>
              </a:rPr>
              <a:t>»?</a:t>
            </a:r>
          </a:p>
        </p:txBody>
      </p:sp>
      <p:sp>
        <p:nvSpPr>
          <p:cNvPr id="3" name="Содержимое 2"/>
          <p:cNvSpPr>
            <a:spLocks noGrp="1"/>
          </p:cNvSpPr>
          <p:nvPr>
            <p:ph idx="1"/>
          </p:nvPr>
        </p:nvSpPr>
        <p:spPr>
          <a:xfrm>
            <a:off x="479376" y="685800"/>
            <a:ext cx="10945216" cy="5623520"/>
          </a:xfrm>
        </p:spPr>
        <p:txBody>
          <a:bodyPr>
            <a:normAutofit fontScale="25000" lnSpcReduction="20000"/>
          </a:bodyPr>
          <a:lstStyle/>
          <a:p>
            <a:pPr>
              <a:buNone/>
            </a:pPr>
            <a:endParaRPr lang="ru-RU" i="1" dirty="0"/>
          </a:p>
          <a:p>
            <a:pPr algn="just">
              <a:lnSpc>
                <a:spcPct val="120000"/>
              </a:lnSpc>
              <a:spcBef>
                <a:spcPts val="600"/>
              </a:spcBef>
              <a:spcAft>
                <a:spcPts val="600"/>
              </a:spcAft>
            </a:pPr>
            <a:r>
              <a:rPr lang="ru-RU" sz="8000" dirty="0">
                <a:latin typeface="+mj-lt"/>
              </a:rPr>
              <a:t>«Расщепление», нарушение целостности функционирования отдельных сфер психики больного как целого:</a:t>
            </a:r>
          </a:p>
          <a:p>
            <a:pPr algn="just">
              <a:lnSpc>
                <a:spcPct val="120000"/>
              </a:lnSpc>
              <a:spcBef>
                <a:spcPts val="600"/>
              </a:spcBef>
              <a:spcAft>
                <a:spcPts val="600"/>
              </a:spcAft>
            </a:pPr>
            <a:r>
              <a:rPr lang="ru-RU" sz="8000" dirty="0">
                <a:latin typeface="+mj-lt"/>
              </a:rPr>
              <a:t>Мыслительные процессы – разорванные, не имеющие связи между собой ассоциации</a:t>
            </a:r>
          </a:p>
          <a:p>
            <a:pPr algn="just">
              <a:lnSpc>
                <a:spcPct val="120000"/>
              </a:lnSpc>
              <a:spcBef>
                <a:spcPts val="600"/>
              </a:spcBef>
              <a:spcAft>
                <a:spcPts val="600"/>
              </a:spcAft>
            </a:pPr>
            <a:r>
              <a:rPr lang="ru-RU" sz="8000" dirty="0">
                <a:latin typeface="+mj-lt"/>
              </a:rPr>
              <a:t>Эмоциональные процессы – эмоциональная противоречивость, неадекватность, амбивалентность, снижение эмоционального реагирования</a:t>
            </a:r>
          </a:p>
          <a:p>
            <a:pPr algn="just">
              <a:lnSpc>
                <a:spcPct val="120000"/>
              </a:lnSpc>
              <a:spcBef>
                <a:spcPts val="600"/>
              </a:spcBef>
              <a:spcAft>
                <a:spcPts val="600"/>
              </a:spcAft>
            </a:pPr>
            <a:r>
              <a:rPr lang="ru-RU" sz="8000" dirty="0">
                <a:latin typeface="+mj-lt"/>
              </a:rPr>
              <a:t>Волевые процессы - утрата единого волевого стержня личности, направляющего деятельность человека, определяющего его поведение. Из-за абулии больные не способны использовать свои, сохранные в большинстве случаев, интеллектуальные способности (прежде называли «шизофреническое слабоумие», теперь «шизофренический дефект»)</a:t>
            </a:r>
          </a:p>
          <a:p>
            <a:pPr algn="just">
              <a:lnSpc>
                <a:spcPct val="120000"/>
              </a:lnSpc>
              <a:spcBef>
                <a:spcPts val="600"/>
              </a:spcBef>
              <a:spcAft>
                <a:spcPts val="600"/>
              </a:spcAft>
            </a:pPr>
            <a:r>
              <a:rPr lang="ru-RU" sz="8000" dirty="0">
                <a:latin typeface="+mj-lt"/>
              </a:rPr>
              <a:t>Утрата границ своего «Я»: чувство, что собственные психические процессы навязаны, «сделаны» кем-то извне (психические автоматизмы при синдроме </a:t>
            </a:r>
            <a:r>
              <a:rPr lang="ru-RU" sz="8000" dirty="0" err="1">
                <a:latin typeface="+mj-lt"/>
              </a:rPr>
              <a:t>Кандинского-Клерамбо</a:t>
            </a:r>
            <a:r>
              <a:rPr lang="ru-RU" sz="8000" dirty="0">
                <a:latin typeface="+mj-lt"/>
              </a:rPr>
              <a:t>)</a:t>
            </a:r>
          </a:p>
          <a:p>
            <a:pPr algn="just">
              <a:lnSpc>
                <a:spcPct val="120000"/>
              </a:lnSpc>
              <a:spcBef>
                <a:spcPts val="600"/>
              </a:spcBef>
              <a:spcAft>
                <a:spcPts val="600"/>
              </a:spcAft>
            </a:pPr>
            <a:r>
              <a:rPr lang="ru-RU" sz="8000" dirty="0" err="1">
                <a:latin typeface="+mj-lt"/>
              </a:rPr>
              <a:t>Аутичность</a:t>
            </a:r>
            <a:r>
              <a:rPr lang="ru-RU" sz="8000" dirty="0">
                <a:latin typeface="+mj-lt"/>
              </a:rPr>
              <a:t> – разрыв между внутренним миром и внешним и т.д.</a:t>
            </a:r>
          </a:p>
        </p:txBody>
      </p:sp>
    </p:spTree>
    <p:extLst>
      <p:ext uri="{BB962C8B-B14F-4D97-AF65-F5344CB8AC3E}">
        <p14:creationId xmlns:p14="http://schemas.microsoft.com/office/powerpoint/2010/main" val="2539029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Заголовок 1"/>
          <p:cNvSpPr>
            <a:spLocks noGrp="1"/>
          </p:cNvSpPr>
          <p:nvPr>
            <p:ph type="title"/>
          </p:nvPr>
        </p:nvSpPr>
        <p:spPr>
          <a:xfrm>
            <a:off x="1981200" y="116633"/>
            <a:ext cx="8229600" cy="922337"/>
          </a:xfrm>
        </p:spPr>
        <p:txBody>
          <a:bodyPr>
            <a:normAutofit fontScale="90000"/>
          </a:bodyPr>
          <a:lstStyle/>
          <a:p>
            <a:r>
              <a:rPr lang="ru-RU" sz="3200" b="1" dirty="0">
                <a:solidFill>
                  <a:srgbClr val="C00000"/>
                </a:solidFill>
              </a:rPr>
              <a:t>Нарушение оперативной стороны мышления включает:</a:t>
            </a:r>
          </a:p>
        </p:txBody>
      </p:sp>
      <p:sp>
        <p:nvSpPr>
          <p:cNvPr id="190467" name="Объект 2"/>
          <p:cNvSpPr>
            <a:spLocks noGrp="1"/>
          </p:cNvSpPr>
          <p:nvPr>
            <p:ph idx="1"/>
          </p:nvPr>
        </p:nvSpPr>
        <p:spPr>
          <a:xfrm>
            <a:off x="1703389" y="1196976"/>
            <a:ext cx="8785225" cy="5472113"/>
          </a:xfrm>
        </p:spPr>
        <p:txBody>
          <a:bodyPr/>
          <a:lstStyle/>
          <a:p>
            <a:pPr marL="0" indent="0" algn="just">
              <a:buNone/>
            </a:pPr>
            <a:r>
              <a:rPr lang="ru-RU" sz="2200" dirty="0"/>
              <a:t>Искажение процесса обобщения по типу </a:t>
            </a:r>
            <a:r>
              <a:rPr lang="ru-RU" sz="2200" b="1" dirty="0">
                <a:solidFill>
                  <a:srgbClr val="C00000"/>
                </a:solidFill>
              </a:rPr>
              <a:t>ак­туализации несущественных (латентных) признаков</a:t>
            </a:r>
            <a:r>
              <a:rPr lang="ru-RU" sz="2200" dirty="0"/>
              <a:t>, а также частая опора на второстепенные, личностно значимые признаки. Искажение процесса обобщения и отвлечения у больных ши­зофренией особенно легко выявить, применяя методику классификации распределение карточек на группы. Производится больными чрезмерно обобщенно, без связи с реальным содержанием яв­лений либо по несущественным, необычным признакам. Например, к одной груп­пе могут быть отнесены все предметы удлиненной формы, все предметы желтого цвета или все пред­меты, названия которых начинаются с буквы «к». При выполнении заданий по методике исключения больные также производят обобщение по несуще­ственным признакам. Например, больной объединяет в одну группу ножницы, ка­тушку и трубку, потому что «все они имеют сквоз­ные отверстия».</a:t>
            </a:r>
          </a:p>
        </p:txBody>
      </p:sp>
    </p:spTree>
    <p:extLst>
      <p:ext uri="{BB962C8B-B14F-4D97-AF65-F5344CB8AC3E}">
        <p14:creationId xmlns:p14="http://schemas.microsoft.com/office/powerpoint/2010/main" val="17457826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764"/>
            <a:ext cx="65532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122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0"/>
            <a:ext cx="652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863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5194764-C9CD-4497-A5AA-FE715EBA7FC0}"/>
              </a:ext>
            </a:extLst>
          </p:cNvPr>
          <p:cNvSpPr>
            <a:spLocks noGrp="1" noChangeArrowheads="1"/>
          </p:cNvSpPr>
          <p:nvPr>
            <p:ph type="title"/>
          </p:nvPr>
        </p:nvSpPr>
        <p:spPr>
          <a:xfrm>
            <a:off x="1524000" y="0"/>
            <a:ext cx="9144000" cy="1143000"/>
          </a:xfrm>
        </p:spPr>
        <p:txBody>
          <a:bodyPr/>
          <a:lstStyle/>
          <a:p>
            <a:pPr eaLnBrk="1" hangingPunct="1"/>
            <a:r>
              <a:rPr lang="ru-RU" altLang="ru-RU" b="1" dirty="0" err="1">
                <a:solidFill>
                  <a:srgbClr val="C00000"/>
                </a:solidFill>
              </a:rPr>
              <a:t>Нейрокогнитивный</a:t>
            </a:r>
            <a:r>
              <a:rPr lang="ru-RU" altLang="ru-RU" b="1" dirty="0">
                <a:solidFill>
                  <a:srgbClr val="C00000"/>
                </a:solidFill>
              </a:rPr>
              <a:t> дефицит</a:t>
            </a:r>
          </a:p>
        </p:txBody>
      </p:sp>
      <p:sp>
        <p:nvSpPr>
          <p:cNvPr id="35843" name="Rectangle 3">
            <a:extLst>
              <a:ext uri="{FF2B5EF4-FFF2-40B4-BE49-F238E27FC236}">
                <a16:creationId xmlns:a16="http://schemas.microsoft.com/office/drawing/2014/main" id="{3A4B9828-E166-4A8A-A358-5806DB3A2B40}"/>
              </a:ext>
            </a:extLst>
          </p:cNvPr>
          <p:cNvSpPr>
            <a:spLocks noGrp="1" noChangeArrowheads="1"/>
          </p:cNvSpPr>
          <p:nvPr>
            <p:ph idx="1"/>
          </p:nvPr>
        </p:nvSpPr>
        <p:spPr>
          <a:xfrm>
            <a:off x="1981200" y="1268760"/>
            <a:ext cx="8229600" cy="5589240"/>
          </a:xfrm>
        </p:spPr>
        <p:txBody>
          <a:bodyPr/>
          <a:lstStyle/>
          <a:p>
            <a:pPr algn="just" eaLnBrk="1" hangingPunct="1">
              <a:spcBef>
                <a:spcPts val="1200"/>
              </a:spcBef>
            </a:pPr>
            <a:r>
              <a:rPr lang="ru-RU" altLang="ru-RU" sz="2400" dirty="0"/>
              <a:t>Недостаточность познавательных функций, развившаяся вследствие структурно-функциональных нарушений головного мозга: нарушение внимания</a:t>
            </a:r>
            <a:r>
              <a:rPr lang="ru-RU" altLang="ru-RU" sz="2400"/>
              <a:t>, скорости </a:t>
            </a:r>
            <a:r>
              <a:rPr lang="ru-RU" altLang="ru-RU" sz="2400" dirty="0"/>
              <a:t>переработки информации и исполнительских  функций (планирование и осуществление целенаправленных действий) вследствие нарушения гибкости мышления, а также концептуального и контекстуального его компонентов.</a:t>
            </a:r>
          </a:p>
          <a:p>
            <a:pPr algn="just" eaLnBrk="1" hangingPunct="1">
              <a:spcBef>
                <a:spcPts val="1200"/>
              </a:spcBef>
            </a:pPr>
            <a:r>
              <a:rPr lang="ru-RU" altLang="ru-RU" sz="2400" dirty="0"/>
              <a:t>Часто обнаруживается уже в </a:t>
            </a:r>
            <a:r>
              <a:rPr lang="ru-RU" altLang="ru-RU" sz="2400" dirty="0" err="1"/>
              <a:t>преморбидном</a:t>
            </a:r>
            <a:r>
              <a:rPr lang="ru-RU" altLang="ru-RU" sz="2400" dirty="0"/>
              <a:t> периоде.</a:t>
            </a:r>
          </a:p>
          <a:p>
            <a:pPr algn="just" eaLnBrk="1" hangingPunct="1">
              <a:spcBef>
                <a:spcPts val="1200"/>
              </a:spcBef>
            </a:pPr>
            <a:r>
              <a:rPr lang="ru-RU" altLang="ru-RU" sz="2400" dirty="0"/>
              <a:t>Наиболее связан с выраженностью негативной симптоматики.</a:t>
            </a:r>
          </a:p>
          <a:p>
            <a:pPr eaLnBrk="1" hangingPunct="1">
              <a:lnSpc>
                <a:spcPct val="90000"/>
              </a:lnSpc>
            </a:pPr>
            <a:endParaRPr lang="ru-RU" altLang="ru-RU"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normAutofit fontScale="90000"/>
          </a:bodyPr>
          <a:lstStyle/>
          <a:p>
            <a:r>
              <a:rPr lang="ru-RU" b="1" dirty="0">
                <a:solidFill>
                  <a:srgbClr val="A80000"/>
                </a:solidFill>
                <a:effectLst>
                  <a:outerShdw blurRad="38100" dist="38100" dir="2700000" algn="tl">
                    <a:srgbClr val="000000">
                      <a:alpha val="43137"/>
                    </a:srgbClr>
                  </a:outerShdw>
                </a:effectLst>
              </a:rPr>
              <a:t>Клиника шизофрении</a:t>
            </a:r>
          </a:p>
        </p:txBody>
      </p:sp>
      <p:sp>
        <p:nvSpPr>
          <p:cNvPr id="3" name="Содержимое 2"/>
          <p:cNvSpPr>
            <a:spLocks noGrp="1"/>
          </p:cNvSpPr>
          <p:nvPr>
            <p:ph idx="1"/>
          </p:nvPr>
        </p:nvSpPr>
        <p:spPr>
          <a:xfrm>
            <a:off x="1676400" y="1066800"/>
            <a:ext cx="8839200" cy="5562600"/>
          </a:xfrm>
        </p:spPr>
        <p:txBody>
          <a:bodyPr>
            <a:normAutofit lnSpcReduction="10000"/>
          </a:bodyPr>
          <a:lstStyle/>
          <a:p>
            <a:pPr algn="just">
              <a:spcBef>
                <a:spcPts val="1200"/>
              </a:spcBef>
              <a:buNone/>
            </a:pPr>
            <a:r>
              <a:rPr lang="ru-RU" sz="2400" b="1" dirty="0">
                <a:solidFill>
                  <a:srgbClr val="A80000"/>
                </a:solidFill>
              </a:rPr>
              <a:t>Негативные симптомы – основные</a:t>
            </a:r>
            <a:r>
              <a:rPr lang="en-US" sz="2400" b="1" dirty="0">
                <a:solidFill>
                  <a:srgbClr val="A80000"/>
                </a:solidFill>
              </a:rPr>
              <a:t> </a:t>
            </a:r>
            <a:r>
              <a:rPr lang="ru-RU" sz="2400" b="1" dirty="0">
                <a:solidFill>
                  <a:srgbClr val="A80000"/>
                </a:solidFill>
              </a:rPr>
              <a:t>для постановки самого диагноза</a:t>
            </a:r>
            <a:r>
              <a:rPr lang="ru-RU" sz="2400" dirty="0"/>
              <a:t>, определяющие  нозологическую  диагностику шизофрении:</a:t>
            </a:r>
          </a:p>
          <a:p>
            <a:pPr algn="just">
              <a:spcBef>
                <a:spcPts val="1200"/>
              </a:spcBef>
            </a:pPr>
            <a:r>
              <a:rPr lang="ru-RU" sz="2400" i="1" dirty="0" err="1"/>
              <a:t>Схизис</a:t>
            </a:r>
            <a:r>
              <a:rPr lang="ru-RU" sz="2400" i="1" dirty="0"/>
              <a:t> - "расщепление"</a:t>
            </a:r>
          </a:p>
          <a:p>
            <a:pPr algn="just">
              <a:spcBef>
                <a:spcPts val="1200"/>
              </a:spcBef>
            </a:pPr>
            <a:r>
              <a:rPr lang="ru-RU" sz="2400" dirty="0" err="1"/>
              <a:t>Аутичность</a:t>
            </a:r>
            <a:endParaRPr lang="ru-RU" sz="2400" dirty="0"/>
          </a:p>
          <a:p>
            <a:pPr algn="just">
              <a:spcBef>
                <a:spcPts val="1200"/>
              </a:spcBef>
            </a:pPr>
            <a:r>
              <a:rPr lang="ru-RU" sz="2400" dirty="0"/>
              <a:t>Эмоциональные  расстройства (эмоциональная неадекватность  или  холодность, апатия, амбивалентность)</a:t>
            </a:r>
          </a:p>
          <a:p>
            <a:pPr algn="just">
              <a:spcBef>
                <a:spcPts val="1200"/>
              </a:spcBef>
            </a:pPr>
            <a:r>
              <a:rPr lang="ru-RU" sz="2400" dirty="0"/>
              <a:t>Волевые нарушения (</a:t>
            </a:r>
            <a:r>
              <a:rPr lang="ru-RU" sz="2400" dirty="0" err="1"/>
              <a:t>гипо</a:t>
            </a:r>
            <a:r>
              <a:rPr lang="ru-RU" sz="2400" dirty="0"/>
              <a:t>- и абулия)</a:t>
            </a:r>
          </a:p>
          <a:p>
            <a:pPr algn="just">
              <a:spcBef>
                <a:spcPts val="1200"/>
              </a:spcBef>
            </a:pPr>
            <a:r>
              <a:rPr lang="ru-RU" sz="2400" dirty="0"/>
              <a:t>Формальные нарушения мышления (</a:t>
            </a:r>
            <a:r>
              <a:rPr lang="ru-RU" sz="2400" dirty="0" err="1"/>
              <a:t>аутистическое</a:t>
            </a:r>
            <a:r>
              <a:rPr lang="ru-RU" sz="2400" dirty="0"/>
              <a:t> мышление, резонерское мышление, разорванное мышление, неологизмы, </a:t>
            </a:r>
            <a:r>
              <a:rPr lang="ru-RU" sz="2400" dirty="0" err="1"/>
              <a:t>ментизм</a:t>
            </a:r>
            <a:r>
              <a:rPr lang="ru-RU" sz="2400" dirty="0"/>
              <a:t>, "</a:t>
            </a:r>
            <a:r>
              <a:rPr lang="ru-RU" sz="2400" dirty="0" err="1"/>
              <a:t>шперрунг</a:t>
            </a:r>
            <a:r>
              <a:rPr lang="ru-RU" sz="2400" dirty="0"/>
              <a:t>")</a:t>
            </a:r>
          </a:p>
          <a:p>
            <a:pPr algn="just">
              <a:spcBef>
                <a:spcPts val="1200"/>
              </a:spcBef>
              <a:buNone/>
            </a:pPr>
            <a:r>
              <a:rPr lang="ru-RU" sz="2400" b="1" dirty="0">
                <a:solidFill>
                  <a:srgbClr val="A80000"/>
                </a:solidFill>
              </a:rPr>
              <a:t>Позитивные симптомы - дополнительные, </a:t>
            </a:r>
            <a:r>
              <a:rPr lang="ru-RU" sz="2400" dirty="0"/>
              <a:t>окрашивающие:</a:t>
            </a:r>
          </a:p>
          <a:p>
            <a:pPr algn="just">
              <a:spcBef>
                <a:spcPts val="1200"/>
              </a:spcBef>
            </a:pPr>
            <a:r>
              <a:rPr lang="ru-RU" sz="2400" dirty="0"/>
              <a:t>Определяют клиническую форму заболевания</a:t>
            </a:r>
          </a:p>
        </p:txBody>
      </p:sp>
    </p:spTree>
    <p:extLst>
      <p:ext uri="{BB962C8B-B14F-4D97-AF65-F5344CB8AC3E}">
        <p14:creationId xmlns:p14="http://schemas.microsoft.com/office/powerpoint/2010/main" val="24157380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9426" y="116634"/>
            <a:ext cx="8643881" cy="720079"/>
          </a:xfrm>
        </p:spPr>
        <p:txBody>
          <a:bodyPr>
            <a:normAutofit fontScale="90000"/>
          </a:bodyPr>
          <a:lstStyle/>
          <a:p>
            <a:r>
              <a:rPr lang="ru-RU" sz="2100" b="1" dirty="0"/>
              <a:t>ФОРМАЛЬНЫЕ РАССТРОЙСТВА МЫШЛЕНИЯ, ХАРАКТЕРНЫЕ ДЛЯ ШИЗОФРЕНИИ</a:t>
            </a:r>
            <a:endParaRPr lang="ru-RU" sz="2100" dirty="0"/>
          </a:p>
        </p:txBody>
      </p:sp>
      <p:sp>
        <p:nvSpPr>
          <p:cNvPr id="3" name="Содержимое 2"/>
          <p:cNvSpPr>
            <a:spLocks noGrp="1"/>
          </p:cNvSpPr>
          <p:nvPr>
            <p:ph idx="1"/>
          </p:nvPr>
        </p:nvSpPr>
        <p:spPr>
          <a:xfrm>
            <a:off x="1668380" y="836713"/>
            <a:ext cx="8734927" cy="5904655"/>
          </a:xfrm>
        </p:spPr>
        <p:txBody>
          <a:bodyPr>
            <a:noAutofit/>
          </a:bodyPr>
          <a:lstStyle/>
          <a:p>
            <a:pPr algn="just">
              <a:lnSpc>
                <a:spcPct val="90000"/>
              </a:lnSpc>
              <a:spcBef>
                <a:spcPts val="600"/>
              </a:spcBef>
              <a:spcAft>
                <a:spcPts val="600"/>
              </a:spcAft>
            </a:pPr>
            <a:r>
              <a:rPr lang="ru-RU" sz="1950" b="1" dirty="0" err="1">
                <a:solidFill>
                  <a:srgbClr val="C00000"/>
                </a:solidFill>
              </a:rPr>
              <a:t>Амбитендентность</a:t>
            </a:r>
            <a:r>
              <a:rPr lang="ru-RU" sz="1950" b="1" dirty="0">
                <a:solidFill>
                  <a:srgbClr val="C00000"/>
                </a:solidFill>
              </a:rPr>
              <a:t> </a:t>
            </a:r>
            <a:r>
              <a:rPr lang="ru-RU" sz="1950" b="1" dirty="0"/>
              <a:t>– </a:t>
            </a:r>
            <a:r>
              <a:rPr lang="ru-RU" sz="1950" dirty="0"/>
              <a:t>одновременное возникновение взаимоисключающих   идей</a:t>
            </a:r>
            <a:endParaRPr lang="ru-RU" sz="1950" b="1" dirty="0"/>
          </a:p>
          <a:p>
            <a:pPr algn="just">
              <a:lnSpc>
                <a:spcPct val="90000"/>
              </a:lnSpc>
              <a:spcBef>
                <a:spcPts val="600"/>
              </a:spcBef>
              <a:spcAft>
                <a:spcPts val="600"/>
              </a:spcAft>
            </a:pPr>
            <a:r>
              <a:rPr lang="ru-RU" sz="1950" b="1" dirty="0">
                <a:solidFill>
                  <a:srgbClr val="C00000"/>
                </a:solidFill>
              </a:rPr>
              <a:t>Резонерское мышление </a:t>
            </a:r>
            <a:r>
              <a:rPr lang="ru-RU" sz="1950" dirty="0"/>
              <a:t>(резонерство, бесплодное мудрствование) -  преобладание пространных, отвлеченных, расплывчатых, малосодержательных рассуждений</a:t>
            </a:r>
          </a:p>
          <a:p>
            <a:pPr algn="just">
              <a:lnSpc>
                <a:spcPct val="90000"/>
              </a:lnSpc>
              <a:spcBef>
                <a:spcPts val="600"/>
              </a:spcBef>
              <a:spcAft>
                <a:spcPts val="600"/>
              </a:spcAft>
            </a:pPr>
            <a:r>
              <a:rPr lang="ru-RU" sz="1950" b="1" dirty="0">
                <a:solidFill>
                  <a:srgbClr val="C00000"/>
                </a:solidFill>
              </a:rPr>
              <a:t>Аутистическое мышление </a:t>
            </a:r>
            <a:r>
              <a:rPr lang="ru-RU" sz="1950" b="1" dirty="0"/>
              <a:t>—</a:t>
            </a:r>
            <a:r>
              <a:rPr lang="ru-RU" sz="1950" dirty="0"/>
              <a:t> опирающееся</a:t>
            </a:r>
            <a:r>
              <a:rPr lang="ru-RU" sz="1950" b="1" dirty="0"/>
              <a:t> </a:t>
            </a:r>
            <a:r>
              <a:rPr lang="ru-RU" sz="1950" dirty="0"/>
              <a:t>не на факты реальной жизни, а на переживания, обусловленные внутренним   миром   больного.</a:t>
            </a:r>
          </a:p>
          <a:p>
            <a:pPr algn="just">
              <a:lnSpc>
                <a:spcPct val="90000"/>
              </a:lnSpc>
              <a:spcBef>
                <a:spcPts val="600"/>
              </a:spcBef>
              <a:spcAft>
                <a:spcPts val="600"/>
              </a:spcAft>
            </a:pPr>
            <a:r>
              <a:rPr lang="ru-RU" sz="1950" b="1" dirty="0">
                <a:solidFill>
                  <a:srgbClr val="C00000"/>
                </a:solidFill>
              </a:rPr>
              <a:t>Символическое мышление </a:t>
            </a:r>
            <a:r>
              <a:rPr lang="ru-RU" sz="1950" b="1" dirty="0"/>
              <a:t>–</a:t>
            </a:r>
            <a:r>
              <a:rPr lang="ru-RU" sz="1950" dirty="0"/>
              <a:t> обычным, </a:t>
            </a:r>
            <a:r>
              <a:rPr lang="ru-RU" sz="1950" dirty="0" err="1"/>
              <a:t>общеупотребляемым</a:t>
            </a:r>
            <a:r>
              <a:rPr lang="ru-RU" sz="1950" dirty="0"/>
              <a:t> словам и явлениям придается особый, отвлеченный,  понятный лишь самому больному, смысл.</a:t>
            </a:r>
          </a:p>
          <a:p>
            <a:pPr algn="just">
              <a:lnSpc>
                <a:spcPct val="90000"/>
              </a:lnSpc>
              <a:spcBef>
                <a:spcPts val="600"/>
              </a:spcBef>
              <a:spcAft>
                <a:spcPts val="600"/>
              </a:spcAft>
            </a:pPr>
            <a:r>
              <a:rPr lang="ru-RU" sz="1950" b="1" dirty="0">
                <a:solidFill>
                  <a:srgbClr val="C00000"/>
                </a:solidFill>
              </a:rPr>
              <a:t>НЕОЛОГИЗМЫ </a:t>
            </a:r>
            <a:r>
              <a:rPr lang="ru-RU" sz="1950" b="1" dirty="0"/>
              <a:t>- </a:t>
            </a:r>
            <a:r>
              <a:rPr lang="ru-RU" sz="1950" dirty="0"/>
              <a:t> новые слова придуманные больным, значение которых  известно только  больным </a:t>
            </a:r>
          </a:p>
          <a:p>
            <a:pPr algn="just">
              <a:lnSpc>
                <a:spcPct val="90000"/>
              </a:lnSpc>
              <a:spcBef>
                <a:spcPts val="600"/>
              </a:spcBef>
              <a:spcAft>
                <a:spcPts val="600"/>
              </a:spcAft>
            </a:pPr>
            <a:r>
              <a:rPr lang="ru-RU" sz="1950" b="1" dirty="0" err="1">
                <a:solidFill>
                  <a:srgbClr val="C00000"/>
                </a:solidFill>
              </a:rPr>
              <a:t>Ментизм</a:t>
            </a:r>
            <a:r>
              <a:rPr lang="ru-RU" sz="1950" b="1" dirty="0">
                <a:solidFill>
                  <a:srgbClr val="C00000"/>
                </a:solidFill>
              </a:rPr>
              <a:t> </a:t>
            </a:r>
            <a:r>
              <a:rPr lang="ru-RU" sz="1950" dirty="0"/>
              <a:t>– тягостный наплыв мыслей, </a:t>
            </a:r>
            <a:r>
              <a:rPr lang="ru-RU" sz="1950" b="1" dirty="0" err="1">
                <a:solidFill>
                  <a:srgbClr val="C00000"/>
                </a:solidFill>
              </a:rPr>
              <a:t>Шперунг</a:t>
            </a:r>
            <a:r>
              <a:rPr lang="ru-RU" sz="1950" dirty="0">
                <a:solidFill>
                  <a:srgbClr val="C00000"/>
                </a:solidFill>
              </a:rPr>
              <a:t> </a:t>
            </a:r>
            <a:r>
              <a:rPr lang="ru-RU" sz="1950" dirty="0"/>
              <a:t>– обрыв мыслей</a:t>
            </a:r>
            <a:endParaRPr lang="ru-RU" sz="1950" b="1" dirty="0"/>
          </a:p>
          <a:p>
            <a:pPr algn="just">
              <a:lnSpc>
                <a:spcPct val="90000"/>
              </a:lnSpc>
              <a:spcBef>
                <a:spcPts val="600"/>
              </a:spcBef>
              <a:spcAft>
                <a:spcPts val="600"/>
              </a:spcAft>
            </a:pPr>
            <a:r>
              <a:rPr lang="ru-RU" sz="1950" b="1" dirty="0">
                <a:solidFill>
                  <a:srgbClr val="C00000"/>
                </a:solidFill>
              </a:rPr>
              <a:t>Разорванное мышление </a:t>
            </a:r>
            <a:r>
              <a:rPr lang="ru-RU" sz="1950" dirty="0"/>
              <a:t>– грамматическая структура речи не нарушена, но логической связи, смысла в содержании высказываний больного нет. </a:t>
            </a:r>
            <a:r>
              <a:rPr lang="ru-RU" sz="1950" b="1" dirty="0" err="1">
                <a:solidFill>
                  <a:srgbClr val="C00000"/>
                </a:solidFill>
              </a:rPr>
              <a:t>Паралогия</a:t>
            </a:r>
            <a:r>
              <a:rPr lang="ru-RU" sz="1950" dirty="0">
                <a:solidFill>
                  <a:srgbClr val="C00000"/>
                </a:solidFill>
              </a:rPr>
              <a:t> </a:t>
            </a:r>
            <a:r>
              <a:rPr lang="ru-RU" sz="1950" dirty="0"/>
              <a:t>– путем сложных логических рассуждений больные приходят к ошибочным выводам, так как присутствует смещение понятий (соскальзывание).</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096962"/>
          </a:xfrm>
        </p:spPr>
        <p:txBody>
          <a:bodyPr>
            <a:noAutofit/>
          </a:bodyPr>
          <a:lstStyle/>
          <a:p>
            <a:r>
              <a:rPr lang="ru-RU" b="1" dirty="0">
                <a:solidFill>
                  <a:srgbClr val="A80000"/>
                </a:solidFill>
                <a:effectLst>
                  <a:outerShdw blurRad="38100" dist="38100" dir="2700000" algn="tl">
                    <a:srgbClr val="000000">
                      <a:alpha val="43137"/>
                    </a:srgbClr>
                  </a:outerShdw>
                </a:effectLst>
              </a:rPr>
              <a:t>Классические клинические формы шизофрении:</a:t>
            </a:r>
            <a:endParaRPr lang="ru-RU" dirty="0">
              <a:solidFill>
                <a:srgbClr val="A8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752600" y="2057400"/>
            <a:ext cx="8763000" cy="4648200"/>
          </a:xfrm>
        </p:spPr>
        <p:txBody>
          <a:bodyPr>
            <a:normAutofit/>
          </a:bodyPr>
          <a:lstStyle/>
          <a:p>
            <a:pPr marL="1620000">
              <a:spcBef>
                <a:spcPts val="1200"/>
              </a:spcBef>
              <a:spcAft>
                <a:spcPts val="1200"/>
              </a:spcAft>
            </a:pPr>
            <a:r>
              <a:rPr lang="ru-RU" b="1" dirty="0"/>
              <a:t>Параноидная</a:t>
            </a:r>
          </a:p>
          <a:p>
            <a:pPr marL="1620000">
              <a:spcBef>
                <a:spcPts val="1200"/>
              </a:spcBef>
              <a:spcAft>
                <a:spcPts val="1200"/>
              </a:spcAft>
            </a:pPr>
            <a:r>
              <a:rPr lang="ru-RU" b="1" dirty="0" err="1"/>
              <a:t>Кататоническая</a:t>
            </a:r>
            <a:endParaRPr lang="ru-RU" b="1" dirty="0"/>
          </a:p>
          <a:p>
            <a:pPr marL="1620000">
              <a:spcBef>
                <a:spcPts val="1200"/>
              </a:spcBef>
              <a:spcAft>
                <a:spcPts val="1200"/>
              </a:spcAft>
            </a:pPr>
            <a:r>
              <a:rPr lang="ru-RU" b="1" dirty="0" err="1"/>
              <a:t>Гебефреническая</a:t>
            </a:r>
            <a:endParaRPr lang="ru-RU" b="1" dirty="0"/>
          </a:p>
          <a:p>
            <a:pPr marL="1620000">
              <a:spcBef>
                <a:spcPts val="1200"/>
              </a:spcBef>
              <a:spcAft>
                <a:spcPts val="1200"/>
              </a:spcAft>
            </a:pPr>
            <a:r>
              <a:rPr lang="ru-RU" b="1" dirty="0"/>
              <a:t>Простая</a:t>
            </a:r>
          </a:p>
        </p:txBody>
      </p:sp>
    </p:spTree>
    <p:extLst>
      <p:ext uri="{BB962C8B-B14F-4D97-AF65-F5344CB8AC3E}">
        <p14:creationId xmlns:p14="http://schemas.microsoft.com/office/powerpoint/2010/main" val="246616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50106"/>
          </a:xfrm>
        </p:spPr>
        <p:txBody>
          <a:bodyPr>
            <a:normAutofit fontScale="90000"/>
          </a:bodyPr>
          <a:lstStyle/>
          <a:p>
            <a:r>
              <a:rPr lang="en-US" sz="4000" b="1" dirty="0">
                <a:solidFill>
                  <a:srgbClr val="C00000"/>
                </a:solidFill>
              </a:rPr>
              <a:t>F30-F39</a:t>
            </a:r>
            <a:r>
              <a:rPr lang="ru-RU" sz="4000" b="1" dirty="0">
                <a:solidFill>
                  <a:srgbClr val="C00000"/>
                </a:solidFill>
              </a:rPr>
              <a:t> - Аффективные расстройства</a:t>
            </a:r>
            <a:endParaRPr lang="ru-RU" dirty="0"/>
          </a:p>
        </p:txBody>
      </p:sp>
      <p:sp>
        <p:nvSpPr>
          <p:cNvPr id="3" name="Объект 2"/>
          <p:cNvSpPr>
            <a:spLocks noGrp="1"/>
          </p:cNvSpPr>
          <p:nvPr>
            <p:ph idx="1"/>
          </p:nvPr>
        </p:nvSpPr>
        <p:spPr>
          <a:xfrm>
            <a:off x="1981200" y="1124744"/>
            <a:ext cx="8229600" cy="5472608"/>
          </a:xfrm>
        </p:spPr>
        <p:txBody>
          <a:bodyPr>
            <a:normAutofit/>
          </a:bodyPr>
          <a:lstStyle/>
          <a:p>
            <a:pPr algn="just"/>
            <a:r>
              <a:rPr lang="ru-RU" dirty="0"/>
              <a:t>Если у пациента </a:t>
            </a:r>
            <a:r>
              <a:rPr lang="ru-RU" b="1" dirty="0"/>
              <a:t>был маниакальный эпизод</a:t>
            </a:r>
            <a:r>
              <a:rPr lang="ru-RU" dirty="0"/>
              <a:t>, то при повторных приступах диагноз: </a:t>
            </a:r>
            <a:r>
              <a:rPr lang="ru-RU" b="1" dirty="0">
                <a:solidFill>
                  <a:srgbClr val="FF0000"/>
                </a:solidFill>
              </a:rPr>
              <a:t>Биполярное аффективное расстройство</a:t>
            </a:r>
          </a:p>
          <a:p>
            <a:pPr algn="just"/>
            <a:endParaRPr lang="ru-RU" dirty="0"/>
          </a:p>
          <a:p>
            <a:pPr algn="just"/>
            <a:r>
              <a:rPr lang="ru-RU" dirty="0"/>
              <a:t>Если у пациента были повторяющиеся </a:t>
            </a:r>
            <a:r>
              <a:rPr lang="ru-RU" b="1" dirty="0"/>
              <a:t>только депрессивные </a:t>
            </a:r>
            <a:r>
              <a:rPr lang="ru-RU" dirty="0"/>
              <a:t>эпизоды, то диагноз: </a:t>
            </a:r>
            <a:r>
              <a:rPr lang="ru-RU" b="1" dirty="0" err="1"/>
              <a:t>монополярное</a:t>
            </a:r>
            <a:r>
              <a:rPr lang="ru-RU" dirty="0"/>
              <a:t> - </a:t>
            </a:r>
            <a:r>
              <a:rPr lang="ru-RU" b="1" dirty="0">
                <a:solidFill>
                  <a:srgbClr val="FF0000"/>
                </a:solidFill>
              </a:rPr>
              <a:t>Рекуррентное депрессивное расстройство</a:t>
            </a:r>
          </a:p>
        </p:txBody>
      </p:sp>
    </p:spTree>
    <p:extLst>
      <p:ext uri="{BB962C8B-B14F-4D97-AF65-F5344CB8AC3E}">
        <p14:creationId xmlns:p14="http://schemas.microsoft.com/office/powerpoint/2010/main" val="2836208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A80000"/>
                </a:solidFill>
                <a:effectLst>
                  <a:outerShdw blurRad="38100" dist="38100" dir="2700000" algn="tl">
                    <a:srgbClr val="000000">
                      <a:alpha val="43137"/>
                    </a:srgbClr>
                  </a:outerShdw>
                </a:effectLst>
              </a:rPr>
              <a:t>Параноидная шизофрения</a:t>
            </a:r>
          </a:p>
        </p:txBody>
      </p:sp>
      <p:sp>
        <p:nvSpPr>
          <p:cNvPr id="3" name="Содержимое 2"/>
          <p:cNvSpPr>
            <a:spLocks noGrp="1"/>
          </p:cNvSpPr>
          <p:nvPr>
            <p:ph idx="1"/>
          </p:nvPr>
        </p:nvSpPr>
        <p:spPr>
          <a:xfrm>
            <a:off x="1981200" y="1752600"/>
            <a:ext cx="8229600" cy="4876800"/>
          </a:xfrm>
        </p:spPr>
        <p:txBody>
          <a:bodyPr/>
          <a:lstStyle/>
          <a:p>
            <a:pPr algn="just">
              <a:spcBef>
                <a:spcPts val="1800"/>
              </a:spcBef>
            </a:pPr>
            <a:r>
              <a:rPr lang="ru-RU" sz="2800" dirty="0"/>
              <a:t>Самая частая форма</a:t>
            </a:r>
          </a:p>
          <a:p>
            <a:pPr algn="just">
              <a:spcBef>
                <a:spcPts val="1800"/>
              </a:spcBef>
            </a:pPr>
            <a:r>
              <a:rPr lang="ru-RU" sz="2800" dirty="0"/>
              <a:t>Представлена </a:t>
            </a:r>
            <a:r>
              <a:rPr lang="ru-RU" sz="2800" b="1" dirty="0"/>
              <a:t>параноидным синдромом </a:t>
            </a:r>
            <a:r>
              <a:rPr lang="ru-RU" sz="2800" dirty="0"/>
              <a:t>(синдром Кандинского-Клерамбо)</a:t>
            </a:r>
          </a:p>
          <a:p>
            <a:pPr algn="just">
              <a:spcBef>
                <a:spcPts val="1800"/>
              </a:spcBef>
            </a:pPr>
            <a:r>
              <a:rPr lang="ru-RU" sz="2800" dirty="0"/>
              <a:t>Возможна трансформация синдрома: </a:t>
            </a:r>
          </a:p>
          <a:p>
            <a:pPr algn="just">
              <a:spcBef>
                <a:spcPts val="1800"/>
              </a:spcBef>
              <a:buNone/>
            </a:pPr>
            <a:r>
              <a:rPr lang="ru-RU" sz="2800" dirty="0"/>
              <a:t>	</a:t>
            </a:r>
            <a:r>
              <a:rPr lang="ru-RU" sz="2800" dirty="0" err="1"/>
              <a:t>паранояльный</a:t>
            </a:r>
            <a:r>
              <a:rPr lang="ru-RU" sz="2800" dirty="0"/>
              <a:t> → параноидный  →  </a:t>
            </a:r>
            <a:r>
              <a:rPr lang="ru-RU" sz="2800" dirty="0" err="1"/>
              <a:t>парафренный</a:t>
            </a:r>
            <a:endParaRPr lang="ru-RU" sz="2800" dirty="0"/>
          </a:p>
          <a:p>
            <a:pPr algn="just">
              <a:spcBef>
                <a:spcPts val="1800"/>
              </a:spcBef>
            </a:pPr>
            <a:endParaRPr lang="ru-RU" sz="2800" dirty="0"/>
          </a:p>
          <a:p>
            <a:pPr algn="just"/>
            <a:endParaRPr lang="ru-RU" dirty="0"/>
          </a:p>
        </p:txBody>
      </p:sp>
    </p:spTree>
    <p:extLst>
      <p:ext uri="{BB962C8B-B14F-4D97-AF65-F5344CB8AC3E}">
        <p14:creationId xmlns:p14="http://schemas.microsoft.com/office/powerpoint/2010/main" val="3047721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solidFill>
              </a:rPr>
              <a:t>Бредовые синдромы</a:t>
            </a:r>
            <a:endParaRPr lang="ru-RU" dirty="0">
              <a:solidFill>
                <a:schemeClr val="tx2"/>
              </a:solidFill>
            </a:endParaRPr>
          </a:p>
        </p:txBody>
      </p:sp>
      <p:sp>
        <p:nvSpPr>
          <p:cNvPr id="3" name="Содержимое 2"/>
          <p:cNvSpPr>
            <a:spLocks noGrp="1"/>
          </p:cNvSpPr>
          <p:nvPr>
            <p:ph idx="1"/>
          </p:nvPr>
        </p:nvSpPr>
        <p:spPr>
          <a:xfrm>
            <a:off x="1790132" y="1995987"/>
            <a:ext cx="8659505" cy="3394472"/>
          </a:xfrm>
        </p:spPr>
        <p:txBody>
          <a:bodyPr>
            <a:normAutofit fontScale="77500" lnSpcReduction="20000"/>
          </a:bodyPr>
          <a:lstStyle/>
          <a:p>
            <a:pPr>
              <a:buNone/>
            </a:pPr>
            <a:endParaRPr lang="ru-RU" b="1" dirty="0"/>
          </a:p>
          <a:p>
            <a:pPr algn="just"/>
            <a:r>
              <a:rPr lang="ru-RU" b="1" dirty="0">
                <a:solidFill>
                  <a:srgbClr val="C00000"/>
                </a:solidFill>
              </a:rPr>
              <a:t>Паранойяльный синдром</a:t>
            </a:r>
            <a:r>
              <a:rPr lang="en-US" b="1" dirty="0">
                <a:solidFill>
                  <a:srgbClr val="C00000"/>
                </a:solidFill>
              </a:rPr>
              <a:t> </a:t>
            </a:r>
            <a:r>
              <a:rPr lang="en-US" dirty="0"/>
              <a:t>(</a:t>
            </a:r>
            <a:r>
              <a:rPr lang="ru-RU" dirty="0"/>
              <a:t>первичный систематизированный бред без других продуктивных психопатологических расстройств)</a:t>
            </a:r>
          </a:p>
          <a:p>
            <a:pPr algn="just"/>
            <a:r>
              <a:rPr lang="ru-RU" b="1" dirty="0">
                <a:solidFill>
                  <a:srgbClr val="C00000"/>
                </a:solidFill>
              </a:rPr>
              <a:t>Параноидный синдром</a:t>
            </a:r>
            <a:r>
              <a:rPr lang="ru-RU" b="1" dirty="0"/>
              <a:t> </a:t>
            </a:r>
          </a:p>
          <a:p>
            <a:pPr marL="0" algn="just">
              <a:spcBef>
                <a:spcPts val="0"/>
              </a:spcBef>
              <a:buNone/>
            </a:pPr>
            <a:r>
              <a:rPr lang="ru-RU" i="1" dirty="0"/>
              <a:t>-галлюцинаторно-параноидный (бред и галлюцинации)</a:t>
            </a:r>
          </a:p>
          <a:p>
            <a:pPr marL="0" algn="just">
              <a:spcBef>
                <a:spcPts val="0"/>
              </a:spcBef>
              <a:buNone/>
            </a:pPr>
            <a:r>
              <a:rPr lang="ru-RU" i="1" dirty="0"/>
              <a:t>-синдром Кандинского-</a:t>
            </a:r>
            <a:r>
              <a:rPr lang="ru-RU" i="1" dirty="0" err="1"/>
              <a:t>Клерамбо</a:t>
            </a:r>
            <a:r>
              <a:rPr lang="ru-RU" i="1" dirty="0"/>
              <a:t> (бред + галлюцинации + психические автоматизмы)</a:t>
            </a:r>
          </a:p>
          <a:p>
            <a:pPr algn="just"/>
            <a:r>
              <a:rPr lang="ru-RU" b="1" dirty="0" err="1">
                <a:solidFill>
                  <a:srgbClr val="C00000"/>
                </a:solidFill>
              </a:rPr>
              <a:t>Парафренный</a:t>
            </a:r>
            <a:r>
              <a:rPr lang="ru-RU" b="1" dirty="0">
                <a:solidFill>
                  <a:srgbClr val="C00000"/>
                </a:solidFill>
              </a:rPr>
              <a:t> синдром </a:t>
            </a:r>
            <a:r>
              <a:rPr lang="ru-RU" dirty="0"/>
              <a:t>(+ </a:t>
            </a:r>
            <a:r>
              <a:rPr lang="ru-RU" b="1" dirty="0"/>
              <a:t>бред величия</a:t>
            </a:r>
            <a:r>
              <a:rPr lang="ru-RU" dirty="0"/>
              <a:t>, бред преследования, </a:t>
            </a:r>
            <a:r>
              <a:rPr lang="ru-RU" dirty="0" err="1"/>
              <a:t>галлюцинции</a:t>
            </a:r>
            <a:r>
              <a:rPr lang="ru-RU" dirty="0"/>
              <a:t>, психические автоматизмы)</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188" y="971550"/>
            <a:ext cx="8454788" cy="628650"/>
          </a:xfrm>
        </p:spPr>
        <p:txBody>
          <a:bodyPr>
            <a:noAutofit/>
          </a:bodyPr>
          <a:lstStyle/>
          <a:p>
            <a:r>
              <a:rPr lang="ru-RU" sz="2400" b="1" dirty="0"/>
              <a:t>Синдром  психического  автоматизма </a:t>
            </a:r>
            <a:br>
              <a:rPr lang="ru-RU" sz="2400" b="1" dirty="0"/>
            </a:br>
            <a:r>
              <a:rPr lang="ru-RU" sz="2400" b="1" dirty="0"/>
              <a:t>Кандинского-</a:t>
            </a:r>
            <a:r>
              <a:rPr lang="ru-RU" sz="2400" b="1" dirty="0" err="1"/>
              <a:t>Клерамбо</a:t>
            </a:r>
            <a:r>
              <a:rPr lang="ru-RU" sz="2400" b="1" dirty="0"/>
              <a:t> (галлюцинаторно-бредовый)</a:t>
            </a:r>
            <a:endParaRPr lang="ru-RU" sz="2400" dirty="0"/>
          </a:p>
        </p:txBody>
      </p:sp>
      <p:sp>
        <p:nvSpPr>
          <p:cNvPr id="3" name="Содержимое 2"/>
          <p:cNvSpPr>
            <a:spLocks noGrp="1"/>
          </p:cNvSpPr>
          <p:nvPr>
            <p:ph idx="1"/>
          </p:nvPr>
        </p:nvSpPr>
        <p:spPr>
          <a:xfrm>
            <a:off x="1861783" y="1657350"/>
            <a:ext cx="8413845" cy="4229100"/>
          </a:xfrm>
        </p:spPr>
        <p:txBody>
          <a:bodyPr>
            <a:noAutofit/>
          </a:bodyPr>
          <a:lstStyle/>
          <a:p>
            <a:pPr algn="just">
              <a:spcBef>
                <a:spcPts val="450"/>
              </a:spcBef>
              <a:spcAft>
                <a:spcPts val="450"/>
              </a:spcAft>
              <a:buFont typeface="Wingdings" pitchFamily="2" charset="2"/>
              <a:buChar char="§"/>
            </a:pPr>
            <a:r>
              <a:rPr lang="ru-RU" sz="2100" b="1" dirty="0" err="1">
                <a:solidFill>
                  <a:srgbClr val="A20000"/>
                </a:solidFill>
              </a:rPr>
              <a:t>Персекуторный</a:t>
            </a:r>
            <a:r>
              <a:rPr lang="ru-RU" sz="2100" b="1" dirty="0">
                <a:solidFill>
                  <a:srgbClr val="A20000"/>
                </a:solidFill>
              </a:rPr>
              <a:t>   бред </a:t>
            </a:r>
          </a:p>
          <a:p>
            <a:pPr algn="just">
              <a:spcBef>
                <a:spcPts val="450"/>
              </a:spcBef>
              <a:spcAft>
                <a:spcPts val="450"/>
              </a:spcAft>
              <a:buFont typeface="Wingdings" pitchFamily="2" charset="2"/>
              <a:buChar char="§"/>
            </a:pPr>
            <a:r>
              <a:rPr lang="ru-RU" sz="2100" b="1" dirty="0">
                <a:solidFill>
                  <a:srgbClr val="A20000"/>
                </a:solidFill>
              </a:rPr>
              <a:t>Псевдогаллюцинации</a:t>
            </a:r>
          </a:p>
          <a:p>
            <a:pPr algn="just">
              <a:spcBef>
                <a:spcPts val="450"/>
              </a:spcBef>
              <a:spcAft>
                <a:spcPts val="450"/>
              </a:spcAft>
              <a:buFont typeface="Wingdings" pitchFamily="2" charset="2"/>
              <a:buChar char="§"/>
            </a:pPr>
            <a:r>
              <a:rPr lang="ru-RU" sz="2100" b="1" dirty="0">
                <a:solidFill>
                  <a:srgbClr val="A20000"/>
                </a:solidFill>
              </a:rPr>
              <a:t>Психические автоматизмы </a:t>
            </a:r>
            <a:r>
              <a:rPr lang="ru-RU" sz="1650" dirty="0"/>
              <a:t>– чувство утраты контроля над собственными психическими и физиологическими процессами:</a:t>
            </a:r>
          </a:p>
          <a:p>
            <a:pPr algn="just">
              <a:spcBef>
                <a:spcPts val="450"/>
              </a:spcBef>
              <a:spcAft>
                <a:spcPts val="450"/>
              </a:spcAft>
            </a:pPr>
            <a:r>
              <a:rPr lang="ru-RU" sz="1650" b="1" dirty="0" err="1">
                <a:solidFill>
                  <a:schemeClr val="tx2"/>
                </a:solidFill>
              </a:rPr>
              <a:t>Идеаторные</a:t>
            </a:r>
            <a:r>
              <a:rPr lang="ru-RU" sz="1650" dirty="0">
                <a:solidFill>
                  <a:schemeClr val="tx2"/>
                </a:solidFill>
              </a:rPr>
              <a:t> </a:t>
            </a:r>
            <a:r>
              <a:rPr lang="ru-RU" sz="1650" dirty="0"/>
              <a:t>(симптом открытости мыслей, </a:t>
            </a:r>
            <a:r>
              <a:rPr lang="ru-RU" sz="1650" dirty="0" err="1"/>
              <a:t>с-м</a:t>
            </a:r>
            <a:r>
              <a:rPr lang="ru-RU" sz="1650" dirty="0"/>
              <a:t> звучания мыслей, вкладывания мыслей, </a:t>
            </a:r>
            <a:r>
              <a:rPr lang="ru-RU" sz="1650" dirty="0" err="1"/>
              <a:t>ментизм</a:t>
            </a:r>
            <a:r>
              <a:rPr lang="ru-RU" sz="1650" dirty="0"/>
              <a:t>, </a:t>
            </a:r>
            <a:r>
              <a:rPr lang="ru-RU" sz="1650" dirty="0" err="1"/>
              <a:t>шперрунг</a:t>
            </a:r>
            <a:r>
              <a:rPr lang="ru-RU" sz="1650" dirty="0"/>
              <a:t>)</a:t>
            </a:r>
          </a:p>
          <a:p>
            <a:pPr algn="just">
              <a:spcBef>
                <a:spcPts val="450"/>
              </a:spcBef>
              <a:spcAft>
                <a:spcPts val="450"/>
              </a:spcAft>
            </a:pPr>
            <a:r>
              <a:rPr lang="ru-RU" sz="1650" b="1" dirty="0">
                <a:solidFill>
                  <a:schemeClr val="tx2"/>
                </a:solidFill>
              </a:rPr>
              <a:t>Сенсорные</a:t>
            </a:r>
            <a:r>
              <a:rPr lang="ru-RU" sz="1650" dirty="0">
                <a:solidFill>
                  <a:schemeClr val="tx2"/>
                </a:solidFill>
              </a:rPr>
              <a:t> </a:t>
            </a:r>
            <a:r>
              <a:rPr lang="ru-RU" sz="1650" dirty="0"/>
              <a:t>(обонятельные и тактильные псевдогаллюцинации, </a:t>
            </a:r>
            <a:r>
              <a:rPr lang="ru-RU" sz="1650" dirty="0" err="1"/>
              <a:t>сенестопатии</a:t>
            </a:r>
            <a:r>
              <a:rPr lang="ru-RU" sz="1650" dirty="0"/>
              <a:t>)</a:t>
            </a:r>
          </a:p>
          <a:p>
            <a:pPr algn="just">
              <a:spcBef>
                <a:spcPts val="450"/>
              </a:spcBef>
              <a:spcAft>
                <a:spcPts val="450"/>
              </a:spcAft>
            </a:pPr>
            <a:r>
              <a:rPr lang="ru-RU" sz="1650" b="1" dirty="0">
                <a:solidFill>
                  <a:schemeClr val="tx2"/>
                </a:solidFill>
              </a:rPr>
              <a:t>Аффективные</a:t>
            </a:r>
            <a:r>
              <a:rPr lang="ru-RU" sz="1650" dirty="0">
                <a:solidFill>
                  <a:schemeClr val="tx2"/>
                </a:solidFill>
              </a:rPr>
              <a:t> </a:t>
            </a:r>
            <a:r>
              <a:rPr lang="ru-RU" sz="1650" dirty="0"/>
              <a:t>(убежденность больных в том, что их настроение меняется под воздействием внешней силы)</a:t>
            </a:r>
          </a:p>
          <a:p>
            <a:pPr algn="just">
              <a:spcBef>
                <a:spcPts val="450"/>
              </a:spcBef>
              <a:spcAft>
                <a:spcPts val="450"/>
              </a:spcAft>
            </a:pPr>
            <a:r>
              <a:rPr lang="ru-RU" sz="1650" b="1" dirty="0">
                <a:solidFill>
                  <a:schemeClr val="tx2"/>
                </a:solidFill>
              </a:rPr>
              <a:t>Моторные</a:t>
            </a:r>
            <a:r>
              <a:rPr lang="ru-RU" sz="1650" dirty="0">
                <a:solidFill>
                  <a:schemeClr val="tx2"/>
                </a:solidFill>
              </a:rPr>
              <a:t> </a:t>
            </a:r>
            <a:r>
              <a:rPr lang="ru-RU" sz="1650" dirty="0"/>
              <a:t>(убежденность больных в том, что совершаемые ими движения или поступки происходят под воздействием внешней силы, т.е больными кто-то управляет).</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C00000"/>
                </a:solidFill>
              </a:rPr>
              <a:t>Парафренный</a:t>
            </a:r>
            <a:r>
              <a:rPr lang="ru-RU" b="1" dirty="0">
                <a:solidFill>
                  <a:srgbClr val="C00000"/>
                </a:solidFill>
              </a:rPr>
              <a:t> синдром</a:t>
            </a:r>
            <a:endParaRPr lang="ru-RU" dirty="0">
              <a:solidFill>
                <a:srgbClr val="C00000"/>
              </a:solidFill>
            </a:endParaRPr>
          </a:p>
        </p:txBody>
      </p:sp>
      <p:sp>
        <p:nvSpPr>
          <p:cNvPr id="3" name="Содержимое 2"/>
          <p:cNvSpPr>
            <a:spLocks noGrp="1"/>
          </p:cNvSpPr>
          <p:nvPr>
            <p:ph idx="1"/>
          </p:nvPr>
        </p:nvSpPr>
        <p:spPr/>
        <p:txBody>
          <a:bodyPr/>
          <a:lstStyle/>
          <a:p>
            <a:r>
              <a:rPr lang="ru-RU" dirty="0"/>
              <a:t>Систематический бред преследования, бред физического воздействия</a:t>
            </a:r>
          </a:p>
          <a:p>
            <a:r>
              <a:rPr lang="ru-RU" dirty="0"/>
              <a:t>Галлюцинации</a:t>
            </a:r>
          </a:p>
          <a:p>
            <a:r>
              <a:rPr lang="ru-RU" dirty="0"/>
              <a:t>Явления психического автоматизма</a:t>
            </a:r>
          </a:p>
          <a:p>
            <a:r>
              <a:rPr lang="ru-RU" b="1" dirty="0"/>
              <a:t>+ Фантастический бред величия</a:t>
            </a:r>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solidFill>
                  <a:srgbClr val="A80000"/>
                </a:solidFill>
                <a:effectLst>
                  <a:outerShdw blurRad="38100" dist="38100" dir="2700000" algn="tl">
                    <a:srgbClr val="000000">
                      <a:alpha val="43137"/>
                    </a:srgbClr>
                  </a:outerShdw>
                </a:effectLst>
              </a:rPr>
              <a:t>Кататоническая</a:t>
            </a:r>
            <a:r>
              <a:rPr lang="ru-RU" b="1" dirty="0">
                <a:solidFill>
                  <a:srgbClr val="A80000"/>
                </a:solidFill>
                <a:effectLst>
                  <a:outerShdw blurRad="38100" dist="38100" dir="2700000" algn="tl">
                    <a:srgbClr val="000000">
                      <a:alpha val="43137"/>
                    </a:srgbClr>
                  </a:outerShdw>
                </a:effectLst>
              </a:rPr>
              <a:t> шизофрения</a:t>
            </a:r>
          </a:p>
        </p:txBody>
      </p:sp>
      <p:sp>
        <p:nvSpPr>
          <p:cNvPr id="3" name="Содержимое 2"/>
          <p:cNvSpPr>
            <a:spLocks noGrp="1"/>
          </p:cNvSpPr>
          <p:nvPr>
            <p:ph idx="1"/>
          </p:nvPr>
        </p:nvSpPr>
        <p:spPr/>
        <p:txBody>
          <a:bodyPr>
            <a:normAutofit/>
          </a:bodyPr>
          <a:lstStyle/>
          <a:p>
            <a:pPr algn="ctr">
              <a:spcBef>
                <a:spcPts val="1800"/>
              </a:spcBef>
              <a:spcAft>
                <a:spcPts val="1200"/>
              </a:spcAft>
              <a:buNone/>
            </a:pPr>
            <a:r>
              <a:rPr lang="ru-RU" sz="2800" dirty="0"/>
              <a:t>Ведущий синдром – </a:t>
            </a:r>
            <a:r>
              <a:rPr lang="ru-RU" sz="2800" b="1" dirty="0" err="1"/>
              <a:t>кататонический</a:t>
            </a:r>
            <a:endParaRPr lang="ru-RU" sz="2800" b="1" dirty="0"/>
          </a:p>
          <a:p>
            <a:pPr algn="just">
              <a:spcBef>
                <a:spcPts val="1800"/>
              </a:spcBef>
              <a:spcAft>
                <a:spcPts val="1200"/>
              </a:spcAft>
              <a:buNone/>
            </a:pPr>
            <a:r>
              <a:rPr lang="ru-RU" sz="2800" i="1" dirty="0"/>
              <a:t>Варианты:</a:t>
            </a:r>
          </a:p>
          <a:p>
            <a:pPr algn="just">
              <a:spcBef>
                <a:spcPts val="1800"/>
              </a:spcBef>
              <a:spcAft>
                <a:spcPts val="1200"/>
              </a:spcAft>
              <a:buNone/>
            </a:pPr>
            <a:r>
              <a:rPr lang="ru-RU" sz="2800" dirty="0"/>
              <a:t>1. </a:t>
            </a:r>
            <a:r>
              <a:rPr lang="ru-RU" sz="2800" b="1" dirty="0" err="1"/>
              <a:t>Люцидная</a:t>
            </a:r>
            <a:r>
              <a:rPr lang="ru-RU" sz="2800" dirty="0"/>
              <a:t> кататония (без продуктивной симптоматики, имеет злокачественное течение).</a:t>
            </a:r>
          </a:p>
          <a:p>
            <a:pPr algn="just">
              <a:spcBef>
                <a:spcPts val="1800"/>
              </a:spcBef>
              <a:spcAft>
                <a:spcPts val="1200"/>
              </a:spcAft>
              <a:buNone/>
            </a:pPr>
            <a:r>
              <a:rPr lang="ru-RU" sz="2800" dirty="0"/>
              <a:t>2. </a:t>
            </a:r>
            <a:r>
              <a:rPr lang="ru-RU" sz="2800" b="1" dirty="0" err="1"/>
              <a:t>Онейроидная</a:t>
            </a:r>
            <a:r>
              <a:rPr lang="ru-RU" sz="2800" dirty="0"/>
              <a:t> кататония (с полиморфной продуктивной симптоматикой, относительно доброкачественным течением).</a:t>
            </a:r>
          </a:p>
          <a:p>
            <a:pPr algn="just">
              <a:spcBef>
                <a:spcPts val="1800"/>
              </a:spcBef>
            </a:pPr>
            <a:endParaRPr lang="ru-RU" sz="2800" dirty="0"/>
          </a:p>
        </p:txBody>
      </p:sp>
    </p:spTree>
    <p:extLst>
      <p:ext uri="{BB962C8B-B14F-4D97-AF65-F5344CB8AC3E}">
        <p14:creationId xmlns:p14="http://schemas.microsoft.com/office/powerpoint/2010/main" val="35469988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15962"/>
          </a:xfrm>
        </p:spPr>
        <p:txBody>
          <a:bodyPr>
            <a:normAutofit fontScale="90000"/>
          </a:bodyPr>
          <a:lstStyle/>
          <a:p>
            <a:r>
              <a:rPr lang="ru-RU" b="1" dirty="0" err="1">
                <a:solidFill>
                  <a:srgbClr val="A80000"/>
                </a:solidFill>
                <a:effectLst>
                  <a:outerShdw blurRad="38100" dist="38100" dir="2700000" algn="tl">
                    <a:srgbClr val="000000">
                      <a:alpha val="43137"/>
                    </a:srgbClr>
                  </a:outerShdw>
                </a:effectLst>
              </a:rPr>
              <a:t>Гебефреническая</a:t>
            </a:r>
            <a:r>
              <a:rPr lang="ru-RU" b="1" dirty="0">
                <a:solidFill>
                  <a:srgbClr val="A80000"/>
                </a:solidFill>
                <a:effectLst>
                  <a:outerShdw blurRad="38100" dist="38100" dir="2700000" algn="tl">
                    <a:srgbClr val="000000">
                      <a:alpha val="43137"/>
                    </a:srgbClr>
                  </a:outerShdw>
                </a:effectLst>
              </a:rPr>
              <a:t> шизофрения</a:t>
            </a:r>
            <a:endParaRPr lang="ru-RU" dirty="0">
              <a:solidFill>
                <a:srgbClr val="A8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981200" y="1143000"/>
            <a:ext cx="8229600" cy="5486400"/>
          </a:xfrm>
        </p:spPr>
        <p:txBody>
          <a:bodyPr>
            <a:noAutofit/>
          </a:bodyPr>
          <a:lstStyle/>
          <a:p>
            <a:pPr algn="just">
              <a:spcBef>
                <a:spcPts val="1200"/>
              </a:spcBef>
              <a:spcAft>
                <a:spcPts val="600"/>
              </a:spcAft>
            </a:pPr>
            <a:r>
              <a:rPr lang="ru-RU" sz="2800" dirty="0"/>
              <a:t>Начинается в подростковом, юношеском возрасте </a:t>
            </a:r>
            <a:endParaRPr lang="ru-RU" sz="2800" i="1" dirty="0"/>
          </a:p>
          <a:p>
            <a:pPr algn="just">
              <a:spcBef>
                <a:spcPts val="1200"/>
              </a:spcBef>
              <a:spcAft>
                <a:spcPts val="600"/>
              </a:spcAft>
            </a:pPr>
            <a:r>
              <a:rPr lang="ru-RU" sz="2800" dirty="0"/>
              <a:t>Характерен гебефренный синдром (эмоционально-волевые и грубые поведенческие расстройства: дурашливость, гримасничанье, расторможенность влечений, прыгают, кривляются, пляшут, неуместно шутят, нецензурно бранятся, могут проявить немотивированную агрессию).</a:t>
            </a:r>
          </a:p>
          <a:p>
            <a:pPr algn="just">
              <a:spcBef>
                <a:spcPts val="1200"/>
              </a:spcBef>
              <a:spcAft>
                <a:spcPts val="600"/>
              </a:spcAft>
            </a:pPr>
            <a:r>
              <a:rPr lang="ru-RU" sz="2800" dirty="0"/>
              <a:t>Течение злокачественное с быстрым формированием выраженного эмоционально-волевого дефекта</a:t>
            </a:r>
          </a:p>
          <a:p>
            <a:pPr algn="just">
              <a:spcBef>
                <a:spcPts val="1200"/>
              </a:spcBef>
              <a:spcAft>
                <a:spcPts val="600"/>
              </a:spcAft>
            </a:pPr>
            <a:endParaRPr lang="ru-RU" sz="2800" dirty="0"/>
          </a:p>
        </p:txBody>
      </p:sp>
    </p:spTree>
    <p:extLst>
      <p:ext uri="{BB962C8B-B14F-4D97-AF65-F5344CB8AC3E}">
        <p14:creationId xmlns:p14="http://schemas.microsoft.com/office/powerpoint/2010/main" val="7021165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A80000"/>
                </a:solidFill>
                <a:effectLst>
                  <a:outerShdw blurRad="38100" dist="38100" dir="2700000" algn="tl">
                    <a:srgbClr val="000000">
                      <a:alpha val="43137"/>
                    </a:srgbClr>
                  </a:outerShdw>
                </a:effectLst>
              </a:rPr>
              <a:t>Простая форма шизофрении</a:t>
            </a:r>
          </a:p>
        </p:txBody>
      </p:sp>
      <p:sp>
        <p:nvSpPr>
          <p:cNvPr id="3" name="Содержимое 2"/>
          <p:cNvSpPr>
            <a:spLocks noGrp="1"/>
          </p:cNvSpPr>
          <p:nvPr>
            <p:ph idx="1"/>
          </p:nvPr>
        </p:nvSpPr>
        <p:spPr/>
        <p:txBody>
          <a:bodyPr/>
          <a:lstStyle/>
          <a:p>
            <a:pPr algn="just">
              <a:spcBef>
                <a:spcPts val="1200"/>
              </a:spcBef>
              <a:spcAft>
                <a:spcPts val="1200"/>
              </a:spcAft>
            </a:pPr>
            <a:r>
              <a:rPr lang="ru-RU" dirty="0"/>
              <a:t>Позитивные симптомы отсутствуют</a:t>
            </a:r>
          </a:p>
          <a:p>
            <a:pPr algn="just">
              <a:spcBef>
                <a:spcPts val="1200"/>
              </a:spcBef>
              <a:spcAft>
                <a:spcPts val="1200"/>
              </a:spcAft>
            </a:pPr>
            <a:r>
              <a:rPr lang="ru-RU" dirty="0"/>
              <a:t>Быстро нарастают первичные негативные симптомы, достигающие степени шизофренического дефекта</a:t>
            </a:r>
          </a:p>
          <a:p>
            <a:pPr algn="just">
              <a:spcBef>
                <a:spcPts val="1200"/>
              </a:spcBef>
              <a:spcAft>
                <a:spcPts val="1200"/>
              </a:spcAft>
            </a:pPr>
            <a:r>
              <a:rPr lang="ru-RU" dirty="0"/>
              <a:t>Характерно </a:t>
            </a:r>
            <a:r>
              <a:rPr lang="ru-RU" dirty="0" err="1"/>
              <a:t>непрерывно-прогредиентное</a:t>
            </a:r>
            <a:r>
              <a:rPr lang="ru-RU" dirty="0"/>
              <a:t> течение</a:t>
            </a:r>
          </a:p>
          <a:p>
            <a:pPr algn="just">
              <a:spcBef>
                <a:spcPts val="1200"/>
              </a:spcBef>
              <a:spcAft>
                <a:spcPts val="1200"/>
              </a:spcAft>
            </a:pPr>
            <a:endParaRPr lang="ru-RU" dirty="0"/>
          </a:p>
        </p:txBody>
      </p:sp>
    </p:spTree>
    <p:extLst>
      <p:ext uri="{BB962C8B-B14F-4D97-AF65-F5344CB8AC3E}">
        <p14:creationId xmlns:p14="http://schemas.microsoft.com/office/powerpoint/2010/main" val="2970938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A80000"/>
                </a:solidFill>
                <a:effectLst>
                  <a:outerShdw blurRad="38100" dist="38100" dir="2700000" algn="tl">
                    <a:srgbClr val="000000">
                      <a:alpha val="43137"/>
                    </a:srgbClr>
                  </a:outerShdw>
                </a:effectLst>
              </a:rPr>
              <a:t>Типы течения шизофрении</a:t>
            </a:r>
            <a:endParaRPr lang="ru-RU" dirty="0">
              <a:solidFill>
                <a:srgbClr val="A8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marL="720000">
              <a:spcBef>
                <a:spcPts val="1800"/>
              </a:spcBef>
              <a:spcAft>
                <a:spcPts val="1800"/>
              </a:spcAft>
              <a:buNone/>
            </a:pPr>
            <a:r>
              <a:rPr lang="ru-RU" dirty="0"/>
              <a:t>1. </a:t>
            </a:r>
            <a:r>
              <a:rPr lang="ru-RU" dirty="0" err="1"/>
              <a:t>Непрерывно-прогредиентный</a:t>
            </a:r>
            <a:r>
              <a:rPr lang="ru-RU" dirty="0"/>
              <a:t> (непрерывный)</a:t>
            </a:r>
          </a:p>
          <a:p>
            <a:pPr marL="720000">
              <a:spcBef>
                <a:spcPts val="1800"/>
              </a:spcBef>
              <a:spcAft>
                <a:spcPts val="1800"/>
              </a:spcAft>
              <a:buNone/>
            </a:pPr>
            <a:r>
              <a:rPr lang="ru-RU" dirty="0"/>
              <a:t>2. </a:t>
            </a:r>
            <a:r>
              <a:rPr lang="ru-RU" dirty="0" err="1"/>
              <a:t>Приступообразно-прогредиентный</a:t>
            </a:r>
            <a:endParaRPr lang="ru-RU" dirty="0"/>
          </a:p>
          <a:p>
            <a:pPr marL="720000">
              <a:spcBef>
                <a:spcPts val="1800"/>
              </a:spcBef>
              <a:spcAft>
                <a:spcPts val="1800"/>
              </a:spcAft>
              <a:buNone/>
            </a:pPr>
            <a:r>
              <a:rPr lang="ru-RU" dirty="0"/>
              <a:t>3. Рекуррентный (периодический)</a:t>
            </a:r>
          </a:p>
          <a:p>
            <a:endParaRPr lang="ru-RU" dirty="0"/>
          </a:p>
        </p:txBody>
      </p:sp>
    </p:spTree>
    <p:extLst>
      <p:ext uri="{BB962C8B-B14F-4D97-AF65-F5344CB8AC3E}">
        <p14:creationId xmlns:p14="http://schemas.microsoft.com/office/powerpoint/2010/main" val="2090007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a:extLst>
              <a:ext uri="{FF2B5EF4-FFF2-40B4-BE49-F238E27FC236}">
                <a16:creationId xmlns:a16="http://schemas.microsoft.com/office/drawing/2014/main" id="{DE592FD2-D24E-4898-996E-1A86E9799BC2}"/>
              </a:ext>
            </a:extLst>
          </p:cNvPr>
          <p:cNvSpPr>
            <a:spLocks noChangeShapeType="1"/>
          </p:cNvSpPr>
          <p:nvPr/>
        </p:nvSpPr>
        <p:spPr bwMode="auto">
          <a:xfrm flipV="1">
            <a:off x="3432176" y="1773239"/>
            <a:ext cx="5832475" cy="36718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3" name="Line 3">
            <a:extLst>
              <a:ext uri="{FF2B5EF4-FFF2-40B4-BE49-F238E27FC236}">
                <a16:creationId xmlns:a16="http://schemas.microsoft.com/office/drawing/2014/main" id="{3ABA32A3-9DF6-4346-AC76-E21AFA63EADB}"/>
              </a:ext>
            </a:extLst>
          </p:cNvPr>
          <p:cNvSpPr>
            <a:spLocks noChangeShapeType="1"/>
          </p:cNvSpPr>
          <p:nvPr/>
        </p:nvSpPr>
        <p:spPr bwMode="auto">
          <a:xfrm>
            <a:off x="3432175" y="5445125"/>
            <a:ext cx="1150938"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4" name="Freeform 4">
            <a:extLst>
              <a:ext uri="{FF2B5EF4-FFF2-40B4-BE49-F238E27FC236}">
                <a16:creationId xmlns:a16="http://schemas.microsoft.com/office/drawing/2014/main" id="{ED4FE9A7-BEC3-468E-B9BC-AFB6C32B3779}"/>
              </a:ext>
            </a:extLst>
          </p:cNvPr>
          <p:cNvSpPr>
            <a:spLocks/>
          </p:cNvSpPr>
          <p:nvPr/>
        </p:nvSpPr>
        <p:spPr bwMode="auto">
          <a:xfrm>
            <a:off x="4583113" y="3333751"/>
            <a:ext cx="1008062" cy="2111375"/>
          </a:xfrm>
          <a:custGeom>
            <a:avLst/>
            <a:gdLst>
              <a:gd name="T0" fmla="*/ 0 w 635"/>
              <a:gd name="T1" fmla="*/ 2147483647 h 1330"/>
              <a:gd name="T2" fmla="*/ 2147483647 w 635"/>
              <a:gd name="T3" fmla="*/ 2147483647 h 1330"/>
              <a:gd name="T4" fmla="*/ 2147483647 w 635"/>
              <a:gd name="T5" fmla="*/ 2147483647 h 1330"/>
              <a:gd name="T6" fmla="*/ 0 60000 65536"/>
              <a:gd name="T7" fmla="*/ 0 60000 65536"/>
              <a:gd name="T8" fmla="*/ 0 60000 65536"/>
              <a:gd name="T9" fmla="*/ 0 w 635"/>
              <a:gd name="T10" fmla="*/ 0 h 1330"/>
              <a:gd name="T11" fmla="*/ 635 w 635"/>
              <a:gd name="T12" fmla="*/ 1330 h 1330"/>
            </a:gdLst>
            <a:ahLst/>
            <a:cxnLst>
              <a:cxn ang="T6">
                <a:pos x="T0" y="T1"/>
              </a:cxn>
              <a:cxn ang="T7">
                <a:pos x="T2" y="T3"/>
              </a:cxn>
              <a:cxn ang="T8">
                <a:pos x="T4" y="T5"/>
              </a:cxn>
            </a:cxnLst>
            <a:rect l="T9" t="T10" r="T11" b="T12"/>
            <a:pathLst>
              <a:path w="635" h="1330">
                <a:moveTo>
                  <a:pt x="0" y="1330"/>
                </a:moveTo>
                <a:cubicBezTo>
                  <a:pt x="128" y="680"/>
                  <a:pt x="257" y="30"/>
                  <a:pt x="363" y="15"/>
                </a:cubicBezTo>
                <a:cubicBezTo>
                  <a:pt x="469" y="0"/>
                  <a:pt x="590" y="1035"/>
                  <a:pt x="635" y="1239"/>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5" name="Line 5">
            <a:extLst>
              <a:ext uri="{FF2B5EF4-FFF2-40B4-BE49-F238E27FC236}">
                <a16:creationId xmlns:a16="http://schemas.microsoft.com/office/drawing/2014/main" id="{37EEBC48-CD82-4833-9465-12BEE841B139}"/>
              </a:ext>
            </a:extLst>
          </p:cNvPr>
          <p:cNvSpPr>
            <a:spLocks noChangeShapeType="1"/>
          </p:cNvSpPr>
          <p:nvPr/>
        </p:nvSpPr>
        <p:spPr bwMode="auto">
          <a:xfrm>
            <a:off x="5591176" y="5300663"/>
            <a:ext cx="936625"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6" name="Freeform 6">
            <a:extLst>
              <a:ext uri="{FF2B5EF4-FFF2-40B4-BE49-F238E27FC236}">
                <a16:creationId xmlns:a16="http://schemas.microsoft.com/office/drawing/2014/main" id="{4C59165F-73FC-4FA4-BEFC-AB27038E3945}"/>
              </a:ext>
            </a:extLst>
          </p:cNvPr>
          <p:cNvSpPr>
            <a:spLocks/>
          </p:cNvSpPr>
          <p:nvPr/>
        </p:nvSpPr>
        <p:spPr bwMode="auto">
          <a:xfrm>
            <a:off x="6527801" y="3189289"/>
            <a:ext cx="936625" cy="2111375"/>
          </a:xfrm>
          <a:custGeom>
            <a:avLst/>
            <a:gdLst>
              <a:gd name="T0" fmla="*/ 0 w 590"/>
              <a:gd name="T1" fmla="*/ 2147483647 h 1330"/>
              <a:gd name="T2" fmla="*/ 2147483647 w 590"/>
              <a:gd name="T3" fmla="*/ 2147483647 h 1330"/>
              <a:gd name="T4" fmla="*/ 2147483647 w 590"/>
              <a:gd name="T5" fmla="*/ 2147483647 h 1330"/>
              <a:gd name="T6" fmla="*/ 0 60000 65536"/>
              <a:gd name="T7" fmla="*/ 0 60000 65536"/>
              <a:gd name="T8" fmla="*/ 0 60000 65536"/>
              <a:gd name="T9" fmla="*/ 0 w 590"/>
              <a:gd name="T10" fmla="*/ 0 h 1330"/>
              <a:gd name="T11" fmla="*/ 590 w 590"/>
              <a:gd name="T12" fmla="*/ 1330 h 1330"/>
            </a:gdLst>
            <a:ahLst/>
            <a:cxnLst>
              <a:cxn ang="T6">
                <a:pos x="T0" y="T1"/>
              </a:cxn>
              <a:cxn ang="T7">
                <a:pos x="T2" y="T3"/>
              </a:cxn>
              <a:cxn ang="T8">
                <a:pos x="T4" y="T5"/>
              </a:cxn>
            </a:cxnLst>
            <a:rect l="T9" t="T10" r="T11" b="T12"/>
            <a:pathLst>
              <a:path w="590" h="1330">
                <a:moveTo>
                  <a:pt x="0" y="1330"/>
                </a:moveTo>
                <a:cubicBezTo>
                  <a:pt x="110" y="680"/>
                  <a:pt x="220" y="30"/>
                  <a:pt x="318" y="15"/>
                </a:cubicBezTo>
                <a:cubicBezTo>
                  <a:pt x="416" y="0"/>
                  <a:pt x="545" y="1036"/>
                  <a:pt x="590" y="1240"/>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7" name="Line 7">
            <a:extLst>
              <a:ext uri="{FF2B5EF4-FFF2-40B4-BE49-F238E27FC236}">
                <a16:creationId xmlns:a16="http://schemas.microsoft.com/office/drawing/2014/main" id="{5F429365-D54D-4E91-812C-5D0C2294BE09}"/>
              </a:ext>
            </a:extLst>
          </p:cNvPr>
          <p:cNvSpPr>
            <a:spLocks noChangeShapeType="1"/>
          </p:cNvSpPr>
          <p:nvPr/>
        </p:nvSpPr>
        <p:spPr bwMode="auto">
          <a:xfrm>
            <a:off x="7464426" y="5157788"/>
            <a:ext cx="792163"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8" name="Freeform 8">
            <a:extLst>
              <a:ext uri="{FF2B5EF4-FFF2-40B4-BE49-F238E27FC236}">
                <a16:creationId xmlns:a16="http://schemas.microsoft.com/office/drawing/2014/main" id="{4CB9651F-775E-46EA-B491-0A9423FC87DA}"/>
              </a:ext>
            </a:extLst>
          </p:cNvPr>
          <p:cNvSpPr>
            <a:spLocks/>
          </p:cNvSpPr>
          <p:nvPr/>
        </p:nvSpPr>
        <p:spPr bwMode="auto">
          <a:xfrm>
            <a:off x="8256588" y="2973388"/>
            <a:ext cx="1008062" cy="2184400"/>
          </a:xfrm>
          <a:custGeom>
            <a:avLst/>
            <a:gdLst>
              <a:gd name="T0" fmla="*/ 0 w 635"/>
              <a:gd name="T1" fmla="*/ 2147483647 h 1376"/>
              <a:gd name="T2" fmla="*/ 2147483647 w 635"/>
              <a:gd name="T3" fmla="*/ 2147483647 h 1376"/>
              <a:gd name="T4" fmla="*/ 2147483647 w 635"/>
              <a:gd name="T5" fmla="*/ 2147483647 h 1376"/>
              <a:gd name="T6" fmla="*/ 0 60000 65536"/>
              <a:gd name="T7" fmla="*/ 0 60000 65536"/>
              <a:gd name="T8" fmla="*/ 0 60000 65536"/>
              <a:gd name="T9" fmla="*/ 0 w 635"/>
              <a:gd name="T10" fmla="*/ 0 h 1376"/>
              <a:gd name="T11" fmla="*/ 635 w 635"/>
              <a:gd name="T12" fmla="*/ 1376 h 1376"/>
            </a:gdLst>
            <a:ahLst/>
            <a:cxnLst>
              <a:cxn ang="T6">
                <a:pos x="T0" y="T1"/>
              </a:cxn>
              <a:cxn ang="T7">
                <a:pos x="T2" y="T3"/>
              </a:cxn>
              <a:cxn ang="T8">
                <a:pos x="T4" y="T5"/>
              </a:cxn>
            </a:cxnLst>
            <a:rect l="T9" t="T10" r="T11" b="T12"/>
            <a:pathLst>
              <a:path w="635" h="1376">
                <a:moveTo>
                  <a:pt x="0" y="1376"/>
                </a:moveTo>
                <a:cubicBezTo>
                  <a:pt x="128" y="703"/>
                  <a:pt x="257" y="30"/>
                  <a:pt x="363" y="15"/>
                </a:cubicBezTo>
                <a:cubicBezTo>
                  <a:pt x="469" y="0"/>
                  <a:pt x="590" y="1073"/>
                  <a:pt x="635" y="1285"/>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29" name="Line 9">
            <a:extLst>
              <a:ext uri="{FF2B5EF4-FFF2-40B4-BE49-F238E27FC236}">
                <a16:creationId xmlns:a16="http://schemas.microsoft.com/office/drawing/2014/main" id="{02C5A3EA-176F-4120-8FE5-6B8EE095FF41}"/>
              </a:ext>
            </a:extLst>
          </p:cNvPr>
          <p:cNvSpPr>
            <a:spLocks noChangeShapeType="1"/>
          </p:cNvSpPr>
          <p:nvPr/>
        </p:nvSpPr>
        <p:spPr bwMode="auto">
          <a:xfrm>
            <a:off x="9264651" y="5013325"/>
            <a:ext cx="360363"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0" name="Line 10">
            <a:extLst>
              <a:ext uri="{FF2B5EF4-FFF2-40B4-BE49-F238E27FC236}">
                <a16:creationId xmlns:a16="http://schemas.microsoft.com/office/drawing/2014/main" id="{EEF07923-568C-4CF0-A9A5-42E6F71345A2}"/>
              </a:ext>
            </a:extLst>
          </p:cNvPr>
          <p:cNvSpPr>
            <a:spLocks noChangeShapeType="1"/>
          </p:cNvSpPr>
          <p:nvPr/>
        </p:nvSpPr>
        <p:spPr bwMode="auto">
          <a:xfrm flipV="1">
            <a:off x="3432176" y="4581525"/>
            <a:ext cx="2232025" cy="8636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1" name="Freeform 11">
            <a:extLst>
              <a:ext uri="{FF2B5EF4-FFF2-40B4-BE49-F238E27FC236}">
                <a16:creationId xmlns:a16="http://schemas.microsoft.com/office/drawing/2014/main" id="{86507BF6-952B-4E1B-A93B-232B38599F87}"/>
              </a:ext>
            </a:extLst>
          </p:cNvPr>
          <p:cNvSpPr>
            <a:spLocks/>
          </p:cNvSpPr>
          <p:nvPr/>
        </p:nvSpPr>
        <p:spPr bwMode="auto">
          <a:xfrm>
            <a:off x="5664200" y="2973389"/>
            <a:ext cx="719138" cy="1608137"/>
          </a:xfrm>
          <a:custGeom>
            <a:avLst/>
            <a:gdLst>
              <a:gd name="T0" fmla="*/ 0 w 453"/>
              <a:gd name="T1" fmla="*/ 2147483647 h 1013"/>
              <a:gd name="T2" fmla="*/ 2147483647 w 453"/>
              <a:gd name="T3" fmla="*/ 2147483647 h 1013"/>
              <a:gd name="T4" fmla="*/ 2147483647 w 453"/>
              <a:gd name="T5" fmla="*/ 2147483647 h 1013"/>
              <a:gd name="T6" fmla="*/ 0 60000 65536"/>
              <a:gd name="T7" fmla="*/ 0 60000 65536"/>
              <a:gd name="T8" fmla="*/ 0 60000 65536"/>
              <a:gd name="T9" fmla="*/ 0 w 453"/>
              <a:gd name="T10" fmla="*/ 0 h 1013"/>
              <a:gd name="T11" fmla="*/ 453 w 453"/>
              <a:gd name="T12" fmla="*/ 1013 h 1013"/>
            </a:gdLst>
            <a:ahLst/>
            <a:cxnLst>
              <a:cxn ang="T6">
                <a:pos x="T0" y="T1"/>
              </a:cxn>
              <a:cxn ang="T7">
                <a:pos x="T2" y="T3"/>
              </a:cxn>
              <a:cxn ang="T8">
                <a:pos x="T4" y="T5"/>
              </a:cxn>
            </a:cxnLst>
            <a:rect l="T9" t="T10" r="T11" b="T12"/>
            <a:pathLst>
              <a:path w="453" h="1013">
                <a:moveTo>
                  <a:pt x="0" y="1013"/>
                </a:moveTo>
                <a:cubicBezTo>
                  <a:pt x="98" y="566"/>
                  <a:pt x="197" y="120"/>
                  <a:pt x="272" y="60"/>
                </a:cubicBezTo>
                <a:cubicBezTo>
                  <a:pt x="347" y="0"/>
                  <a:pt x="423" y="552"/>
                  <a:pt x="453" y="65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2" name="Line 12">
            <a:extLst>
              <a:ext uri="{FF2B5EF4-FFF2-40B4-BE49-F238E27FC236}">
                <a16:creationId xmlns:a16="http://schemas.microsoft.com/office/drawing/2014/main" id="{60B224F6-CF76-4BE9-8B6B-DB55B6D38B55}"/>
              </a:ext>
            </a:extLst>
          </p:cNvPr>
          <p:cNvSpPr>
            <a:spLocks noChangeShapeType="1"/>
          </p:cNvSpPr>
          <p:nvPr/>
        </p:nvSpPr>
        <p:spPr bwMode="auto">
          <a:xfrm flipV="1">
            <a:off x="6383338" y="3716339"/>
            <a:ext cx="1008062" cy="288925"/>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3" name="Freeform 13">
            <a:extLst>
              <a:ext uri="{FF2B5EF4-FFF2-40B4-BE49-F238E27FC236}">
                <a16:creationId xmlns:a16="http://schemas.microsoft.com/office/drawing/2014/main" id="{F0A0D056-604A-4DF0-9530-1FD90FCA146B}"/>
              </a:ext>
            </a:extLst>
          </p:cNvPr>
          <p:cNvSpPr>
            <a:spLocks/>
          </p:cNvSpPr>
          <p:nvPr/>
        </p:nvSpPr>
        <p:spPr bwMode="auto">
          <a:xfrm>
            <a:off x="7391400" y="2192338"/>
            <a:ext cx="649288" cy="1524000"/>
          </a:xfrm>
          <a:custGeom>
            <a:avLst/>
            <a:gdLst>
              <a:gd name="T0" fmla="*/ 0 w 409"/>
              <a:gd name="T1" fmla="*/ 2147483647 h 960"/>
              <a:gd name="T2" fmla="*/ 2147483647 w 409"/>
              <a:gd name="T3" fmla="*/ 2147483647 h 960"/>
              <a:gd name="T4" fmla="*/ 2147483647 w 409"/>
              <a:gd name="T5" fmla="*/ 2147483647 h 960"/>
              <a:gd name="T6" fmla="*/ 0 60000 65536"/>
              <a:gd name="T7" fmla="*/ 0 60000 65536"/>
              <a:gd name="T8" fmla="*/ 0 60000 65536"/>
              <a:gd name="T9" fmla="*/ 0 w 409"/>
              <a:gd name="T10" fmla="*/ 0 h 960"/>
              <a:gd name="T11" fmla="*/ 409 w 409"/>
              <a:gd name="T12" fmla="*/ 960 h 960"/>
            </a:gdLst>
            <a:ahLst/>
            <a:cxnLst>
              <a:cxn ang="T6">
                <a:pos x="T0" y="T1"/>
              </a:cxn>
              <a:cxn ang="T7">
                <a:pos x="T2" y="T3"/>
              </a:cxn>
              <a:cxn ang="T8">
                <a:pos x="T4" y="T5"/>
              </a:cxn>
            </a:cxnLst>
            <a:rect l="T9" t="T10" r="T11" b="T12"/>
            <a:pathLst>
              <a:path w="409" h="960">
                <a:moveTo>
                  <a:pt x="0" y="960"/>
                </a:moveTo>
                <a:cubicBezTo>
                  <a:pt x="79" y="533"/>
                  <a:pt x="159" y="106"/>
                  <a:pt x="227" y="53"/>
                </a:cubicBezTo>
                <a:cubicBezTo>
                  <a:pt x="295" y="0"/>
                  <a:pt x="379" y="545"/>
                  <a:pt x="409" y="643"/>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4" name="Line 14">
            <a:extLst>
              <a:ext uri="{FF2B5EF4-FFF2-40B4-BE49-F238E27FC236}">
                <a16:creationId xmlns:a16="http://schemas.microsoft.com/office/drawing/2014/main" id="{55451970-3A05-407D-BC14-8B948567FE55}"/>
              </a:ext>
            </a:extLst>
          </p:cNvPr>
          <p:cNvSpPr>
            <a:spLocks noChangeShapeType="1"/>
          </p:cNvSpPr>
          <p:nvPr/>
        </p:nvSpPr>
        <p:spPr bwMode="auto">
          <a:xfrm flipV="1">
            <a:off x="8040689" y="2852738"/>
            <a:ext cx="1368425" cy="36036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ru-RU">
              <a:solidFill>
                <a:srgbClr val="000000"/>
              </a:solidFill>
              <a:latin typeface="Arial" panose="020B0604020202020204" pitchFamily="34" charset="0"/>
            </a:endParaRPr>
          </a:p>
        </p:txBody>
      </p:sp>
      <p:sp>
        <p:nvSpPr>
          <p:cNvPr id="30735" name="Text Box 15">
            <a:extLst>
              <a:ext uri="{FF2B5EF4-FFF2-40B4-BE49-F238E27FC236}">
                <a16:creationId xmlns:a16="http://schemas.microsoft.com/office/drawing/2014/main" id="{2D6B350E-427D-4BA0-9D13-F4EAE2E80F39}"/>
              </a:ext>
            </a:extLst>
          </p:cNvPr>
          <p:cNvSpPr txBox="1">
            <a:spLocks noChangeArrowheads="1"/>
          </p:cNvSpPr>
          <p:nvPr/>
        </p:nvSpPr>
        <p:spPr bwMode="auto">
          <a:xfrm>
            <a:off x="9409113" y="148431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ru-RU" altLang="ru-RU" sz="2400">
                <a:solidFill>
                  <a:srgbClr val="000000"/>
                </a:solidFill>
                <a:latin typeface="Times New Roman" panose="02020603050405020304" pitchFamily="18" charset="0"/>
              </a:rPr>
              <a:t>1</a:t>
            </a:r>
          </a:p>
        </p:txBody>
      </p:sp>
      <p:sp>
        <p:nvSpPr>
          <p:cNvPr id="30736" name="Text Box 16">
            <a:extLst>
              <a:ext uri="{FF2B5EF4-FFF2-40B4-BE49-F238E27FC236}">
                <a16:creationId xmlns:a16="http://schemas.microsoft.com/office/drawing/2014/main" id="{241E046C-5C6A-4DE7-BB7E-823F471F57C7}"/>
              </a:ext>
            </a:extLst>
          </p:cNvPr>
          <p:cNvSpPr txBox="1">
            <a:spLocks noChangeArrowheads="1"/>
          </p:cNvSpPr>
          <p:nvPr/>
        </p:nvSpPr>
        <p:spPr bwMode="auto">
          <a:xfrm>
            <a:off x="9551988" y="2636838"/>
            <a:ext cx="379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ru-RU" altLang="ru-RU" sz="2400">
                <a:solidFill>
                  <a:srgbClr val="000000"/>
                </a:solidFill>
                <a:latin typeface="Times New Roman" panose="02020603050405020304" pitchFamily="18" charset="0"/>
              </a:rPr>
              <a:t>2</a:t>
            </a:r>
          </a:p>
        </p:txBody>
      </p:sp>
      <p:sp>
        <p:nvSpPr>
          <p:cNvPr id="30737" name="Text Box 17">
            <a:extLst>
              <a:ext uri="{FF2B5EF4-FFF2-40B4-BE49-F238E27FC236}">
                <a16:creationId xmlns:a16="http://schemas.microsoft.com/office/drawing/2014/main" id="{02793C44-BBBD-4E8A-8907-18EE1143CB7F}"/>
              </a:ext>
            </a:extLst>
          </p:cNvPr>
          <p:cNvSpPr txBox="1">
            <a:spLocks noChangeArrowheads="1"/>
          </p:cNvSpPr>
          <p:nvPr/>
        </p:nvSpPr>
        <p:spPr bwMode="auto">
          <a:xfrm>
            <a:off x="9767888" y="47974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ru-RU" altLang="ru-RU" sz="2400">
                <a:solidFill>
                  <a:srgbClr val="000000"/>
                </a:solidFill>
                <a:latin typeface="Times New Roman" panose="02020603050405020304" pitchFamily="18" charset="0"/>
              </a:rPr>
              <a:t>3</a:t>
            </a:r>
          </a:p>
        </p:txBody>
      </p:sp>
      <p:sp>
        <p:nvSpPr>
          <p:cNvPr id="30738" name="Text Box 18">
            <a:extLst>
              <a:ext uri="{FF2B5EF4-FFF2-40B4-BE49-F238E27FC236}">
                <a16:creationId xmlns:a16="http://schemas.microsoft.com/office/drawing/2014/main" id="{1D9825BD-3466-423A-8883-8DCAA54D7A61}"/>
              </a:ext>
            </a:extLst>
          </p:cNvPr>
          <p:cNvSpPr txBox="1">
            <a:spLocks noChangeArrowheads="1"/>
          </p:cNvSpPr>
          <p:nvPr/>
        </p:nvSpPr>
        <p:spPr bwMode="auto">
          <a:xfrm>
            <a:off x="1524000" y="1"/>
            <a:ext cx="9144000"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defRPr/>
            </a:pPr>
            <a:r>
              <a:rPr lang="ru-RU" altLang="ru-RU" sz="3200">
                <a:solidFill>
                  <a:srgbClr val="000000"/>
                </a:solidFill>
                <a:latin typeface="Times New Roman" panose="02020603050405020304" pitchFamily="18" charset="0"/>
              </a:rPr>
              <a:t>Варианты течения шизофрении </a:t>
            </a:r>
            <a:r>
              <a:rPr lang="ru-RU" altLang="ru-RU" sz="2400">
                <a:solidFill>
                  <a:srgbClr val="000000"/>
                </a:solidFill>
                <a:latin typeface="Times New Roman" panose="02020603050405020304" pitchFamily="18" charset="0"/>
              </a:rPr>
              <a:t>(по А.В. Снежневскому)</a:t>
            </a:r>
          </a:p>
        </p:txBody>
      </p:sp>
      <p:sp>
        <p:nvSpPr>
          <p:cNvPr id="30739" name="Text Box 19">
            <a:extLst>
              <a:ext uri="{FF2B5EF4-FFF2-40B4-BE49-F238E27FC236}">
                <a16:creationId xmlns:a16="http://schemas.microsoft.com/office/drawing/2014/main" id="{7398109F-FFEE-4F6F-BE1D-F1B2046F6879}"/>
              </a:ext>
            </a:extLst>
          </p:cNvPr>
          <p:cNvSpPr txBox="1">
            <a:spLocks noChangeArrowheads="1"/>
          </p:cNvSpPr>
          <p:nvPr/>
        </p:nvSpPr>
        <p:spPr bwMode="auto">
          <a:xfrm>
            <a:off x="2135188" y="1844676"/>
            <a:ext cx="3600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defRPr/>
            </a:pPr>
            <a:r>
              <a:rPr lang="ru-RU" altLang="ru-RU" sz="2000">
                <a:solidFill>
                  <a:srgbClr val="000000"/>
                </a:solidFill>
                <a:latin typeface="Times New Roman" panose="02020603050405020304" pitchFamily="18" charset="0"/>
              </a:rPr>
              <a:t>1 – непрерывнотекущая</a:t>
            </a:r>
          </a:p>
          <a:p>
            <a:pPr eaLnBrk="1" fontAlgn="base" hangingPunct="1">
              <a:spcBef>
                <a:spcPct val="50000"/>
              </a:spcBef>
              <a:spcAft>
                <a:spcPct val="0"/>
              </a:spcAft>
              <a:defRPr/>
            </a:pPr>
            <a:r>
              <a:rPr lang="ru-RU" altLang="ru-RU" sz="2000">
                <a:solidFill>
                  <a:srgbClr val="000000"/>
                </a:solidFill>
                <a:latin typeface="Times New Roman" panose="02020603050405020304" pitchFamily="18" charset="0"/>
              </a:rPr>
              <a:t>2 – шубообразная</a:t>
            </a:r>
          </a:p>
          <a:p>
            <a:pPr eaLnBrk="1" fontAlgn="base" hangingPunct="1">
              <a:spcBef>
                <a:spcPct val="50000"/>
              </a:spcBef>
              <a:spcAft>
                <a:spcPct val="0"/>
              </a:spcAft>
              <a:defRPr/>
            </a:pPr>
            <a:r>
              <a:rPr lang="ru-RU" altLang="ru-RU" sz="2000">
                <a:solidFill>
                  <a:srgbClr val="000000"/>
                </a:solidFill>
                <a:latin typeface="Times New Roman" panose="02020603050405020304" pitchFamily="18" charset="0"/>
              </a:rPr>
              <a:t>3 – рекуррентная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err="1">
                <a:solidFill>
                  <a:srgbClr val="A80000"/>
                </a:solidFill>
              </a:rPr>
              <a:t>Непрерывно-прогредиентный</a:t>
            </a:r>
            <a:r>
              <a:rPr lang="ru-RU" sz="3600" b="1" dirty="0">
                <a:solidFill>
                  <a:srgbClr val="A80000"/>
                </a:solidFill>
              </a:rPr>
              <a:t> (непрерывный) тип течения</a:t>
            </a:r>
            <a:br>
              <a:rPr lang="ru-RU" sz="3600" b="1" dirty="0">
                <a:solidFill>
                  <a:srgbClr val="A80000"/>
                </a:solidFill>
              </a:rPr>
            </a:br>
            <a:endParaRPr lang="ru-RU" sz="3600" b="1" dirty="0">
              <a:solidFill>
                <a:srgbClr val="A80000"/>
              </a:solidFill>
            </a:endParaRPr>
          </a:p>
        </p:txBody>
      </p:sp>
      <p:sp>
        <p:nvSpPr>
          <p:cNvPr id="3" name="Содержимое 2"/>
          <p:cNvSpPr>
            <a:spLocks noGrp="1"/>
          </p:cNvSpPr>
          <p:nvPr>
            <p:ph idx="1"/>
          </p:nvPr>
        </p:nvSpPr>
        <p:spPr>
          <a:xfrm>
            <a:off x="1676400" y="1295400"/>
            <a:ext cx="8839200" cy="5334000"/>
          </a:xfrm>
        </p:spPr>
        <p:txBody>
          <a:bodyPr>
            <a:normAutofit lnSpcReduction="10000"/>
          </a:bodyPr>
          <a:lstStyle/>
          <a:p>
            <a:r>
              <a:rPr lang="ru-RU" sz="2200" dirty="0"/>
              <a:t>Самый частый тип (&gt;50%)</a:t>
            </a:r>
          </a:p>
          <a:p>
            <a:r>
              <a:rPr lang="ru-RU" sz="2200" dirty="0"/>
              <a:t>Возможны терапевтические  ремиссии  продуктивной симптоматики</a:t>
            </a:r>
          </a:p>
          <a:p>
            <a:pPr>
              <a:buNone/>
            </a:pPr>
            <a:r>
              <a:rPr lang="ru-RU" sz="2200" dirty="0"/>
              <a:t>Пот</a:t>
            </a:r>
            <a:r>
              <a:rPr lang="ru-RU" sz="2000" dirty="0"/>
              <a:t>енциал                                                              </a:t>
            </a:r>
          </a:p>
          <a:p>
            <a:pPr>
              <a:buNone/>
            </a:pPr>
            <a:r>
              <a:rPr lang="ru-RU" sz="2000" dirty="0"/>
              <a:t>личности</a:t>
            </a:r>
          </a:p>
          <a:p>
            <a:pPr>
              <a:buNone/>
            </a:pPr>
            <a:r>
              <a:rPr lang="ru-RU" sz="2000" dirty="0"/>
              <a:t>до болезни</a:t>
            </a:r>
          </a:p>
          <a:p>
            <a:pPr>
              <a:buNone/>
            </a:pPr>
            <a:r>
              <a:rPr lang="ru-RU" sz="2000" dirty="0"/>
              <a:t>                                                                   </a:t>
            </a:r>
          </a:p>
          <a:p>
            <a:pPr>
              <a:buNone/>
            </a:pPr>
            <a:r>
              <a:rPr lang="ru-RU" sz="2000" dirty="0"/>
              <a:t>                                                                                                                          вялотекущая</a:t>
            </a:r>
          </a:p>
          <a:p>
            <a:pPr>
              <a:buNone/>
            </a:pPr>
            <a:r>
              <a:rPr lang="ru-RU" sz="2000" dirty="0"/>
              <a:t>                                                                       </a:t>
            </a:r>
          </a:p>
          <a:p>
            <a:pPr>
              <a:buNone/>
            </a:pPr>
            <a:r>
              <a:rPr lang="ru-RU" sz="2000" dirty="0"/>
              <a:t>                                                                                            параноидная</a:t>
            </a:r>
          </a:p>
          <a:p>
            <a:pPr>
              <a:buNone/>
            </a:pPr>
            <a:r>
              <a:rPr lang="ru-RU" sz="2000" dirty="0"/>
              <a:t>                                                                                                       </a:t>
            </a:r>
          </a:p>
          <a:p>
            <a:pPr>
              <a:buNone/>
            </a:pPr>
            <a:r>
              <a:rPr lang="ru-RU" sz="2000" dirty="0"/>
              <a:t>                                                           </a:t>
            </a:r>
          </a:p>
          <a:p>
            <a:pPr>
              <a:buNone/>
            </a:pPr>
            <a:r>
              <a:rPr lang="ru-RU" sz="2000" dirty="0"/>
              <a:t>                                                                    </a:t>
            </a:r>
          </a:p>
          <a:p>
            <a:pPr>
              <a:buNone/>
            </a:pPr>
            <a:r>
              <a:rPr lang="ru-RU" sz="2000" dirty="0"/>
              <a:t>                                                                               юношеская </a:t>
            </a:r>
          </a:p>
          <a:p>
            <a:pPr>
              <a:buNone/>
            </a:pPr>
            <a:r>
              <a:rPr lang="ru-RU" sz="2000" dirty="0"/>
              <a:t>Негативные симптомы                                              </a:t>
            </a:r>
            <a:r>
              <a:rPr lang="ru-RU" sz="2000" dirty="0" err="1"/>
              <a:t>гебефреническая</a:t>
            </a:r>
            <a:endParaRPr lang="ru-RU" sz="2000" dirty="0"/>
          </a:p>
          <a:p>
            <a:pPr>
              <a:buNone/>
            </a:pPr>
            <a:r>
              <a:rPr lang="ru-RU" sz="2000" dirty="0"/>
              <a:t>шизофрении</a:t>
            </a:r>
          </a:p>
          <a:p>
            <a:pPr>
              <a:buNone/>
            </a:pPr>
            <a:endParaRPr lang="ru-RU" sz="2000" dirty="0"/>
          </a:p>
        </p:txBody>
      </p:sp>
      <p:cxnSp>
        <p:nvCxnSpPr>
          <p:cNvPr id="5" name="Прямая со стрелкой 4"/>
          <p:cNvCxnSpPr/>
          <p:nvPr/>
        </p:nvCxnSpPr>
        <p:spPr>
          <a:xfrm>
            <a:off x="2209800" y="3276600"/>
            <a:ext cx="5562600" cy="3276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Прямая со стрелкой 8"/>
          <p:cNvCxnSpPr/>
          <p:nvPr/>
        </p:nvCxnSpPr>
        <p:spPr>
          <a:xfrm>
            <a:off x="2209800" y="3276600"/>
            <a:ext cx="7543800" cy="2133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p:cNvCxnSpPr/>
          <p:nvPr/>
        </p:nvCxnSpPr>
        <p:spPr>
          <a:xfrm>
            <a:off x="2209800" y="3276600"/>
            <a:ext cx="7848600"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p:cNvCxnSpPr/>
          <p:nvPr/>
        </p:nvCxnSpPr>
        <p:spPr>
          <a:xfrm rot="5400000">
            <a:off x="648494" y="4533900"/>
            <a:ext cx="25138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32519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BF4D78BC-2FD3-40FA-A998-47AF4B7EB35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2FF\u0006&amp;{F80760DF-2F33-404F-85A3-5FC0F9ECAA0D}&quot;,&quot;D:\\ЗАНЯТИЯ\\РУССКИЕ\\11 аффективные расстройства&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аффективные расстройства"/>
  <p:tag name="ISPRING_FIRST_PUBLISH" val="1"/>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9047</TotalTime>
  <Words>7646</Words>
  <Application>Microsoft Office PowerPoint</Application>
  <PresentationFormat>Широкоэкранный</PresentationFormat>
  <Paragraphs>867</Paragraphs>
  <Slides>132</Slides>
  <Notes>64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9</vt:i4>
      </vt:variant>
      <vt:variant>
        <vt:lpstr>Заголовки слайдов</vt:lpstr>
      </vt:variant>
      <vt:variant>
        <vt:i4>132</vt:i4>
      </vt:variant>
    </vt:vector>
  </HeadingPairs>
  <TitlesOfParts>
    <vt:vector size="150" baseType="lpstr">
      <vt:lpstr>Arial</vt:lpstr>
      <vt:lpstr>Arial Narrow</vt:lpstr>
      <vt:lpstr>Arial-BoldMT</vt:lpstr>
      <vt:lpstr>ArialMT</vt:lpstr>
      <vt:lpstr>Calibri</vt:lpstr>
      <vt:lpstr>Tahoma</vt:lpstr>
      <vt:lpstr>Times</vt:lpstr>
      <vt:lpstr>Times New Roman</vt:lpstr>
      <vt:lpstr>Wingdings</vt:lpstr>
      <vt:lpstr>1_Тема Office</vt:lpstr>
      <vt:lpstr>4_Office Theme</vt:lpstr>
      <vt:lpstr>2_Office Theme</vt:lpstr>
      <vt:lpstr>Оформление по умолчанию</vt:lpstr>
      <vt:lpstr>1_Оформление по умолчанию</vt:lpstr>
      <vt:lpstr>2_Оформление по умолчанию</vt:lpstr>
      <vt:lpstr>2_Тема Office</vt:lpstr>
      <vt:lpstr>1_Office Theme</vt:lpstr>
      <vt:lpstr>Office Theme</vt:lpstr>
      <vt:lpstr>ЭНДОГЕННЫЕ АФФЕКТИВНЫЕ ПСИХОЗЫ  И  АФФЕКТИВНЫЕ ЗАБОЛЕВАНИЙ НЕПСИХОТИЧЕСКОГО УРОВНЯ  доцент кафедры психиатрии, наркологии  и психотерапии к.м.н. Поплавская О.В.</vt:lpstr>
      <vt:lpstr>Презентация PowerPoint</vt:lpstr>
      <vt:lpstr>ВСПОМНИМ термины из прошлого семестра! КЛАССИФИКАЦИЯ ПСИХИЧЕСКИХ РАССТРОЙСТВ по этиологии</vt:lpstr>
      <vt:lpstr>Вспомним! По тяжести психические расстройства делятся на:</vt:lpstr>
      <vt:lpstr>ВСПОМНИМ!    Продуктивные и негативные симптомы и синдромы</vt:lpstr>
      <vt:lpstr>/F30-F39/ Расстройства настроения (аффективные расстройства)</vt:lpstr>
      <vt:lpstr>АФФЕКТИВНЫЕ РАССТРОЙСТВА (старое название - маниакально-депрессивный психоз)</vt:lpstr>
      <vt:lpstr>Презентация PowerPoint</vt:lpstr>
      <vt:lpstr>F30-F39 - Аффективные расстройства</vt:lpstr>
      <vt:lpstr>Распространённость эндогенных аффективных расстройств</vt:lpstr>
      <vt:lpstr>Депрессия в общемедицинской практике </vt:lpstr>
      <vt:lpstr>Этиология эндогенных аффективных расстройств</vt:lpstr>
      <vt:lpstr>ТРИГЕРНЫМИ ФАКТОРАМИ </vt:lpstr>
      <vt:lpstr>Гипотезы патогенеза депрессий и маний:</vt:lpstr>
      <vt:lpstr>Cимптомы депрессии, связанные с дефицитом серотонина</vt:lpstr>
      <vt:lpstr>Cимптомы депрессии, связанные с дефицитом норадреналина </vt:lpstr>
      <vt:lpstr>Cимптомы депрессии, связанные с дефицитом серотонина и норадреналина</vt:lpstr>
      <vt:lpstr>Презентация PowerPoint</vt:lpstr>
      <vt:lpstr>КЛИНИКА АФФЕКТИВНЫХ ПСИХОЗОВ</vt:lpstr>
      <vt:lpstr>Аффективные синдромы</vt:lpstr>
      <vt:lpstr>Презентация PowerPoint</vt:lpstr>
      <vt:lpstr>Презентация PowerPoint</vt:lpstr>
      <vt:lpstr>Презентация PowerPoint</vt:lpstr>
      <vt:lpstr>Презентация PowerPoint</vt:lpstr>
      <vt:lpstr>Смешанные состояния</vt:lpstr>
      <vt:lpstr>Презентация PowerPoint</vt:lpstr>
      <vt:lpstr>КЛИНИЧЕСКИЕ ФОРМЫ  АФФЕКТИВНЫХ РАССТРОЙСТВ   (коды по МКБ-10 ):</vt:lpstr>
      <vt:lpstr>/F30/ Маниакальный эпизод</vt:lpstr>
      <vt:lpstr>/F30.0/  Гипомания</vt:lpstr>
      <vt:lpstr>/F30.1/  Мания без психотических симптомов</vt:lpstr>
      <vt:lpstr>/F30.2/ Мания с психотическими симптомами</vt:lpstr>
      <vt:lpstr>/F31/ Биполярное аффективное расстройство</vt:lpstr>
      <vt:lpstr>Биполярный аффективный психоз</vt:lpstr>
      <vt:lpstr>Презентация PowerPoint</vt:lpstr>
      <vt:lpstr>Презентация PowerPoint</vt:lpstr>
      <vt:lpstr>РЕКУРРЕНТНОЕ ДЕПРЕССИВНОЕ РАССТРОЙСТВО (Монополярный депрессивный психоз )</vt:lpstr>
      <vt:lpstr>/F32/ Депрессивный эпизод</vt:lpstr>
      <vt:lpstr>/F32.0/ Депрессивный эпизод легкой степени </vt:lpstr>
      <vt:lpstr>/F32.1/ Депрессивный эпизод средней степени </vt:lpstr>
      <vt:lpstr>F32.2 Депрессивный эпизод тяжелой степени без психотических симптомов</vt:lpstr>
      <vt:lpstr>/F32.3/ Депрессивный эпизод тяжелой степени с психотическими симптомами </vt:lpstr>
      <vt:lpstr>Отличительные особенности  эндогенной депрессии</vt:lpstr>
      <vt:lpstr>Презентация PowerPoint</vt:lpstr>
      <vt:lpstr>Тревожная депрессия</vt:lpstr>
      <vt:lpstr>Маскированная депрессия (скрытая, соматизированная)</vt:lpstr>
      <vt:lpstr>МАСКИРОВАННАЯ (соматизированная, ларвированная) ДЕПРЕССИЯ</vt:lpstr>
      <vt:lpstr>Что поможет в диагностике маскированной депрессии?</vt:lpstr>
      <vt:lpstr>Атипичная депрессия характеризуется </vt:lpstr>
      <vt:lpstr>Инволюционная депрессия </vt:lpstr>
      <vt:lpstr>Постнатальная депрессия </vt:lpstr>
      <vt:lpstr>Ригидная согбенная поза</vt:lpstr>
      <vt:lpstr>СКЛАДКА ВЕРОГУТА</vt:lpstr>
      <vt:lpstr>Презентация PowerPoint</vt:lpstr>
      <vt:lpstr>Презентация PowerPoint</vt:lpstr>
      <vt:lpstr>Дексаметазоновый тест (ДМТ)</vt:lpstr>
      <vt:lpstr>Презентация PowerPoint</vt:lpstr>
      <vt:lpstr>Показатели тяжести аффективного психоза</vt:lpstr>
      <vt:lpstr>Циклотимия и дистимия характерны: </vt:lpstr>
      <vt:lpstr>Циклотимия</vt:lpstr>
      <vt:lpstr>Дистимия</vt:lpstr>
      <vt:lpstr>Терапия аффективных расстройств</vt:lpstr>
      <vt:lpstr>Терапия аффективных психозов</vt:lpstr>
      <vt:lpstr>КЛИНИКО-НЕЙРОХИМИЧЕСКАЯ КЛАССИФИКАЦИЯ АД:</vt:lpstr>
      <vt:lpstr>КАК РАБОТАЮТ АНТИДЕПРЕССАНТЫ  В СИНАПСЕ?</vt:lpstr>
      <vt:lpstr>Клиническая классификация антидепрессантов</vt:lpstr>
      <vt:lpstr>Презентация PowerPoint</vt:lpstr>
      <vt:lpstr>ИНГИБИТОРЫ МОНОАМИНОКСИДАЗЫ</vt:lpstr>
      <vt:lpstr>Трициклические антидепрессанты</vt:lpstr>
      <vt:lpstr>Презентация PowerPoint</vt:lpstr>
      <vt:lpstr>Основные побочные эффекты трициклических антидепрессантов:</vt:lpstr>
      <vt:lpstr>Серотониновый синдром</vt:lpstr>
      <vt:lpstr>Лечение серотонинового синдрома </vt:lpstr>
      <vt:lpstr>Лечение маниакальных эпизодов</vt:lpstr>
      <vt:lpstr>Психофармакотерапия смешанных аффективных состояний </vt:lpstr>
      <vt:lpstr>ШИЗОФРЕНИЯ</vt:lpstr>
      <vt:lpstr>Шизофрения</vt:lpstr>
      <vt:lpstr>Эпидемиология шизофрении</vt:lpstr>
      <vt:lpstr>ОСНОВНЫЕ КОНЦЕПЦИИ ЭТИОЛОГИИ ШИЗОФРЕНИИ </vt:lpstr>
      <vt:lpstr>Этиология шизофрении (гипотезы):</vt:lpstr>
      <vt:lpstr>Биологические концепции</vt:lpstr>
      <vt:lpstr>Патогенез шизофрении</vt:lpstr>
      <vt:lpstr>Что такое «схизис»?</vt:lpstr>
      <vt:lpstr>Нарушение оперативной стороны мышления включает:</vt:lpstr>
      <vt:lpstr>Презентация PowerPoint</vt:lpstr>
      <vt:lpstr>Презентация PowerPoint</vt:lpstr>
      <vt:lpstr>Нейрокогнитивный дефицит</vt:lpstr>
      <vt:lpstr>Клиника шизофрении</vt:lpstr>
      <vt:lpstr>ФОРМАЛЬНЫЕ РАССТРОЙСТВА МЫШЛЕНИЯ, ХАРАКТЕРНЫЕ ДЛЯ ШИЗОФРЕНИИ</vt:lpstr>
      <vt:lpstr>Классические клинические формы шизофрении:</vt:lpstr>
      <vt:lpstr>Параноидная шизофрения</vt:lpstr>
      <vt:lpstr>Бредовые синдромы</vt:lpstr>
      <vt:lpstr>Синдром  психического  автоматизма  Кандинского-Клерамбо (галлюцинаторно-бредовый)</vt:lpstr>
      <vt:lpstr>Парафренный синдром</vt:lpstr>
      <vt:lpstr>Кататоническая шизофрения</vt:lpstr>
      <vt:lpstr>Гебефреническая шизофрения</vt:lpstr>
      <vt:lpstr>Простая форма шизофрении</vt:lpstr>
      <vt:lpstr>Типы течения шизофрении</vt:lpstr>
      <vt:lpstr>Презентация PowerPoint</vt:lpstr>
      <vt:lpstr>Непрерывно-прогредиентный (непрерывный) тип течения </vt:lpstr>
      <vt:lpstr>Приступообразно-прогредиентный тип</vt:lpstr>
      <vt:lpstr>Рекуррентный тип течения </vt:lpstr>
      <vt:lpstr>«Дефект» при шизофрении</vt:lpstr>
      <vt:lpstr>Атипичные формы шизофрении</vt:lpstr>
      <vt:lpstr>Шизотипическое расстройство</vt:lpstr>
      <vt:lpstr>Шизоаффективное расстройство</vt:lpstr>
      <vt:lpstr>Фебрильная шизофрения (ФШ)</vt:lpstr>
      <vt:lpstr>Неотложная помощь при ФШ:</vt:lpstr>
      <vt:lpstr>Поздняя шизофрения</vt:lpstr>
      <vt:lpstr>ЛЕЧЕНИЕ ШИЗОФРЕНИИ</vt:lpstr>
      <vt:lpstr>Психосоциальное лечение </vt:lpstr>
      <vt:lpstr>Длительность лечения</vt:lpstr>
      <vt:lpstr>Презентация PowerPoint</vt:lpstr>
      <vt:lpstr>Презентация PowerPoint</vt:lpstr>
      <vt:lpstr>Презентация PowerPoint</vt:lpstr>
      <vt:lpstr>Клиническая классификация антипсихотиков</vt:lpstr>
      <vt:lpstr>Презентация PowerPoint</vt:lpstr>
      <vt:lpstr>Презентация PowerPoint</vt:lpstr>
      <vt:lpstr>Презентация PowerPoint</vt:lpstr>
      <vt:lpstr>Б. Атипичные антипсихотики</vt:lpstr>
      <vt:lpstr>Презентация PowerPoint</vt:lpstr>
      <vt:lpstr>НЕЙРОЛЕПТИЧЕСКИЙ СИНДРОМ </vt:lpstr>
      <vt:lpstr>Экстрапирамидные побочные эффекты антипсихотиков </vt:lpstr>
      <vt:lpstr>Презентация PowerPoint</vt:lpstr>
      <vt:lpstr>Лечение ЭПС</vt:lpstr>
      <vt:lpstr>Злокачественная гипертермия</vt:lpstr>
      <vt:lpstr>Презентация PowerPoint</vt:lpstr>
      <vt:lpstr>Лечение ЗНС:</vt:lpstr>
      <vt:lpstr>История выделения детской шизофрении</vt:lpstr>
      <vt:lpstr>Расстройства шизофренического спектра в детском возрасте</vt:lpstr>
      <vt:lpstr>Общие клинические особенности детской шизофрении</vt:lpstr>
      <vt:lpstr>Клинические особенности подростковой шизофрении</vt:lpstr>
      <vt:lpstr>Синдромы, характерные для детской и подростковой шизофрении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аффективные расстройства</dc:title>
  <dc:creator>Ольга</dc:creator>
  <cp:lastModifiedBy>Ольга Попвлавская</cp:lastModifiedBy>
  <cp:revision>116</cp:revision>
  <dcterms:created xsi:type="dcterms:W3CDTF">2020-04-10T16:10:03Z</dcterms:created>
  <dcterms:modified xsi:type="dcterms:W3CDTF">2025-02-06T11:03:02Z</dcterms:modified>
</cp:coreProperties>
</file>