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57834-EE00-4A8C-A7D6-1E4144CA36D1}" type="doc">
      <dgm:prSet loTypeId="urn:microsoft.com/office/officeart/2005/8/layout/hList3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8D28CBC6-B9A2-422D-8971-61FA72BF3AD3}">
      <dgm:prSet custT="1"/>
      <dgm:spPr/>
      <dgm:t>
        <a:bodyPr/>
        <a:lstStyle/>
        <a:p>
          <a:pPr rtl="0"/>
          <a:r>
            <a:rPr lang="ru-RU" sz="28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Вектор – </a:t>
          </a:r>
          <a:r>
            <a:rPr lang="ru-RU" sz="28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небольшая автономно реплицирующиеся молекула ДНК, обеспечивающая функционирование встроенного в нее гена.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4BABF-87B0-4543-A77E-4698A2948133}" type="parTrans" cxnId="{E1578FC0-9A7B-4847-AEE3-818B35EF3C28}">
      <dgm:prSet/>
      <dgm:spPr/>
      <dgm:t>
        <a:bodyPr/>
        <a:lstStyle/>
        <a:p>
          <a:endParaRPr lang="ru-RU"/>
        </a:p>
      </dgm:t>
    </dgm:pt>
    <dgm:pt modelId="{4DD36FE4-E31A-49E8-A130-EB3C55B8F697}" type="sibTrans" cxnId="{E1578FC0-9A7B-4847-AEE3-818B35EF3C28}">
      <dgm:prSet/>
      <dgm:spPr/>
      <dgm:t>
        <a:bodyPr/>
        <a:lstStyle/>
        <a:p>
          <a:endParaRPr lang="ru-RU"/>
        </a:p>
      </dgm:t>
    </dgm:pt>
    <dgm:pt modelId="{183860AF-A2C6-4935-BADB-9C521665A3EF}">
      <dgm:prSet/>
      <dgm:spPr/>
      <dgm:t>
        <a:bodyPr/>
        <a:lstStyle/>
        <a:p>
          <a:pPr rtl="0"/>
          <a:r>
            <a:rPr lang="ru-RU" b="1" i="1" baseline="0" dirty="0">
              <a:latin typeface="Times New Roman" pitchFamily="18" charset="0"/>
              <a:cs typeface="Times New Roman" pitchFamily="18" charset="0"/>
            </a:rPr>
            <a:t>клонирующие векторы, </a:t>
          </a:r>
          <a:r>
            <a:rPr lang="ru-RU" baseline="0" dirty="0">
              <a:latin typeface="Times New Roman" pitchFamily="18" charset="0"/>
              <a:cs typeface="Times New Roman" pitchFamily="18" charset="0"/>
            </a:rPr>
            <a:t>несущие несколько генетических маркеров, по которым можно легко отличить исходную векторную ДНК от получаемых гибридов, и имеющие по одному месту действия для нескольких </a:t>
          </a:r>
          <a:r>
            <a:rPr lang="ru-RU" baseline="0" dirty="0" err="1">
              <a:latin typeface="Times New Roman" pitchFamily="18" charset="0"/>
              <a:cs typeface="Times New Roman" pitchFamily="18" charset="0"/>
            </a:rPr>
            <a:t>рестриктаз</a:t>
          </a:r>
          <a:r>
            <a:rPr lang="ru-RU" baseline="0" dirty="0"/>
            <a:t>. </a:t>
          </a:r>
          <a:endParaRPr lang="ru-RU" dirty="0"/>
        </a:p>
      </dgm:t>
    </dgm:pt>
    <dgm:pt modelId="{3398CADE-D1B7-4D74-8B3E-1A4C9F2AFA74}" type="parTrans" cxnId="{8F4222A2-829E-4F64-9E79-707716125ACB}">
      <dgm:prSet/>
      <dgm:spPr/>
      <dgm:t>
        <a:bodyPr/>
        <a:lstStyle/>
        <a:p>
          <a:endParaRPr lang="ru-RU"/>
        </a:p>
      </dgm:t>
    </dgm:pt>
    <dgm:pt modelId="{7B3D136F-15F5-4164-B9A6-5CEFB656B29C}" type="sibTrans" cxnId="{8F4222A2-829E-4F64-9E79-707716125ACB}">
      <dgm:prSet/>
      <dgm:spPr/>
      <dgm:t>
        <a:bodyPr/>
        <a:lstStyle/>
        <a:p>
          <a:endParaRPr lang="ru-RU"/>
        </a:p>
      </dgm:t>
    </dgm:pt>
    <dgm:pt modelId="{AE80547F-E555-413B-AA1C-97539079E7B7}">
      <dgm:prSet/>
      <dgm:spPr/>
      <dgm:t>
        <a:bodyPr/>
        <a:lstStyle/>
        <a:p>
          <a:pPr rtl="0"/>
          <a:r>
            <a:rPr lang="ru-RU" b="1" i="1" baseline="0" dirty="0" err="1">
              <a:latin typeface="Times New Roman" pitchFamily="18" charset="0"/>
              <a:cs typeface="Times New Roman" pitchFamily="18" charset="0"/>
            </a:rPr>
            <a:t>экспрессирующие</a:t>
          </a:r>
          <a:r>
            <a:rPr lang="ru-RU" b="1" i="1" baseline="0" dirty="0">
              <a:latin typeface="Times New Roman" pitchFamily="18" charset="0"/>
              <a:cs typeface="Times New Roman" pitchFamily="18" charset="0"/>
            </a:rPr>
            <a:t> векторы - </a:t>
          </a:r>
          <a:r>
            <a:rPr lang="ru-RU" baseline="0" dirty="0">
              <a:latin typeface="Times New Roman" pitchFamily="18" charset="0"/>
              <a:cs typeface="Times New Roman" pitchFamily="18" charset="0"/>
            </a:rPr>
            <a:t>это молекулярные векторы, которые наряду с амплификацией обеспечивают правильную и эффективную экспрессию чужеродных генов в клетках-реципиентах.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73044B-21DC-481A-A33B-6C4982FECE36}" type="parTrans" cxnId="{7B15AA75-59E5-449C-99D3-D2617A6E062F}">
      <dgm:prSet/>
      <dgm:spPr/>
      <dgm:t>
        <a:bodyPr/>
        <a:lstStyle/>
        <a:p>
          <a:endParaRPr lang="ru-RU"/>
        </a:p>
      </dgm:t>
    </dgm:pt>
    <dgm:pt modelId="{7E7D49CF-8536-4302-B369-E9DD7C956754}" type="sibTrans" cxnId="{7B15AA75-59E5-449C-99D3-D2617A6E062F}">
      <dgm:prSet/>
      <dgm:spPr/>
      <dgm:t>
        <a:bodyPr/>
        <a:lstStyle/>
        <a:p>
          <a:endParaRPr lang="ru-RU"/>
        </a:p>
      </dgm:t>
    </dgm:pt>
    <dgm:pt modelId="{BF22BE00-138E-49D5-8DF4-26B55A7C92E7}">
      <dgm:prSet/>
      <dgm:spPr/>
      <dgm:t>
        <a:bodyPr/>
        <a:lstStyle/>
        <a:p>
          <a:pPr rtl="0"/>
          <a:r>
            <a:rPr lang="ru-RU" b="1" i="1" baseline="0" dirty="0">
              <a:latin typeface="Times New Roman" pitchFamily="18" charset="0"/>
              <a:cs typeface="Times New Roman" pitchFamily="18" charset="0"/>
            </a:rPr>
            <a:t>интегративные векторы - </a:t>
          </a:r>
          <a:r>
            <a:rPr lang="ru-RU" baseline="0" dirty="0">
              <a:latin typeface="Times New Roman" pitchFamily="18" charset="0"/>
              <a:cs typeface="Times New Roman" pitchFamily="18" charset="0"/>
            </a:rPr>
            <a:t>это молекулярные векторы которые могут обеспечивать интеграцию чужеродной ДНК в геном клетки или вируса.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5D64B8-FD2D-453A-81A9-1577FD31CA71}" type="parTrans" cxnId="{578B9ABD-044B-4FEB-9287-08748CAF6EBD}">
      <dgm:prSet/>
      <dgm:spPr/>
      <dgm:t>
        <a:bodyPr/>
        <a:lstStyle/>
        <a:p>
          <a:endParaRPr lang="ru-RU"/>
        </a:p>
      </dgm:t>
    </dgm:pt>
    <dgm:pt modelId="{D5C22E82-A34A-4277-8AAF-0625470BB5A7}" type="sibTrans" cxnId="{578B9ABD-044B-4FEB-9287-08748CAF6EBD}">
      <dgm:prSet/>
      <dgm:spPr/>
      <dgm:t>
        <a:bodyPr/>
        <a:lstStyle/>
        <a:p>
          <a:endParaRPr lang="ru-RU"/>
        </a:p>
      </dgm:t>
    </dgm:pt>
    <dgm:pt modelId="{BD9C0E7E-CF74-46A3-9539-FB460518D0C7}" type="pres">
      <dgm:prSet presAssocID="{D4557834-EE00-4A8C-A7D6-1E4144CA36D1}" presName="composite" presStyleCnt="0">
        <dgm:presLayoutVars>
          <dgm:chMax val="1"/>
          <dgm:dir/>
          <dgm:resizeHandles val="exact"/>
        </dgm:presLayoutVars>
      </dgm:prSet>
      <dgm:spPr/>
    </dgm:pt>
    <dgm:pt modelId="{145F0D29-399E-41DD-8D12-348E1B4AB10C}" type="pres">
      <dgm:prSet presAssocID="{8D28CBC6-B9A2-422D-8971-61FA72BF3AD3}" presName="roof" presStyleLbl="dkBgShp" presStyleIdx="0" presStyleCnt="2"/>
      <dgm:spPr/>
    </dgm:pt>
    <dgm:pt modelId="{1A243399-6252-4DCF-9ED7-DEB464B90E79}" type="pres">
      <dgm:prSet presAssocID="{8D28CBC6-B9A2-422D-8971-61FA72BF3AD3}" presName="pillars" presStyleCnt="0"/>
      <dgm:spPr/>
    </dgm:pt>
    <dgm:pt modelId="{B687AC87-8DDE-417F-9CA5-65BE8096F21A}" type="pres">
      <dgm:prSet presAssocID="{8D28CBC6-B9A2-422D-8971-61FA72BF3AD3}" presName="pillar1" presStyleLbl="node1" presStyleIdx="0" presStyleCnt="3">
        <dgm:presLayoutVars>
          <dgm:bulletEnabled val="1"/>
        </dgm:presLayoutVars>
      </dgm:prSet>
      <dgm:spPr/>
    </dgm:pt>
    <dgm:pt modelId="{896AC0F5-54C1-419C-8ECE-D9131490AFEE}" type="pres">
      <dgm:prSet presAssocID="{AE80547F-E555-413B-AA1C-97539079E7B7}" presName="pillarX" presStyleLbl="node1" presStyleIdx="1" presStyleCnt="3">
        <dgm:presLayoutVars>
          <dgm:bulletEnabled val="1"/>
        </dgm:presLayoutVars>
      </dgm:prSet>
      <dgm:spPr/>
    </dgm:pt>
    <dgm:pt modelId="{C7AAF43B-0E76-48D2-87D8-CD5CB026B0EC}" type="pres">
      <dgm:prSet presAssocID="{BF22BE00-138E-49D5-8DF4-26B55A7C92E7}" presName="pillarX" presStyleLbl="node1" presStyleIdx="2" presStyleCnt="3">
        <dgm:presLayoutVars>
          <dgm:bulletEnabled val="1"/>
        </dgm:presLayoutVars>
      </dgm:prSet>
      <dgm:spPr/>
    </dgm:pt>
    <dgm:pt modelId="{599AAAA1-3013-4B5A-A2AD-7A321FF43CC8}" type="pres">
      <dgm:prSet presAssocID="{8D28CBC6-B9A2-422D-8971-61FA72BF3AD3}" presName="base" presStyleLbl="dkBgShp" presStyleIdx="1" presStyleCnt="2"/>
      <dgm:spPr/>
    </dgm:pt>
  </dgm:ptLst>
  <dgm:cxnLst>
    <dgm:cxn modelId="{F7752916-254A-4AAA-9327-EA50ECC30F26}" type="presOf" srcId="{183860AF-A2C6-4935-BADB-9C521665A3EF}" destId="{B687AC87-8DDE-417F-9CA5-65BE8096F21A}" srcOrd="0" destOrd="0" presId="urn:microsoft.com/office/officeart/2005/8/layout/hList3"/>
    <dgm:cxn modelId="{C460853D-BF36-478C-8D7E-D1A539659309}" type="presOf" srcId="{BF22BE00-138E-49D5-8DF4-26B55A7C92E7}" destId="{C7AAF43B-0E76-48D2-87D8-CD5CB026B0EC}" srcOrd="0" destOrd="0" presId="urn:microsoft.com/office/officeart/2005/8/layout/hList3"/>
    <dgm:cxn modelId="{0B271853-A635-4EE8-8C29-2B6902FD2240}" type="presOf" srcId="{AE80547F-E555-413B-AA1C-97539079E7B7}" destId="{896AC0F5-54C1-419C-8ECE-D9131490AFEE}" srcOrd="0" destOrd="0" presId="urn:microsoft.com/office/officeart/2005/8/layout/hList3"/>
    <dgm:cxn modelId="{7B15AA75-59E5-449C-99D3-D2617A6E062F}" srcId="{8D28CBC6-B9A2-422D-8971-61FA72BF3AD3}" destId="{AE80547F-E555-413B-AA1C-97539079E7B7}" srcOrd="1" destOrd="0" parTransId="{3A73044B-21DC-481A-A33B-6C4982FECE36}" sibTransId="{7E7D49CF-8536-4302-B369-E9DD7C956754}"/>
    <dgm:cxn modelId="{70D4A29B-7FE8-497A-A6BB-4CBBB1ACA0D7}" type="presOf" srcId="{D4557834-EE00-4A8C-A7D6-1E4144CA36D1}" destId="{BD9C0E7E-CF74-46A3-9539-FB460518D0C7}" srcOrd="0" destOrd="0" presId="urn:microsoft.com/office/officeart/2005/8/layout/hList3"/>
    <dgm:cxn modelId="{50B71C9C-D08E-4601-A7AE-B552C3D9B3D4}" type="presOf" srcId="{8D28CBC6-B9A2-422D-8971-61FA72BF3AD3}" destId="{145F0D29-399E-41DD-8D12-348E1B4AB10C}" srcOrd="0" destOrd="0" presId="urn:microsoft.com/office/officeart/2005/8/layout/hList3"/>
    <dgm:cxn modelId="{8F4222A2-829E-4F64-9E79-707716125ACB}" srcId="{8D28CBC6-B9A2-422D-8971-61FA72BF3AD3}" destId="{183860AF-A2C6-4935-BADB-9C521665A3EF}" srcOrd="0" destOrd="0" parTransId="{3398CADE-D1B7-4D74-8B3E-1A4C9F2AFA74}" sibTransId="{7B3D136F-15F5-4164-B9A6-5CEFB656B29C}"/>
    <dgm:cxn modelId="{578B9ABD-044B-4FEB-9287-08748CAF6EBD}" srcId="{8D28CBC6-B9A2-422D-8971-61FA72BF3AD3}" destId="{BF22BE00-138E-49D5-8DF4-26B55A7C92E7}" srcOrd="2" destOrd="0" parTransId="{D25D64B8-FD2D-453A-81A9-1577FD31CA71}" sibTransId="{D5C22E82-A34A-4277-8AAF-0625470BB5A7}"/>
    <dgm:cxn modelId="{E1578FC0-9A7B-4847-AEE3-818B35EF3C28}" srcId="{D4557834-EE00-4A8C-A7D6-1E4144CA36D1}" destId="{8D28CBC6-B9A2-422D-8971-61FA72BF3AD3}" srcOrd="0" destOrd="0" parTransId="{E7B4BABF-87B0-4543-A77E-4698A2948133}" sibTransId="{4DD36FE4-E31A-49E8-A130-EB3C55B8F697}"/>
    <dgm:cxn modelId="{38583585-55FF-4EAA-8219-67E942FC32B8}" type="presParOf" srcId="{BD9C0E7E-CF74-46A3-9539-FB460518D0C7}" destId="{145F0D29-399E-41DD-8D12-348E1B4AB10C}" srcOrd="0" destOrd="0" presId="urn:microsoft.com/office/officeart/2005/8/layout/hList3"/>
    <dgm:cxn modelId="{028764CE-5B3A-41F7-AFEB-E63D9371A583}" type="presParOf" srcId="{BD9C0E7E-CF74-46A3-9539-FB460518D0C7}" destId="{1A243399-6252-4DCF-9ED7-DEB464B90E79}" srcOrd="1" destOrd="0" presId="urn:microsoft.com/office/officeart/2005/8/layout/hList3"/>
    <dgm:cxn modelId="{743BE879-9619-4526-9464-29822A2B5296}" type="presParOf" srcId="{1A243399-6252-4DCF-9ED7-DEB464B90E79}" destId="{B687AC87-8DDE-417F-9CA5-65BE8096F21A}" srcOrd="0" destOrd="0" presId="urn:microsoft.com/office/officeart/2005/8/layout/hList3"/>
    <dgm:cxn modelId="{868B3D2C-51FB-4A43-8932-C72FE988F567}" type="presParOf" srcId="{1A243399-6252-4DCF-9ED7-DEB464B90E79}" destId="{896AC0F5-54C1-419C-8ECE-D9131490AFEE}" srcOrd="1" destOrd="0" presId="urn:microsoft.com/office/officeart/2005/8/layout/hList3"/>
    <dgm:cxn modelId="{F5B4CA3A-D01A-4773-B73C-4988C4ABE2B7}" type="presParOf" srcId="{1A243399-6252-4DCF-9ED7-DEB464B90E79}" destId="{C7AAF43B-0E76-48D2-87D8-CD5CB026B0EC}" srcOrd="2" destOrd="0" presId="urn:microsoft.com/office/officeart/2005/8/layout/hList3"/>
    <dgm:cxn modelId="{17E58A68-9E7F-4BE0-A475-609842686C4E}" type="presParOf" srcId="{BD9C0E7E-CF74-46A3-9539-FB460518D0C7}" destId="{599AAAA1-3013-4B5A-A2AD-7A321FF43CC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FFD81-0CAC-47C3-B59F-213C512D56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B5510-86AA-452C-8221-E6C5BEBDB378}">
      <dgm:prSet phldrT="[Текст]" custT="1"/>
      <dgm:spPr/>
      <dgm:t>
        <a:bodyPr/>
        <a:lstStyle/>
        <a:p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Векторы на основе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l-GR" sz="2800" b="1" i="1" dirty="0">
              <a:latin typeface="Times New Roman" pitchFamily="18" charset="0"/>
              <a:cs typeface="Times New Roman" pitchFamily="18" charset="0"/>
            </a:rPr>
            <a:t>λ</a:t>
          </a:r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0575F13A-56B3-48B9-BC30-EF006B5A838B}" type="parTrans" cxnId="{90766BC7-6FFF-40D5-A479-B300B0A983DD}">
      <dgm:prSet/>
      <dgm:spPr/>
      <dgm:t>
        <a:bodyPr/>
        <a:lstStyle/>
        <a:p>
          <a:endParaRPr lang="ru-RU"/>
        </a:p>
      </dgm:t>
    </dgm:pt>
    <dgm:pt modelId="{7E142828-FDF3-4AF3-8B69-ED1BA76B9DC1}" type="sibTrans" cxnId="{90766BC7-6FFF-40D5-A479-B300B0A983DD}">
      <dgm:prSet/>
      <dgm:spPr/>
      <dgm:t>
        <a:bodyPr/>
        <a:lstStyle/>
        <a:p>
          <a:endParaRPr lang="ru-RU"/>
        </a:p>
      </dgm:t>
    </dgm:pt>
    <dgm:pt modelId="{183B6BEF-B7DA-445F-A6E2-CA5CED2D3505}">
      <dgm:prSet phldrT="[Текст]" custT="1"/>
      <dgm:spPr/>
      <dgm:t>
        <a:bodyPr/>
        <a:lstStyle/>
        <a:p>
          <a:r>
            <a:rPr lang="ru-RU" sz="2400" i="1" dirty="0">
              <a:latin typeface="Times New Roman" pitchFamily="18" charset="0"/>
              <a:cs typeface="Times New Roman" pitchFamily="18" charset="0"/>
            </a:rPr>
            <a:t>Векторы внедрения</a:t>
          </a:r>
        </a:p>
      </dgm:t>
    </dgm:pt>
    <dgm:pt modelId="{AA7FAFDB-A731-4680-82B4-DD730117922F}" type="parTrans" cxnId="{6B593C30-6933-4CCC-9651-7317441C82B3}">
      <dgm:prSet/>
      <dgm:spPr/>
      <dgm:t>
        <a:bodyPr/>
        <a:lstStyle/>
        <a:p>
          <a:endParaRPr lang="ru-RU"/>
        </a:p>
      </dgm:t>
    </dgm:pt>
    <dgm:pt modelId="{88DC41FA-A97C-4BE2-9772-3FCE7E83E19D}" type="sibTrans" cxnId="{6B593C30-6933-4CCC-9651-7317441C82B3}">
      <dgm:prSet/>
      <dgm:spPr/>
      <dgm:t>
        <a:bodyPr/>
        <a:lstStyle/>
        <a:p>
          <a:endParaRPr lang="ru-RU"/>
        </a:p>
      </dgm:t>
    </dgm:pt>
    <dgm:pt modelId="{81CFCA67-B504-4455-B1ED-DDBD10512446}">
      <dgm:prSet phldrT="[Текст]" custT="1"/>
      <dgm:spPr/>
      <dgm:t>
        <a:bodyPr/>
        <a:lstStyle/>
        <a:p>
          <a:r>
            <a:rPr lang="ru-RU" sz="2400" i="1" dirty="0">
              <a:latin typeface="Times New Roman" pitchFamily="18" charset="0"/>
              <a:cs typeface="Times New Roman" pitchFamily="18" charset="0"/>
            </a:rPr>
            <a:t>Векторы замещения</a:t>
          </a:r>
        </a:p>
      </dgm:t>
    </dgm:pt>
    <dgm:pt modelId="{FABE0532-D9E6-426A-825F-225B34909209}" type="parTrans" cxnId="{57DEFB0B-7EFE-48B7-B5B3-A811516A0FB4}">
      <dgm:prSet/>
      <dgm:spPr/>
      <dgm:t>
        <a:bodyPr/>
        <a:lstStyle/>
        <a:p>
          <a:endParaRPr lang="ru-RU"/>
        </a:p>
      </dgm:t>
    </dgm:pt>
    <dgm:pt modelId="{30475174-7B16-4C40-B47D-E413DC6063C7}" type="sibTrans" cxnId="{57DEFB0B-7EFE-48B7-B5B3-A811516A0FB4}">
      <dgm:prSet/>
      <dgm:spPr/>
      <dgm:t>
        <a:bodyPr/>
        <a:lstStyle/>
        <a:p>
          <a:endParaRPr lang="ru-RU"/>
        </a:p>
      </dgm:t>
    </dgm:pt>
    <dgm:pt modelId="{CF8CD1D3-DD36-4F5E-AFEC-735C86C0AB0F}">
      <dgm:prSet custT="1"/>
      <dgm:spPr/>
      <dgm:t>
        <a:bodyPr/>
        <a:lstStyle/>
        <a:p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имеют на ДНК одно место действия для данной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рестриктазы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. Если при встройке экзогенной ДНК в этот сайт происходит нарушение какого-нибудь исходного гена, отбор гибридных клонов идет как процесс выявления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соответсвующих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фаговых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мутаций.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E43F532-56C9-428A-8565-50FA827F6FDF}" type="parTrans" cxnId="{CB7152BD-84FA-45EE-8617-BF6859588350}">
      <dgm:prSet/>
      <dgm:spPr/>
      <dgm:t>
        <a:bodyPr/>
        <a:lstStyle/>
        <a:p>
          <a:endParaRPr lang="ru-RU"/>
        </a:p>
      </dgm:t>
    </dgm:pt>
    <dgm:pt modelId="{C468D853-45DD-4E11-B619-92791A74E3D2}" type="sibTrans" cxnId="{CB7152BD-84FA-45EE-8617-BF6859588350}">
      <dgm:prSet/>
      <dgm:spPr/>
      <dgm:t>
        <a:bodyPr/>
        <a:lstStyle/>
        <a:p>
          <a:endParaRPr lang="ru-RU"/>
        </a:p>
      </dgm:t>
    </dgm:pt>
    <dgm:pt modelId="{1500784B-6202-4425-92E8-E7808DD41B00}">
      <dgm:prSet custT="1"/>
      <dgm:spPr/>
      <dgm:t>
        <a:bodyPr/>
        <a:lstStyle/>
        <a:p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имеют 2 или более мест действия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рестриктаз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на молекуле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фаговой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ДНК.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7A9730B-66A8-4F78-ADF3-F654111DBCA7}" type="parTrans" cxnId="{725A4AEE-A5D4-4514-B3CC-67E16A5BD1F8}">
      <dgm:prSet/>
      <dgm:spPr/>
      <dgm:t>
        <a:bodyPr/>
        <a:lstStyle/>
        <a:p>
          <a:endParaRPr lang="ru-RU"/>
        </a:p>
      </dgm:t>
    </dgm:pt>
    <dgm:pt modelId="{77F4B722-6DAC-403B-B384-751F844C73EF}" type="sibTrans" cxnId="{725A4AEE-A5D4-4514-B3CC-67E16A5BD1F8}">
      <dgm:prSet/>
      <dgm:spPr/>
      <dgm:t>
        <a:bodyPr/>
        <a:lstStyle/>
        <a:p>
          <a:endParaRPr lang="ru-RU"/>
        </a:p>
      </dgm:t>
    </dgm:pt>
    <dgm:pt modelId="{96911173-2B46-4E87-9885-B6ACD581183E}" type="pres">
      <dgm:prSet presAssocID="{E09FFD81-0CAC-47C3-B59F-213C512D56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319DBA-087E-48A9-AF2B-9DE2C12480DB}" type="pres">
      <dgm:prSet presAssocID="{0E5B5510-86AA-452C-8221-E6C5BEBDB378}" presName="hierRoot1" presStyleCnt="0"/>
      <dgm:spPr/>
    </dgm:pt>
    <dgm:pt modelId="{CD14163A-35CB-47C2-9B99-680B49F954A9}" type="pres">
      <dgm:prSet presAssocID="{0E5B5510-86AA-452C-8221-E6C5BEBDB378}" presName="composite" presStyleCnt="0"/>
      <dgm:spPr/>
    </dgm:pt>
    <dgm:pt modelId="{2DB76BEE-75AC-4349-AC10-A7EBEAD35F4F}" type="pres">
      <dgm:prSet presAssocID="{0E5B5510-86AA-452C-8221-E6C5BEBDB378}" presName="background" presStyleLbl="node0" presStyleIdx="0" presStyleCnt="1"/>
      <dgm:spPr/>
    </dgm:pt>
    <dgm:pt modelId="{4661DA8F-A352-4A44-B7CF-5CB95A2A4662}" type="pres">
      <dgm:prSet presAssocID="{0E5B5510-86AA-452C-8221-E6C5BEBDB378}" presName="text" presStyleLbl="fgAcc0" presStyleIdx="0" presStyleCnt="1" custScaleX="84522" custScaleY="44250">
        <dgm:presLayoutVars>
          <dgm:chPref val="3"/>
        </dgm:presLayoutVars>
      </dgm:prSet>
      <dgm:spPr/>
    </dgm:pt>
    <dgm:pt modelId="{25E2EF2C-855A-41DD-9C39-363F94DF3169}" type="pres">
      <dgm:prSet presAssocID="{0E5B5510-86AA-452C-8221-E6C5BEBDB378}" presName="hierChild2" presStyleCnt="0"/>
      <dgm:spPr/>
    </dgm:pt>
    <dgm:pt modelId="{A10A1D93-8261-4DC4-A1BB-621BBF4922A7}" type="pres">
      <dgm:prSet presAssocID="{AA7FAFDB-A731-4680-82B4-DD730117922F}" presName="Name10" presStyleLbl="parChTrans1D2" presStyleIdx="0" presStyleCnt="2"/>
      <dgm:spPr/>
    </dgm:pt>
    <dgm:pt modelId="{4BDC1692-184D-4CE9-B5FE-F7FB116BD2ED}" type="pres">
      <dgm:prSet presAssocID="{183B6BEF-B7DA-445F-A6E2-CA5CED2D3505}" presName="hierRoot2" presStyleCnt="0"/>
      <dgm:spPr/>
    </dgm:pt>
    <dgm:pt modelId="{A59F03CE-05DB-476F-BE4B-75379D58657D}" type="pres">
      <dgm:prSet presAssocID="{183B6BEF-B7DA-445F-A6E2-CA5CED2D3505}" presName="composite2" presStyleCnt="0"/>
      <dgm:spPr/>
    </dgm:pt>
    <dgm:pt modelId="{5AF5E282-FEAC-4405-9E59-A304FB9A9683}" type="pres">
      <dgm:prSet presAssocID="{183B6BEF-B7DA-445F-A6E2-CA5CED2D3505}" presName="background2" presStyleLbl="node2" presStyleIdx="0" presStyleCnt="2"/>
      <dgm:spPr/>
    </dgm:pt>
    <dgm:pt modelId="{D916E0AE-E83B-4F23-9E03-59BE1400E19A}" type="pres">
      <dgm:prSet presAssocID="{183B6BEF-B7DA-445F-A6E2-CA5CED2D3505}" presName="text2" presStyleLbl="fgAcc2" presStyleIdx="0" presStyleCnt="2" custScaleY="31803">
        <dgm:presLayoutVars>
          <dgm:chPref val="3"/>
        </dgm:presLayoutVars>
      </dgm:prSet>
      <dgm:spPr/>
    </dgm:pt>
    <dgm:pt modelId="{FFC81323-0428-4E5F-80D8-45CEECA94FE1}" type="pres">
      <dgm:prSet presAssocID="{183B6BEF-B7DA-445F-A6E2-CA5CED2D3505}" presName="hierChild3" presStyleCnt="0"/>
      <dgm:spPr/>
    </dgm:pt>
    <dgm:pt modelId="{F5F96412-E7D9-46D1-8EBD-438E53490DD8}" type="pres">
      <dgm:prSet presAssocID="{FE43F532-56C9-428A-8565-50FA827F6FDF}" presName="Name17" presStyleLbl="parChTrans1D3" presStyleIdx="0" presStyleCnt="2"/>
      <dgm:spPr/>
    </dgm:pt>
    <dgm:pt modelId="{BB2DF8FF-C77B-4683-9375-30A56E6B6D78}" type="pres">
      <dgm:prSet presAssocID="{CF8CD1D3-DD36-4F5E-AFEC-735C86C0AB0F}" presName="hierRoot3" presStyleCnt="0"/>
      <dgm:spPr/>
    </dgm:pt>
    <dgm:pt modelId="{E11C3840-5FEC-4C20-A44A-4B3E57CA593E}" type="pres">
      <dgm:prSet presAssocID="{CF8CD1D3-DD36-4F5E-AFEC-735C86C0AB0F}" presName="composite3" presStyleCnt="0"/>
      <dgm:spPr/>
    </dgm:pt>
    <dgm:pt modelId="{72AC85D5-5F86-4C8F-9380-C6454D2CA498}" type="pres">
      <dgm:prSet presAssocID="{CF8CD1D3-DD36-4F5E-AFEC-735C86C0AB0F}" presName="background3" presStyleLbl="node3" presStyleIdx="0" presStyleCnt="2"/>
      <dgm:spPr/>
    </dgm:pt>
    <dgm:pt modelId="{D8B815D2-F838-480F-A1F9-A431E079008A}" type="pres">
      <dgm:prSet presAssocID="{CF8CD1D3-DD36-4F5E-AFEC-735C86C0AB0F}" presName="text3" presStyleLbl="fgAcc3" presStyleIdx="0" presStyleCnt="2">
        <dgm:presLayoutVars>
          <dgm:chPref val="3"/>
        </dgm:presLayoutVars>
      </dgm:prSet>
      <dgm:spPr/>
    </dgm:pt>
    <dgm:pt modelId="{E542BA3E-D414-448D-A97D-7373BB9F25DD}" type="pres">
      <dgm:prSet presAssocID="{CF8CD1D3-DD36-4F5E-AFEC-735C86C0AB0F}" presName="hierChild4" presStyleCnt="0"/>
      <dgm:spPr/>
    </dgm:pt>
    <dgm:pt modelId="{4A75733B-CFD9-48EE-A31D-E78D75A32519}" type="pres">
      <dgm:prSet presAssocID="{FABE0532-D9E6-426A-825F-225B34909209}" presName="Name10" presStyleLbl="parChTrans1D2" presStyleIdx="1" presStyleCnt="2"/>
      <dgm:spPr/>
    </dgm:pt>
    <dgm:pt modelId="{17D4E04D-C4CE-42C1-BB11-08A07F3C9623}" type="pres">
      <dgm:prSet presAssocID="{81CFCA67-B504-4455-B1ED-DDBD10512446}" presName="hierRoot2" presStyleCnt="0"/>
      <dgm:spPr/>
    </dgm:pt>
    <dgm:pt modelId="{94990530-033A-482F-B0FA-95B1C22910FD}" type="pres">
      <dgm:prSet presAssocID="{81CFCA67-B504-4455-B1ED-DDBD10512446}" presName="composite2" presStyleCnt="0"/>
      <dgm:spPr/>
    </dgm:pt>
    <dgm:pt modelId="{0AC0B678-2E22-4283-9B3C-726F3077B6D2}" type="pres">
      <dgm:prSet presAssocID="{81CFCA67-B504-4455-B1ED-DDBD10512446}" presName="background2" presStyleLbl="node2" presStyleIdx="1" presStyleCnt="2"/>
      <dgm:spPr/>
    </dgm:pt>
    <dgm:pt modelId="{40165C90-DBD6-4C84-BB03-A097E717575B}" type="pres">
      <dgm:prSet presAssocID="{81CFCA67-B504-4455-B1ED-DDBD10512446}" presName="text2" presStyleLbl="fgAcc2" presStyleIdx="1" presStyleCnt="2" custScaleY="24890">
        <dgm:presLayoutVars>
          <dgm:chPref val="3"/>
        </dgm:presLayoutVars>
      </dgm:prSet>
      <dgm:spPr/>
    </dgm:pt>
    <dgm:pt modelId="{881FF888-63E8-48E7-BA1A-3EE4C2D8D59F}" type="pres">
      <dgm:prSet presAssocID="{81CFCA67-B504-4455-B1ED-DDBD10512446}" presName="hierChild3" presStyleCnt="0"/>
      <dgm:spPr/>
    </dgm:pt>
    <dgm:pt modelId="{EC1449E8-90B1-433D-A3D5-D070482F31BA}" type="pres">
      <dgm:prSet presAssocID="{17A9730B-66A8-4F78-ADF3-F654111DBCA7}" presName="Name17" presStyleLbl="parChTrans1D3" presStyleIdx="1" presStyleCnt="2"/>
      <dgm:spPr/>
    </dgm:pt>
    <dgm:pt modelId="{405BF167-9E43-4F42-B454-D70ED14BB20A}" type="pres">
      <dgm:prSet presAssocID="{1500784B-6202-4425-92E8-E7808DD41B00}" presName="hierRoot3" presStyleCnt="0"/>
      <dgm:spPr/>
    </dgm:pt>
    <dgm:pt modelId="{9A2B20ED-7C2A-4E4A-A344-8A4B16864974}" type="pres">
      <dgm:prSet presAssocID="{1500784B-6202-4425-92E8-E7808DD41B00}" presName="composite3" presStyleCnt="0"/>
      <dgm:spPr/>
    </dgm:pt>
    <dgm:pt modelId="{B226CF11-9872-4528-80BF-8E8AE334F0C2}" type="pres">
      <dgm:prSet presAssocID="{1500784B-6202-4425-92E8-E7808DD41B00}" presName="background3" presStyleLbl="node3" presStyleIdx="1" presStyleCnt="2"/>
      <dgm:spPr/>
    </dgm:pt>
    <dgm:pt modelId="{21A6873E-52EB-4DF5-A664-A48081EAC26E}" type="pres">
      <dgm:prSet presAssocID="{1500784B-6202-4425-92E8-E7808DD41B00}" presName="text3" presStyleLbl="fgAcc3" presStyleIdx="1" presStyleCnt="2" custScaleY="114936">
        <dgm:presLayoutVars>
          <dgm:chPref val="3"/>
        </dgm:presLayoutVars>
      </dgm:prSet>
      <dgm:spPr/>
    </dgm:pt>
    <dgm:pt modelId="{62AE3954-0D91-4028-975B-5ACDB9EF08F6}" type="pres">
      <dgm:prSet presAssocID="{1500784B-6202-4425-92E8-E7808DD41B00}" presName="hierChild4" presStyleCnt="0"/>
      <dgm:spPr/>
    </dgm:pt>
  </dgm:ptLst>
  <dgm:cxnLst>
    <dgm:cxn modelId="{57DEFB0B-7EFE-48B7-B5B3-A811516A0FB4}" srcId="{0E5B5510-86AA-452C-8221-E6C5BEBDB378}" destId="{81CFCA67-B504-4455-B1ED-DDBD10512446}" srcOrd="1" destOrd="0" parTransId="{FABE0532-D9E6-426A-825F-225B34909209}" sibTransId="{30475174-7B16-4C40-B47D-E413DC6063C7}"/>
    <dgm:cxn modelId="{6B593C30-6933-4CCC-9651-7317441C82B3}" srcId="{0E5B5510-86AA-452C-8221-E6C5BEBDB378}" destId="{183B6BEF-B7DA-445F-A6E2-CA5CED2D3505}" srcOrd="0" destOrd="0" parTransId="{AA7FAFDB-A731-4680-82B4-DD730117922F}" sibTransId="{88DC41FA-A97C-4BE2-9772-3FCE7E83E19D}"/>
    <dgm:cxn modelId="{7AB2D43D-1B7B-4021-8EE3-1E7FDAFC7C5F}" type="presOf" srcId="{FE43F532-56C9-428A-8565-50FA827F6FDF}" destId="{F5F96412-E7D9-46D1-8EBD-438E53490DD8}" srcOrd="0" destOrd="0" presId="urn:microsoft.com/office/officeart/2005/8/layout/hierarchy1"/>
    <dgm:cxn modelId="{74C33B69-3E64-429D-BF06-B9A35C25A65B}" type="presOf" srcId="{0E5B5510-86AA-452C-8221-E6C5BEBDB378}" destId="{4661DA8F-A352-4A44-B7CF-5CB95A2A4662}" srcOrd="0" destOrd="0" presId="urn:microsoft.com/office/officeart/2005/8/layout/hierarchy1"/>
    <dgm:cxn modelId="{79B34A4B-40F9-4ABE-BA74-8B93FAB7999A}" type="presOf" srcId="{17A9730B-66A8-4F78-ADF3-F654111DBCA7}" destId="{EC1449E8-90B1-433D-A3D5-D070482F31BA}" srcOrd="0" destOrd="0" presId="urn:microsoft.com/office/officeart/2005/8/layout/hierarchy1"/>
    <dgm:cxn modelId="{727F668D-5DCA-4677-9136-86A52F4B3000}" type="presOf" srcId="{1500784B-6202-4425-92E8-E7808DD41B00}" destId="{21A6873E-52EB-4DF5-A664-A48081EAC26E}" srcOrd="0" destOrd="0" presId="urn:microsoft.com/office/officeart/2005/8/layout/hierarchy1"/>
    <dgm:cxn modelId="{E13B1CAF-AAC8-471B-84F5-3E5E343B0786}" type="presOf" srcId="{E09FFD81-0CAC-47C3-B59F-213C512D56E2}" destId="{96911173-2B46-4E87-9885-B6ACD581183E}" srcOrd="0" destOrd="0" presId="urn:microsoft.com/office/officeart/2005/8/layout/hierarchy1"/>
    <dgm:cxn modelId="{5A12D0BA-F956-4F46-B051-FA256079096E}" type="presOf" srcId="{AA7FAFDB-A731-4680-82B4-DD730117922F}" destId="{A10A1D93-8261-4DC4-A1BB-621BBF4922A7}" srcOrd="0" destOrd="0" presId="urn:microsoft.com/office/officeart/2005/8/layout/hierarchy1"/>
    <dgm:cxn modelId="{CB7152BD-84FA-45EE-8617-BF6859588350}" srcId="{183B6BEF-B7DA-445F-A6E2-CA5CED2D3505}" destId="{CF8CD1D3-DD36-4F5E-AFEC-735C86C0AB0F}" srcOrd="0" destOrd="0" parTransId="{FE43F532-56C9-428A-8565-50FA827F6FDF}" sibTransId="{C468D853-45DD-4E11-B619-92791A74E3D2}"/>
    <dgm:cxn modelId="{90766BC7-6FFF-40D5-A479-B300B0A983DD}" srcId="{E09FFD81-0CAC-47C3-B59F-213C512D56E2}" destId="{0E5B5510-86AA-452C-8221-E6C5BEBDB378}" srcOrd="0" destOrd="0" parTransId="{0575F13A-56B3-48B9-BC30-EF006B5A838B}" sibTransId="{7E142828-FDF3-4AF3-8B69-ED1BA76B9DC1}"/>
    <dgm:cxn modelId="{652219CF-03B9-45B9-95DE-D3B7F25F3543}" type="presOf" srcId="{FABE0532-D9E6-426A-825F-225B34909209}" destId="{4A75733B-CFD9-48EE-A31D-E78D75A32519}" srcOrd="0" destOrd="0" presId="urn:microsoft.com/office/officeart/2005/8/layout/hierarchy1"/>
    <dgm:cxn modelId="{198B17D7-B96A-40E2-913F-595C472C1136}" type="presOf" srcId="{CF8CD1D3-DD36-4F5E-AFEC-735C86C0AB0F}" destId="{D8B815D2-F838-480F-A1F9-A431E079008A}" srcOrd="0" destOrd="0" presId="urn:microsoft.com/office/officeart/2005/8/layout/hierarchy1"/>
    <dgm:cxn modelId="{725A4AEE-A5D4-4514-B3CC-67E16A5BD1F8}" srcId="{81CFCA67-B504-4455-B1ED-DDBD10512446}" destId="{1500784B-6202-4425-92E8-E7808DD41B00}" srcOrd="0" destOrd="0" parTransId="{17A9730B-66A8-4F78-ADF3-F654111DBCA7}" sibTransId="{77F4B722-6DAC-403B-B384-751F844C73EF}"/>
    <dgm:cxn modelId="{0183FBEF-92C4-47F8-92EC-7E8FBFCAF6DE}" type="presOf" srcId="{183B6BEF-B7DA-445F-A6E2-CA5CED2D3505}" destId="{D916E0AE-E83B-4F23-9E03-59BE1400E19A}" srcOrd="0" destOrd="0" presId="urn:microsoft.com/office/officeart/2005/8/layout/hierarchy1"/>
    <dgm:cxn modelId="{7180A9FF-7EFC-404E-8D11-665F3D3A8F53}" type="presOf" srcId="{81CFCA67-B504-4455-B1ED-DDBD10512446}" destId="{40165C90-DBD6-4C84-BB03-A097E717575B}" srcOrd="0" destOrd="0" presId="urn:microsoft.com/office/officeart/2005/8/layout/hierarchy1"/>
    <dgm:cxn modelId="{927154AA-37C0-4070-AE06-87C6BB48A14E}" type="presParOf" srcId="{96911173-2B46-4E87-9885-B6ACD581183E}" destId="{13319DBA-087E-48A9-AF2B-9DE2C12480DB}" srcOrd="0" destOrd="0" presId="urn:microsoft.com/office/officeart/2005/8/layout/hierarchy1"/>
    <dgm:cxn modelId="{AF3A5999-84F3-464C-89DC-FDFDFD80F6F8}" type="presParOf" srcId="{13319DBA-087E-48A9-AF2B-9DE2C12480DB}" destId="{CD14163A-35CB-47C2-9B99-680B49F954A9}" srcOrd="0" destOrd="0" presId="urn:microsoft.com/office/officeart/2005/8/layout/hierarchy1"/>
    <dgm:cxn modelId="{2EF89E10-14B9-4CF6-9E82-5AD26E7A83D5}" type="presParOf" srcId="{CD14163A-35CB-47C2-9B99-680B49F954A9}" destId="{2DB76BEE-75AC-4349-AC10-A7EBEAD35F4F}" srcOrd="0" destOrd="0" presId="urn:microsoft.com/office/officeart/2005/8/layout/hierarchy1"/>
    <dgm:cxn modelId="{C05DFC1B-317B-4586-AAE6-33C9B0D5F1A8}" type="presParOf" srcId="{CD14163A-35CB-47C2-9B99-680B49F954A9}" destId="{4661DA8F-A352-4A44-B7CF-5CB95A2A4662}" srcOrd="1" destOrd="0" presId="urn:microsoft.com/office/officeart/2005/8/layout/hierarchy1"/>
    <dgm:cxn modelId="{C27731FB-9313-4B03-AC63-B785F59CE968}" type="presParOf" srcId="{13319DBA-087E-48A9-AF2B-9DE2C12480DB}" destId="{25E2EF2C-855A-41DD-9C39-363F94DF3169}" srcOrd="1" destOrd="0" presId="urn:microsoft.com/office/officeart/2005/8/layout/hierarchy1"/>
    <dgm:cxn modelId="{6B1C9500-2AD8-4F5C-A4A7-6C8CEAC86AE4}" type="presParOf" srcId="{25E2EF2C-855A-41DD-9C39-363F94DF3169}" destId="{A10A1D93-8261-4DC4-A1BB-621BBF4922A7}" srcOrd="0" destOrd="0" presId="urn:microsoft.com/office/officeart/2005/8/layout/hierarchy1"/>
    <dgm:cxn modelId="{1E7B339D-B424-45E7-B291-FB5467FDACBE}" type="presParOf" srcId="{25E2EF2C-855A-41DD-9C39-363F94DF3169}" destId="{4BDC1692-184D-4CE9-B5FE-F7FB116BD2ED}" srcOrd="1" destOrd="0" presId="urn:microsoft.com/office/officeart/2005/8/layout/hierarchy1"/>
    <dgm:cxn modelId="{ACACE9D8-CB7B-43A5-B585-0AB0136B5C86}" type="presParOf" srcId="{4BDC1692-184D-4CE9-B5FE-F7FB116BD2ED}" destId="{A59F03CE-05DB-476F-BE4B-75379D58657D}" srcOrd="0" destOrd="0" presId="urn:microsoft.com/office/officeart/2005/8/layout/hierarchy1"/>
    <dgm:cxn modelId="{3BD85AC5-847A-4B36-88B0-21F819B4F6CB}" type="presParOf" srcId="{A59F03CE-05DB-476F-BE4B-75379D58657D}" destId="{5AF5E282-FEAC-4405-9E59-A304FB9A9683}" srcOrd="0" destOrd="0" presId="urn:microsoft.com/office/officeart/2005/8/layout/hierarchy1"/>
    <dgm:cxn modelId="{731ABF04-F2DE-4ABC-B85C-EC367758E99B}" type="presParOf" srcId="{A59F03CE-05DB-476F-BE4B-75379D58657D}" destId="{D916E0AE-E83B-4F23-9E03-59BE1400E19A}" srcOrd="1" destOrd="0" presId="urn:microsoft.com/office/officeart/2005/8/layout/hierarchy1"/>
    <dgm:cxn modelId="{20F92078-39D6-4E56-8772-1E1F84B7937F}" type="presParOf" srcId="{4BDC1692-184D-4CE9-B5FE-F7FB116BD2ED}" destId="{FFC81323-0428-4E5F-80D8-45CEECA94FE1}" srcOrd="1" destOrd="0" presId="urn:microsoft.com/office/officeart/2005/8/layout/hierarchy1"/>
    <dgm:cxn modelId="{AE18FC7B-AA4F-4B31-9876-1325E7ECB1E9}" type="presParOf" srcId="{FFC81323-0428-4E5F-80D8-45CEECA94FE1}" destId="{F5F96412-E7D9-46D1-8EBD-438E53490DD8}" srcOrd="0" destOrd="0" presId="urn:microsoft.com/office/officeart/2005/8/layout/hierarchy1"/>
    <dgm:cxn modelId="{842C6C33-6EA2-4646-839D-D62E269ED262}" type="presParOf" srcId="{FFC81323-0428-4E5F-80D8-45CEECA94FE1}" destId="{BB2DF8FF-C77B-4683-9375-30A56E6B6D78}" srcOrd="1" destOrd="0" presId="urn:microsoft.com/office/officeart/2005/8/layout/hierarchy1"/>
    <dgm:cxn modelId="{79D67E9D-BE9F-4A3F-802C-A3DC951EA68B}" type="presParOf" srcId="{BB2DF8FF-C77B-4683-9375-30A56E6B6D78}" destId="{E11C3840-5FEC-4C20-A44A-4B3E57CA593E}" srcOrd="0" destOrd="0" presId="urn:microsoft.com/office/officeart/2005/8/layout/hierarchy1"/>
    <dgm:cxn modelId="{408A433D-EE74-40D6-A589-3A09BEE075BD}" type="presParOf" srcId="{E11C3840-5FEC-4C20-A44A-4B3E57CA593E}" destId="{72AC85D5-5F86-4C8F-9380-C6454D2CA498}" srcOrd="0" destOrd="0" presId="urn:microsoft.com/office/officeart/2005/8/layout/hierarchy1"/>
    <dgm:cxn modelId="{54337E96-976C-4851-8DF8-FAEA88B5AAD9}" type="presParOf" srcId="{E11C3840-5FEC-4C20-A44A-4B3E57CA593E}" destId="{D8B815D2-F838-480F-A1F9-A431E079008A}" srcOrd="1" destOrd="0" presId="urn:microsoft.com/office/officeart/2005/8/layout/hierarchy1"/>
    <dgm:cxn modelId="{60C091C2-0BDD-46B7-8D44-FF9C480347FB}" type="presParOf" srcId="{BB2DF8FF-C77B-4683-9375-30A56E6B6D78}" destId="{E542BA3E-D414-448D-A97D-7373BB9F25DD}" srcOrd="1" destOrd="0" presId="urn:microsoft.com/office/officeart/2005/8/layout/hierarchy1"/>
    <dgm:cxn modelId="{501B973E-9458-4822-9F9B-15BDC6E2BCE2}" type="presParOf" srcId="{25E2EF2C-855A-41DD-9C39-363F94DF3169}" destId="{4A75733B-CFD9-48EE-A31D-E78D75A32519}" srcOrd="2" destOrd="0" presId="urn:microsoft.com/office/officeart/2005/8/layout/hierarchy1"/>
    <dgm:cxn modelId="{5DA7338C-AD78-436F-BDE3-48F67584DF8E}" type="presParOf" srcId="{25E2EF2C-855A-41DD-9C39-363F94DF3169}" destId="{17D4E04D-C4CE-42C1-BB11-08A07F3C9623}" srcOrd="3" destOrd="0" presId="urn:microsoft.com/office/officeart/2005/8/layout/hierarchy1"/>
    <dgm:cxn modelId="{68DB421B-4E96-4661-8043-12C4EFF632BB}" type="presParOf" srcId="{17D4E04D-C4CE-42C1-BB11-08A07F3C9623}" destId="{94990530-033A-482F-B0FA-95B1C22910FD}" srcOrd="0" destOrd="0" presId="urn:microsoft.com/office/officeart/2005/8/layout/hierarchy1"/>
    <dgm:cxn modelId="{EEE64E4D-EDC5-4E6D-9E54-953E8EE0EE1F}" type="presParOf" srcId="{94990530-033A-482F-B0FA-95B1C22910FD}" destId="{0AC0B678-2E22-4283-9B3C-726F3077B6D2}" srcOrd="0" destOrd="0" presId="urn:microsoft.com/office/officeart/2005/8/layout/hierarchy1"/>
    <dgm:cxn modelId="{9681850F-7F87-46BC-9B86-4ABC6ADFE8DC}" type="presParOf" srcId="{94990530-033A-482F-B0FA-95B1C22910FD}" destId="{40165C90-DBD6-4C84-BB03-A097E717575B}" srcOrd="1" destOrd="0" presId="urn:microsoft.com/office/officeart/2005/8/layout/hierarchy1"/>
    <dgm:cxn modelId="{38C1B93A-084C-462B-9B26-D3513B2CA775}" type="presParOf" srcId="{17D4E04D-C4CE-42C1-BB11-08A07F3C9623}" destId="{881FF888-63E8-48E7-BA1A-3EE4C2D8D59F}" srcOrd="1" destOrd="0" presId="urn:microsoft.com/office/officeart/2005/8/layout/hierarchy1"/>
    <dgm:cxn modelId="{F05597DA-C961-4EAE-A4FE-C65F230BE6AE}" type="presParOf" srcId="{881FF888-63E8-48E7-BA1A-3EE4C2D8D59F}" destId="{EC1449E8-90B1-433D-A3D5-D070482F31BA}" srcOrd="0" destOrd="0" presId="urn:microsoft.com/office/officeart/2005/8/layout/hierarchy1"/>
    <dgm:cxn modelId="{3E2BAF19-BAF2-443B-8D75-54E73CAD1135}" type="presParOf" srcId="{881FF888-63E8-48E7-BA1A-3EE4C2D8D59F}" destId="{405BF167-9E43-4F42-B454-D70ED14BB20A}" srcOrd="1" destOrd="0" presId="urn:microsoft.com/office/officeart/2005/8/layout/hierarchy1"/>
    <dgm:cxn modelId="{0D503F3F-92AB-4A95-9596-D13730860680}" type="presParOf" srcId="{405BF167-9E43-4F42-B454-D70ED14BB20A}" destId="{9A2B20ED-7C2A-4E4A-A344-8A4B16864974}" srcOrd="0" destOrd="0" presId="urn:microsoft.com/office/officeart/2005/8/layout/hierarchy1"/>
    <dgm:cxn modelId="{CEB081ED-7879-429D-A702-B19C39ACCA18}" type="presParOf" srcId="{9A2B20ED-7C2A-4E4A-A344-8A4B16864974}" destId="{B226CF11-9872-4528-80BF-8E8AE334F0C2}" srcOrd="0" destOrd="0" presId="urn:microsoft.com/office/officeart/2005/8/layout/hierarchy1"/>
    <dgm:cxn modelId="{4D7C5198-D1F6-4C2F-8F94-7259A3B20134}" type="presParOf" srcId="{9A2B20ED-7C2A-4E4A-A344-8A4B16864974}" destId="{21A6873E-52EB-4DF5-A664-A48081EAC26E}" srcOrd="1" destOrd="0" presId="urn:microsoft.com/office/officeart/2005/8/layout/hierarchy1"/>
    <dgm:cxn modelId="{56DB569A-A2C4-4244-AF1A-0F5019D41782}" type="presParOf" srcId="{405BF167-9E43-4F42-B454-D70ED14BB20A}" destId="{62AE3954-0D91-4028-975B-5ACDB9EF08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F0D29-399E-41DD-8D12-348E1B4AB10C}">
      <dsp:nvSpPr>
        <dsp:cNvPr id="0" name=""/>
        <dsp:cNvSpPr/>
      </dsp:nvSpPr>
      <dsp:spPr>
        <a:xfrm>
          <a:off x="0" y="0"/>
          <a:ext cx="8568952" cy="159857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Вектор – </a:t>
          </a:r>
          <a:r>
            <a:rPr lang="ru-RU" sz="2800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небольшая автономно реплицирующиеся молекула ДНК, обеспечивающая функционирование встроенного в нее гена.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568952" cy="1598577"/>
      </dsp:txXfrm>
    </dsp:sp>
    <dsp:sp modelId="{B687AC87-8DDE-417F-9CA5-65BE8096F21A}">
      <dsp:nvSpPr>
        <dsp:cNvPr id="0" name=""/>
        <dsp:cNvSpPr/>
      </dsp:nvSpPr>
      <dsp:spPr>
        <a:xfrm>
          <a:off x="4184" y="1598577"/>
          <a:ext cx="2853527" cy="335701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baseline="0" dirty="0">
              <a:latin typeface="Times New Roman" pitchFamily="18" charset="0"/>
              <a:cs typeface="Times New Roman" pitchFamily="18" charset="0"/>
            </a:rPr>
            <a:t>клонирующие векторы, </a:t>
          </a:r>
          <a:r>
            <a:rPr lang="ru-RU" sz="2000" kern="1200" baseline="0" dirty="0">
              <a:latin typeface="Times New Roman" pitchFamily="18" charset="0"/>
              <a:cs typeface="Times New Roman" pitchFamily="18" charset="0"/>
            </a:rPr>
            <a:t>несущие несколько генетических маркеров, по которым можно легко отличить исходную векторную ДНК от получаемых гибридов, и имеющие по одному месту действия для нескольких </a:t>
          </a:r>
          <a:r>
            <a:rPr lang="ru-RU" sz="2000" kern="1200" baseline="0" dirty="0" err="1">
              <a:latin typeface="Times New Roman" pitchFamily="18" charset="0"/>
              <a:cs typeface="Times New Roman" pitchFamily="18" charset="0"/>
            </a:rPr>
            <a:t>рестриктаз</a:t>
          </a:r>
          <a:r>
            <a:rPr lang="ru-RU" sz="2000" kern="1200" baseline="0" dirty="0"/>
            <a:t>. </a:t>
          </a:r>
          <a:endParaRPr lang="ru-RU" sz="2000" kern="1200" dirty="0"/>
        </a:p>
      </dsp:txBody>
      <dsp:txXfrm>
        <a:off x="4184" y="1598577"/>
        <a:ext cx="2853527" cy="3357012"/>
      </dsp:txXfrm>
    </dsp:sp>
    <dsp:sp modelId="{896AC0F5-54C1-419C-8ECE-D9131490AFEE}">
      <dsp:nvSpPr>
        <dsp:cNvPr id="0" name=""/>
        <dsp:cNvSpPr/>
      </dsp:nvSpPr>
      <dsp:spPr>
        <a:xfrm>
          <a:off x="2857712" y="1598577"/>
          <a:ext cx="2853527" cy="335701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51976"/>
                <a:satOff val="-15286"/>
                <a:lumOff val="16997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51976"/>
                <a:satOff val="-15286"/>
                <a:lumOff val="16997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51976"/>
                <a:satOff val="-15286"/>
                <a:lumOff val="16997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51976"/>
                <a:satOff val="-15286"/>
                <a:lumOff val="1699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51976"/>
              <a:satOff val="-15286"/>
              <a:lumOff val="1699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baseline="0" dirty="0" err="1">
              <a:latin typeface="Times New Roman" pitchFamily="18" charset="0"/>
              <a:cs typeface="Times New Roman" pitchFamily="18" charset="0"/>
            </a:rPr>
            <a:t>экспрессирующие</a:t>
          </a:r>
          <a:r>
            <a:rPr lang="ru-RU" sz="2000" b="1" i="1" kern="1200" baseline="0" dirty="0">
              <a:latin typeface="Times New Roman" pitchFamily="18" charset="0"/>
              <a:cs typeface="Times New Roman" pitchFamily="18" charset="0"/>
            </a:rPr>
            <a:t> векторы - </a:t>
          </a:r>
          <a:r>
            <a:rPr lang="ru-RU" sz="2000" kern="1200" baseline="0" dirty="0">
              <a:latin typeface="Times New Roman" pitchFamily="18" charset="0"/>
              <a:cs typeface="Times New Roman" pitchFamily="18" charset="0"/>
            </a:rPr>
            <a:t>это молекулярные векторы, которые наряду с амплификацией обеспечивают правильную и эффективную экспрессию чужеродных генов в клетках-реципиентах.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712" y="1598577"/>
        <a:ext cx="2853527" cy="3357012"/>
      </dsp:txXfrm>
    </dsp:sp>
    <dsp:sp modelId="{C7AAF43B-0E76-48D2-87D8-CD5CB026B0EC}">
      <dsp:nvSpPr>
        <dsp:cNvPr id="0" name=""/>
        <dsp:cNvSpPr/>
      </dsp:nvSpPr>
      <dsp:spPr>
        <a:xfrm>
          <a:off x="5711239" y="1598577"/>
          <a:ext cx="2853527" cy="335701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03952"/>
                <a:satOff val="-30572"/>
                <a:lumOff val="33994"/>
                <a:alphaOff val="0"/>
                <a:tint val="70000"/>
                <a:satMod val="130000"/>
              </a:schemeClr>
            </a:gs>
            <a:gs pos="43000">
              <a:schemeClr val="accent3">
                <a:shade val="80000"/>
                <a:hueOff val="103952"/>
                <a:satOff val="-30572"/>
                <a:lumOff val="33994"/>
                <a:alphaOff val="0"/>
                <a:tint val="44000"/>
                <a:satMod val="165000"/>
              </a:schemeClr>
            </a:gs>
            <a:gs pos="93000">
              <a:schemeClr val="accent3">
                <a:shade val="80000"/>
                <a:hueOff val="103952"/>
                <a:satOff val="-30572"/>
                <a:lumOff val="33994"/>
                <a:alphaOff val="0"/>
                <a:tint val="15000"/>
                <a:satMod val="165000"/>
              </a:schemeClr>
            </a:gs>
            <a:gs pos="100000">
              <a:schemeClr val="accent3">
                <a:shade val="80000"/>
                <a:hueOff val="103952"/>
                <a:satOff val="-30572"/>
                <a:lumOff val="3399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103952"/>
              <a:satOff val="-30572"/>
              <a:lumOff val="3399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baseline="0" dirty="0">
              <a:latin typeface="Times New Roman" pitchFamily="18" charset="0"/>
              <a:cs typeface="Times New Roman" pitchFamily="18" charset="0"/>
            </a:rPr>
            <a:t>интегративные векторы - </a:t>
          </a:r>
          <a:r>
            <a:rPr lang="ru-RU" sz="2000" kern="1200" baseline="0" dirty="0">
              <a:latin typeface="Times New Roman" pitchFamily="18" charset="0"/>
              <a:cs typeface="Times New Roman" pitchFamily="18" charset="0"/>
            </a:rPr>
            <a:t>это молекулярные векторы которые могут обеспечивать интеграцию чужеродной ДНК в геном клетки или вируса.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1239" y="1598577"/>
        <a:ext cx="2853527" cy="3357012"/>
      </dsp:txXfrm>
    </dsp:sp>
    <dsp:sp modelId="{599AAAA1-3013-4B5A-A2AD-7A321FF43CC8}">
      <dsp:nvSpPr>
        <dsp:cNvPr id="0" name=""/>
        <dsp:cNvSpPr/>
      </dsp:nvSpPr>
      <dsp:spPr>
        <a:xfrm>
          <a:off x="0" y="4955590"/>
          <a:ext cx="8568952" cy="37300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49E8-90B1-433D-A3D5-D070482F31BA}">
      <dsp:nvSpPr>
        <dsp:cNvPr id="0" name=""/>
        <dsp:cNvSpPr/>
      </dsp:nvSpPr>
      <dsp:spPr>
        <a:xfrm>
          <a:off x="6128433" y="2457534"/>
          <a:ext cx="91440" cy="97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83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5733B-CFD9-48EE-A31D-E78D75A32519}">
      <dsp:nvSpPr>
        <dsp:cNvPr id="0" name=""/>
        <dsp:cNvSpPr/>
      </dsp:nvSpPr>
      <dsp:spPr>
        <a:xfrm>
          <a:off x="4118414" y="947515"/>
          <a:ext cx="2055738" cy="978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713"/>
              </a:lnTo>
              <a:lnTo>
                <a:pt x="2055738" y="666713"/>
              </a:lnTo>
              <a:lnTo>
                <a:pt x="2055738" y="978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96412-E7D9-46D1-8EBD-438E53490DD8}">
      <dsp:nvSpPr>
        <dsp:cNvPr id="0" name=""/>
        <dsp:cNvSpPr/>
      </dsp:nvSpPr>
      <dsp:spPr>
        <a:xfrm>
          <a:off x="2016955" y="2605203"/>
          <a:ext cx="91440" cy="97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83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A1D93-8261-4DC4-A1BB-621BBF4922A7}">
      <dsp:nvSpPr>
        <dsp:cNvPr id="0" name=""/>
        <dsp:cNvSpPr/>
      </dsp:nvSpPr>
      <dsp:spPr>
        <a:xfrm>
          <a:off x="2062675" y="947515"/>
          <a:ext cx="2055738" cy="978344"/>
        </a:xfrm>
        <a:custGeom>
          <a:avLst/>
          <a:gdLst/>
          <a:ahLst/>
          <a:cxnLst/>
          <a:rect l="0" t="0" r="0" b="0"/>
          <a:pathLst>
            <a:path>
              <a:moveTo>
                <a:pt x="2055738" y="0"/>
              </a:moveTo>
              <a:lnTo>
                <a:pt x="2055738" y="666713"/>
              </a:lnTo>
              <a:lnTo>
                <a:pt x="0" y="666713"/>
              </a:lnTo>
              <a:lnTo>
                <a:pt x="0" y="978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76BEE-75AC-4349-AC10-A7EBEAD35F4F}">
      <dsp:nvSpPr>
        <dsp:cNvPr id="0" name=""/>
        <dsp:cNvSpPr/>
      </dsp:nvSpPr>
      <dsp:spPr>
        <a:xfrm>
          <a:off x="2696781" y="2291"/>
          <a:ext cx="2843266" cy="945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DA8F-A352-4A44-B7CF-5CB95A2A4662}">
      <dsp:nvSpPr>
        <dsp:cNvPr id="0" name=""/>
        <dsp:cNvSpPr/>
      </dsp:nvSpPr>
      <dsp:spPr>
        <a:xfrm>
          <a:off x="3070552" y="357373"/>
          <a:ext cx="2843266" cy="945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Векторы на основе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l-GR" sz="2800" b="1" i="1" kern="1200" dirty="0">
              <a:latin typeface="Times New Roman" pitchFamily="18" charset="0"/>
              <a:cs typeface="Times New Roman" pitchFamily="18" charset="0"/>
            </a:rPr>
            <a:t>λ</a:t>
          </a: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3098237" y="385058"/>
        <a:ext cx="2787896" cy="889853"/>
      </dsp:txXfrm>
    </dsp:sp>
    <dsp:sp modelId="{5AF5E282-FEAC-4405-9E59-A304FB9A9683}">
      <dsp:nvSpPr>
        <dsp:cNvPr id="0" name=""/>
        <dsp:cNvSpPr/>
      </dsp:nvSpPr>
      <dsp:spPr>
        <a:xfrm>
          <a:off x="380707" y="1925859"/>
          <a:ext cx="3363936" cy="679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6E0AE-E83B-4F23-9E03-59BE1400E19A}">
      <dsp:nvSpPr>
        <dsp:cNvPr id="0" name=""/>
        <dsp:cNvSpPr/>
      </dsp:nvSpPr>
      <dsp:spPr>
        <a:xfrm>
          <a:off x="754478" y="2280941"/>
          <a:ext cx="3363936" cy="67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latin typeface="Times New Roman" pitchFamily="18" charset="0"/>
              <a:cs typeface="Times New Roman" pitchFamily="18" charset="0"/>
            </a:rPr>
            <a:t>Векторы внедрения</a:t>
          </a:r>
        </a:p>
      </dsp:txBody>
      <dsp:txXfrm>
        <a:off x="774375" y="2300838"/>
        <a:ext cx="3324142" cy="639549"/>
      </dsp:txXfrm>
    </dsp:sp>
    <dsp:sp modelId="{72AC85D5-5F86-4C8F-9380-C6454D2CA498}">
      <dsp:nvSpPr>
        <dsp:cNvPr id="0" name=""/>
        <dsp:cNvSpPr/>
      </dsp:nvSpPr>
      <dsp:spPr>
        <a:xfrm>
          <a:off x="380707" y="3583548"/>
          <a:ext cx="3363936" cy="213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815D2-F838-480F-A1F9-A431E079008A}">
      <dsp:nvSpPr>
        <dsp:cNvPr id="0" name=""/>
        <dsp:cNvSpPr/>
      </dsp:nvSpPr>
      <dsp:spPr>
        <a:xfrm>
          <a:off x="754478" y="3938630"/>
          <a:ext cx="3363936" cy="2136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имеют на ДНК одно место действия для данной </a:t>
          </a:r>
          <a:r>
            <a:rPr lang="ru-RU" sz="1600" b="0" i="0" kern="1200" dirty="0" err="1">
              <a:latin typeface="Times New Roman" pitchFamily="18" charset="0"/>
              <a:cs typeface="Times New Roman" pitchFamily="18" charset="0"/>
            </a:rPr>
            <a:t>рестриктазы</a:t>
          </a: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. Если при встройке экзогенной ДНК в этот сайт происходит нарушение какого-нибудь исходного гена, отбор гибридных клонов идет как процесс выявления </a:t>
          </a:r>
          <a:r>
            <a:rPr lang="ru-RU" sz="1600" b="0" i="0" kern="1200" dirty="0" err="1">
              <a:latin typeface="Times New Roman" pitchFamily="18" charset="0"/>
              <a:cs typeface="Times New Roman" pitchFamily="18" charset="0"/>
            </a:rPr>
            <a:t>соответсвующих</a:t>
          </a: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err="1">
              <a:latin typeface="Times New Roman" pitchFamily="18" charset="0"/>
              <a:cs typeface="Times New Roman" pitchFamily="18" charset="0"/>
            </a:rPr>
            <a:t>фаговых</a:t>
          </a: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 мутаций.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7042" y="4001194"/>
        <a:ext cx="3238808" cy="2010971"/>
      </dsp:txXfrm>
    </dsp:sp>
    <dsp:sp modelId="{0AC0B678-2E22-4283-9B3C-726F3077B6D2}">
      <dsp:nvSpPr>
        <dsp:cNvPr id="0" name=""/>
        <dsp:cNvSpPr/>
      </dsp:nvSpPr>
      <dsp:spPr>
        <a:xfrm>
          <a:off x="4492185" y="1925859"/>
          <a:ext cx="3363936" cy="531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65C90-DBD6-4C84-BB03-A097E717575B}">
      <dsp:nvSpPr>
        <dsp:cNvPr id="0" name=""/>
        <dsp:cNvSpPr/>
      </dsp:nvSpPr>
      <dsp:spPr>
        <a:xfrm>
          <a:off x="4865956" y="2280941"/>
          <a:ext cx="3363936" cy="531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latin typeface="Times New Roman" pitchFamily="18" charset="0"/>
              <a:cs typeface="Times New Roman" pitchFamily="18" charset="0"/>
            </a:rPr>
            <a:t>Векторы замещения</a:t>
          </a:r>
        </a:p>
      </dsp:txBody>
      <dsp:txXfrm>
        <a:off x="4881528" y="2296513"/>
        <a:ext cx="3332792" cy="500531"/>
      </dsp:txXfrm>
    </dsp:sp>
    <dsp:sp modelId="{B226CF11-9872-4528-80BF-8E8AE334F0C2}">
      <dsp:nvSpPr>
        <dsp:cNvPr id="0" name=""/>
        <dsp:cNvSpPr/>
      </dsp:nvSpPr>
      <dsp:spPr>
        <a:xfrm>
          <a:off x="4492185" y="3435879"/>
          <a:ext cx="3363936" cy="2455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6873E-52EB-4DF5-A664-A48081EAC26E}">
      <dsp:nvSpPr>
        <dsp:cNvPr id="0" name=""/>
        <dsp:cNvSpPr/>
      </dsp:nvSpPr>
      <dsp:spPr>
        <a:xfrm>
          <a:off x="4865956" y="3790961"/>
          <a:ext cx="3363936" cy="2455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имеют 2 или более мест действия </a:t>
          </a:r>
          <a:r>
            <a:rPr lang="ru-RU" sz="1600" b="0" i="0" kern="1200" dirty="0" err="1">
              <a:latin typeface="Times New Roman" pitchFamily="18" charset="0"/>
              <a:cs typeface="Times New Roman" pitchFamily="18" charset="0"/>
            </a:rPr>
            <a:t>рестриктаз</a:t>
          </a: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 на молекуле </a:t>
          </a:r>
          <a:r>
            <a:rPr lang="ru-RU" sz="1600" b="0" i="0" kern="1200" dirty="0" err="1">
              <a:latin typeface="Times New Roman" pitchFamily="18" charset="0"/>
              <a:cs typeface="Times New Roman" pitchFamily="18" charset="0"/>
            </a:rPr>
            <a:t>фаговой</a:t>
          </a: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 ДНК.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7865" y="3862870"/>
        <a:ext cx="3220118" cy="231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A4D7-453A-4799-9542-3BE3A39909B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691F7-1E4A-47A1-AF8D-032407F6A8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91F7-1E4A-47A1-AF8D-032407F6A8C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91F7-1E4A-47A1-AF8D-032407F6A8C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228598"/>
            <a:ext cx="6400800" cy="320081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Лекция № 4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6000" y="5867400"/>
            <a:ext cx="6400800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1600" b="1" cap="all" spc="250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000240"/>
            <a:ext cx="6225807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Бактериофаги. Векторы на основе бактериофага лямбда. </a:t>
            </a:r>
            <a:r>
              <a:rPr lang="ru-RU" sz="4000" b="1" dirty="0" err="1">
                <a:ln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Космиды</a:t>
            </a:r>
            <a:r>
              <a:rPr lang="ru-RU" sz="4000" b="1" dirty="0">
                <a:ln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n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фазмиды</a:t>
            </a:r>
            <a:endParaRPr lang="ru-RU" sz="4000" b="1" dirty="0">
              <a:ln>
                <a:prstDash val="solid"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897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векторов замещения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4114800" cy="3071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Векторы замещения 1-го поколения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Заключенный между местами рестрикции фрагмент векторной ДНК замещается экзогенной ДНК. При этом происходит удаление нескольких генов фага, что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детектируетс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генетическими методами. Удаляться могут только гены, несущественные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литического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развития фага (область от J до N).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Пример: вариант фага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который можно встраивать фрагменты размером до 24 т.п.н., что составляет примерно ½ всей гибридной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фаговой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ДНК.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1857364"/>
            <a:ext cx="3981448" cy="51530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Векторы замещения 2-го поколения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У них замещаемые фрагменты ДНК с двух сторон ограничены искусственными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полилинкерами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содержащими участки узнавания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нексольких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различных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рестриктаз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Например, широко используется в лабораториях векторный фаг λEMBL12, содержащий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полилинкерах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места узнавания для 6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рестриктаз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Векторы замещения 2-го поколения позволяют встраивать фрагменты размером до 23 т.п.н. (1 т.п.н. идет 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полилинкеры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Это дает возможность создавать на их основе 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библиотеки генов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(= 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клонотеки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=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геномных библиотеки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При этом геном изучаемого организма расщепляется на фрагменты «средне»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щепящими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рестриктазами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(обычно 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3AI и 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Mbo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Упаковка ДНК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капсид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При упаковке ДНК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капсид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vitro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произосходит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отбор гибридных молекул размером от 38 до 51 т.п.н.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11127" t="19792" r="37921" b="9375"/>
          <a:stretch>
            <a:fillRect/>
          </a:stretch>
        </p:blipFill>
        <p:spPr bwMode="auto">
          <a:xfrm>
            <a:off x="1000100" y="214291"/>
            <a:ext cx="7858180" cy="6309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10542" t="13542" r="47291" b="15625"/>
          <a:stretch>
            <a:fillRect/>
          </a:stretch>
        </p:blipFill>
        <p:spPr bwMode="auto">
          <a:xfrm>
            <a:off x="1428728" y="0"/>
            <a:ext cx="6572296" cy="54292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914400" y="5410200"/>
            <a:ext cx="7772400" cy="12335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3050" indent="-273050" algn="ctr" eaLnBrk="0" hangingPunct="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aseline="0" dirty="0" err="1">
                <a:latin typeface="Times New Roman" pitchFamily="18" charset="0"/>
                <a:cs typeface="Times New Roman" pitchFamily="18" charset="0"/>
              </a:rPr>
              <a:t>Фаговые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векторы позволяют клонировать фрагменты ДНК длиной 15-25 т.п.н., что недостаточно для клонирования генов животных и растений, длина которых превышает 35-40 т.п.н. Требуемой ёмкостью обладают векторные молекулы, называемые </a:t>
            </a:r>
            <a:r>
              <a:rPr lang="ru-RU" sz="1800" b="1" i="1" baseline="0" dirty="0" err="1">
                <a:latin typeface="Times New Roman" pitchFamily="18" charset="0"/>
                <a:cs typeface="Times New Roman" pitchFamily="18" charset="0"/>
              </a:rPr>
              <a:t>космидами</a:t>
            </a:r>
            <a:r>
              <a:rPr lang="ru-RU" sz="1800" b="1" i="1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Космиды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качестве векторов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altLang="ru-RU" sz="2000" i="1" dirty="0"/>
              <a:t>           </a:t>
            </a:r>
            <a:r>
              <a:rPr lang="ru-RU" altLang="ru-RU" sz="2000" i="1" dirty="0" err="1"/>
              <a:t>Космиды</a:t>
            </a:r>
            <a:r>
              <a:rPr lang="ru-RU" altLang="ru-RU" sz="2000" i="1" dirty="0"/>
              <a:t> векторы нового типа, созданные путем совмещения в одном геноме </a:t>
            </a:r>
            <a:r>
              <a:rPr lang="ru-RU" altLang="ru-RU" sz="2000" i="1" dirty="0" err="1"/>
              <a:t>плазмидного</a:t>
            </a:r>
            <a:r>
              <a:rPr lang="ru-RU" altLang="ru-RU" sz="2000" i="1" dirty="0"/>
              <a:t> репликатора и cos-сайта фага </a:t>
            </a:r>
            <a:r>
              <a:rPr lang="ru-RU" altLang="ru-RU" sz="2000" i="1" dirty="0" err="1"/>
              <a:t>λ </a:t>
            </a:r>
            <a:r>
              <a:rPr lang="ru-RU" altLang="ru-RU" sz="2000" i="1" dirty="0"/>
              <a:t>В головку фага </a:t>
            </a:r>
            <a:r>
              <a:rPr lang="ru-RU" altLang="ru-RU" sz="2000" i="1" dirty="0" err="1"/>
              <a:t>λ </a:t>
            </a:r>
            <a:r>
              <a:rPr lang="ru-RU" altLang="ru-RU" sz="2000" i="1" dirty="0"/>
              <a:t>может упаковаться любая ДНК подходящего размера (36—51 </a:t>
            </a:r>
            <a:r>
              <a:rPr lang="ru-RU" altLang="ru-RU" sz="2000" i="1" dirty="0" err="1"/>
              <a:t>тпн</a:t>
            </a:r>
            <a:r>
              <a:rPr lang="ru-RU" altLang="ru-RU" sz="2000" i="1" dirty="0"/>
              <a:t>), ограниченная двумя cos-сайтами, ориентированными в одном направлении.</a:t>
            </a:r>
          </a:p>
          <a:p>
            <a:pPr algn="just">
              <a:buNone/>
            </a:pPr>
            <a:r>
              <a:rPr lang="ru-RU" altLang="ru-RU" sz="2000" b="1" i="1" dirty="0"/>
              <a:t>          Они обладают свойствами и </a:t>
            </a:r>
            <a:r>
              <a:rPr lang="ru-RU" altLang="ru-RU" sz="2000" b="1" i="1" dirty="0" err="1"/>
              <a:t>плазмид</a:t>
            </a:r>
            <a:r>
              <a:rPr lang="ru-RU" altLang="ru-RU" sz="2000" b="1" i="1" dirty="0"/>
              <a:t> </a:t>
            </a:r>
            <a:r>
              <a:rPr lang="ru-RU" altLang="ru-RU" sz="2000" b="1" i="1" dirty="0" err="1"/>
              <a:t>и</a:t>
            </a:r>
            <a:r>
              <a:rPr lang="ru-RU" altLang="ru-RU" sz="2000" b="1" i="1" dirty="0"/>
              <a:t> фагов — способностью соответственно автономно реплицироваться в клетке продолжительное время и упаковывать свою ДНК в головки фагов.</a:t>
            </a:r>
          </a:p>
          <a:p>
            <a:pPr algn="just">
              <a:buNone/>
            </a:pPr>
            <a:r>
              <a:rPr lang="ru-RU" sz="2000" dirty="0"/>
              <a:t>            Сконструированы для клонирования больших фрагментов ДНК в 35-50 </a:t>
            </a:r>
            <a:r>
              <a:rPr lang="ru-RU" sz="2000" dirty="0" err="1"/>
              <a:t>тпн</a:t>
            </a:r>
            <a:r>
              <a:rPr lang="ru-RU" sz="2000" dirty="0"/>
              <a:t>. После инфекции </a:t>
            </a:r>
            <a:r>
              <a:rPr lang="ru-RU" sz="2000" dirty="0" err="1"/>
              <a:t>космиды</a:t>
            </a:r>
            <a:r>
              <a:rPr lang="ru-RU" sz="2000" dirty="0"/>
              <a:t> существуют в бактериальной клетке как </a:t>
            </a:r>
            <a:r>
              <a:rPr lang="ru-RU" sz="2000" dirty="0" err="1"/>
              <a:t>плазмиды</a:t>
            </a:r>
            <a:r>
              <a:rPr lang="ru-RU" sz="2000" dirty="0"/>
              <a:t>. </a:t>
            </a:r>
            <a:br>
              <a:rPr lang="ru-RU" sz="2000" dirty="0"/>
            </a:br>
            <a:br>
              <a:rPr lang="ru-RU" sz="2000" dirty="0"/>
            </a:br>
            <a:endParaRPr lang="ru-RU" alt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542" t="13542" r="33821" b="34375"/>
          <a:stretch>
            <a:fillRect/>
          </a:stretch>
        </p:blipFill>
        <p:spPr bwMode="auto">
          <a:xfrm>
            <a:off x="928662" y="2857496"/>
            <a:ext cx="7572428" cy="40005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428604"/>
            <a:ext cx="4429124" cy="621508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Наличие 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-сайтов в ДНК является единственным необходимым условием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упаковываемости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ДНК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фаговые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частицы. Это означает, что последовательность нуклеотидов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λ-ДНК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расположенная между двумя 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os-сайтами, которая заключает в себе весь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фаговый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геном (35-45 т.п.н.), может быть замещена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аналогичный по длине фрагмент чужеродной ДНК и упакована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фаговые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частицы Несмотря на то, что емкость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космидных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векторов значительно выше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фаговых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эффективность клонирования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космидах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ниже, хотя и достигает в ряде случаев 10</a:t>
            </a:r>
            <a:r>
              <a:rPr lang="ru-RU" sz="1800" baseline="30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10</a:t>
            </a:r>
            <a:r>
              <a:rPr lang="ru-RU" sz="1800" baseline="30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колоний на 1 мкг клонируемой ДНК.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1643050"/>
          <a:ext cx="4137025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4886640" imgH="3741480" progId="">
                  <p:embed/>
                </p:oleObj>
              </mc:Choice>
              <mc:Fallback>
                <p:oleObj r:id="rId3" imgW="4886640" imgH="3741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643050"/>
                        <a:ext cx="4137025" cy="316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1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Главные преимущества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космид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заключаются в том, что: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389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  1)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рекомбинантные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ДНК передаются в клетки путем инфекции фагом го­раздо эффективнее, чем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транформацией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  2) в инфицированные клетки проникают в основном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рекомбинантные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молекулы ДНК; </a:t>
            </a:r>
          </a:p>
          <a:p>
            <a:pPr algn="just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 3) происходит селекция больших клонируемых фрагментов (30—45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тпн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), в то время как при транс­формации отбираются главным образом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плазмиды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меньшего размера. </a:t>
            </a:r>
          </a:p>
          <a:p>
            <a:pPr algn="just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      Благодаря этим свойствам, к примеру, из 1 мкг клонируемой ДНК получают до 1-2 тыс. клонов клеток Е.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несущих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рекомбинантные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космиды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 определенным маркером, что по крайней мере в 100 раз больше, чем при любых других способах клонирования.</a:t>
            </a:r>
          </a:p>
          <a:p>
            <a:pPr algn="just"/>
            <a:endParaRPr lang="ru-RU" alt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79388" y="620713"/>
            <a:ext cx="8785225" cy="58324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None/>
              <a:defRPr/>
            </a:pPr>
            <a:r>
              <a:rPr lang="ru-RU" sz="2400" b="1" dirty="0">
                <a:latin typeface="Georgia" pitchFamily="18" charset="0"/>
              </a:rPr>
              <a:t> 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Фазмиды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гибридами между фагом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плазмидой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встройки чужеродной ДНК могут в одних условиях развиваться как фаги, в других – как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плазмиды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Емкость как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фаговых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векторов.</a:t>
            </a:r>
          </a:p>
          <a:p>
            <a:pPr marL="0" indent="0" algn="just" eaLnBrk="1" fontAlgn="auto" hangingPunct="1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Могут обладать емкостью в отношении клонируемой ДНК, характерной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лямбда-векторов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 существовать в определенных условиях в бактериальных клетках в виде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плазмиды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же упаковываться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фаговые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частицы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изменении этих условий.</a:t>
            </a:r>
          </a:p>
          <a:p>
            <a:pPr marL="0" indent="0" algn="just" eaLnBrk="1" fontAlgn="auto" hangingPunct="1">
              <a:buFont typeface="Wingdings" pitchFamily="2" charset="2"/>
              <a:buNone/>
              <a:defRPr/>
            </a:pPr>
            <a:endParaRPr lang="ru-RU" sz="2400" dirty="0">
              <a:latin typeface="Georgia" pitchFamily="18" charset="0"/>
            </a:endParaRPr>
          </a:p>
          <a:p>
            <a:pPr algn="just" eaLnBrk="1" fontAlgn="auto" hangingPunct="1"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91440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Векторные молекулы ДНК</a:t>
            </a:r>
            <a:br>
              <a:rPr lang="ru-RU" sz="2800" b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74062" cy="62708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Характеристика вектора: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4464051" cy="5184775"/>
          </a:xfrm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содержать точку начала репликации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origin)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самостоятельной репликации в клетке-хозяине</a:t>
            </a:r>
          </a:p>
          <a:p>
            <a:pPr algn="just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два селективных маркера для отбора и клонирования трансформированных клеток хозяина</a:t>
            </a:r>
          </a:p>
          <a:p>
            <a:pPr algn="just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Вектор должен содержать все необходимое для управления работой этого гена —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промотор, терминатор, ген-оператор и ген-регулятор. </a:t>
            </a:r>
          </a:p>
          <a:p>
            <a:pPr algn="just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Промоторы—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последовательности нуклеотидов ДНК, расположенные обычно перед началом структурного гена, узнаваемые ферментом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РНК-полимеразой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являющиеся стартовой площадкой для начала транскрипции. </a:t>
            </a:r>
          </a:p>
          <a:p>
            <a:pPr algn="just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растений часто используют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промоторы от растительных вирусов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эволюционно приспособлены к функционированию в растительной клетке.</a:t>
            </a:r>
          </a:p>
          <a:p>
            <a:pPr algn="just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511" t="24414" r="45644" b="24805"/>
          <a:stretch>
            <a:fillRect/>
          </a:stretch>
        </p:blipFill>
        <p:spPr bwMode="auto">
          <a:xfrm>
            <a:off x="4786315" y="1428736"/>
            <a:ext cx="43576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304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/>
              <a:t>    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Бактериофаги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вирусы бактерий, обладающие теми же характерными особенностями, что и другие вирусы.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 l="35359" t="44792" r="34187" b="12500"/>
          <a:stretch>
            <a:fillRect/>
          </a:stretch>
        </p:blipFill>
        <p:spPr bwMode="auto">
          <a:xfrm>
            <a:off x="1828800" y="1752600"/>
            <a:ext cx="5798634" cy="4572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8431" t="25587" r="25490" b="18612"/>
          <a:stretch>
            <a:fillRect/>
          </a:stretch>
        </p:blipFill>
        <p:spPr bwMode="auto">
          <a:xfrm>
            <a:off x="533400" y="685800"/>
            <a:ext cx="8170069" cy="5562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9812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Векторы на основе фага лямбда: принципы конструирования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4186238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Механизм упаковки бактериофага в зрелые вирионы основан на включении ДНК строго определенного размера, что стабилизирует ДНК-вставки и позволяет легко освобождаться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нерекомбинантных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молекул. Упаковку сконструированных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молекул на основе фага лямбда производят в смеси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бесклеточных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экстрактов двух штаммов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лизогенных по бактериофагам с разными дефектами.       Объединение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бесклеточных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лизатов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обоих штаммов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приводит к взаимной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комплементации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недостающих функций с помощью соответствующих белков дикого типа. Векторы на основе фага лямбда являются одними из самых распространенных для создания библиотек генов.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452" t="40039" r="51135" b="41406"/>
          <a:stretch>
            <a:fillRect/>
          </a:stretch>
        </p:blipFill>
        <p:spPr bwMode="auto">
          <a:xfrm>
            <a:off x="4929190" y="1785926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"/>
            <a:ext cx="77724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Бактериофаг лямбда имеет линейную молекулу ДНК с 48,5 т. п. н. Емкость клонирующих векторов была существенно повышена с разработкой векторов на основе фага лямбда. Центральную треть вирусного генома можно заменить чужеродной ДНК без нарушения жизненного цикла фага, клонирующий лимит от 8 до 24 т. п.н. , что составляет половину генома лямбды дикого типа.</a:t>
            </a:r>
          </a:p>
          <a:p>
            <a:pPr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 l="3148" t="19792" r="29502" b="41667"/>
          <a:stretch>
            <a:fillRect/>
          </a:stretch>
        </p:blipFill>
        <p:spPr bwMode="auto">
          <a:xfrm>
            <a:off x="0" y="3657599"/>
            <a:ext cx="9144000" cy="294198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3400" y="3048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477000" cy="1204898"/>
          </a:xfrm>
          <a:prstGeom prst="round2Diag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вектора внедрения: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/>
              <a:t>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Векторный фаг λp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5-1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встройке экзогенной ДНК по единственному месту действия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Eco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нарушается ген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β-галактозидазы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и это легко детектируется в тесте титрования фагов на газоне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(штамм, не способный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сбраживать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лактозу) на чашках с индикаторным красителем.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β-галактозидаза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катализирует расщепление лактозы на глюкозу и галактозу, что приводит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закислению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окружающей среды. Изменение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выявляется на питательной среде с лактозой и красителем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бромкрезоловым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пурпурным. Исходный фаг λp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5-1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сбраживает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лактозу, и бляшки, образуемые им, имеют желтое окрашивание. Гибридные фаги на основе λp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lac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5-1 теряют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β-галактозидазную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активность, и формируют бляшки без изменения цвета.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917</Words>
  <Application>Microsoft Office PowerPoint</Application>
  <PresentationFormat>Экран (4:3)</PresentationFormat>
  <Paragraphs>48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Constantia</vt:lpstr>
      <vt:lpstr>Georgia</vt:lpstr>
      <vt:lpstr>Times New Roman</vt:lpstr>
      <vt:lpstr>Wingdings</vt:lpstr>
      <vt:lpstr>Wingdings 2</vt:lpstr>
      <vt:lpstr>Поток</vt:lpstr>
      <vt:lpstr>Презентация PowerPoint</vt:lpstr>
      <vt:lpstr>Векторные молекулы ДНК </vt:lpstr>
      <vt:lpstr>Характеристика вектора:</vt:lpstr>
      <vt:lpstr>Презентация PowerPoint</vt:lpstr>
      <vt:lpstr>Презентация PowerPoint</vt:lpstr>
      <vt:lpstr>Векторы на основе фага лямбда: принципы конструирования </vt:lpstr>
      <vt:lpstr>Презентация PowerPoint</vt:lpstr>
      <vt:lpstr>Презентация PowerPoint</vt:lpstr>
      <vt:lpstr>Пример вектора внедрения:</vt:lpstr>
      <vt:lpstr>Примеры векторов замещения</vt:lpstr>
      <vt:lpstr>Презентация PowerPoint</vt:lpstr>
      <vt:lpstr>Презентация PowerPoint</vt:lpstr>
      <vt:lpstr>Космиды в качестве векторов</vt:lpstr>
      <vt:lpstr>Презентация PowerPoint</vt:lpstr>
      <vt:lpstr>Главные преимущества космид заключаются в том, что: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Антон</cp:lastModifiedBy>
  <cp:revision>13</cp:revision>
  <dcterms:created xsi:type="dcterms:W3CDTF">2017-03-27T20:10:36Z</dcterms:created>
  <dcterms:modified xsi:type="dcterms:W3CDTF">2021-03-17T19:02:02Z</dcterms:modified>
</cp:coreProperties>
</file>