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26"/>
  </p:notesMasterIdLst>
  <p:sldIdLst>
    <p:sldId id="257" r:id="rId2"/>
    <p:sldId id="884" r:id="rId3"/>
    <p:sldId id="885" r:id="rId4"/>
    <p:sldId id="871" r:id="rId5"/>
    <p:sldId id="886" r:id="rId6"/>
    <p:sldId id="887" r:id="rId7"/>
    <p:sldId id="872" r:id="rId8"/>
    <p:sldId id="873" r:id="rId9"/>
    <p:sldId id="874" r:id="rId10"/>
    <p:sldId id="875" r:id="rId11"/>
    <p:sldId id="876" r:id="rId12"/>
    <p:sldId id="877" r:id="rId13"/>
    <p:sldId id="878" r:id="rId14"/>
    <p:sldId id="879" r:id="rId15"/>
    <p:sldId id="880" r:id="rId16"/>
    <p:sldId id="881" r:id="rId17"/>
    <p:sldId id="882" r:id="rId18"/>
    <p:sldId id="918" r:id="rId19"/>
    <p:sldId id="921" r:id="rId20"/>
    <p:sldId id="922" r:id="rId21"/>
    <p:sldId id="923" r:id="rId22"/>
    <p:sldId id="924" r:id="rId23"/>
    <p:sldId id="925" r:id="rId24"/>
    <p:sldId id="867" r:id="rId25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ndar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1" autoAdjust="0"/>
    <p:restoredTop sz="95259" autoAdjust="0"/>
  </p:normalViewPr>
  <p:slideViewPr>
    <p:cSldViewPr>
      <p:cViewPr varScale="1">
        <p:scale>
          <a:sx n="86" d="100"/>
          <a:sy n="86" d="100"/>
        </p:scale>
        <p:origin x="15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1871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7" d="100"/>
        <a:sy n="147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130" y="-77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97E3B6-42E0-454A-84F8-D0C7167716D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D514572-54FB-47A0-A507-0482C5DA5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025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4790FE2-BB11-490F-9E75-D156CD3E84BA}" type="slidenum">
              <a:rPr lang="ru-RU" altLang="ru-RU" smtClean="0">
                <a:latin typeface="Arial" charset="0"/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489075" y="566738"/>
            <a:ext cx="3797300" cy="28495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3760788"/>
            <a:ext cx="4716463" cy="5483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Значение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Образование витамина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Источники витамина</a:t>
            </a:r>
            <a:r>
              <a:rPr lang="en-US" altLang="ru-RU">
                <a:latin typeface="Arial" charset="0"/>
                <a:cs typeface="Arial" charset="0"/>
              </a:rPr>
              <a:t> 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Определение и рекомендуемые уровни витамина </a:t>
            </a:r>
            <a:r>
              <a:rPr lang="en-US" altLang="ru-RU">
                <a:latin typeface="Arial" charset="0"/>
                <a:cs typeface="Arial" charset="0"/>
              </a:rPr>
              <a:t>D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Гиповитаминоз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Витамин </a:t>
            </a:r>
            <a:r>
              <a:rPr lang="en-US" altLang="ru-RU">
                <a:latin typeface="Arial" charset="0"/>
                <a:cs typeface="Arial" charset="0"/>
              </a:rPr>
              <a:t>D </a:t>
            </a:r>
            <a:r>
              <a:rPr lang="ru-RU" altLang="ru-RU">
                <a:latin typeface="Arial" charset="0"/>
                <a:cs typeface="Arial" charset="0"/>
              </a:rPr>
              <a:t>и кальций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Абсорбция</a:t>
            </a:r>
            <a:endParaRPr lang="en-US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 typeface="Arial" charset="0"/>
              <a:buChar char="–"/>
            </a:pPr>
            <a:r>
              <a:rPr lang="ru-RU" altLang="ru-RU">
                <a:latin typeface="Arial" charset="0"/>
                <a:cs typeface="Arial" charset="0"/>
              </a:rPr>
              <a:t>Риск переломов</a:t>
            </a:r>
            <a:endParaRPr lang="en-US" altLang="ru-RU">
              <a:latin typeface="Arial" charset="0"/>
              <a:cs typeface="Arial" charset="0"/>
            </a:endParaRPr>
          </a:p>
          <a:p>
            <a:pPr marL="114300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Распространенность гиповитаминоза</a:t>
            </a:r>
            <a:r>
              <a:rPr lang="en-US" altLang="ru-RU">
                <a:latin typeface="Arial" charset="0"/>
                <a:cs typeface="Arial" charset="0"/>
              </a:rPr>
              <a:t> D </a:t>
            </a:r>
            <a:endParaRPr lang="ru-RU" altLang="ru-RU">
              <a:latin typeface="Arial" charset="0"/>
              <a:cs typeface="Arial" charset="0"/>
            </a:endParaRPr>
          </a:p>
          <a:p>
            <a:pPr marL="342900" lvl="1" indent="-114300" eaLnBrk="1" hangingPunct="1">
              <a:spcBef>
                <a:spcPct val="0"/>
              </a:spcBef>
              <a:buFontTx/>
              <a:buChar char="•"/>
            </a:pPr>
            <a:r>
              <a:rPr lang="ru-RU" altLang="ru-RU">
                <a:latin typeface="Arial" charset="0"/>
                <a:cs typeface="Arial" charset="0"/>
              </a:rPr>
              <a:t>Низкая приверженность терапии</a:t>
            </a:r>
            <a:endParaRPr lang="en-US" altLang="ru-RU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26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35754-4535-48F4-B284-ABABE1CECED4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6051A-20A1-4A99-B364-868A6FCB45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302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6D1A2-904A-49E4-9E7B-83D5AC7C8F42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185F-EA2C-4611-ADD9-14293B25AC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85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3DFD3-995A-4678-9896-B6AF4BC4FC96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9937-4FB4-45BE-B8F2-18D805B48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4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>
              <a:gd name="T0" fmla="*/ 2147483647 w 2706"/>
              <a:gd name="T1" fmla="*/ 0 h 640"/>
              <a:gd name="T2" fmla="*/ 2147483647 w 2706"/>
              <a:gd name="T3" fmla="*/ 0 h 640"/>
              <a:gd name="T4" fmla="*/ 2147483647 w 2706"/>
              <a:gd name="T5" fmla="*/ 2147483647 h 640"/>
              <a:gd name="T6" fmla="*/ 2147483647 w 2706"/>
              <a:gd name="T7" fmla="*/ 2147483647 h 640"/>
              <a:gd name="T8" fmla="*/ 2147483647 w 2706"/>
              <a:gd name="T9" fmla="*/ 2147483647 h 640"/>
              <a:gd name="T10" fmla="*/ 2147483647 w 2706"/>
              <a:gd name="T11" fmla="*/ 2147483647 h 640"/>
              <a:gd name="T12" fmla="*/ 2147483647 w 2706"/>
              <a:gd name="T13" fmla="*/ 2147483647 h 640"/>
              <a:gd name="T14" fmla="*/ 2147483647 w 2706"/>
              <a:gd name="T15" fmla="*/ 2147483647 h 640"/>
              <a:gd name="T16" fmla="*/ 2147483647 w 2706"/>
              <a:gd name="T17" fmla="*/ 2147483647 h 640"/>
              <a:gd name="T18" fmla="*/ 2147483647 w 2706"/>
              <a:gd name="T19" fmla="*/ 2147483647 h 640"/>
              <a:gd name="T20" fmla="*/ 2147483647 w 2706"/>
              <a:gd name="T21" fmla="*/ 2147483647 h 640"/>
              <a:gd name="T22" fmla="*/ 2147483647 w 2706"/>
              <a:gd name="T23" fmla="*/ 2147483647 h 640"/>
              <a:gd name="T24" fmla="*/ 2147483647 w 2706"/>
              <a:gd name="T25" fmla="*/ 2147483647 h 640"/>
              <a:gd name="T26" fmla="*/ 2147483647 w 2706"/>
              <a:gd name="T27" fmla="*/ 2147483647 h 640"/>
              <a:gd name="T28" fmla="*/ 2147483647 w 2706"/>
              <a:gd name="T29" fmla="*/ 2147483647 h 640"/>
              <a:gd name="T30" fmla="*/ 2147483647 w 2706"/>
              <a:gd name="T31" fmla="*/ 2147483647 h 640"/>
              <a:gd name="T32" fmla="*/ 2147483647 w 2706"/>
              <a:gd name="T33" fmla="*/ 2147483647 h 640"/>
              <a:gd name="T34" fmla="*/ 2147483647 w 2706"/>
              <a:gd name="T35" fmla="*/ 2147483647 h 640"/>
              <a:gd name="T36" fmla="*/ 0 w 2706"/>
              <a:gd name="T37" fmla="*/ 2147483647 h 640"/>
              <a:gd name="T38" fmla="*/ 0 w 2706"/>
              <a:gd name="T39" fmla="*/ 2147483647 h 640"/>
              <a:gd name="T40" fmla="*/ 2147483647 w 2706"/>
              <a:gd name="T41" fmla="*/ 2147483647 h 640"/>
              <a:gd name="T42" fmla="*/ 2147483647 w 2706"/>
              <a:gd name="T43" fmla="*/ 2147483647 h 640"/>
              <a:gd name="T44" fmla="*/ 2147483647 w 2706"/>
              <a:gd name="T45" fmla="*/ 2147483647 h 640"/>
              <a:gd name="T46" fmla="*/ 2147483647 w 2706"/>
              <a:gd name="T47" fmla="*/ 2147483647 h 640"/>
              <a:gd name="T48" fmla="*/ 2147483647 w 2706"/>
              <a:gd name="T49" fmla="*/ 2147483647 h 640"/>
              <a:gd name="T50" fmla="*/ 2147483647 w 2706"/>
              <a:gd name="T51" fmla="*/ 2147483647 h 640"/>
              <a:gd name="T52" fmla="*/ 2147483647 w 2706"/>
              <a:gd name="T53" fmla="*/ 2147483647 h 640"/>
              <a:gd name="T54" fmla="*/ 2147483647 w 2706"/>
              <a:gd name="T55" fmla="*/ 2147483647 h 640"/>
              <a:gd name="T56" fmla="*/ 2147483647 w 2706"/>
              <a:gd name="T57" fmla="*/ 2147483647 h 640"/>
              <a:gd name="T58" fmla="*/ 2147483647 w 2706"/>
              <a:gd name="T59" fmla="*/ 2147483647 h 640"/>
              <a:gd name="T60" fmla="*/ 2147483647 w 2706"/>
              <a:gd name="T61" fmla="*/ 2147483647 h 640"/>
              <a:gd name="T62" fmla="*/ 2147483647 w 2706"/>
              <a:gd name="T63" fmla="*/ 2147483647 h 640"/>
              <a:gd name="T64" fmla="*/ 2147483647 w 2706"/>
              <a:gd name="T65" fmla="*/ 2147483647 h 640"/>
              <a:gd name="T66" fmla="*/ 2147483647 w 2706"/>
              <a:gd name="T67" fmla="*/ 2147483647 h 640"/>
              <a:gd name="T68" fmla="*/ 2147483647 w 2706"/>
              <a:gd name="T69" fmla="*/ 2147483647 h 640"/>
              <a:gd name="T70" fmla="*/ 2147483647 w 2706"/>
              <a:gd name="T71" fmla="*/ 2147483647 h 640"/>
              <a:gd name="T72" fmla="*/ 2147483647 w 2706"/>
              <a:gd name="T73" fmla="*/ 2147483647 h 640"/>
              <a:gd name="T74" fmla="*/ 2147483647 w 2706"/>
              <a:gd name="T75" fmla="*/ 2147483647 h 640"/>
              <a:gd name="T76" fmla="*/ 2147483647 w 2706"/>
              <a:gd name="T77" fmla="*/ 2147483647 h 640"/>
              <a:gd name="T78" fmla="*/ 2147483647 w 2706"/>
              <a:gd name="T79" fmla="*/ 2147483647 h 640"/>
              <a:gd name="T80" fmla="*/ 2147483647 w 2706"/>
              <a:gd name="T81" fmla="*/ 2147483647 h 640"/>
              <a:gd name="T82" fmla="*/ 2147483647 w 2706"/>
              <a:gd name="T83" fmla="*/ 2147483647 h 640"/>
              <a:gd name="T84" fmla="*/ 2147483647 w 2706"/>
              <a:gd name="T85" fmla="*/ 2147483647 h 640"/>
              <a:gd name="T86" fmla="*/ 2147483647 w 2706"/>
              <a:gd name="T87" fmla="*/ 2147483647 h 640"/>
              <a:gd name="T88" fmla="*/ 2147483647 w 2706"/>
              <a:gd name="T89" fmla="*/ 2147483647 h 640"/>
              <a:gd name="T90" fmla="*/ 2147483647 w 2706"/>
              <a:gd name="T91" fmla="*/ 2147483647 h 640"/>
              <a:gd name="T92" fmla="*/ 2147483647 w 2706"/>
              <a:gd name="T93" fmla="*/ 2147483647 h 640"/>
              <a:gd name="T94" fmla="*/ 2147483647 w 2706"/>
              <a:gd name="T95" fmla="*/ 2147483647 h 640"/>
              <a:gd name="T96" fmla="*/ 2147483647 w 2706"/>
              <a:gd name="T97" fmla="*/ 2147483647 h 640"/>
              <a:gd name="T98" fmla="*/ 2147483647 w 2706"/>
              <a:gd name="T99" fmla="*/ 2147483647 h 640"/>
              <a:gd name="T100" fmla="*/ 2147483647 w 2706"/>
              <a:gd name="T101" fmla="*/ 2147483647 h 640"/>
              <a:gd name="T102" fmla="*/ 2147483647 w 2706"/>
              <a:gd name="T103" fmla="*/ 2147483647 h 640"/>
              <a:gd name="T104" fmla="*/ 2147483647 w 2706"/>
              <a:gd name="T105" fmla="*/ 2147483647 h 640"/>
              <a:gd name="T106" fmla="*/ 2147483647 w 2706"/>
              <a:gd name="T107" fmla="*/ 0 h 640"/>
              <a:gd name="T108" fmla="*/ 2147483647 w 2706"/>
              <a:gd name="T109" fmla="*/ 0 h 640"/>
              <a:gd name="T110" fmla="*/ 2147483647 w 2706"/>
              <a:gd name="T111" fmla="*/ 0 h 640"/>
              <a:gd name="T112" fmla="*/ 2147483647 w 2706"/>
              <a:gd name="T113" fmla="*/ 0 h 64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6" y="388"/>
                </a:lnTo>
                <a:lnTo>
                  <a:pt x="2706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1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>
              <a:gd name="T0" fmla="*/ 2147483647 w 5216"/>
              <a:gd name="T1" fmla="*/ 2147483647 h 762"/>
              <a:gd name="T2" fmla="*/ 2147483647 w 5216"/>
              <a:gd name="T3" fmla="*/ 2147483647 h 762"/>
              <a:gd name="T4" fmla="*/ 2147483647 w 5216"/>
              <a:gd name="T5" fmla="*/ 2147483647 h 762"/>
              <a:gd name="T6" fmla="*/ 2147483647 w 5216"/>
              <a:gd name="T7" fmla="*/ 2147483647 h 762"/>
              <a:gd name="T8" fmla="*/ 2147483647 w 5216"/>
              <a:gd name="T9" fmla="*/ 2147483647 h 762"/>
              <a:gd name="T10" fmla="*/ 2147483647 w 5216"/>
              <a:gd name="T11" fmla="*/ 2147483647 h 762"/>
              <a:gd name="T12" fmla="*/ 2147483647 w 5216"/>
              <a:gd name="T13" fmla="*/ 2147483647 h 762"/>
              <a:gd name="T14" fmla="*/ 2147483647 w 5216"/>
              <a:gd name="T15" fmla="*/ 2147483647 h 762"/>
              <a:gd name="T16" fmla="*/ 2147483647 w 5216"/>
              <a:gd name="T17" fmla="*/ 2147483647 h 762"/>
              <a:gd name="T18" fmla="*/ 2147483647 w 5216"/>
              <a:gd name="T19" fmla="*/ 2147483647 h 762"/>
              <a:gd name="T20" fmla="*/ 2147483647 w 5216"/>
              <a:gd name="T21" fmla="*/ 2147483647 h 762"/>
              <a:gd name="T22" fmla="*/ 2147483647 w 5216"/>
              <a:gd name="T23" fmla="*/ 2147483647 h 762"/>
              <a:gd name="T24" fmla="*/ 2147483647 w 5216"/>
              <a:gd name="T25" fmla="*/ 2147483647 h 762"/>
              <a:gd name="T26" fmla="*/ 2147483647 w 5216"/>
              <a:gd name="T27" fmla="*/ 0 h 762"/>
              <a:gd name="T28" fmla="*/ 2147483647 w 5216"/>
              <a:gd name="T29" fmla="*/ 2147483647 h 762"/>
              <a:gd name="T30" fmla="*/ 2147483647 w 5216"/>
              <a:gd name="T31" fmla="*/ 2147483647 h 762"/>
              <a:gd name="T32" fmla="*/ 0 w 5216"/>
              <a:gd name="T33" fmla="*/ 2147483647 h 762"/>
              <a:gd name="T34" fmla="*/ 2147483647 w 5216"/>
              <a:gd name="T35" fmla="*/ 2147483647 h 762"/>
              <a:gd name="T36" fmla="*/ 2147483647 w 5216"/>
              <a:gd name="T37" fmla="*/ 2147483647 h 762"/>
              <a:gd name="T38" fmla="*/ 2147483647 w 5216"/>
              <a:gd name="T39" fmla="*/ 2147483647 h 762"/>
              <a:gd name="T40" fmla="*/ 2147483647 w 5216"/>
              <a:gd name="T41" fmla="*/ 2147483647 h 762"/>
              <a:gd name="T42" fmla="*/ 2147483647 w 5216"/>
              <a:gd name="T43" fmla="*/ 2147483647 h 762"/>
              <a:gd name="T44" fmla="*/ 2147483647 w 5216"/>
              <a:gd name="T45" fmla="*/ 2147483647 h 762"/>
              <a:gd name="T46" fmla="*/ 2147483647 w 5216"/>
              <a:gd name="T47" fmla="*/ 2147483647 h 762"/>
              <a:gd name="T48" fmla="*/ 2147483647 w 5216"/>
              <a:gd name="T49" fmla="*/ 2147483647 h 762"/>
              <a:gd name="T50" fmla="*/ 2147483647 w 5216"/>
              <a:gd name="T51" fmla="*/ 2147483647 h 762"/>
              <a:gd name="T52" fmla="*/ 2147483647 w 5216"/>
              <a:gd name="T53" fmla="*/ 2147483647 h 762"/>
              <a:gd name="T54" fmla="*/ 2147483647 w 5216"/>
              <a:gd name="T55" fmla="*/ 2147483647 h 762"/>
              <a:gd name="T56" fmla="*/ 2147483647 w 5216"/>
              <a:gd name="T57" fmla="*/ 2147483647 h 762"/>
              <a:gd name="T58" fmla="*/ 2147483647 w 5216"/>
              <a:gd name="T59" fmla="*/ 2147483647 h 762"/>
              <a:gd name="T60" fmla="*/ 2147483647 w 5216"/>
              <a:gd name="T61" fmla="*/ 2147483647 h 762"/>
              <a:gd name="T62" fmla="*/ 2147483647 w 5216"/>
              <a:gd name="T63" fmla="*/ 2147483647 h 762"/>
              <a:gd name="T64" fmla="*/ 2147483647 w 5216"/>
              <a:gd name="T65" fmla="*/ 2147483647 h 762"/>
              <a:gd name="T66" fmla="*/ 2147483647 w 5216"/>
              <a:gd name="T67" fmla="*/ 2147483647 h 762"/>
              <a:gd name="T68" fmla="*/ 2147483647 w 5216"/>
              <a:gd name="T69" fmla="*/ 2147483647 h 762"/>
              <a:gd name="T70" fmla="*/ 2147483647 w 5216"/>
              <a:gd name="T71" fmla="*/ 2147483647 h 76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>
              <a:gd name="T0" fmla="*/ 0 w 5144"/>
              <a:gd name="T1" fmla="*/ 2147483647 h 694"/>
              <a:gd name="T2" fmla="*/ 0 w 5144"/>
              <a:gd name="T3" fmla="*/ 2147483647 h 694"/>
              <a:gd name="T4" fmla="*/ 2147483647 w 5144"/>
              <a:gd name="T5" fmla="*/ 2147483647 h 694"/>
              <a:gd name="T6" fmla="*/ 2147483647 w 5144"/>
              <a:gd name="T7" fmla="*/ 2147483647 h 694"/>
              <a:gd name="T8" fmla="*/ 2147483647 w 5144"/>
              <a:gd name="T9" fmla="*/ 2147483647 h 694"/>
              <a:gd name="T10" fmla="*/ 2147483647 w 5144"/>
              <a:gd name="T11" fmla="*/ 2147483647 h 694"/>
              <a:gd name="T12" fmla="*/ 2147483647 w 5144"/>
              <a:gd name="T13" fmla="*/ 2147483647 h 694"/>
              <a:gd name="T14" fmla="*/ 2147483647 w 5144"/>
              <a:gd name="T15" fmla="*/ 2147483647 h 694"/>
              <a:gd name="T16" fmla="*/ 2147483647 w 5144"/>
              <a:gd name="T17" fmla="*/ 2147483647 h 694"/>
              <a:gd name="T18" fmla="*/ 2147483647 w 5144"/>
              <a:gd name="T19" fmla="*/ 2147483647 h 694"/>
              <a:gd name="T20" fmla="*/ 2147483647 w 5144"/>
              <a:gd name="T21" fmla="*/ 2147483647 h 694"/>
              <a:gd name="T22" fmla="*/ 2147483647 w 5144"/>
              <a:gd name="T23" fmla="*/ 2147483647 h 694"/>
              <a:gd name="T24" fmla="*/ 2147483647 w 5144"/>
              <a:gd name="T25" fmla="*/ 0 h 694"/>
              <a:gd name="T26" fmla="*/ 2147483647 w 5144"/>
              <a:gd name="T27" fmla="*/ 2147483647 h 694"/>
              <a:gd name="T28" fmla="*/ 2147483647 w 5144"/>
              <a:gd name="T29" fmla="*/ 2147483647 h 694"/>
              <a:gd name="T30" fmla="*/ 2147483647 w 5144"/>
              <a:gd name="T31" fmla="*/ 2147483647 h 694"/>
              <a:gd name="T32" fmla="*/ 2147483647 w 5144"/>
              <a:gd name="T33" fmla="*/ 2147483647 h 694"/>
              <a:gd name="T34" fmla="*/ 2147483647 w 5144"/>
              <a:gd name="T35" fmla="*/ 2147483647 h 694"/>
              <a:gd name="T36" fmla="*/ 2147483647 w 5144"/>
              <a:gd name="T37" fmla="*/ 2147483647 h 694"/>
              <a:gd name="T38" fmla="*/ 2147483647 w 5144"/>
              <a:gd name="T39" fmla="*/ 2147483647 h 694"/>
              <a:gd name="T40" fmla="*/ 2147483647 w 5144"/>
              <a:gd name="T41" fmla="*/ 2147483647 h 694"/>
              <a:gd name="T42" fmla="*/ 2147483647 w 5144"/>
              <a:gd name="T43" fmla="*/ 2147483647 h 694"/>
              <a:gd name="T44" fmla="*/ 2147483647 w 5144"/>
              <a:gd name="T45" fmla="*/ 2147483647 h 694"/>
              <a:gd name="T46" fmla="*/ 2147483647 w 5144"/>
              <a:gd name="T47" fmla="*/ 2147483647 h 694"/>
              <a:gd name="T48" fmla="*/ 2147483647 w 5144"/>
              <a:gd name="T49" fmla="*/ 2147483647 h 694"/>
              <a:gd name="T50" fmla="*/ 2147483647 w 5144"/>
              <a:gd name="T51" fmla="*/ 2147483647 h 694"/>
              <a:gd name="T52" fmla="*/ 2147483647 w 5144"/>
              <a:gd name="T53" fmla="*/ 2147483647 h 694"/>
              <a:gd name="T54" fmla="*/ 2147483647 w 5144"/>
              <a:gd name="T55" fmla="*/ 2147483647 h 694"/>
              <a:gd name="T56" fmla="*/ 2147483647 w 5144"/>
              <a:gd name="T57" fmla="*/ 2147483647 h 694"/>
              <a:gd name="T58" fmla="*/ 2147483647 w 5144"/>
              <a:gd name="T59" fmla="*/ 2147483647 h 694"/>
              <a:gd name="T60" fmla="*/ 2147483647 w 5144"/>
              <a:gd name="T61" fmla="*/ 2147483647 h 69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>
              <a:gd name="T0" fmla="*/ 0 w 3112"/>
              <a:gd name="T1" fmla="*/ 2147483647 h 584"/>
              <a:gd name="T2" fmla="*/ 0 w 3112"/>
              <a:gd name="T3" fmla="*/ 2147483647 h 584"/>
              <a:gd name="T4" fmla="*/ 2147483647 w 3112"/>
              <a:gd name="T5" fmla="*/ 2147483647 h 584"/>
              <a:gd name="T6" fmla="*/ 2147483647 w 3112"/>
              <a:gd name="T7" fmla="*/ 2147483647 h 584"/>
              <a:gd name="T8" fmla="*/ 2147483647 w 3112"/>
              <a:gd name="T9" fmla="*/ 2147483647 h 584"/>
              <a:gd name="T10" fmla="*/ 2147483647 w 3112"/>
              <a:gd name="T11" fmla="*/ 2147483647 h 584"/>
              <a:gd name="T12" fmla="*/ 2147483647 w 3112"/>
              <a:gd name="T13" fmla="*/ 2147483647 h 584"/>
              <a:gd name="T14" fmla="*/ 2147483647 w 3112"/>
              <a:gd name="T15" fmla="*/ 2147483647 h 584"/>
              <a:gd name="T16" fmla="*/ 2147483647 w 3112"/>
              <a:gd name="T17" fmla="*/ 2147483647 h 584"/>
              <a:gd name="T18" fmla="*/ 2147483647 w 3112"/>
              <a:gd name="T19" fmla="*/ 2147483647 h 584"/>
              <a:gd name="T20" fmla="*/ 2147483647 w 3112"/>
              <a:gd name="T21" fmla="*/ 2147483647 h 584"/>
              <a:gd name="T22" fmla="*/ 2147483647 w 3112"/>
              <a:gd name="T23" fmla="*/ 2147483647 h 584"/>
              <a:gd name="T24" fmla="*/ 2147483647 w 3112"/>
              <a:gd name="T25" fmla="*/ 2147483647 h 584"/>
              <a:gd name="T26" fmla="*/ 2147483647 w 3112"/>
              <a:gd name="T27" fmla="*/ 2147483647 h 584"/>
              <a:gd name="T28" fmla="*/ 2147483647 w 3112"/>
              <a:gd name="T29" fmla="*/ 2147483647 h 584"/>
              <a:gd name="T30" fmla="*/ 2147483647 w 3112"/>
              <a:gd name="T31" fmla="*/ 2147483647 h 584"/>
              <a:gd name="T32" fmla="*/ 2147483647 w 3112"/>
              <a:gd name="T33" fmla="*/ 2147483647 h 584"/>
              <a:gd name="T34" fmla="*/ 2147483647 w 3112"/>
              <a:gd name="T35" fmla="*/ 2147483647 h 584"/>
              <a:gd name="T36" fmla="*/ 2147483647 w 3112"/>
              <a:gd name="T37" fmla="*/ 2147483647 h 584"/>
              <a:gd name="T38" fmla="*/ 2147483647 w 3112"/>
              <a:gd name="T39" fmla="*/ 0 h 58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>
              <a:gd name="T0" fmla="*/ 2147483647 w 8196"/>
              <a:gd name="T1" fmla="*/ 2147483647 h 1192"/>
              <a:gd name="T2" fmla="*/ 2147483647 w 8196"/>
              <a:gd name="T3" fmla="*/ 2147483647 h 1192"/>
              <a:gd name="T4" fmla="*/ 2147483647 w 8196"/>
              <a:gd name="T5" fmla="*/ 2147483647 h 1192"/>
              <a:gd name="T6" fmla="*/ 2147483647 w 8196"/>
              <a:gd name="T7" fmla="*/ 2147483647 h 1192"/>
              <a:gd name="T8" fmla="*/ 2147483647 w 8196"/>
              <a:gd name="T9" fmla="*/ 2147483647 h 1192"/>
              <a:gd name="T10" fmla="*/ 2147483647 w 8196"/>
              <a:gd name="T11" fmla="*/ 2147483647 h 1192"/>
              <a:gd name="T12" fmla="*/ 2147483647 w 8196"/>
              <a:gd name="T13" fmla="*/ 2147483647 h 1192"/>
              <a:gd name="T14" fmla="*/ 2147483647 w 8196"/>
              <a:gd name="T15" fmla="*/ 2147483647 h 1192"/>
              <a:gd name="T16" fmla="*/ 2147483647 w 8196"/>
              <a:gd name="T17" fmla="*/ 2147483647 h 1192"/>
              <a:gd name="T18" fmla="*/ 2147483647 w 8196"/>
              <a:gd name="T19" fmla="*/ 2147483647 h 1192"/>
              <a:gd name="T20" fmla="*/ 2147483647 w 8196"/>
              <a:gd name="T21" fmla="*/ 2147483647 h 1192"/>
              <a:gd name="T22" fmla="*/ 2147483647 w 8196"/>
              <a:gd name="T23" fmla="*/ 2147483647 h 1192"/>
              <a:gd name="T24" fmla="*/ 2147483647 w 8196"/>
              <a:gd name="T25" fmla="*/ 2147483647 h 1192"/>
              <a:gd name="T26" fmla="*/ 2147483647 w 8196"/>
              <a:gd name="T27" fmla="*/ 2147483647 h 1192"/>
              <a:gd name="T28" fmla="*/ 2147483647 w 8196"/>
              <a:gd name="T29" fmla="*/ 2147483647 h 1192"/>
              <a:gd name="T30" fmla="*/ 2147483647 w 8196"/>
              <a:gd name="T31" fmla="*/ 2147483647 h 1192"/>
              <a:gd name="T32" fmla="*/ 2147483647 w 8196"/>
              <a:gd name="T33" fmla="*/ 2147483647 h 1192"/>
              <a:gd name="T34" fmla="*/ 2147483647 w 8196"/>
              <a:gd name="T35" fmla="*/ 2147483647 h 1192"/>
              <a:gd name="T36" fmla="*/ 2147483647 w 8196"/>
              <a:gd name="T37" fmla="*/ 2147483647 h 1192"/>
              <a:gd name="T38" fmla="*/ 2147483647 w 8196"/>
              <a:gd name="T39" fmla="*/ 2147483647 h 1192"/>
              <a:gd name="T40" fmla="*/ 2147483647 w 8196"/>
              <a:gd name="T41" fmla="*/ 2147483647 h 1192"/>
              <a:gd name="T42" fmla="*/ 2147483647 w 8196"/>
              <a:gd name="T43" fmla="*/ 2147483647 h 1192"/>
              <a:gd name="T44" fmla="*/ 2147483647 w 8196"/>
              <a:gd name="T45" fmla="*/ 0 h 1192"/>
              <a:gd name="T46" fmla="*/ 2147483647 w 8196"/>
              <a:gd name="T47" fmla="*/ 2147483647 h 1192"/>
              <a:gd name="T48" fmla="*/ 2147483647 w 8196"/>
              <a:gd name="T49" fmla="*/ 2147483647 h 1192"/>
              <a:gd name="T50" fmla="*/ 2147483647 w 8196"/>
              <a:gd name="T51" fmla="*/ 2147483647 h 1192"/>
              <a:gd name="T52" fmla="*/ 2147483647 w 8196"/>
              <a:gd name="T53" fmla="*/ 2147483647 h 1192"/>
              <a:gd name="T54" fmla="*/ 2147483647 w 8196"/>
              <a:gd name="T55" fmla="*/ 2147483647 h 1192"/>
              <a:gd name="T56" fmla="*/ 2147483647 w 8196"/>
              <a:gd name="T57" fmla="*/ 2147483647 h 1192"/>
              <a:gd name="T58" fmla="*/ 2147483647 w 8196"/>
              <a:gd name="T59" fmla="*/ 2147483647 h 1192"/>
              <a:gd name="T60" fmla="*/ 2147483647 w 8196"/>
              <a:gd name="T61" fmla="*/ 2147483647 h 1192"/>
              <a:gd name="T62" fmla="*/ 0 w 8196"/>
              <a:gd name="T63" fmla="*/ 2147483647 h 1192"/>
              <a:gd name="T64" fmla="*/ 2147483647 w 8196"/>
              <a:gd name="T65" fmla="*/ 2147483647 h 1192"/>
              <a:gd name="T66" fmla="*/ 2147483647 w 8196"/>
              <a:gd name="T67" fmla="*/ 2147483647 h 1192"/>
              <a:gd name="T68" fmla="*/ 2147483647 w 8196"/>
              <a:gd name="T69" fmla="*/ 2147483647 h 1192"/>
              <a:gd name="T70" fmla="*/ 2147483647 w 8196"/>
              <a:gd name="T71" fmla="*/ 2147483647 h 1192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510"/>
                </a:lnTo>
                <a:lnTo>
                  <a:pt x="8192" y="512"/>
                </a:lnTo>
                <a:close/>
              </a:path>
            </a:pathLst>
          </a:cu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36AB0-D380-430F-AE62-E8C5063CC60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9DF4A-C9AC-4074-8CD6-BE28325FE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4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DC30D-6B4E-4AE6-9A02-6A611AF484B7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3635F-64E4-4536-ACB5-4A64BC042F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14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3D0AD-3C12-4E50-A844-D72E6E0557F0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6209E-8DDD-4306-81B2-6E560F925D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85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378CA-15C3-46DB-93B8-3F27B7A2AE8F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D6A7B-FB61-4B6D-BCDF-A77164FCF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57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BE19C-71BD-4AB0-8AC6-9EB69E5E259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0EC08-2DB7-4EDB-AAE9-9D80E320A0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310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A8E-42D2-421F-93AE-9461E5DA6B55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36ECE-C68C-4AA8-98A5-25D4E1470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02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9FD23-C0B8-4048-80C4-5A4AB77CC5EA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DFE9-8083-45C6-8428-D97B21D09E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8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E9FA-DA30-412B-91D2-AD6A4BB69C2D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8AE50-5D00-4D40-A7C9-0D759A13D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96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33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>
                <a:gd name="T0" fmla="*/ 2147483647 w 2706"/>
                <a:gd name="T1" fmla="*/ 0 h 640"/>
                <a:gd name="T2" fmla="*/ 2147483647 w 2706"/>
                <a:gd name="T3" fmla="*/ 0 h 640"/>
                <a:gd name="T4" fmla="*/ 2147483647 w 2706"/>
                <a:gd name="T5" fmla="*/ 2147483647 h 640"/>
                <a:gd name="T6" fmla="*/ 2147483647 w 2706"/>
                <a:gd name="T7" fmla="*/ 2147483647 h 640"/>
                <a:gd name="T8" fmla="*/ 2147483647 w 2706"/>
                <a:gd name="T9" fmla="*/ 2147483647 h 640"/>
                <a:gd name="T10" fmla="*/ 2147483647 w 2706"/>
                <a:gd name="T11" fmla="*/ 2147483647 h 640"/>
                <a:gd name="T12" fmla="*/ 2147483647 w 2706"/>
                <a:gd name="T13" fmla="*/ 2147483647 h 640"/>
                <a:gd name="T14" fmla="*/ 2147483647 w 2706"/>
                <a:gd name="T15" fmla="*/ 2147483647 h 640"/>
                <a:gd name="T16" fmla="*/ 2147483647 w 2706"/>
                <a:gd name="T17" fmla="*/ 2147483647 h 640"/>
                <a:gd name="T18" fmla="*/ 2147483647 w 2706"/>
                <a:gd name="T19" fmla="*/ 2147483647 h 640"/>
                <a:gd name="T20" fmla="*/ 2147483647 w 2706"/>
                <a:gd name="T21" fmla="*/ 2147483647 h 640"/>
                <a:gd name="T22" fmla="*/ 2147483647 w 2706"/>
                <a:gd name="T23" fmla="*/ 2147483647 h 640"/>
                <a:gd name="T24" fmla="*/ 2147483647 w 2706"/>
                <a:gd name="T25" fmla="*/ 2147483647 h 640"/>
                <a:gd name="T26" fmla="*/ 2147483647 w 2706"/>
                <a:gd name="T27" fmla="*/ 2147483647 h 640"/>
                <a:gd name="T28" fmla="*/ 2147483647 w 2706"/>
                <a:gd name="T29" fmla="*/ 2147483647 h 640"/>
                <a:gd name="T30" fmla="*/ 2147483647 w 2706"/>
                <a:gd name="T31" fmla="*/ 2147483647 h 640"/>
                <a:gd name="T32" fmla="*/ 2147483647 w 2706"/>
                <a:gd name="T33" fmla="*/ 2147483647 h 640"/>
                <a:gd name="T34" fmla="*/ 2147483647 w 2706"/>
                <a:gd name="T35" fmla="*/ 2147483647 h 640"/>
                <a:gd name="T36" fmla="*/ 0 w 2706"/>
                <a:gd name="T37" fmla="*/ 2147483647 h 640"/>
                <a:gd name="T38" fmla="*/ 0 w 2706"/>
                <a:gd name="T39" fmla="*/ 2147483647 h 640"/>
                <a:gd name="T40" fmla="*/ 2147483647 w 2706"/>
                <a:gd name="T41" fmla="*/ 2147483647 h 640"/>
                <a:gd name="T42" fmla="*/ 2147483647 w 2706"/>
                <a:gd name="T43" fmla="*/ 2147483647 h 640"/>
                <a:gd name="T44" fmla="*/ 2147483647 w 2706"/>
                <a:gd name="T45" fmla="*/ 2147483647 h 640"/>
                <a:gd name="T46" fmla="*/ 2147483647 w 2706"/>
                <a:gd name="T47" fmla="*/ 2147483647 h 640"/>
                <a:gd name="T48" fmla="*/ 2147483647 w 2706"/>
                <a:gd name="T49" fmla="*/ 2147483647 h 640"/>
                <a:gd name="T50" fmla="*/ 2147483647 w 2706"/>
                <a:gd name="T51" fmla="*/ 2147483647 h 640"/>
                <a:gd name="T52" fmla="*/ 2147483647 w 2706"/>
                <a:gd name="T53" fmla="*/ 2147483647 h 640"/>
                <a:gd name="T54" fmla="*/ 2147483647 w 2706"/>
                <a:gd name="T55" fmla="*/ 2147483647 h 640"/>
                <a:gd name="T56" fmla="*/ 2147483647 w 2706"/>
                <a:gd name="T57" fmla="*/ 2147483647 h 640"/>
                <a:gd name="T58" fmla="*/ 2147483647 w 2706"/>
                <a:gd name="T59" fmla="*/ 2147483647 h 640"/>
                <a:gd name="T60" fmla="*/ 2147483647 w 2706"/>
                <a:gd name="T61" fmla="*/ 2147483647 h 640"/>
                <a:gd name="T62" fmla="*/ 2147483647 w 2706"/>
                <a:gd name="T63" fmla="*/ 2147483647 h 640"/>
                <a:gd name="T64" fmla="*/ 2147483647 w 2706"/>
                <a:gd name="T65" fmla="*/ 2147483647 h 640"/>
                <a:gd name="T66" fmla="*/ 2147483647 w 2706"/>
                <a:gd name="T67" fmla="*/ 2147483647 h 640"/>
                <a:gd name="T68" fmla="*/ 2147483647 w 2706"/>
                <a:gd name="T69" fmla="*/ 2147483647 h 640"/>
                <a:gd name="T70" fmla="*/ 2147483647 w 2706"/>
                <a:gd name="T71" fmla="*/ 2147483647 h 640"/>
                <a:gd name="T72" fmla="*/ 2147483647 w 2706"/>
                <a:gd name="T73" fmla="*/ 2147483647 h 640"/>
                <a:gd name="T74" fmla="*/ 2147483647 w 2706"/>
                <a:gd name="T75" fmla="*/ 2147483647 h 640"/>
                <a:gd name="T76" fmla="*/ 2147483647 w 2706"/>
                <a:gd name="T77" fmla="*/ 2147483647 h 640"/>
                <a:gd name="T78" fmla="*/ 2147483647 w 2706"/>
                <a:gd name="T79" fmla="*/ 2147483647 h 640"/>
                <a:gd name="T80" fmla="*/ 2147483647 w 2706"/>
                <a:gd name="T81" fmla="*/ 2147483647 h 640"/>
                <a:gd name="T82" fmla="*/ 2147483647 w 2706"/>
                <a:gd name="T83" fmla="*/ 2147483647 h 640"/>
                <a:gd name="T84" fmla="*/ 2147483647 w 2706"/>
                <a:gd name="T85" fmla="*/ 2147483647 h 640"/>
                <a:gd name="T86" fmla="*/ 2147483647 w 2706"/>
                <a:gd name="T87" fmla="*/ 2147483647 h 640"/>
                <a:gd name="T88" fmla="*/ 2147483647 w 2706"/>
                <a:gd name="T89" fmla="*/ 2147483647 h 640"/>
                <a:gd name="T90" fmla="*/ 2147483647 w 2706"/>
                <a:gd name="T91" fmla="*/ 2147483647 h 640"/>
                <a:gd name="T92" fmla="*/ 2147483647 w 2706"/>
                <a:gd name="T93" fmla="*/ 2147483647 h 640"/>
                <a:gd name="T94" fmla="*/ 2147483647 w 2706"/>
                <a:gd name="T95" fmla="*/ 2147483647 h 640"/>
                <a:gd name="T96" fmla="*/ 2147483647 w 2706"/>
                <a:gd name="T97" fmla="*/ 2147483647 h 640"/>
                <a:gd name="T98" fmla="*/ 2147483647 w 2706"/>
                <a:gd name="T99" fmla="*/ 2147483647 h 640"/>
                <a:gd name="T100" fmla="*/ 2147483647 w 2706"/>
                <a:gd name="T101" fmla="*/ 2147483647 h 640"/>
                <a:gd name="T102" fmla="*/ 2147483647 w 2706"/>
                <a:gd name="T103" fmla="*/ 2147483647 h 640"/>
                <a:gd name="T104" fmla="*/ 2147483647 w 2706"/>
                <a:gd name="T105" fmla="*/ 2147483647 h 640"/>
                <a:gd name="T106" fmla="*/ 2147483647 w 2706"/>
                <a:gd name="T107" fmla="*/ 0 h 640"/>
                <a:gd name="T108" fmla="*/ 2147483647 w 2706"/>
                <a:gd name="T109" fmla="*/ 0 h 640"/>
                <a:gd name="T110" fmla="*/ 2147483647 w 2706"/>
                <a:gd name="T111" fmla="*/ 0 h 640"/>
                <a:gd name="T112" fmla="*/ 2147483647 w 2706"/>
                <a:gd name="T113" fmla="*/ 0 h 6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1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>
                <a:gd name="T0" fmla="*/ 2147483647 w 5216"/>
                <a:gd name="T1" fmla="*/ 2147483647 h 762"/>
                <a:gd name="T2" fmla="*/ 2147483647 w 5216"/>
                <a:gd name="T3" fmla="*/ 2147483647 h 762"/>
                <a:gd name="T4" fmla="*/ 2147483647 w 5216"/>
                <a:gd name="T5" fmla="*/ 2147483647 h 762"/>
                <a:gd name="T6" fmla="*/ 2147483647 w 5216"/>
                <a:gd name="T7" fmla="*/ 2147483647 h 762"/>
                <a:gd name="T8" fmla="*/ 2147483647 w 5216"/>
                <a:gd name="T9" fmla="*/ 2147483647 h 762"/>
                <a:gd name="T10" fmla="*/ 2147483647 w 5216"/>
                <a:gd name="T11" fmla="*/ 2147483647 h 762"/>
                <a:gd name="T12" fmla="*/ 2147483647 w 5216"/>
                <a:gd name="T13" fmla="*/ 2147483647 h 762"/>
                <a:gd name="T14" fmla="*/ 2147483647 w 5216"/>
                <a:gd name="T15" fmla="*/ 2147483647 h 762"/>
                <a:gd name="T16" fmla="*/ 2147483647 w 5216"/>
                <a:gd name="T17" fmla="*/ 2147483647 h 762"/>
                <a:gd name="T18" fmla="*/ 2147483647 w 5216"/>
                <a:gd name="T19" fmla="*/ 2147483647 h 762"/>
                <a:gd name="T20" fmla="*/ 2147483647 w 5216"/>
                <a:gd name="T21" fmla="*/ 2147483647 h 762"/>
                <a:gd name="T22" fmla="*/ 2147483647 w 5216"/>
                <a:gd name="T23" fmla="*/ 2147483647 h 762"/>
                <a:gd name="T24" fmla="*/ 2147483647 w 5216"/>
                <a:gd name="T25" fmla="*/ 2147483647 h 762"/>
                <a:gd name="T26" fmla="*/ 2147483647 w 5216"/>
                <a:gd name="T27" fmla="*/ 0 h 762"/>
                <a:gd name="T28" fmla="*/ 2147483647 w 5216"/>
                <a:gd name="T29" fmla="*/ 2147483647 h 762"/>
                <a:gd name="T30" fmla="*/ 2147483647 w 5216"/>
                <a:gd name="T31" fmla="*/ 2147483647 h 762"/>
                <a:gd name="T32" fmla="*/ 0 w 5216"/>
                <a:gd name="T33" fmla="*/ 2147483647 h 762"/>
                <a:gd name="T34" fmla="*/ 2147483647 w 5216"/>
                <a:gd name="T35" fmla="*/ 2147483647 h 762"/>
                <a:gd name="T36" fmla="*/ 2147483647 w 5216"/>
                <a:gd name="T37" fmla="*/ 2147483647 h 762"/>
                <a:gd name="T38" fmla="*/ 2147483647 w 5216"/>
                <a:gd name="T39" fmla="*/ 2147483647 h 762"/>
                <a:gd name="T40" fmla="*/ 2147483647 w 5216"/>
                <a:gd name="T41" fmla="*/ 2147483647 h 762"/>
                <a:gd name="T42" fmla="*/ 2147483647 w 5216"/>
                <a:gd name="T43" fmla="*/ 2147483647 h 762"/>
                <a:gd name="T44" fmla="*/ 2147483647 w 5216"/>
                <a:gd name="T45" fmla="*/ 2147483647 h 762"/>
                <a:gd name="T46" fmla="*/ 2147483647 w 5216"/>
                <a:gd name="T47" fmla="*/ 2147483647 h 762"/>
                <a:gd name="T48" fmla="*/ 2147483647 w 5216"/>
                <a:gd name="T49" fmla="*/ 2147483647 h 762"/>
                <a:gd name="T50" fmla="*/ 2147483647 w 5216"/>
                <a:gd name="T51" fmla="*/ 2147483647 h 762"/>
                <a:gd name="T52" fmla="*/ 2147483647 w 5216"/>
                <a:gd name="T53" fmla="*/ 2147483647 h 762"/>
                <a:gd name="T54" fmla="*/ 2147483647 w 5216"/>
                <a:gd name="T55" fmla="*/ 2147483647 h 762"/>
                <a:gd name="T56" fmla="*/ 2147483647 w 5216"/>
                <a:gd name="T57" fmla="*/ 2147483647 h 762"/>
                <a:gd name="T58" fmla="*/ 2147483647 w 5216"/>
                <a:gd name="T59" fmla="*/ 2147483647 h 762"/>
                <a:gd name="T60" fmla="*/ 2147483647 w 5216"/>
                <a:gd name="T61" fmla="*/ 2147483647 h 762"/>
                <a:gd name="T62" fmla="*/ 2147483647 w 5216"/>
                <a:gd name="T63" fmla="*/ 2147483647 h 762"/>
                <a:gd name="T64" fmla="*/ 2147483647 w 5216"/>
                <a:gd name="T65" fmla="*/ 2147483647 h 762"/>
                <a:gd name="T66" fmla="*/ 2147483647 w 5216"/>
                <a:gd name="T67" fmla="*/ 2147483647 h 762"/>
                <a:gd name="T68" fmla="*/ 2147483647 w 5216"/>
                <a:gd name="T69" fmla="*/ 2147483647 h 762"/>
                <a:gd name="T70" fmla="*/ 2147483647 w 5216"/>
                <a:gd name="T71" fmla="*/ 2147483647 h 76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>
                <a:gd name="T0" fmla="*/ 0 w 5144"/>
                <a:gd name="T1" fmla="*/ 2147483647 h 694"/>
                <a:gd name="T2" fmla="*/ 0 w 5144"/>
                <a:gd name="T3" fmla="*/ 2147483647 h 694"/>
                <a:gd name="T4" fmla="*/ 2147483647 w 5144"/>
                <a:gd name="T5" fmla="*/ 2147483647 h 694"/>
                <a:gd name="T6" fmla="*/ 2147483647 w 5144"/>
                <a:gd name="T7" fmla="*/ 2147483647 h 694"/>
                <a:gd name="T8" fmla="*/ 2147483647 w 5144"/>
                <a:gd name="T9" fmla="*/ 2147483647 h 694"/>
                <a:gd name="T10" fmla="*/ 2147483647 w 5144"/>
                <a:gd name="T11" fmla="*/ 2147483647 h 694"/>
                <a:gd name="T12" fmla="*/ 2147483647 w 5144"/>
                <a:gd name="T13" fmla="*/ 2147483647 h 694"/>
                <a:gd name="T14" fmla="*/ 2147483647 w 5144"/>
                <a:gd name="T15" fmla="*/ 2147483647 h 694"/>
                <a:gd name="T16" fmla="*/ 2147483647 w 5144"/>
                <a:gd name="T17" fmla="*/ 2147483647 h 694"/>
                <a:gd name="T18" fmla="*/ 2147483647 w 5144"/>
                <a:gd name="T19" fmla="*/ 2147483647 h 694"/>
                <a:gd name="T20" fmla="*/ 2147483647 w 5144"/>
                <a:gd name="T21" fmla="*/ 2147483647 h 694"/>
                <a:gd name="T22" fmla="*/ 2147483647 w 5144"/>
                <a:gd name="T23" fmla="*/ 2147483647 h 694"/>
                <a:gd name="T24" fmla="*/ 2147483647 w 5144"/>
                <a:gd name="T25" fmla="*/ 0 h 694"/>
                <a:gd name="T26" fmla="*/ 2147483647 w 5144"/>
                <a:gd name="T27" fmla="*/ 2147483647 h 694"/>
                <a:gd name="T28" fmla="*/ 2147483647 w 5144"/>
                <a:gd name="T29" fmla="*/ 2147483647 h 694"/>
                <a:gd name="T30" fmla="*/ 2147483647 w 5144"/>
                <a:gd name="T31" fmla="*/ 2147483647 h 694"/>
                <a:gd name="T32" fmla="*/ 2147483647 w 5144"/>
                <a:gd name="T33" fmla="*/ 2147483647 h 694"/>
                <a:gd name="T34" fmla="*/ 2147483647 w 5144"/>
                <a:gd name="T35" fmla="*/ 2147483647 h 694"/>
                <a:gd name="T36" fmla="*/ 2147483647 w 5144"/>
                <a:gd name="T37" fmla="*/ 2147483647 h 694"/>
                <a:gd name="T38" fmla="*/ 2147483647 w 5144"/>
                <a:gd name="T39" fmla="*/ 2147483647 h 694"/>
                <a:gd name="T40" fmla="*/ 2147483647 w 5144"/>
                <a:gd name="T41" fmla="*/ 2147483647 h 694"/>
                <a:gd name="T42" fmla="*/ 2147483647 w 5144"/>
                <a:gd name="T43" fmla="*/ 2147483647 h 694"/>
                <a:gd name="T44" fmla="*/ 2147483647 w 5144"/>
                <a:gd name="T45" fmla="*/ 2147483647 h 694"/>
                <a:gd name="T46" fmla="*/ 2147483647 w 5144"/>
                <a:gd name="T47" fmla="*/ 2147483647 h 694"/>
                <a:gd name="T48" fmla="*/ 2147483647 w 5144"/>
                <a:gd name="T49" fmla="*/ 2147483647 h 694"/>
                <a:gd name="T50" fmla="*/ 2147483647 w 5144"/>
                <a:gd name="T51" fmla="*/ 2147483647 h 694"/>
                <a:gd name="T52" fmla="*/ 2147483647 w 5144"/>
                <a:gd name="T53" fmla="*/ 2147483647 h 694"/>
                <a:gd name="T54" fmla="*/ 2147483647 w 5144"/>
                <a:gd name="T55" fmla="*/ 2147483647 h 694"/>
                <a:gd name="T56" fmla="*/ 2147483647 w 5144"/>
                <a:gd name="T57" fmla="*/ 2147483647 h 694"/>
                <a:gd name="T58" fmla="*/ 2147483647 w 5144"/>
                <a:gd name="T59" fmla="*/ 2147483647 h 694"/>
                <a:gd name="T60" fmla="*/ 2147483647 w 5144"/>
                <a:gd name="T61" fmla="*/ 2147483647 h 69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>
                <a:gd name="T0" fmla="*/ 0 w 3112"/>
                <a:gd name="T1" fmla="*/ 2147483647 h 584"/>
                <a:gd name="T2" fmla="*/ 0 w 3112"/>
                <a:gd name="T3" fmla="*/ 2147483647 h 584"/>
                <a:gd name="T4" fmla="*/ 2147483647 w 3112"/>
                <a:gd name="T5" fmla="*/ 2147483647 h 584"/>
                <a:gd name="T6" fmla="*/ 2147483647 w 3112"/>
                <a:gd name="T7" fmla="*/ 2147483647 h 584"/>
                <a:gd name="T8" fmla="*/ 2147483647 w 3112"/>
                <a:gd name="T9" fmla="*/ 2147483647 h 584"/>
                <a:gd name="T10" fmla="*/ 2147483647 w 3112"/>
                <a:gd name="T11" fmla="*/ 2147483647 h 584"/>
                <a:gd name="T12" fmla="*/ 2147483647 w 3112"/>
                <a:gd name="T13" fmla="*/ 2147483647 h 584"/>
                <a:gd name="T14" fmla="*/ 2147483647 w 3112"/>
                <a:gd name="T15" fmla="*/ 2147483647 h 584"/>
                <a:gd name="T16" fmla="*/ 2147483647 w 3112"/>
                <a:gd name="T17" fmla="*/ 2147483647 h 584"/>
                <a:gd name="T18" fmla="*/ 2147483647 w 3112"/>
                <a:gd name="T19" fmla="*/ 2147483647 h 584"/>
                <a:gd name="T20" fmla="*/ 2147483647 w 3112"/>
                <a:gd name="T21" fmla="*/ 2147483647 h 584"/>
                <a:gd name="T22" fmla="*/ 2147483647 w 3112"/>
                <a:gd name="T23" fmla="*/ 2147483647 h 584"/>
                <a:gd name="T24" fmla="*/ 2147483647 w 3112"/>
                <a:gd name="T25" fmla="*/ 2147483647 h 584"/>
                <a:gd name="T26" fmla="*/ 2147483647 w 3112"/>
                <a:gd name="T27" fmla="*/ 2147483647 h 584"/>
                <a:gd name="T28" fmla="*/ 2147483647 w 3112"/>
                <a:gd name="T29" fmla="*/ 2147483647 h 584"/>
                <a:gd name="T30" fmla="*/ 2147483647 w 3112"/>
                <a:gd name="T31" fmla="*/ 2147483647 h 584"/>
                <a:gd name="T32" fmla="*/ 2147483647 w 3112"/>
                <a:gd name="T33" fmla="*/ 2147483647 h 584"/>
                <a:gd name="T34" fmla="*/ 2147483647 w 3112"/>
                <a:gd name="T35" fmla="*/ 2147483647 h 584"/>
                <a:gd name="T36" fmla="*/ 2147483647 w 3112"/>
                <a:gd name="T37" fmla="*/ 2147483647 h 584"/>
                <a:gd name="T38" fmla="*/ 2147483647 w 3112"/>
                <a:gd name="T39" fmla="*/ 0 h 58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 useBgFill="1">
          <p:nvSpPr>
            <p:cNvPr id="1037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>
                <a:gd name="T0" fmla="*/ 2147483647 w 8196"/>
                <a:gd name="T1" fmla="*/ 2147483647 h 1192"/>
                <a:gd name="T2" fmla="*/ 2147483647 w 8196"/>
                <a:gd name="T3" fmla="*/ 2147483647 h 1192"/>
                <a:gd name="T4" fmla="*/ 2147483647 w 8196"/>
                <a:gd name="T5" fmla="*/ 2147483647 h 1192"/>
                <a:gd name="T6" fmla="*/ 2147483647 w 8196"/>
                <a:gd name="T7" fmla="*/ 2147483647 h 1192"/>
                <a:gd name="T8" fmla="*/ 2147483647 w 8196"/>
                <a:gd name="T9" fmla="*/ 2147483647 h 1192"/>
                <a:gd name="T10" fmla="*/ 2147483647 w 8196"/>
                <a:gd name="T11" fmla="*/ 2147483647 h 1192"/>
                <a:gd name="T12" fmla="*/ 2147483647 w 8196"/>
                <a:gd name="T13" fmla="*/ 2147483647 h 1192"/>
                <a:gd name="T14" fmla="*/ 2147483647 w 8196"/>
                <a:gd name="T15" fmla="*/ 2147483647 h 1192"/>
                <a:gd name="T16" fmla="*/ 2147483647 w 8196"/>
                <a:gd name="T17" fmla="*/ 2147483647 h 1192"/>
                <a:gd name="T18" fmla="*/ 2147483647 w 8196"/>
                <a:gd name="T19" fmla="*/ 2147483647 h 1192"/>
                <a:gd name="T20" fmla="*/ 2147483647 w 8196"/>
                <a:gd name="T21" fmla="*/ 2147483647 h 1192"/>
                <a:gd name="T22" fmla="*/ 2147483647 w 8196"/>
                <a:gd name="T23" fmla="*/ 2147483647 h 1192"/>
                <a:gd name="T24" fmla="*/ 2147483647 w 8196"/>
                <a:gd name="T25" fmla="*/ 2147483647 h 1192"/>
                <a:gd name="T26" fmla="*/ 2147483647 w 8196"/>
                <a:gd name="T27" fmla="*/ 2147483647 h 1192"/>
                <a:gd name="T28" fmla="*/ 2147483647 w 8196"/>
                <a:gd name="T29" fmla="*/ 2147483647 h 1192"/>
                <a:gd name="T30" fmla="*/ 2147483647 w 8196"/>
                <a:gd name="T31" fmla="*/ 2147483647 h 1192"/>
                <a:gd name="T32" fmla="*/ 2147483647 w 8196"/>
                <a:gd name="T33" fmla="*/ 2147483647 h 1192"/>
                <a:gd name="T34" fmla="*/ 2147483647 w 8196"/>
                <a:gd name="T35" fmla="*/ 2147483647 h 1192"/>
                <a:gd name="T36" fmla="*/ 2147483647 w 8196"/>
                <a:gd name="T37" fmla="*/ 2147483647 h 1192"/>
                <a:gd name="T38" fmla="*/ 2147483647 w 8196"/>
                <a:gd name="T39" fmla="*/ 2147483647 h 1192"/>
                <a:gd name="T40" fmla="*/ 2147483647 w 8196"/>
                <a:gd name="T41" fmla="*/ 2147483647 h 1192"/>
                <a:gd name="T42" fmla="*/ 2147483647 w 8196"/>
                <a:gd name="T43" fmla="*/ 2147483647 h 1192"/>
                <a:gd name="T44" fmla="*/ 2147483647 w 8196"/>
                <a:gd name="T45" fmla="*/ 0 h 1192"/>
                <a:gd name="T46" fmla="*/ 2147483647 w 8196"/>
                <a:gd name="T47" fmla="*/ 2147483647 h 1192"/>
                <a:gd name="T48" fmla="*/ 2147483647 w 8196"/>
                <a:gd name="T49" fmla="*/ 2147483647 h 1192"/>
                <a:gd name="T50" fmla="*/ 2147483647 w 8196"/>
                <a:gd name="T51" fmla="*/ 2147483647 h 1192"/>
                <a:gd name="T52" fmla="*/ 2147483647 w 8196"/>
                <a:gd name="T53" fmla="*/ 2147483647 h 1192"/>
                <a:gd name="T54" fmla="*/ 2147483647 w 8196"/>
                <a:gd name="T55" fmla="*/ 2147483647 h 1192"/>
                <a:gd name="T56" fmla="*/ 2147483647 w 8196"/>
                <a:gd name="T57" fmla="*/ 2147483647 h 1192"/>
                <a:gd name="T58" fmla="*/ 2147483647 w 8196"/>
                <a:gd name="T59" fmla="*/ 2147483647 h 1192"/>
                <a:gd name="T60" fmla="*/ 2147483647 w 8196"/>
                <a:gd name="T61" fmla="*/ 2147483647 h 1192"/>
                <a:gd name="T62" fmla="*/ 0 w 8196"/>
                <a:gd name="T63" fmla="*/ 2147483647 h 1192"/>
                <a:gd name="T64" fmla="*/ 2147483647 w 8196"/>
                <a:gd name="T65" fmla="*/ 2147483647 h 1192"/>
                <a:gd name="T66" fmla="*/ 2147483647 w 8196"/>
                <a:gd name="T67" fmla="*/ 2147483647 h 1192"/>
                <a:gd name="T68" fmla="*/ 2147483647 w 8196"/>
                <a:gd name="T69" fmla="*/ 2147483647 h 1192"/>
                <a:gd name="T70" fmla="*/ 2147483647 w 8196"/>
                <a:gd name="T71" fmla="*/ 2147483647 h 119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2" y="512"/>
                  </a:lnTo>
                  <a:close/>
                </a:path>
              </a:pathLst>
            </a:cu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415521-C0C6-4895-84D3-58EFB8DCB1C1}" type="datetimeFigureOut">
              <a:rPr lang="ru-RU"/>
              <a:pPr>
                <a:defRPr/>
              </a:pPr>
              <a:t>14.08.2023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5DF8BF1-EB78-4775-864F-C4B07D511A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93" r:id="rId2"/>
    <p:sldLayoutId id="2147484288" r:id="rId3"/>
    <p:sldLayoutId id="2147484289" r:id="rId4"/>
    <p:sldLayoutId id="2147484290" r:id="rId5"/>
    <p:sldLayoutId id="2147484294" r:id="rId6"/>
    <p:sldLayoutId id="2147484295" r:id="rId7"/>
    <p:sldLayoutId id="2147484296" r:id="rId8"/>
    <p:sldLayoutId id="2147484291" r:id="rId9"/>
    <p:sldLayoutId id="2147484297" r:id="rId10"/>
    <p:sldLayoutId id="21474842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url?sa=i&amp;rct=j&amp;q=&amp;esrc=s&amp;source=images&amp;cd=&amp;cad=rja&amp;uact=8&amp;ved=0ahUKEwiamN_YmLPLAhWEQJoKHcZDDb8QjRwIBw&amp;url=http://www.volgmed.ru/ru/depts/news/103/&amp;psig=AFQjCNFkWuhJfKn_cQjypt4MDKknpw9uDA&amp;ust=145759874895012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3123927"/>
            <a:ext cx="8640960" cy="1673225"/>
          </a:xfrm>
        </p:spPr>
        <p:txBody>
          <a:bodyPr/>
          <a:lstStyle/>
          <a:p>
            <a:pPr eaLnBrk="1" hangingPunct="1"/>
            <a:r>
              <a:rPr lang="ru-RU" sz="3600" b="1" dirty="0">
                <a:solidFill>
                  <a:schemeClr val="tx1"/>
                </a:solidFill>
              </a:rPr>
              <a:t>Лабораторная диагностика вирусных инфекций</a:t>
            </a:r>
            <a:endParaRPr lang="en-US" altLang="ru-RU" sz="2000" b="1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946" y="217716"/>
            <a:ext cx="2435224" cy="245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306" name="AutoShape 2" descr="Herpes: HSV-1 and HSV-2 | Johns Hopkins 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8308" name="AutoShape 4" descr="Herpes: HSV-1 and HSV-2 | Johns Hopkins 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8310" name="AutoShape 6" descr="Herpes: HSV-1 and HSV-2 | Johns Hopkins Medicin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8312" name="AutoShape 8" descr="Herpes Simplex Virus 1 (HSV-1) Genetically Decode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232247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Метаболические нарушения при вирусных инфекциях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2029544"/>
            <a:ext cx="8640960" cy="44958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ru-RU" dirty="0">
                <a:solidFill>
                  <a:schemeClr val="tx1"/>
                </a:solidFill>
              </a:rPr>
              <a:t>Накопление в тканевых жидкостях свободных радикалов</a:t>
            </a:r>
          </a:p>
          <a:p>
            <a:pPr>
              <a:spcBef>
                <a:spcPts val="1800"/>
              </a:spcBef>
            </a:pPr>
            <a:r>
              <a:rPr lang="ru-RU" dirty="0">
                <a:solidFill>
                  <a:schemeClr val="tx1"/>
                </a:solidFill>
              </a:rPr>
              <a:t>Снижение антиокислительной активности сыворотки крови </a:t>
            </a:r>
          </a:p>
          <a:p>
            <a:pPr>
              <a:spcBef>
                <a:spcPts val="1800"/>
              </a:spcBef>
            </a:pPr>
            <a:r>
              <a:rPr lang="ru-RU" dirty="0">
                <a:solidFill>
                  <a:schemeClr val="tx1"/>
                </a:solidFill>
              </a:rPr>
              <a:t>Перекисное окисление липидов </a:t>
            </a:r>
          </a:p>
          <a:p>
            <a:pPr>
              <a:spcBef>
                <a:spcPts val="1800"/>
              </a:spcBef>
            </a:pPr>
            <a:r>
              <a:rPr lang="ru-RU" dirty="0">
                <a:solidFill>
                  <a:schemeClr val="tx1"/>
                </a:solidFill>
              </a:rPr>
              <a:t>Повреждение клеточных структур. </a:t>
            </a:r>
          </a:p>
        </p:txBody>
      </p:sp>
    </p:spTree>
    <p:extLst>
      <p:ext uri="{BB962C8B-B14F-4D97-AF65-F5344CB8AC3E}">
        <p14:creationId xmlns:p14="http://schemas.microsoft.com/office/powerpoint/2010/main" val="1241250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88231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Иммунопатологические реакции при вирусных инфекциях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28800"/>
            <a:ext cx="8640960" cy="4495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ru-RU" dirty="0">
                <a:solidFill>
                  <a:schemeClr val="tx1"/>
                </a:solidFill>
              </a:rPr>
              <a:t>Регистрируют </a:t>
            </a:r>
            <a:r>
              <a:rPr lang="ru-RU" b="1" dirty="0">
                <a:solidFill>
                  <a:schemeClr val="tx1"/>
                </a:solidFill>
              </a:rPr>
              <a:t>при хронических инфекционных процессах. </a:t>
            </a:r>
          </a:p>
          <a:p>
            <a:pPr>
              <a:spcBef>
                <a:spcPts val="1200"/>
              </a:spcBef>
            </a:pPr>
            <a:r>
              <a:rPr lang="ru-RU" b="1" dirty="0">
                <a:solidFill>
                  <a:schemeClr val="tx1"/>
                </a:solidFill>
              </a:rPr>
              <a:t>Вирусные антигены способствуют образованию ЦИК</a:t>
            </a:r>
            <a:r>
              <a:rPr lang="ru-RU" dirty="0">
                <a:solidFill>
                  <a:schemeClr val="tx1"/>
                </a:solidFill>
              </a:rPr>
              <a:t>, которые откладываются в тканях и запускают аутоиммунные реакции</a:t>
            </a:r>
          </a:p>
          <a:p>
            <a:pPr>
              <a:spcBef>
                <a:spcPts val="1200"/>
              </a:spcBef>
            </a:pPr>
            <a:r>
              <a:rPr lang="ru-RU" b="1" dirty="0">
                <a:solidFill>
                  <a:schemeClr val="tx1"/>
                </a:solidFill>
              </a:rPr>
              <a:t>Примеры: </a:t>
            </a:r>
          </a:p>
          <a:p>
            <a:pPr lvl="2">
              <a:spcBef>
                <a:spcPts val="1200"/>
              </a:spcBef>
            </a:pPr>
            <a:r>
              <a:rPr lang="ru-RU" sz="2400" b="1" dirty="0">
                <a:solidFill>
                  <a:schemeClr val="tx1"/>
                </a:solidFill>
              </a:rPr>
              <a:t>Приобретенные вирусные инфекции </a:t>
            </a:r>
            <a:r>
              <a:rPr lang="ru-RU" sz="2400" dirty="0">
                <a:solidFill>
                  <a:schemeClr val="tx1"/>
                </a:solidFill>
              </a:rPr>
              <a:t>(ВИЧ, хронический гепатит В, ГЛПС, ЦМВ, инфекционном мононуклеозе) </a:t>
            </a:r>
          </a:p>
          <a:p>
            <a:pPr lvl="2">
              <a:spcBef>
                <a:spcPts val="1200"/>
              </a:spcBef>
            </a:pPr>
            <a:r>
              <a:rPr lang="ru-RU" sz="2400" b="1" dirty="0">
                <a:solidFill>
                  <a:schemeClr val="tx1"/>
                </a:solidFill>
              </a:rPr>
              <a:t>Врожденные вирусные инфекции </a:t>
            </a:r>
            <a:r>
              <a:rPr lang="ru-RU" sz="2400" dirty="0">
                <a:solidFill>
                  <a:schemeClr val="tx1"/>
                </a:solidFill>
              </a:rPr>
              <a:t>(</a:t>
            </a:r>
            <a:r>
              <a:rPr lang="ru-RU" sz="2400" dirty="0" err="1">
                <a:solidFill>
                  <a:schemeClr val="tx1"/>
                </a:solidFill>
              </a:rPr>
              <a:t>цитомегаловирусная</a:t>
            </a:r>
            <a:r>
              <a:rPr lang="ru-RU" sz="2400" dirty="0">
                <a:solidFill>
                  <a:schemeClr val="tx1"/>
                </a:solidFill>
              </a:rPr>
              <a:t> инфекция, краснуха)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562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88231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Сенсибилизирующее влияние вирусных инфекций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885528"/>
            <a:ext cx="8640960" cy="4495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В основе  - синтеза иммуноглобулинов Е. </a:t>
            </a:r>
          </a:p>
          <a:p>
            <a:pPr>
              <a:spcBef>
                <a:spcPts val="0"/>
              </a:spcBef>
            </a:pPr>
            <a:endParaRPr lang="ru-RU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Регистрируют при </a:t>
            </a:r>
            <a:r>
              <a:rPr lang="ru-RU" dirty="0">
                <a:solidFill>
                  <a:schemeClr val="tx1"/>
                </a:solidFill>
              </a:rPr>
              <a:t>гриппе, лихорадке Денге.</a:t>
            </a:r>
          </a:p>
          <a:p>
            <a:pPr>
              <a:spcBef>
                <a:spcPts val="0"/>
              </a:spcBef>
            </a:pPr>
            <a:endParaRPr lang="ru-RU" b="1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У аллергических больных вирусные инфекции характеризуются более тяжелым клиническим течением.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135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44624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Интеграционные взаимодействия (1)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772816"/>
            <a:ext cx="8640960" cy="44958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ru-RU" b="1" dirty="0">
                <a:solidFill>
                  <a:schemeClr val="tx1"/>
                </a:solidFill>
              </a:rPr>
              <a:t>Встраивание вирусной ДНК или ДНК - копии геномной РНК - в клеточную ДНК. </a:t>
            </a:r>
          </a:p>
          <a:p>
            <a:pPr>
              <a:spcBef>
                <a:spcPts val="1800"/>
              </a:spcBef>
            </a:pPr>
            <a:r>
              <a:rPr lang="ru-RU" b="1" dirty="0">
                <a:solidFill>
                  <a:schemeClr val="tx1"/>
                </a:solidFill>
              </a:rPr>
              <a:t>Такие вирусы называют </a:t>
            </a:r>
            <a:r>
              <a:rPr lang="ru-RU" dirty="0" err="1">
                <a:solidFill>
                  <a:schemeClr val="tx1"/>
                </a:solidFill>
              </a:rPr>
              <a:t>интеграбельными</a:t>
            </a:r>
            <a:r>
              <a:rPr lang="ru-RU" dirty="0">
                <a:solidFill>
                  <a:schemeClr val="tx1"/>
                </a:solidFill>
              </a:rPr>
              <a:t>, инфекции — интегративными. </a:t>
            </a:r>
          </a:p>
          <a:p>
            <a:pPr>
              <a:spcBef>
                <a:spcPts val="1800"/>
              </a:spcBef>
            </a:pPr>
            <a:r>
              <a:rPr lang="ru-RU" dirty="0">
                <a:solidFill>
                  <a:schemeClr val="tx1"/>
                </a:solidFill>
              </a:rPr>
              <a:t>В этом случае </a:t>
            </a:r>
            <a:r>
              <a:rPr lang="ru-RU" b="1" dirty="0">
                <a:solidFill>
                  <a:schemeClr val="tx1"/>
                </a:solidFill>
              </a:rPr>
              <a:t>вирусные гены передаются по наследству дочерним клеткам при делении. </a:t>
            </a:r>
          </a:p>
          <a:p>
            <a:pPr>
              <a:spcBef>
                <a:spcPts val="1800"/>
              </a:spcBef>
            </a:pPr>
            <a:r>
              <a:rPr lang="ru-RU" dirty="0">
                <a:solidFill>
                  <a:schemeClr val="tx1"/>
                </a:solidFill>
              </a:rPr>
              <a:t>Интеграционный процесс - </a:t>
            </a:r>
            <a:r>
              <a:rPr lang="ru-RU" b="1" dirty="0">
                <a:solidFill>
                  <a:schemeClr val="tx1"/>
                </a:solidFill>
              </a:rPr>
              <a:t>один из механизмов развития пожизненных персистентных вирусных инфекций.</a:t>
            </a:r>
          </a:p>
        </p:txBody>
      </p:sp>
    </p:spTree>
    <p:extLst>
      <p:ext uri="{BB962C8B-B14F-4D97-AF65-F5344CB8AC3E}">
        <p14:creationId xmlns:p14="http://schemas.microsoft.com/office/powerpoint/2010/main" val="617308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44624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Интеграционные взаимодействия (2)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340768"/>
            <a:ext cx="8640960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По свойству встраиваться в геном все вирусы делятся на 3 группы: </a:t>
            </a:r>
          </a:p>
          <a:p>
            <a:pPr lvl="1"/>
            <a:endParaRPr lang="ru-RU" sz="2400" dirty="0">
              <a:solidFill>
                <a:schemeClr val="tx1"/>
              </a:solidFill>
            </a:endParaRPr>
          </a:p>
          <a:p>
            <a:pPr lvl="1"/>
            <a:r>
              <a:rPr lang="ru-RU" sz="2400" b="1" dirty="0">
                <a:solidFill>
                  <a:schemeClr val="tx1"/>
                </a:solidFill>
              </a:rPr>
              <a:t>Обязательно </a:t>
            </a:r>
            <a:r>
              <a:rPr lang="ru-RU" sz="2400" b="1" dirty="0" err="1">
                <a:solidFill>
                  <a:schemeClr val="tx1"/>
                </a:solidFill>
              </a:rPr>
              <a:t>интеграбельные</a:t>
            </a:r>
            <a:r>
              <a:rPr lang="ru-RU" sz="2400" dirty="0">
                <a:solidFill>
                  <a:schemeClr val="tx1"/>
                </a:solidFill>
              </a:rPr>
              <a:t>: ВИЧ, </a:t>
            </a:r>
            <a:r>
              <a:rPr lang="ru-RU" sz="2400" dirty="0" err="1">
                <a:solidFill>
                  <a:schemeClr val="tx1"/>
                </a:solidFill>
              </a:rPr>
              <a:t>онковирусы</a:t>
            </a:r>
            <a:r>
              <a:rPr lang="ru-RU" sz="2400" dirty="0">
                <a:solidFill>
                  <a:schemeClr val="tx1"/>
                </a:solidFill>
              </a:rPr>
              <a:t>; </a:t>
            </a:r>
          </a:p>
          <a:p>
            <a:pPr lvl="1"/>
            <a:endParaRPr lang="ru-RU" sz="2400" b="1" dirty="0">
              <a:solidFill>
                <a:schemeClr val="tx1"/>
              </a:solidFill>
            </a:endParaRPr>
          </a:p>
          <a:p>
            <a:pPr lvl="1"/>
            <a:r>
              <a:rPr lang="ru-RU" sz="2400" b="1" dirty="0">
                <a:solidFill>
                  <a:schemeClr val="tx1"/>
                </a:solidFill>
              </a:rPr>
              <a:t>Факультативно </a:t>
            </a:r>
            <a:r>
              <a:rPr lang="ru-RU" sz="2400" b="1" dirty="0" err="1">
                <a:solidFill>
                  <a:schemeClr val="tx1"/>
                </a:solidFill>
              </a:rPr>
              <a:t>интеграбельные</a:t>
            </a:r>
            <a:r>
              <a:rPr lang="ru-RU" sz="2400" b="1" dirty="0">
                <a:solidFill>
                  <a:schemeClr val="tx1"/>
                </a:solidFill>
              </a:rPr>
              <a:t> - вызывающие интегративные инфекции только при определенных условиях </a:t>
            </a:r>
            <a:r>
              <a:rPr lang="ru-RU" sz="2400" dirty="0">
                <a:solidFill>
                  <a:schemeClr val="tx1"/>
                </a:solidFill>
              </a:rPr>
              <a:t>(вирусы гепатита В, папилломы человека); </a:t>
            </a:r>
          </a:p>
          <a:p>
            <a:pPr lvl="1"/>
            <a:endParaRPr lang="ru-RU" sz="2400" b="1" dirty="0">
              <a:solidFill>
                <a:schemeClr val="tx1"/>
              </a:solidFill>
            </a:endParaRPr>
          </a:p>
          <a:p>
            <a:pPr lvl="1"/>
            <a:r>
              <a:rPr lang="ru-RU" sz="2400" b="1" dirty="0" err="1">
                <a:solidFill>
                  <a:schemeClr val="tx1"/>
                </a:solidFill>
              </a:rPr>
              <a:t>Неинтеграбельные</a:t>
            </a:r>
            <a:r>
              <a:rPr lang="ru-RU" sz="2400" b="1" dirty="0">
                <a:solidFill>
                  <a:schemeClr val="tx1"/>
                </a:solidFill>
              </a:rPr>
              <a:t> вирусы </a:t>
            </a:r>
            <a:r>
              <a:rPr lang="ru-RU" sz="2400" dirty="0">
                <a:solidFill>
                  <a:schemeClr val="tx1"/>
                </a:solidFill>
              </a:rPr>
              <a:t>(респираторные вирусы, кишечные вирусы, энтеровирусы, арбовирусы).</a:t>
            </a:r>
          </a:p>
        </p:txBody>
      </p:sp>
    </p:spTree>
    <p:extLst>
      <p:ext uri="{BB962C8B-B14F-4D97-AF65-F5344CB8AC3E}">
        <p14:creationId xmlns:p14="http://schemas.microsoft.com/office/powerpoint/2010/main" val="170650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88231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 err="1">
                <a:solidFill>
                  <a:schemeClr val="tx1"/>
                </a:solidFill>
              </a:rPr>
              <a:t>Иммуносупрессивное</a:t>
            </a:r>
            <a:r>
              <a:rPr lang="ru-RU" sz="3200" b="1" dirty="0">
                <a:solidFill>
                  <a:schemeClr val="tx1"/>
                </a:solidFill>
              </a:rPr>
              <a:t> влияние вирусной инфекции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25488"/>
            <a:ext cx="8640960" cy="4495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Проявляется при тяжелом течении вирусных инфекций. </a:t>
            </a:r>
          </a:p>
          <a:p>
            <a:r>
              <a:rPr lang="ru-RU" b="1" dirty="0">
                <a:solidFill>
                  <a:schemeClr val="tx1"/>
                </a:solidFill>
              </a:rPr>
              <a:t>Основной механизм - </a:t>
            </a:r>
            <a:r>
              <a:rPr lang="ru-RU" dirty="0" err="1">
                <a:solidFill>
                  <a:schemeClr val="tx1"/>
                </a:solidFill>
              </a:rPr>
              <a:t>тропность</a:t>
            </a:r>
            <a:r>
              <a:rPr lang="ru-RU" dirty="0">
                <a:solidFill>
                  <a:schemeClr val="tx1"/>
                </a:solidFill>
              </a:rPr>
              <a:t> вирусов к клеткам иммунной системы</a:t>
            </a:r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Результат: развитие иммунодефицита</a:t>
            </a:r>
            <a:r>
              <a:rPr lang="ru-RU" dirty="0">
                <a:solidFill>
                  <a:schemeClr val="tx1"/>
                </a:solidFill>
              </a:rPr>
              <a:t>. </a:t>
            </a:r>
          </a:p>
          <a:p>
            <a:r>
              <a:rPr lang="ru-RU" b="1" dirty="0">
                <a:solidFill>
                  <a:schemeClr val="tx1"/>
                </a:solidFill>
              </a:rPr>
              <a:t>Примеры: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ВИЧ-инфекция,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ЦМВ-инфекция,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Грипп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Гепатит В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Герпес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Корь</a:t>
            </a:r>
          </a:p>
        </p:txBody>
      </p:sp>
    </p:spTree>
    <p:extLst>
      <p:ext uri="{BB962C8B-B14F-4D97-AF65-F5344CB8AC3E}">
        <p14:creationId xmlns:p14="http://schemas.microsoft.com/office/powerpoint/2010/main" val="774265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251520" y="44624"/>
            <a:ext cx="8640960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Мутагенный и онкогенный эффекты вирусов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052736"/>
            <a:ext cx="8640960" cy="44958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Механизмы: </a:t>
            </a:r>
          </a:p>
          <a:p>
            <a:pPr lvl="2">
              <a:spcBef>
                <a:spcPts val="600"/>
              </a:spcBef>
            </a:pPr>
            <a:r>
              <a:rPr lang="ru-RU" sz="2400" b="1" u="sng" dirty="0">
                <a:solidFill>
                  <a:schemeClr val="tx1"/>
                </a:solidFill>
              </a:rPr>
              <a:t>Прямое</a:t>
            </a:r>
            <a:r>
              <a:rPr lang="ru-RU" sz="2400" u="sng" dirty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канцерогенное действие – за счет реализации генетической информации вирусных онкогенов. </a:t>
            </a:r>
          </a:p>
          <a:p>
            <a:pPr lvl="2">
              <a:spcBef>
                <a:spcPts val="600"/>
              </a:spcBef>
            </a:pPr>
            <a:r>
              <a:rPr lang="ru-RU" sz="2400" b="1" u="sng" dirty="0">
                <a:solidFill>
                  <a:schemeClr val="tx1"/>
                </a:solidFill>
              </a:rPr>
              <a:t>Непрямое</a:t>
            </a:r>
            <a:r>
              <a:rPr lang="ru-RU" sz="2400" b="1" dirty="0">
                <a:solidFill>
                  <a:schemeClr val="tx1"/>
                </a:solidFill>
              </a:rPr>
              <a:t> </a:t>
            </a:r>
            <a:r>
              <a:rPr lang="ru-RU" sz="2400" dirty="0">
                <a:solidFill>
                  <a:schemeClr val="tx1"/>
                </a:solidFill>
              </a:rPr>
              <a:t> действие  - связано с запуском генетической информации клеточных </a:t>
            </a:r>
            <a:r>
              <a:rPr lang="ru-RU" sz="2400" dirty="0" err="1">
                <a:solidFill>
                  <a:schemeClr val="tx1"/>
                </a:solidFill>
              </a:rPr>
              <a:t>протоонкогенов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Основными условиями для реализации эффекта являются: </a:t>
            </a:r>
          </a:p>
          <a:p>
            <a:pPr lvl="2">
              <a:spcBef>
                <a:spcPts val="600"/>
              </a:spcBef>
            </a:pPr>
            <a:r>
              <a:rPr lang="ru-RU" sz="2400" dirty="0">
                <a:solidFill>
                  <a:schemeClr val="tx1"/>
                </a:solidFill>
              </a:rPr>
              <a:t>Развитие хронической инфекции</a:t>
            </a:r>
          </a:p>
          <a:p>
            <a:pPr lvl="2">
              <a:spcBef>
                <a:spcPts val="600"/>
              </a:spcBef>
            </a:pPr>
            <a:r>
              <a:rPr lang="ru-RU" sz="2400" dirty="0">
                <a:solidFill>
                  <a:schemeClr val="tx1"/>
                </a:solidFill>
              </a:rPr>
              <a:t>Нарушение клеточного противоопухолевого иммунитета, </a:t>
            </a:r>
          </a:p>
          <a:p>
            <a:pPr lvl="2">
              <a:spcBef>
                <a:spcPts val="600"/>
              </a:spcBef>
            </a:pPr>
            <a:r>
              <a:rPr lang="ru-RU" sz="2400" dirty="0">
                <a:solidFill>
                  <a:schemeClr val="tx1"/>
                </a:solidFill>
              </a:rPr>
              <a:t>Попадание в организм канцерогенов, мутагенов, </a:t>
            </a:r>
          </a:p>
          <a:p>
            <a:pPr lvl="2">
              <a:spcBef>
                <a:spcPts val="600"/>
              </a:spcBef>
            </a:pPr>
            <a:r>
              <a:rPr lang="ru-RU" sz="2400" dirty="0">
                <a:solidFill>
                  <a:schemeClr val="tx1"/>
                </a:solidFill>
              </a:rPr>
              <a:t>Нарушение механизмов репарации ДНК</a:t>
            </a:r>
          </a:p>
          <a:p>
            <a:pPr lvl="2">
              <a:spcBef>
                <a:spcPts val="600"/>
              </a:spcBef>
            </a:pPr>
            <a:r>
              <a:rPr lang="ru-RU" sz="2400" dirty="0">
                <a:solidFill>
                  <a:schemeClr val="tx1"/>
                </a:solidFill>
              </a:rPr>
              <a:t>Иммуногенетические особенности </a:t>
            </a:r>
            <a:r>
              <a:rPr lang="ru-RU" sz="2400" dirty="0" err="1">
                <a:solidFill>
                  <a:schemeClr val="tx1"/>
                </a:solidFill>
              </a:rPr>
              <a:t>макроорганизма</a:t>
            </a:r>
            <a:r>
              <a:rPr lang="ru-RU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89489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-171400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Онкогенные вирусы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169" y="1123530"/>
            <a:ext cx="9345689" cy="5734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4169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232247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Классические методы выделения и идентификации вирусов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957536"/>
            <a:ext cx="8640960" cy="4495800"/>
          </a:xfrm>
        </p:spPr>
        <p:txBody>
          <a:bodyPr/>
          <a:lstStyle/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Лабораторные животные</a:t>
            </a: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Развивающиеся куриные эмбрионы</a:t>
            </a: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Клеточные культуры</a:t>
            </a: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Микроскопические и </a:t>
            </a:r>
            <a:r>
              <a:rPr lang="ru-RU" b="1" dirty="0" err="1">
                <a:solidFill>
                  <a:schemeClr val="tx1"/>
                </a:solidFill>
              </a:rPr>
              <a:t>культуральные</a:t>
            </a:r>
            <a:r>
              <a:rPr lang="ru-RU" b="1" dirty="0">
                <a:solidFill>
                  <a:schemeClr val="tx1"/>
                </a:solidFill>
              </a:rPr>
              <a:t> методы</a:t>
            </a: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Электронная микроскопия</a:t>
            </a:r>
          </a:p>
          <a:p>
            <a:pPr algn="just">
              <a:spcBef>
                <a:spcPts val="600"/>
              </a:spcBef>
            </a:pPr>
            <a:r>
              <a:rPr lang="ru-RU" dirty="0" err="1">
                <a:solidFill>
                  <a:schemeClr val="tx1"/>
                </a:solidFill>
              </a:rPr>
              <a:t>Иммунофлюоресценция</a:t>
            </a:r>
            <a:endParaRPr lang="ru-RU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Серологические методы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ИФА</a:t>
            </a:r>
          </a:p>
          <a:p>
            <a:pPr algn="just">
              <a:spcBef>
                <a:spcPts val="600"/>
              </a:spcBef>
            </a:pPr>
            <a:r>
              <a:rPr lang="ru-RU" dirty="0">
                <a:solidFill>
                  <a:schemeClr val="tx1"/>
                </a:solidFill>
              </a:rPr>
              <a:t>Молекулярно-биологические методы</a:t>
            </a:r>
          </a:p>
          <a:p>
            <a:pPr algn="just">
              <a:spcBef>
                <a:spcPts val="600"/>
              </a:spcBef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308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160239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Цель и задачи лабораторной диагностики вирусных инфекций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53480"/>
            <a:ext cx="8640960" cy="4495800"/>
          </a:xfrm>
        </p:spPr>
        <p:txBody>
          <a:bodyPr/>
          <a:lstStyle/>
          <a:p>
            <a:pPr algn="just">
              <a:spcBef>
                <a:spcPts val="1800"/>
              </a:spcBef>
            </a:pPr>
            <a:r>
              <a:rPr lang="ru-RU" b="1" dirty="0">
                <a:solidFill>
                  <a:schemeClr val="tx1"/>
                </a:solidFill>
              </a:rPr>
              <a:t>Цель</a:t>
            </a:r>
            <a:r>
              <a:rPr lang="ru-RU" dirty="0">
                <a:solidFill>
                  <a:schemeClr val="tx1"/>
                </a:solidFill>
              </a:rPr>
              <a:t> состоит в определении в клиническом материале возбудителя заболевания (его антигена, генома) и/или антител к возбудителю инфекции в образцах периферической крови. </a:t>
            </a:r>
          </a:p>
          <a:p>
            <a:pPr lvl="2" algn="just">
              <a:spcBef>
                <a:spcPts val="1800"/>
              </a:spcBef>
            </a:pPr>
            <a:r>
              <a:rPr lang="ru-RU" sz="2400" b="1" dirty="0">
                <a:solidFill>
                  <a:schemeClr val="tx1"/>
                </a:solidFill>
              </a:rPr>
              <a:t>Выявление возбудителя возможно на ранних сроках </a:t>
            </a:r>
            <a:r>
              <a:rPr lang="ru-RU" sz="2400" dirty="0">
                <a:solidFill>
                  <a:schemeClr val="tx1"/>
                </a:solidFill>
              </a:rPr>
              <a:t>заболевания, сразу после инкубационного периода</a:t>
            </a:r>
          </a:p>
          <a:p>
            <a:pPr lvl="2" algn="just">
              <a:spcBef>
                <a:spcPts val="1800"/>
              </a:spcBef>
            </a:pPr>
            <a:r>
              <a:rPr lang="ru-RU" sz="2400" b="1" dirty="0">
                <a:solidFill>
                  <a:schemeClr val="tx1"/>
                </a:solidFill>
              </a:rPr>
              <a:t>Обнаружение антител отсрочено</a:t>
            </a:r>
            <a:r>
              <a:rPr lang="ru-RU" sz="2400" dirty="0">
                <a:solidFill>
                  <a:schemeClr val="tx1"/>
                </a:solidFill>
              </a:rPr>
              <a:t>, так как для их формирования должно пройти определенное время.</a:t>
            </a:r>
          </a:p>
          <a:p>
            <a:pPr algn="just">
              <a:spcBef>
                <a:spcPts val="1800"/>
              </a:spcBef>
            </a:pPr>
            <a:r>
              <a:rPr lang="ru-RU" b="1" dirty="0">
                <a:solidFill>
                  <a:schemeClr val="tx1"/>
                </a:solidFill>
              </a:rPr>
              <a:t>Основная задача </a:t>
            </a:r>
            <a:r>
              <a:rPr lang="ru-RU" dirty="0">
                <a:solidFill>
                  <a:schemeClr val="tx1"/>
                </a:solidFill>
              </a:rPr>
              <a:t>- ранняя диагностика с целью этиологической расшифровки заболевания для определения тактики лечения, проведения эпидемиологических мероприятий в очаге</a:t>
            </a:r>
          </a:p>
        </p:txBody>
      </p:sp>
    </p:spTree>
    <p:extLst>
      <p:ext uri="{BB962C8B-B14F-4D97-AF65-F5344CB8AC3E}">
        <p14:creationId xmlns:p14="http://schemas.microsoft.com/office/powerpoint/2010/main" val="617308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Вирусные болезни человека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453480"/>
            <a:ext cx="8568952" cy="4495800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С вирусами связано до 80% инфекционной заболеваемости. </a:t>
            </a:r>
          </a:p>
          <a:p>
            <a:r>
              <a:rPr lang="ru-RU" dirty="0">
                <a:solidFill>
                  <a:schemeClr val="tx1"/>
                </a:solidFill>
              </a:rPr>
              <a:t>Известно более 450 вирусов, патогенных для человека. </a:t>
            </a:r>
          </a:p>
          <a:p>
            <a:r>
              <a:rPr lang="ru-RU" b="1" dirty="0">
                <a:solidFill>
                  <a:schemeClr val="tx1"/>
                </a:solidFill>
              </a:rPr>
              <a:t>Основные группы вирусов включают: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170 респираторных вирусов;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90 кишечных вирусов;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около 100 </a:t>
            </a:r>
            <a:r>
              <a:rPr lang="ru-RU" sz="2400" dirty="0" err="1">
                <a:solidFill>
                  <a:schemeClr val="tx1"/>
                </a:solidFill>
              </a:rPr>
              <a:t>арбовирусов</a:t>
            </a:r>
            <a:r>
              <a:rPr lang="ru-RU" sz="2400" dirty="0">
                <a:solidFill>
                  <a:schemeClr val="tx1"/>
                </a:solidFill>
              </a:rPr>
              <a:t>;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возбудители гепатитов A, B, C, D, E, F, G;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ВИЧ-1, ВИЧ-2;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более 100 вирусов папилломы человека; </a:t>
            </a:r>
          </a:p>
          <a:p>
            <a:pPr lvl="2"/>
            <a:r>
              <a:rPr lang="ru-RU" sz="2400" dirty="0">
                <a:solidFill>
                  <a:schemeClr val="tx1"/>
                </a:solidFill>
              </a:rPr>
              <a:t>8 </a:t>
            </a:r>
            <a:r>
              <a:rPr lang="ru-RU" sz="2400" dirty="0" err="1">
                <a:solidFill>
                  <a:schemeClr val="tx1"/>
                </a:solidFill>
              </a:rPr>
              <a:t>герпесвирусов</a:t>
            </a:r>
            <a:r>
              <a:rPr lang="ru-RU" sz="2400" dirty="0">
                <a:solidFill>
                  <a:schemeClr val="tx1"/>
                </a:solidFill>
              </a:rPr>
              <a:t> человека; </a:t>
            </a:r>
          </a:p>
          <a:p>
            <a:pPr lvl="2"/>
            <a:r>
              <a:rPr lang="ru-RU" sz="2400" dirty="0" err="1">
                <a:solidFill>
                  <a:schemeClr val="tx1"/>
                </a:solidFill>
              </a:rPr>
              <a:t>парвовирусы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хантавирусы</a:t>
            </a:r>
            <a:r>
              <a:rPr lang="ru-RU" sz="2400" dirty="0">
                <a:solidFill>
                  <a:schemeClr val="tx1"/>
                </a:solidFill>
              </a:rPr>
              <a:t>, </a:t>
            </a:r>
            <a:r>
              <a:rPr lang="ru-RU" sz="2400" dirty="0" err="1">
                <a:solidFill>
                  <a:schemeClr val="tx1"/>
                </a:solidFill>
              </a:rPr>
              <a:t>аренавирусы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535160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Методы для выявления возбудителя в клиническом материале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381472"/>
            <a:ext cx="8640960" cy="4495800"/>
          </a:xfrm>
        </p:spPr>
        <p:txBody>
          <a:bodyPr/>
          <a:lstStyle/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Электронная микроскопия </a:t>
            </a:r>
            <a:r>
              <a:rPr lang="ru-RU" dirty="0">
                <a:solidFill>
                  <a:schemeClr val="tx1"/>
                </a:solidFill>
              </a:rPr>
              <a:t>- позволяет обнаруживать вирионы возбудителя в клиническом материале;</a:t>
            </a: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Выделение вируса </a:t>
            </a:r>
            <a:r>
              <a:rPr lang="ru-RU" dirty="0">
                <a:solidFill>
                  <a:schemeClr val="tx1"/>
                </a:solidFill>
              </a:rPr>
              <a:t>- позволяет выявить и накопить возбудитель; реализуется путем заражения клиническим материалом от больного чувствительных культур клеток, куриных эмбрионов или лабораторных животных;</a:t>
            </a: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Метод флюоресцирующих антител </a:t>
            </a:r>
            <a:r>
              <a:rPr lang="ru-RU" dirty="0">
                <a:solidFill>
                  <a:schemeClr val="tx1"/>
                </a:solidFill>
              </a:rPr>
              <a:t>– позволяет напрямую определять возбудителя заболевания в </a:t>
            </a:r>
            <a:r>
              <a:rPr lang="ru-RU" dirty="0" err="1">
                <a:solidFill>
                  <a:schemeClr val="tx1"/>
                </a:solidFill>
              </a:rPr>
              <a:t>нативных</a:t>
            </a:r>
            <a:r>
              <a:rPr lang="ru-RU" dirty="0">
                <a:solidFill>
                  <a:schemeClr val="tx1"/>
                </a:solidFill>
              </a:rPr>
              <a:t> соскобах, секционном материале;</a:t>
            </a: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Метод ИФА </a:t>
            </a:r>
            <a:r>
              <a:rPr lang="ru-RU" dirty="0">
                <a:solidFill>
                  <a:schemeClr val="tx1"/>
                </a:solidFill>
              </a:rPr>
              <a:t>- позволяет идентифицировать антигены возбудителя в клиническом материале;</a:t>
            </a: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Метод ПЦР</a:t>
            </a:r>
            <a:r>
              <a:rPr lang="ru-RU" dirty="0">
                <a:solidFill>
                  <a:schemeClr val="tx1"/>
                </a:solidFill>
              </a:rPr>
              <a:t> - позволяет обнаруживать нуклеиновые кислоты (РНК, ДНК) генома возбудителя в клиническом материале.</a:t>
            </a:r>
          </a:p>
        </p:txBody>
      </p:sp>
    </p:spTree>
    <p:extLst>
      <p:ext uri="{BB962C8B-B14F-4D97-AF65-F5344CB8AC3E}">
        <p14:creationId xmlns:p14="http://schemas.microsoft.com/office/powerpoint/2010/main" val="6173081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16632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Выбор метода для выявления возбудителя в клиническом материале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97496"/>
            <a:ext cx="8640960" cy="4495800"/>
          </a:xfrm>
        </p:spPr>
        <p:txBody>
          <a:bodyPr/>
          <a:lstStyle/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Электронная микроскопия и выделение вируса </a:t>
            </a:r>
            <a:r>
              <a:rPr lang="ru-RU" dirty="0">
                <a:solidFill>
                  <a:schemeClr val="tx1"/>
                </a:solidFill>
              </a:rPr>
              <a:t>– важны для выявления «новых» заболеваний, используются в основном в НИИ</a:t>
            </a: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Методы флюоресцирующих антител и ИФА для выявления антигена </a:t>
            </a:r>
            <a:r>
              <a:rPr lang="ru-RU" dirty="0">
                <a:solidFill>
                  <a:schemeClr val="tx1"/>
                </a:solidFill>
              </a:rPr>
              <a:t>– используются в клинике, отличаются простотой, требовательны к получению материала</a:t>
            </a: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Метод ПЦР</a:t>
            </a:r>
            <a:r>
              <a:rPr lang="ru-RU" dirty="0">
                <a:solidFill>
                  <a:schemeClr val="tx1"/>
                </a:solidFill>
              </a:rPr>
              <a:t> – наиболее перспективный метод, требователен к получению материала. Требуются помещения, специальное оборудование</a:t>
            </a:r>
          </a:p>
        </p:txBody>
      </p:sp>
    </p:spTree>
    <p:extLst>
      <p:ext uri="{BB962C8B-B14F-4D97-AF65-F5344CB8AC3E}">
        <p14:creationId xmlns:p14="http://schemas.microsoft.com/office/powerpoint/2010/main" val="6173081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232247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Методы серологической диагностики вирусных инфекций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97496"/>
            <a:ext cx="8640960" cy="4495800"/>
          </a:xfrm>
        </p:spPr>
        <p:txBody>
          <a:bodyPr/>
          <a:lstStyle/>
          <a:p>
            <a:pPr algn="just">
              <a:spcBef>
                <a:spcPts val="600"/>
              </a:spcBef>
            </a:pPr>
            <a:r>
              <a:rPr lang="ru-RU" b="1" dirty="0" err="1">
                <a:solidFill>
                  <a:schemeClr val="tx1"/>
                </a:solidFill>
              </a:rPr>
              <a:t>Эритроцитарные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b="1" dirty="0" err="1">
                <a:solidFill>
                  <a:schemeClr val="tx1"/>
                </a:solidFill>
              </a:rPr>
              <a:t>диагностикумы</a:t>
            </a:r>
            <a:r>
              <a:rPr lang="ru-RU" dirty="0">
                <a:solidFill>
                  <a:schemeClr val="tx1"/>
                </a:solidFill>
              </a:rPr>
              <a:t> - РТГА, РПГА, РНГА, РСК (определение титров антител) – </a:t>
            </a:r>
            <a:r>
              <a:rPr lang="ru-RU" b="1" dirty="0">
                <a:solidFill>
                  <a:schemeClr val="tx1"/>
                </a:solidFill>
              </a:rPr>
              <a:t>используются реже</a:t>
            </a:r>
            <a:r>
              <a:rPr lang="ru-RU" dirty="0">
                <a:solidFill>
                  <a:schemeClr val="tx1"/>
                </a:solidFill>
              </a:rPr>
              <a:t> из за нестандартности эритроцитов крови. </a:t>
            </a:r>
            <a:r>
              <a:rPr lang="ru-RU" b="1" dirty="0">
                <a:solidFill>
                  <a:schemeClr val="tx1"/>
                </a:solidFill>
              </a:rPr>
              <a:t>Для количественного определения антител используется титрование.</a:t>
            </a:r>
          </a:p>
          <a:p>
            <a:pPr algn="just">
              <a:spcBef>
                <a:spcPts val="600"/>
              </a:spcBef>
            </a:pPr>
            <a:endParaRPr lang="ru-RU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ИФА для определения антител - </a:t>
            </a:r>
            <a:r>
              <a:rPr lang="ru-RU" b="1" dirty="0" err="1">
                <a:solidFill>
                  <a:schemeClr val="tx1"/>
                </a:solidFill>
              </a:rPr>
              <a:t>IgM</a:t>
            </a:r>
            <a:r>
              <a:rPr lang="ru-RU" b="1" dirty="0">
                <a:solidFill>
                  <a:schemeClr val="tx1"/>
                </a:solidFill>
              </a:rPr>
              <a:t>, </a:t>
            </a:r>
            <a:r>
              <a:rPr lang="ru-RU" b="1" dirty="0" err="1">
                <a:solidFill>
                  <a:schemeClr val="tx1"/>
                </a:solidFill>
              </a:rPr>
              <a:t>lgG</a:t>
            </a:r>
            <a:r>
              <a:rPr lang="ru-RU" b="1" dirty="0">
                <a:solidFill>
                  <a:schemeClr val="tx1"/>
                </a:solidFill>
              </a:rPr>
              <a:t>,</a:t>
            </a:r>
            <a:r>
              <a:rPr lang="en-US" b="1" dirty="0" err="1">
                <a:solidFill>
                  <a:schemeClr val="tx1"/>
                </a:solidFill>
              </a:rPr>
              <a:t>IgA</a:t>
            </a:r>
            <a:endParaRPr lang="ru-RU" b="1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</a:pP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3081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232247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Принципы серологической диагностики вирусных инфекций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957536"/>
            <a:ext cx="8640960" cy="4495800"/>
          </a:xfrm>
        </p:spPr>
        <p:txBody>
          <a:bodyPr/>
          <a:lstStyle/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По диагностическому титру антител</a:t>
            </a:r>
          </a:p>
          <a:p>
            <a:pPr algn="just">
              <a:spcBef>
                <a:spcPts val="600"/>
              </a:spcBef>
            </a:pPr>
            <a:endParaRPr lang="ru-RU" dirty="0">
              <a:solidFill>
                <a:schemeClr val="tx1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ru-RU" b="1" dirty="0">
                <a:solidFill>
                  <a:schemeClr val="tx1"/>
                </a:solidFill>
              </a:rPr>
              <a:t>По динамике уровня антител при двукратном определении с интервалом 10-14 дней. </a:t>
            </a:r>
            <a:r>
              <a:rPr lang="ru-RU" dirty="0">
                <a:solidFill>
                  <a:schemeClr val="tx1"/>
                </a:solidFill>
              </a:rPr>
              <a:t>При этом </a:t>
            </a:r>
            <a:r>
              <a:rPr lang="ru-RU" b="1" dirty="0">
                <a:solidFill>
                  <a:schemeClr val="tx1"/>
                </a:solidFill>
              </a:rPr>
              <a:t>парные сыворотки рекомендуется определять одновременно при поступлении второго образца крови</a:t>
            </a:r>
          </a:p>
        </p:txBody>
      </p:sp>
    </p:spTree>
    <p:extLst>
      <p:ext uri="{BB962C8B-B14F-4D97-AF65-F5344CB8AC3E}">
        <p14:creationId xmlns:p14="http://schemas.microsoft.com/office/powerpoint/2010/main" val="6173081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4492079"/>
            <a:ext cx="8640960" cy="1673225"/>
          </a:xfrm>
        </p:spPr>
        <p:txBody>
          <a:bodyPr/>
          <a:lstStyle/>
          <a:p>
            <a:pPr eaLnBrk="1" hangingPunct="1">
              <a:lnSpc>
                <a:spcPts val="3500"/>
              </a:lnSpc>
            </a:pPr>
            <a:r>
              <a:rPr lang="ru-RU" altLang="ru-RU" sz="3600" b="1" dirty="0">
                <a:solidFill>
                  <a:schemeClr val="tx1"/>
                </a:solidFill>
                <a:latin typeface="Arial" charset="0"/>
              </a:rPr>
              <a:t>Вопросы?</a:t>
            </a:r>
            <a:endParaRPr lang="en-US" alt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www.volgmed.ru/uploads/files/2013-2/17202-gerb_volggmu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137" y="217716"/>
            <a:ext cx="3544063" cy="3571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997830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16223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Диагностика вирусных инфекций. Актуальность.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237456"/>
            <a:ext cx="8640960" cy="4495800"/>
          </a:xfrm>
        </p:spPr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Наблюдается  </a:t>
            </a:r>
            <a:r>
              <a:rPr lang="ru-RU" b="1" dirty="0">
                <a:solidFill>
                  <a:schemeClr val="tx1"/>
                </a:solidFill>
              </a:rPr>
              <a:t>возрастание удельного веса вирусных инфекций в общей структуре инфекционной заболеваемости</a:t>
            </a:r>
          </a:p>
          <a:p>
            <a:pPr lvl="2" algn="just"/>
            <a:r>
              <a:rPr lang="ru-RU" sz="2400" b="1" dirty="0">
                <a:solidFill>
                  <a:schemeClr val="tx1"/>
                </a:solidFill>
              </a:rPr>
              <a:t>В структуре 50 инфекций, возникших на земном шаре в течение последних 40 лет, ведущее место занимают именно вирусные инфекции - 60%, </a:t>
            </a:r>
            <a:r>
              <a:rPr lang="ru-RU" sz="2400" dirty="0">
                <a:solidFill>
                  <a:schemeClr val="tx1"/>
                </a:solidFill>
              </a:rPr>
              <a:t>тогда как новые заболевания бактериальной, паразитарной и </a:t>
            </a:r>
            <a:r>
              <a:rPr lang="ru-RU" sz="2400" dirty="0" err="1">
                <a:solidFill>
                  <a:schemeClr val="tx1"/>
                </a:solidFill>
              </a:rPr>
              <a:t>прионовой</a:t>
            </a:r>
            <a:r>
              <a:rPr lang="ru-RU" sz="2400" dirty="0">
                <a:solidFill>
                  <a:schemeClr val="tx1"/>
                </a:solidFill>
              </a:rPr>
              <a:t> этиологии в совокупности составляют лишь 40%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Совершенствуются технологии лабораторной диагностики вирусных инфекций.</a:t>
            </a:r>
          </a:p>
          <a:p>
            <a:pPr algn="just"/>
            <a:r>
              <a:rPr lang="ru-RU" b="1" dirty="0">
                <a:solidFill>
                  <a:schemeClr val="tx1"/>
                </a:solidFill>
              </a:rPr>
              <a:t>Сложность диагностики вирусных заболеваний, связанный с их разнообразием и широким кругом доступных аналитических тестов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516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Задачи лабораторной диагностики вирусных инфекций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021432"/>
            <a:ext cx="8640960" cy="4495800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Этиологическая расшифровка инфекционного заболевания.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Идентификация биологического вида вируса-возбудителя.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Идентификация генотипа, </a:t>
            </a:r>
            <a:r>
              <a:rPr lang="ru-RU" sz="2200" dirty="0" err="1">
                <a:solidFill>
                  <a:schemeClr val="tx1"/>
                </a:solidFill>
              </a:rPr>
              <a:t>субтипа</a:t>
            </a:r>
            <a:r>
              <a:rPr lang="ru-RU" sz="2200" dirty="0">
                <a:solidFill>
                  <a:schemeClr val="tx1"/>
                </a:solidFill>
              </a:rPr>
              <a:t>, госпитального штамма.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Идентификация онкогенных генотипов вируса.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Идентификация вакцинных и «диких» вариантов вируса.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Дифференциация острой (первичной), ранее перенесенной инфекции или состояния </a:t>
            </a:r>
            <a:r>
              <a:rPr lang="ru-RU" sz="2200" dirty="0" err="1">
                <a:solidFill>
                  <a:schemeClr val="tx1"/>
                </a:solidFill>
              </a:rPr>
              <a:t>постпрививочного</a:t>
            </a:r>
            <a:r>
              <a:rPr lang="ru-RU" sz="2200" dirty="0">
                <a:solidFill>
                  <a:schemeClr val="tx1"/>
                </a:solidFill>
              </a:rPr>
              <a:t> иммунитета.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Дифференциация клинических фаз инфекции.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Дифференциация обострений и состояния ремиссии.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Контроль эффективности лечения вирусных инфекций.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Количественное определение вирусной нагрузки.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Выявление </a:t>
            </a:r>
            <a:r>
              <a:rPr lang="ru-RU" sz="2200" dirty="0" err="1">
                <a:solidFill>
                  <a:schemeClr val="tx1"/>
                </a:solidFill>
              </a:rPr>
              <a:t>СПИД-индикаторных</a:t>
            </a:r>
            <a:r>
              <a:rPr lang="ru-RU" sz="2200" dirty="0">
                <a:solidFill>
                  <a:schemeClr val="tx1"/>
                </a:solidFill>
              </a:rPr>
              <a:t> и </a:t>
            </a:r>
            <a:r>
              <a:rPr lang="ru-RU" sz="2200" dirty="0" err="1">
                <a:solidFill>
                  <a:schemeClr val="tx1"/>
                </a:solidFill>
              </a:rPr>
              <a:t>СПИД-ассоциированных</a:t>
            </a:r>
            <a:r>
              <a:rPr lang="ru-RU" sz="2200" dirty="0">
                <a:solidFill>
                  <a:schemeClr val="tx1"/>
                </a:solidFill>
              </a:rPr>
              <a:t> инфекций.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Выявление </a:t>
            </a:r>
            <a:r>
              <a:rPr lang="ru-RU" sz="2200" dirty="0" err="1">
                <a:solidFill>
                  <a:schemeClr val="tx1"/>
                </a:solidFill>
              </a:rPr>
              <a:t>микст-инфекции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Выявление оппортунистических инфекций у пациентов после трансплантации органов и тканей.</a:t>
            </a:r>
          </a:p>
          <a:p>
            <a:pPr algn="just">
              <a:spcBef>
                <a:spcPts val="0"/>
              </a:spcBef>
            </a:pPr>
            <a:r>
              <a:rPr lang="ru-RU" sz="2200" dirty="0">
                <a:solidFill>
                  <a:schemeClr val="tx1"/>
                </a:solidFill>
              </a:rPr>
              <a:t>Прогноз клинического исхода инфекции.</a:t>
            </a:r>
          </a:p>
        </p:txBody>
      </p:sp>
    </p:spTree>
    <p:extLst>
      <p:ext uri="{BB962C8B-B14F-4D97-AF65-F5344CB8AC3E}">
        <p14:creationId xmlns:p14="http://schemas.microsoft.com/office/powerpoint/2010/main" val="3553516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-27384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Задачи </a:t>
            </a:r>
            <a:r>
              <a:rPr lang="ru-RU" sz="3200" b="1" dirty="0" err="1">
                <a:solidFill>
                  <a:schemeClr val="tx1"/>
                </a:solidFill>
              </a:rPr>
              <a:t>донозологической</a:t>
            </a:r>
            <a:r>
              <a:rPr lang="ru-RU" sz="3200" b="1" dirty="0">
                <a:solidFill>
                  <a:schemeClr val="tx1"/>
                </a:solidFill>
              </a:rPr>
              <a:t> лабораторной диагностики вирусных инфекций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885528"/>
            <a:ext cx="8640960" cy="4495800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ru-RU" sz="2200" dirty="0" err="1">
                <a:solidFill>
                  <a:schemeClr val="tx1"/>
                </a:solidFill>
              </a:rPr>
              <a:t>Скрининговые</a:t>
            </a:r>
            <a:r>
              <a:rPr lang="ru-RU" sz="2200" dirty="0">
                <a:solidFill>
                  <a:schemeClr val="tx1"/>
                </a:solidFill>
              </a:rPr>
              <a:t> и профилактические исследования по выявлению </a:t>
            </a:r>
            <a:r>
              <a:rPr lang="ru-RU" sz="2200" b="1" dirty="0">
                <a:solidFill>
                  <a:schemeClr val="tx1"/>
                </a:solidFill>
              </a:rPr>
              <a:t>ВИЧ-инфекции</a:t>
            </a:r>
            <a:r>
              <a:rPr lang="ru-RU" sz="2200" dirty="0">
                <a:solidFill>
                  <a:schemeClr val="tx1"/>
                </a:solidFill>
              </a:rPr>
              <a:t> в различных группах населения.</a:t>
            </a:r>
          </a:p>
          <a:p>
            <a:pPr algn="just">
              <a:spcBef>
                <a:spcPts val="0"/>
              </a:spcBef>
            </a:pPr>
            <a:endParaRPr lang="ru-RU" sz="22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2200" dirty="0" err="1">
                <a:solidFill>
                  <a:schemeClr val="tx1"/>
                </a:solidFill>
              </a:rPr>
              <a:t>Скрининговые</a:t>
            </a:r>
            <a:r>
              <a:rPr lang="ru-RU" sz="2200" dirty="0">
                <a:solidFill>
                  <a:schemeClr val="tx1"/>
                </a:solidFill>
              </a:rPr>
              <a:t> и профилактические исследования по выявлению </a:t>
            </a:r>
            <a:r>
              <a:rPr lang="ru-RU" sz="2200" b="1" dirty="0">
                <a:solidFill>
                  <a:schemeClr val="tx1"/>
                </a:solidFill>
              </a:rPr>
              <a:t>вирусных гепатитов В и С в группах риска.</a:t>
            </a:r>
          </a:p>
        </p:txBody>
      </p:sp>
    </p:spTree>
    <p:extLst>
      <p:ext uri="{BB962C8B-B14F-4D97-AF65-F5344CB8AC3E}">
        <p14:creationId xmlns:p14="http://schemas.microsoft.com/office/powerpoint/2010/main" val="3553516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160239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Задачи </a:t>
            </a:r>
            <a:r>
              <a:rPr lang="ru-RU" sz="3200" b="1" dirty="0" err="1">
                <a:solidFill>
                  <a:schemeClr val="tx1"/>
                </a:solidFill>
              </a:rPr>
              <a:t>пре</a:t>
            </a:r>
            <a:r>
              <a:rPr lang="ru-RU" sz="3200" b="1" dirty="0">
                <a:solidFill>
                  <a:schemeClr val="tx1"/>
                </a:solidFill>
              </a:rPr>
              <a:t>-, пери- и постнатальной лабораторной диагностики вирусных инфекций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772816"/>
            <a:ext cx="8640960" cy="4495800"/>
          </a:xfrm>
        </p:spPr>
        <p:txBody>
          <a:bodyPr/>
          <a:lstStyle/>
          <a:p>
            <a:pPr algn="just"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Выявление или исключение инфекций </a:t>
            </a:r>
            <a:r>
              <a:rPr lang="ru-RU" sz="2200" dirty="0">
                <a:solidFill>
                  <a:schemeClr val="tx1"/>
                </a:solidFill>
              </a:rPr>
              <a:t>TORCH-комплекса, вирусных гепатитов В и С, ВИЧ-инфекции, сифилиса, </a:t>
            </a:r>
            <a:r>
              <a:rPr lang="ru-RU" sz="2200" dirty="0" err="1">
                <a:solidFill>
                  <a:schemeClr val="tx1"/>
                </a:solidFill>
              </a:rPr>
              <a:t>хламидиоза</a:t>
            </a:r>
            <a:r>
              <a:rPr lang="ru-RU" sz="2200" dirty="0">
                <a:solidFill>
                  <a:schemeClr val="tx1"/>
                </a:solidFill>
              </a:rPr>
              <a:t>, гонококковой инфекции, </a:t>
            </a:r>
            <a:r>
              <a:rPr lang="ru-RU" sz="2200" dirty="0" err="1">
                <a:solidFill>
                  <a:schemeClr val="tx1"/>
                </a:solidFill>
              </a:rPr>
              <a:t>листериоза</a:t>
            </a:r>
            <a:r>
              <a:rPr lang="ru-RU" sz="2200" dirty="0">
                <a:solidFill>
                  <a:schemeClr val="tx1"/>
                </a:solidFill>
              </a:rPr>
              <a:t> у беременных.</a:t>
            </a:r>
          </a:p>
          <a:p>
            <a:pPr algn="just"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Определение иммунной защищенности беременных и определение группы риска перинатальной инфекции TORCH-комплекса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Выявление внутриутробной инфекции</a:t>
            </a:r>
          </a:p>
          <a:p>
            <a:pPr algn="just"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Обоснование медицинских показаний к искусственному прерыванию беременности </a:t>
            </a:r>
            <a:r>
              <a:rPr lang="ru-RU" sz="2200" dirty="0">
                <a:solidFill>
                  <a:schemeClr val="tx1"/>
                </a:solidFill>
              </a:rPr>
              <a:t>в связи с выявлением инфекционных заболеваний беременных и перинатальной инфекции.</a:t>
            </a:r>
          </a:p>
          <a:p>
            <a:pPr algn="just"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Выявление рисков </a:t>
            </a:r>
            <a:r>
              <a:rPr lang="ru-RU" sz="2200" b="1" dirty="0" err="1">
                <a:solidFill>
                  <a:schemeClr val="tx1"/>
                </a:solidFill>
              </a:rPr>
              <a:t>интранатального</a:t>
            </a:r>
            <a:r>
              <a:rPr lang="ru-RU" sz="2200" b="1" dirty="0">
                <a:solidFill>
                  <a:schemeClr val="tx1"/>
                </a:solidFill>
              </a:rPr>
              <a:t> инфицирования плода</a:t>
            </a:r>
            <a:r>
              <a:rPr lang="ru-RU" sz="2200" dirty="0">
                <a:solidFill>
                  <a:schemeClr val="tx1"/>
                </a:solidFill>
              </a:rPr>
              <a:t>.</a:t>
            </a:r>
          </a:p>
          <a:p>
            <a:pPr algn="just">
              <a:spcBef>
                <a:spcPts val="0"/>
              </a:spcBef>
            </a:pPr>
            <a:r>
              <a:rPr lang="ru-RU" sz="2200" b="1" dirty="0">
                <a:solidFill>
                  <a:schemeClr val="tx1"/>
                </a:solidFill>
              </a:rPr>
              <a:t>Дифференциация пери-, </a:t>
            </a:r>
            <a:r>
              <a:rPr lang="ru-RU" sz="2200" b="1" dirty="0" err="1">
                <a:solidFill>
                  <a:schemeClr val="tx1"/>
                </a:solidFill>
              </a:rPr>
              <a:t>интра</a:t>
            </a:r>
            <a:r>
              <a:rPr lang="ru-RU" sz="2200" b="1" dirty="0">
                <a:solidFill>
                  <a:schemeClr val="tx1"/>
                </a:solidFill>
              </a:rPr>
              <a:t>- и постнатальной инфекции новорожденных.</a:t>
            </a:r>
          </a:p>
        </p:txBody>
      </p:sp>
    </p:spTree>
    <p:extLst>
      <p:ext uri="{BB962C8B-B14F-4D97-AF65-F5344CB8AC3E}">
        <p14:creationId xmlns:p14="http://schemas.microsoft.com/office/powerpoint/2010/main" val="3553516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88231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Клинические особенности вирусных инфекций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813520"/>
            <a:ext cx="8640960" cy="4495800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  <a:p>
            <a:pPr lvl="2"/>
            <a:r>
              <a:rPr lang="ru-RU" sz="2400" b="1" dirty="0">
                <a:solidFill>
                  <a:schemeClr val="tx1"/>
                </a:solidFill>
              </a:rPr>
              <a:t>Сложность клинической диагностики </a:t>
            </a:r>
            <a:r>
              <a:rPr lang="ru-RU" sz="2400" dirty="0">
                <a:solidFill>
                  <a:schemeClr val="tx1"/>
                </a:solidFill>
              </a:rPr>
              <a:t>- разные вирусы вызывают сходные клинические синдромы;</a:t>
            </a:r>
          </a:p>
          <a:p>
            <a:pPr lvl="2"/>
            <a:endParaRPr lang="ru-RU" sz="2400" dirty="0">
              <a:solidFill>
                <a:schemeClr val="tx1"/>
              </a:solidFill>
            </a:endParaRPr>
          </a:p>
          <a:p>
            <a:pPr lvl="2"/>
            <a:r>
              <a:rPr lang="ru-RU" sz="2400" b="1" dirty="0" err="1">
                <a:solidFill>
                  <a:schemeClr val="tx1"/>
                </a:solidFill>
              </a:rPr>
              <a:t>Полиморфность</a:t>
            </a:r>
            <a:r>
              <a:rPr lang="ru-RU" sz="2400" b="1" dirty="0">
                <a:solidFill>
                  <a:schemeClr val="tx1"/>
                </a:solidFill>
              </a:rPr>
              <a:t> клинической симптоматики </a:t>
            </a:r>
            <a:r>
              <a:rPr lang="ru-RU" sz="2400" dirty="0">
                <a:solidFill>
                  <a:schemeClr val="tx1"/>
                </a:solidFill>
              </a:rPr>
              <a:t>- одни и те же вирусы индуцируют развитие разнообразных клинических синдромов.</a:t>
            </a:r>
          </a:p>
        </p:txBody>
      </p:sp>
    </p:spTree>
    <p:extLst>
      <p:ext uri="{BB962C8B-B14F-4D97-AF65-F5344CB8AC3E}">
        <p14:creationId xmlns:p14="http://schemas.microsoft.com/office/powerpoint/2010/main" val="1115207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07504" y="88231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>
                <a:solidFill>
                  <a:schemeClr val="tx1"/>
                </a:solidFill>
              </a:rPr>
              <a:t>Патогенетические особенности течения вирусных инфекций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525488"/>
            <a:ext cx="8568952" cy="4495800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</a:rPr>
              <a:t>Цитодеструктивное</a:t>
            </a:r>
            <a:r>
              <a:rPr lang="ru-RU" dirty="0">
                <a:solidFill>
                  <a:schemeClr val="tx1"/>
                </a:solidFill>
              </a:rPr>
              <a:t> действие</a:t>
            </a:r>
          </a:p>
          <a:p>
            <a:r>
              <a:rPr lang="ru-RU" dirty="0">
                <a:solidFill>
                  <a:schemeClr val="tx1"/>
                </a:solidFill>
              </a:rPr>
              <a:t>Токсическое действие</a:t>
            </a:r>
          </a:p>
          <a:p>
            <a:r>
              <a:rPr lang="ru-RU" dirty="0">
                <a:solidFill>
                  <a:schemeClr val="tx1"/>
                </a:solidFill>
              </a:rPr>
              <a:t>Метаболическое действие</a:t>
            </a:r>
          </a:p>
          <a:p>
            <a:r>
              <a:rPr lang="ru-RU" sz="2400" dirty="0">
                <a:solidFill>
                  <a:schemeClr val="tx1"/>
                </a:solidFill>
              </a:rPr>
              <a:t>Аутоиммунные </a:t>
            </a:r>
            <a:r>
              <a:rPr lang="ru-RU" dirty="0">
                <a:solidFill>
                  <a:schemeClr val="tx1"/>
                </a:solidFill>
              </a:rPr>
              <a:t>и иммунопатологические </a:t>
            </a:r>
            <a:r>
              <a:rPr lang="ru-RU" sz="2400" dirty="0">
                <a:solidFill>
                  <a:schemeClr val="tx1"/>
                </a:solidFill>
              </a:rPr>
              <a:t>реакции</a:t>
            </a:r>
          </a:p>
          <a:p>
            <a:r>
              <a:rPr lang="ru-RU" dirty="0">
                <a:solidFill>
                  <a:schemeClr val="tx1"/>
                </a:solidFill>
              </a:rPr>
              <a:t>Сенсибилизирующее действие</a:t>
            </a:r>
          </a:p>
          <a:p>
            <a:r>
              <a:rPr lang="ru-RU" sz="2400" dirty="0">
                <a:solidFill>
                  <a:schemeClr val="tx1"/>
                </a:solidFill>
              </a:rPr>
              <a:t>Интеграционные взаимодействия</a:t>
            </a:r>
          </a:p>
          <a:p>
            <a:r>
              <a:rPr lang="ru-RU" dirty="0">
                <a:solidFill>
                  <a:schemeClr val="tx1"/>
                </a:solidFill>
              </a:rPr>
              <a:t>Мутагенный и онкогенный эффекты</a:t>
            </a:r>
          </a:p>
        </p:txBody>
      </p:sp>
    </p:spTree>
    <p:extLst>
      <p:ext uri="{BB962C8B-B14F-4D97-AF65-F5344CB8AC3E}">
        <p14:creationId xmlns:p14="http://schemas.microsoft.com/office/powerpoint/2010/main" val="1960057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>
          <a:xfrm>
            <a:off x="179512" y="88231"/>
            <a:ext cx="8856984" cy="1252537"/>
          </a:xfrm>
        </p:spPr>
        <p:txBody>
          <a:bodyPr/>
          <a:lstStyle/>
          <a:p>
            <a:pPr eaLnBrk="1" hangingPunct="1"/>
            <a:r>
              <a:rPr lang="ru-RU" sz="3200" b="1" dirty="0" err="1">
                <a:solidFill>
                  <a:schemeClr val="tx1"/>
                </a:solidFill>
              </a:rPr>
              <a:t>Цитодеструктивное</a:t>
            </a:r>
            <a:r>
              <a:rPr lang="ru-RU" sz="3200" b="1" dirty="0">
                <a:solidFill>
                  <a:schemeClr val="tx1"/>
                </a:solidFill>
              </a:rPr>
              <a:t> и токсическое действие вирусов</a:t>
            </a:r>
            <a:endParaRPr lang="ru-RU" altLang="ru-RU" sz="3200" b="1" dirty="0">
              <a:solidFill>
                <a:schemeClr val="tx1"/>
              </a:solidFill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741512"/>
            <a:ext cx="8640960" cy="44958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Вирусы </a:t>
            </a:r>
            <a:r>
              <a:rPr lang="ru-RU" b="1" dirty="0">
                <a:solidFill>
                  <a:schemeClr val="tx1"/>
                </a:solidFill>
              </a:rPr>
              <a:t>запускают </a:t>
            </a:r>
            <a:r>
              <a:rPr lang="ru-RU" b="1" dirty="0" err="1">
                <a:solidFill>
                  <a:schemeClr val="tx1"/>
                </a:solidFill>
              </a:rPr>
              <a:t>апоптоз</a:t>
            </a:r>
            <a:r>
              <a:rPr lang="ru-RU" b="1" dirty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клеток. 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Подавляют синтез клеточных ДНК, РНК и белков, разрушением клеточных лизосом и высвобождением </a:t>
            </a:r>
            <a:r>
              <a:rPr lang="ru-RU" b="1" dirty="0" err="1">
                <a:solidFill>
                  <a:schemeClr val="tx1"/>
                </a:solidFill>
              </a:rPr>
              <a:t>лизосомальных</a:t>
            </a:r>
            <a:r>
              <a:rPr lang="ru-RU" b="1" dirty="0">
                <a:solidFill>
                  <a:schemeClr val="tx1"/>
                </a:solidFill>
              </a:rPr>
              <a:t> ферментов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Гибель клеток способствует развитию интоксикации (респираторные инфекции, ВИЧ)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1931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22908</TotalTime>
  <Words>1172</Words>
  <Application>Microsoft Office PowerPoint</Application>
  <PresentationFormat>Экран (4:3)</PresentationFormat>
  <Paragraphs>171</Paragraphs>
  <Slides>24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Candara</vt:lpstr>
      <vt:lpstr>Symbol</vt:lpstr>
      <vt:lpstr>Волна</vt:lpstr>
      <vt:lpstr>Лабораторная диагностика вирусных инфекций</vt:lpstr>
      <vt:lpstr>Вирусные болезни человека</vt:lpstr>
      <vt:lpstr>Диагностика вирусных инфекций. Актуальность.</vt:lpstr>
      <vt:lpstr>Задачи лабораторной диагностики вирусных инфекций</vt:lpstr>
      <vt:lpstr>Задачи донозологической лабораторной диагностики вирусных инфекций</vt:lpstr>
      <vt:lpstr>Задачи пре-, пери- и постнатальной лабораторной диагностики вирусных инфекций</vt:lpstr>
      <vt:lpstr>Клинические особенности вирусных инфекций</vt:lpstr>
      <vt:lpstr>Патогенетические особенности течения вирусных инфекций</vt:lpstr>
      <vt:lpstr>Цитодеструктивное и токсическое действие вирусов</vt:lpstr>
      <vt:lpstr>Метаболические нарушения при вирусных инфекциях</vt:lpstr>
      <vt:lpstr>Иммунопатологические реакции при вирусных инфекциях</vt:lpstr>
      <vt:lpstr>Сенсибилизирующее влияние вирусных инфекций</vt:lpstr>
      <vt:lpstr>Интеграционные взаимодействия (1)</vt:lpstr>
      <vt:lpstr>Интеграционные взаимодействия (2)</vt:lpstr>
      <vt:lpstr>Иммуносупрессивное влияние вирусной инфекции</vt:lpstr>
      <vt:lpstr>Мутагенный и онкогенный эффекты вирусов</vt:lpstr>
      <vt:lpstr>Онкогенные вирусы</vt:lpstr>
      <vt:lpstr>Классические методы выделения и идентификации вирусов</vt:lpstr>
      <vt:lpstr>Цель и задачи лабораторной диагностики вирусных инфекций</vt:lpstr>
      <vt:lpstr>Методы для выявления возбудителя в клиническом материале</vt:lpstr>
      <vt:lpstr>Выбор метода для выявления возбудителя в клиническом материале</vt:lpstr>
      <vt:lpstr>Методы серологической диагностики вирусных инфекций</vt:lpstr>
      <vt:lpstr>Принципы серологической диагностики вирусных инфекций</vt:lpstr>
      <vt:lpstr>Вопросы?</vt:lpstr>
    </vt:vector>
  </TitlesOfParts>
  <Company>Krokoz™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 D:  Значение в терапии остеопороза</dc:title>
  <dc:creator>Name</dc:creator>
  <cp:lastModifiedBy>Boris Zavodovsky</cp:lastModifiedBy>
  <cp:revision>5911</cp:revision>
  <cp:lastPrinted>2014-07-23T05:43:04Z</cp:lastPrinted>
  <dcterms:created xsi:type="dcterms:W3CDTF">2013-05-03T07:25:23Z</dcterms:created>
  <dcterms:modified xsi:type="dcterms:W3CDTF">2023-08-14T07:28:25Z</dcterms:modified>
</cp:coreProperties>
</file>