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6" r:id="rId1"/>
    <p:sldMasterId id="2147483857" r:id="rId2"/>
  </p:sldMasterIdLst>
  <p:notesMasterIdLst>
    <p:notesMasterId r:id="rId72"/>
  </p:notesMasterIdLst>
  <p:sldIdLst>
    <p:sldId id="337" r:id="rId3"/>
    <p:sldId id="338" r:id="rId4"/>
    <p:sldId id="339" r:id="rId5"/>
    <p:sldId id="258" r:id="rId6"/>
    <p:sldId id="260" r:id="rId7"/>
    <p:sldId id="341" r:id="rId8"/>
    <p:sldId id="262" r:id="rId9"/>
    <p:sldId id="310" r:id="rId10"/>
    <p:sldId id="311" r:id="rId11"/>
    <p:sldId id="264" r:id="rId12"/>
    <p:sldId id="265" r:id="rId13"/>
    <p:sldId id="266" r:id="rId14"/>
    <p:sldId id="342" r:id="rId15"/>
    <p:sldId id="267" r:id="rId16"/>
    <p:sldId id="268" r:id="rId17"/>
    <p:sldId id="270" r:id="rId18"/>
    <p:sldId id="271" r:id="rId19"/>
    <p:sldId id="272" r:id="rId20"/>
    <p:sldId id="273" r:id="rId21"/>
    <p:sldId id="346" r:id="rId22"/>
    <p:sldId id="287" r:id="rId23"/>
    <p:sldId id="288" r:id="rId24"/>
    <p:sldId id="289" r:id="rId25"/>
    <p:sldId id="290" r:id="rId26"/>
    <p:sldId id="291" r:id="rId27"/>
    <p:sldId id="292" r:id="rId28"/>
    <p:sldId id="294" r:id="rId29"/>
    <p:sldId id="296" r:id="rId30"/>
    <p:sldId id="297" r:id="rId31"/>
    <p:sldId id="344" r:id="rId32"/>
    <p:sldId id="312" r:id="rId33"/>
    <p:sldId id="281" r:id="rId34"/>
    <p:sldId id="279" r:id="rId35"/>
    <p:sldId id="274" r:id="rId36"/>
    <p:sldId id="282" r:id="rId37"/>
    <p:sldId id="284" r:id="rId38"/>
    <p:sldId id="278" r:id="rId39"/>
    <p:sldId id="276" r:id="rId40"/>
    <p:sldId id="345" r:id="rId41"/>
    <p:sldId id="293" r:id="rId42"/>
    <p:sldId id="313" r:id="rId43"/>
    <p:sldId id="314" r:id="rId44"/>
    <p:sldId id="315" r:id="rId45"/>
    <p:sldId id="316" r:id="rId46"/>
    <p:sldId id="317" r:id="rId47"/>
    <p:sldId id="318" r:id="rId48"/>
    <p:sldId id="319" r:id="rId49"/>
    <p:sldId id="320" r:id="rId50"/>
    <p:sldId id="321" r:id="rId51"/>
    <p:sldId id="323" r:id="rId52"/>
    <p:sldId id="322" r:id="rId53"/>
    <p:sldId id="324" r:id="rId54"/>
    <p:sldId id="325" r:id="rId55"/>
    <p:sldId id="326" r:id="rId56"/>
    <p:sldId id="327" r:id="rId57"/>
    <p:sldId id="277" r:id="rId58"/>
    <p:sldId id="285" r:id="rId59"/>
    <p:sldId id="286" r:id="rId60"/>
    <p:sldId id="328" r:id="rId61"/>
    <p:sldId id="329" r:id="rId62"/>
    <p:sldId id="330" r:id="rId63"/>
    <p:sldId id="336" r:id="rId64"/>
    <p:sldId id="347" r:id="rId65"/>
    <p:sldId id="331" r:id="rId66"/>
    <p:sldId id="332" r:id="rId67"/>
    <p:sldId id="333" r:id="rId68"/>
    <p:sldId id="334" r:id="rId69"/>
    <p:sldId id="335" r:id="rId70"/>
    <p:sldId id="343" r:id="rId71"/>
  </p:sldIdLst>
  <p:sldSz cx="12192000" cy="6858000"/>
  <p:notesSz cx="6858000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426" autoAdjust="0"/>
    <p:restoredTop sz="94061" autoAdjust="0"/>
  </p:normalViewPr>
  <p:slideViewPr>
    <p:cSldViewPr>
      <p:cViewPr>
        <p:scale>
          <a:sx n="60" d="100"/>
          <a:sy n="60" d="100"/>
        </p:scale>
        <p:origin x="552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-34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BBCDF1D-50AA-1D5F-FC99-72D72680D9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3A23E4E-607F-058C-9F44-997E5CBDC4A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4A631A-2853-4136-B129-8119B025874D}" type="datetimeFigureOut">
              <a:rPr lang="ru-RU"/>
              <a:pPr>
                <a:defRPr/>
              </a:pPr>
              <a:t>26.05.2025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7D8040D4-2E46-439E-3890-B266122E7C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45605997-07B4-335D-1E49-EA64313E38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714875"/>
            <a:ext cx="5486400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DE6187-A22D-C76B-0EE1-D617DE7F9F6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80D524-9EC9-E73D-033C-EAA156F24A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DCB3931-7D63-4D77-9E02-D1D4E8BF9C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fontAlgn="auto">
              <a:spcAft>
                <a:spcPts val="0"/>
              </a:spcAft>
              <a:buFontTx/>
              <a:buNone/>
              <a:defRPr/>
            </a:pPr>
            <a:r>
              <a:rPr lang="ru-RU" altLang="ru-RU" sz="1200" dirty="0"/>
              <a:t>Под воздействием высоких концентраций цитокинов</a:t>
            </a:r>
            <a:r>
              <a:rPr lang="ru-RU" altLang="ru-RU" sz="1200" b="1" dirty="0"/>
              <a:t>:</a:t>
            </a:r>
            <a:r>
              <a:rPr lang="en-US" altLang="ru-RU" sz="1200" b="1" dirty="0"/>
              <a:t>  </a:t>
            </a:r>
            <a:r>
              <a:rPr lang="ru-RU" altLang="ru-RU" sz="1200" b="1" dirty="0"/>
              <a:t>фактора некроза опухоли, интерлейкинов 1 и 6, интерферона-гамма </a:t>
            </a:r>
            <a:r>
              <a:rPr lang="ru-RU" altLang="ru-RU" sz="1200" dirty="0"/>
              <a:t>у экспериментальных животных происходили существенные </a:t>
            </a:r>
            <a:r>
              <a:rPr lang="ru-RU" altLang="ru-RU" sz="1200" b="1" dirty="0"/>
              <a:t>изменения в общем пуле свободных аминокислот плазмы</a:t>
            </a:r>
            <a:r>
              <a:rPr lang="ru-RU" altLang="ru-RU" sz="1200" dirty="0"/>
              <a:t> - аргинина, орнитина, глутамина, фенилаланина, </a:t>
            </a:r>
            <a:r>
              <a:rPr lang="ru-RU" altLang="ru-RU" sz="1200" dirty="0" err="1"/>
              <a:t>пролина</a:t>
            </a:r>
            <a:r>
              <a:rPr lang="ru-RU" altLang="ru-RU" sz="1200" dirty="0"/>
              <a:t>, </a:t>
            </a:r>
            <a:r>
              <a:rPr lang="ru-RU" altLang="ru-RU" sz="1200" dirty="0" err="1"/>
              <a:t>аланинa</a:t>
            </a:r>
            <a:r>
              <a:rPr lang="ru-RU" altLang="ru-RU" sz="1200" dirty="0"/>
              <a:t>. </a:t>
            </a:r>
          </a:p>
          <a:p>
            <a:pPr indent="27305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1200" dirty="0"/>
              <a:t>Уровень цитокинов коррелирует с </a:t>
            </a:r>
            <a:r>
              <a:rPr lang="ru-RU" altLang="ru-RU" sz="1200" b="1" dirty="0"/>
              <a:t>выраженностью катаболизма, расстройствами кислородного транспорта, функциональными нарушениями в жизненно важных органах</a:t>
            </a:r>
            <a:r>
              <a:rPr lang="ru-RU" altLang="ru-RU" b="1" dirty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CB3931-7D63-4D77-9E02-D1D4E8BF9CE6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6388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2049" y="182765"/>
            <a:ext cx="9049881" cy="473656"/>
          </a:xfrm>
          <a:prstGeom prst="rect">
            <a:avLst/>
          </a:prstGeom>
        </p:spPr>
        <p:txBody>
          <a:bodyPr/>
          <a:lstStyle>
            <a:lvl1pPr>
              <a:defRPr sz="3078" b="1" i="0">
                <a:solidFill>
                  <a:srgbClr val="E4C6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3840481"/>
            <a:ext cx="8534400" cy="368434"/>
          </a:xfrm>
          <a:prstGeom prst="rect">
            <a:avLst/>
          </a:prstGeom>
        </p:spPr>
        <p:txBody>
          <a:bodyPr/>
          <a:lstStyle>
            <a:lvl1pPr>
              <a:defRPr sz="2394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DD73FD23-5B50-CF9B-9AE2-14E9BDFD0D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C51A61A9-50A9-3C14-89E8-429E463766A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8FB4C-F41A-422F-B8A7-B8F44E10E3EF}" type="datetimeFigureOut">
              <a:rPr lang="en-US"/>
              <a:pPr>
                <a:defRPr/>
              </a:pPr>
              <a:t>5/26/2025</a:t>
            </a:fld>
            <a:endParaRPr 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CA96A016-13EC-395C-A77E-A5EAAB01B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9C220-9DA4-4A68-A0BF-E1725E1490F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5470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B79EBEC-80DB-6E94-5F7B-1D257EE0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F82DD-5DDB-4504-B790-E02891DBEE0F}" type="datetimeFigureOut">
              <a:rPr lang="en-US"/>
              <a:pPr>
                <a:defRPr/>
              </a:pPr>
              <a:t>5/26/2025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F1BA563-F789-F290-FB6D-9277F2A2C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02B4BD6-D819-7BAD-69DC-1A848788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958CA-951A-4CC2-83A0-484664665D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120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2D44A42-AA4C-47A2-4D44-89A843058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B71BC-9483-49C1-B714-C65CBEB9B70C}" type="datetimeFigureOut">
              <a:rPr lang="en-US"/>
              <a:pPr>
                <a:defRPr/>
              </a:pPr>
              <a:t>5/26/2025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06D9EC0-FCAF-78A4-F683-BA491EB04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4A85EEF-784C-5A67-504C-9DDFAC6D1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8FEF3-DD26-4EA1-9DE6-CC5B0B595E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653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0127D74-9191-2349-DB40-BEFD5D616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BF227-4B01-4403-9BD1-EA69EC01C604}" type="datetimeFigureOut">
              <a:rPr lang="en-US"/>
              <a:pPr>
                <a:defRPr/>
              </a:pPr>
              <a:t>5/26/2025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7867FE2-4542-61AC-456F-9E7D13A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D73111A-1639-6A27-C00E-145409888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0CA56-5D51-4A8C-9876-60F45AF76A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565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FB45B4-1D0E-0C58-245C-F8DFA22AB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5ACFC6-BAB3-A5AF-C8CB-D7112E951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B39B3C-28C6-9635-280F-C3B170620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6092B-3659-4DAF-95A1-32DF65E543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125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332F958-7E32-BA02-847E-E21586E06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8D636-5620-4FB8-BAAB-711FC4739B0F}" type="datetimeFigureOut">
              <a:rPr lang="en-US"/>
              <a:pPr>
                <a:defRPr/>
              </a:pPr>
              <a:t>5/26/2025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21F662-FE95-2769-F4E4-FBFDE110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235461-DAE6-9E6C-43FA-42394A2D6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78B0E-44F9-44B6-BB64-6818DEFD2D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228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79E3D9A-C549-F797-D510-715A8E049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0BC1D-35AB-4283-8A24-865E3571BCD2}" type="datetimeFigureOut">
              <a:rPr lang="en-US"/>
              <a:pPr>
                <a:defRPr/>
              </a:pPr>
              <a:t>5/26/2025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D825AD-CDDC-1376-36EC-F44F7AE32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610E23C-A3B7-49EA-34EC-B37C60666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2790F-9D8A-4CE5-8051-AC58FF968A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61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14937-B655-283D-2879-7A2E4DC4F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EDE5C-20C6-4D9B-A4D2-AB97E3E83EF3}" type="datetimeFigureOut">
              <a:rPr lang="en-US"/>
              <a:pPr>
                <a:defRPr/>
              </a:pPr>
              <a:t>5/26/2025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C3782-4016-2A48-3AB1-164FE9F86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9DC8D-2054-DE2D-2CD5-098E03AD9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D7792-7F45-40E9-8E6F-3D4D1C441C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751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08F49-6486-7643-90C1-74B828F35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D415D-D6B6-45CB-9EC5-8F1ED5962A30}" type="datetimeFigureOut">
              <a:rPr lang="en-US"/>
              <a:pPr>
                <a:defRPr/>
              </a:pPr>
              <a:t>5/26/2025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CD2BD-D011-611E-77D3-B7E7253DF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FD6F9-2191-FFB6-4C39-212E5EE4A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8F9FE-FFC5-4E03-A7B4-FDA25CE134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0817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g object 16">
            <a:extLst>
              <a:ext uri="{FF2B5EF4-FFF2-40B4-BE49-F238E27FC236}">
                <a16:creationId xmlns:a16="http://schemas.microsoft.com/office/drawing/2014/main" id="{1CDE6030-D5FE-7894-2716-C26F83599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older 2">
            <a:extLst>
              <a:ext uri="{FF2B5EF4-FFF2-40B4-BE49-F238E27FC236}">
                <a16:creationId xmlns:a16="http://schemas.microsoft.com/office/drawing/2014/main" id="{5D3DC5B0-FC40-1330-D800-46E2B86FFA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3">
            <a:extLst>
              <a:ext uri="{FF2B5EF4-FFF2-40B4-BE49-F238E27FC236}">
                <a16:creationId xmlns:a16="http://schemas.microsoft.com/office/drawing/2014/main" id="{7C178499-9B8B-83E1-C02F-02197BBC2FF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BEB45CE-346E-4575-AAA7-A92EFE3B50C8}" type="datetimeFigureOut">
              <a:rPr lang="en-US"/>
              <a:pPr>
                <a:defRPr/>
              </a:pPr>
              <a:t>5/26/2025</a:t>
            </a:fld>
            <a:endParaRPr lang="en-US"/>
          </a:p>
        </p:txBody>
      </p:sp>
      <p:sp>
        <p:nvSpPr>
          <p:cNvPr id="5" name="Holder 4">
            <a:extLst>
              <a:ext uri="{FF2B5EF4-FFF2-40B4-BE49-F238E27FC236}">
                <a16:creationId xmlns:a16="http://schemas.microsoft.com/office/drawing/2014/main" id="{C87825E7-9943-D2E6-8AF5-E40E30C76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AFDA5AF-7618-409C-8726-DCF7085B8A6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9602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2050" y="340034"/>
            <a:ext cx="7575112" cy="631562"/>
          </a:xfrm>
        </p:spPr>
        <p:txBody>
          <a:bodyPr lIns="0" tIns="0" rIns="0" bIns="0"/>
          <a:lstStyle>
            <a:lvl1pPr>
              <a:defRPr sz="4104" b="1" i="0">
                <a:solidFill>
                  <a:srgbClr val="E4C6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0210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2049" y="340034"/>
            <a:ext cx="7575112" cy="473656"/>
          </a:xfrm>
        </p:spPr>
        <p:txBody>
          <a:bodyPr/>
          <a:lstStyle>
            <a:lvl1pPr>
              <a:defRPr sz="3078" b="1" i="0">
                <a:solidFill>
                  <a:srgbClr val="E4C6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2049" y="1477436"/>
            <a:ext cx="10937324" cy="368434"/>
          </a:xfrm>
        </p:spPr>
        <p:txBody>
          <a:bodyPr/>
          <a:lstStyle>
            <a:lvl1pPr>
              <a:defRPr sz="2394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E8914015-7461-E1F4-7125-9331100A20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CD3EFFD8-24C5-EA3A-F553-8932042255B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5FC82-6714-4FF3-94BA-CB5B9F5F1AE1}" type="datetimeFigureOut">
              <a:rPr lang="en-US"/>
              <a:pPr>
                <a:defRPr/>
              </a:pPr>
              <a:t>5/26/2025</a:t>
            </a:fld>
            <a:endParaRPr 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18DC8ADE-ED90-58A6-B947-239EB06B0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04C67-47C0-4DDB-AFC8-246D44BCA2C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6757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2049" y="340034"/>
            <a:ext cx="7575112" cy="473656"/>
          </a:xfrm>
        </p:spPr>
        <p:txBody>
          <a:bodyPr/>
          <a:lstStyle>
            <a:lvl1pPr>
              <a:defRPr sz="3078" b="1" i="0">
                <a:solidFill>
                  <a:srgbClr val="E4C6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1" y="1577342"/>
            <a:ext cx="5303520" cy="430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2"/>
            <a:ext cx="5303520" cy="430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>
            <a:extLst>
              <a:ext uri="{FF2B5EF4-FFF2-40B4-BE49-F238E27FC236}">
                <a16:creationId xmlns:a16="http://schemas.microsoft.com/office/drawing/2014/main" id="{14867270-B44F-4398-4CB1-45BFFB436C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9D264BF5-8882-7479-C71E-B6FF440CE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AAE89-35F5-46D5-ADDB-3F7132C1AB5B}" type="datetimeFigureOut">
              <a:rPr lang="en-US"/>
              <a:pPr>
                <a:defRPr/>
              </a:pPr>
              <a:t>5/26/2025</a:t>
            </a:fld>
            <a:endParaRPr lang="en-US"/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8055CCDC-C372-E8FD-E13A-07EF7CA90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0EBBC-8835-40D5-9839-F2EAF01FAD1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6536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2049" y="340034"/>
            <a:ext cx="7575112" cy="473656"/>
          </a:xfrm>
        </p:spPr>
        <p:txBody>
          <a:bodyPr/>
          <a:lstStyle>
            <a:lvl1pPr>
              <a:defRPr sz="3078" b="1" i="0">
                <a:solidFill>
                  <a:srgbClr val="E4C6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C3F20E96-402E-A49C-A9A1-2978C886C6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>
            <a:extLst>
              <a:ext uri="{FF2B5EF4-FFF2-40B4-BE49-F238E27FC236}">
                <a16:creationId xmlns:a16="http://schemas.microsoft.com/office/drawing/2014/main" id="{781540E8-D4C4-D3F6-77DB-B80DA94A238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D38DA-EC8E-40DF-A695-D796A61D4E31}" type="datetimeFigureOut">
              <a:rPr lang="en-US"/>
              <a:pPr>
                <a:defRPr/>
              </a:pPr>
              <a:t>5/26/2025</a:t>
            </a:fld>
            <a:endParaRPr lang="en-US"/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732863F3-E826-9B42-AD96-6A9C77761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5D0A2-9A17-4071-8E46-4CDF930D58A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4555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g object 16">
            <a:extLst>
              <a:ext uri="{FF2B5EF4-FFF2-40B4-BE49-F238E27FC236}">
                <a16:creationId xmlns:a16="http://schemas.microsoft.com/office/drawing/2014/main" id="{1CDE6030-D5FE-7894-2716-C26F83599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older 2">
            <a:extLst>
              <a:ext uri="{FF2B5EF4-FFF2-40B4-BE49-F238E27FC236}">
                <a16:creationId xmlns:a16="http://schemas.microsoft.com/office/drawing/2014/main" id="{5D3DC5B0-FC40-1330-D800-46E2B86FFA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3">
            <a:extLst>
              <a:ext uri="{FF2B5EF4-FFF2-40B4-BE49-F238E27FC236}">
                <a16:creationId xmlns:a16="http://schemas.microsoft.com/office/drawing/2014/main" id="{7C178499-9B8B-83E1-C02F-02197BBC2FF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BEB45CE-346E-4575-AAA7-A92EFE3B50C8}" type="datetimeFigureOut">
              <a:rPr lang="en-US"/>
              <a:pPr>
                <a:defRPr/>
              </a:pPr>
              <a:t>5/26/2025</a:t>
            </a:fld>
            <a:endParaRPr lang="en-US"/>
          </a:p>
        </p:txBody>
      </p:sp>
      <p:sp>
        <p:nvSpPr>
          <p:cNvPr id="5" name="Holder 4">
            <a:extLst>
              <a:ext uri="{FF2B5EF4-FFF2-40B4-BE49-F238E27FC236}">
                <a16:creationId xmlns:a16="http://schemas.microsoft.com/office/drawing/2014/main" id="{C87825E7-9943-D2E6-8AF5-E40E30C76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AFDA5AF-7618-409C-8726-DCF7085B8A6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665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51FF6D6-149C-03EE-4D62-997DF51C5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52CCCEA-2797-95CE-8847-B3B86E61C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59B3424-F6F1-B974-ADA7-8B40ACC11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2762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79DD6DF-C404-4034-9F20-950801679F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0265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63FB1-356E-D8B5-C599-05B7764E5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82345-CAAC-4D95-A7E8-3B7CFE8F1F96}" type="datetimeFigureOut">
              <a:rPr lang="en-US"/>
              <a:pPr>
                <a:defRPr/>
              </a:pPr>
              <a:t>5/26/2025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5AB82-1C77-2EAB-0E0E-B30B7CF8B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598C-44F0-732F-E455-9538D82D5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05869-1474-4093-9940-68093A8AB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4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FA6EEA-589F-23AD-8490-4889C5337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A326E-BF67-415E-9F4B-F08FBAE6D2D5}" type="datetimeFigureOut">
              <a:rPr lang="en-US"/>
              <a:pPr>
                <a:defRPr/>
              </a:pPr>
              <a:t>5/26/2025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4B33B-E0D7-A51F-2B00-46DD741CA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90AE2-01DD-3452-2D25-87F96D117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39587-CB45-46A1-9FD1-E6CF809EF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250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E90C9-34D7-711F-EDDE-D21EE9374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59FA8-2E25-4965-ABEB-A398D75A69FA}" type="datetimeFigureOut">
              <a:rPr lang="en-US"/>
              <a:pPr>
                <a:defRPr/>
              </a:pPr>
              <a:t>5/26/2025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EF434-D089-1F92-CD3C-C4371AE25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66226-AE59-F4BF-1D4B-B51D1A065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9C07D-A84D-4E38-BC8E-A9547EE109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33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Holder 2">
            <a:extLst>
              <a:ext uri="{FF2B5EF4-FFF2-40B4-BE49-F238E27FC236}">
                <a16:creationId xmlns:a16="http://schemas.microsoft.com/office/drawing/2014/main" id="{6C293AC1-B32E-A9AE-BFFB-3E3B36DFAE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61975" y="339725"/>
            <a:ext cx="75755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/>
          </a:p>
        </p:txBody>
      </p:sp>
      <p:sp>
        <p:nvSpPr>
          <p:cNvPr id="1027" name="Holder 3">
            <a:extLst>
              <a:ext uri="{FF2B5EF4-FFF2-40B4-BE49-F238E27FC236}">
                <a16:creationId xmlns:a16="http://schemas.microsoft.com/office/drawing/2014/main" id="{A4BEB4C8-2160-43DF-7F8F-79DAC31D37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61975" y="1477963"/>
            <a:ext cx="109378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824E09DC-2A3F-FE1B-47DE-12424870DA6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hangingPunct="1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4AFBDB95-79ED-7F6E-778A-98567DE6281C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hangingPunct="1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099CBE-8914-4F32-B62A-C0542BED526A}" type="datetimeFigureOut">
              <a:rPr lang="en-US"/>
              <a:pPr>
                <a:defRPr/>
              </a:pPr>
              <a:t>5/26/2025</a:t>
            </a:fld>
            <a:endParaRPr 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237D138A-3A22-C056-1115-120EB7CD9A2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eaLnBrk="1" hangingPunct="1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03EE927-13E8-4E64-AD94-6318A639C8E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86" r:id="rId5"/>
    <p:sldLayoutId id="2147483887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90525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78105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171575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563688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954735">
        <a:defRPr>
          <a:latin typeface="+mn-lt"/>
          <a:ea typeface="+mn-ea"/>
          <a:cs typeface="+mn-cs"/>
        </a:defRPr>
      </a:lvl6pPr>
      <a:lvl7pPr marL="2345682">
        <a:defRPr>
          <a:latin typeface="+mn-lt"/>
          <a:ea typeface="+mn-ea"/>
          <a:cs typeface="+mn-cs"/>
        </a:defRPr>
      </a:lvl7pPr>
      <a:lvl8pPr marL="2736629">
        <a:defRPr>
          <a:latin typeface="+mn-lt"/>
          <a:ea typeface="+mn-ea"/>
          <a:cs typeface="+mn-cs"/>
        </a:defRPr>
      </a:lvl8pPr>
      <a:lvl9pPr marL="312757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90947">
        <a:defRPr>
          <a:latin typeface="+mn-lt"/>
          <a:ea typeface="+mn-ea"/>
          <a:cs typeface="+mn-cs"/>
        </a:defRPr>
      </a:lvl2pPr>
      <a:lvl3pPr marL="781894">
        <a:defRPr>
          <a:latin typeface="+mn-lt"/>
          <a:ea typeface="+mn-ea"/>
          <a:cs typeface="+mn-cs"/>
        </a:defRPr>
      </a:lvl3pPr>
      <a:lvl4pPr marL="1172841">
        <a:defRPr>
          <a:latin typeface="+mn-lt"/>
          <a:ea typeface="+mn-ea"/>
          <a:cs typeface="+mn-cs"/>
        </a:defRPr>
      </a:lvl4pPr>
      <a:lvl5pPr marL="1563788">
        <a:defRPr>
          <a:latin typeface="+mn-lt"/>
          <a:ea typeface="+mn-ea"/>
          <a:cs typeface="+mn-cs"/>
        </a:defRPr>
      </a:lvl5pPr>
      <a:lvl6pPr marL="1954735">
        <a:defRPr>
          <a:latin typeface="+mn-lt"/>
          <a:ea typeface="+mn-ea"/>
          <a:cs typeface="+mn-cs"/>
        </a:defRPr>
      </a:lvl6pPr>
      <a:lvl7pPr marL="2345682">
        <a:defRPr>
          <a:latin typeface="+mn-lt"/>
          <a:ea typeface="+mn-ea"/>
          <a:cs typeface="+mn-cs"/>
        </a:defRPr>
      </a:lvl7pPr>
      <a:lvl8pPr marL="2736629">
        <a:defRPr>
          <a:latin typeface="+mn-lt"/>
          <a:ea typeface="+mn-ea"/>
          <a:cs typeface="+mn-cs"/>
        </a:defRPr>
      </a:lvl8pPr>
      <a:lvl9pPr marL="3127576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C3D2B9B3-B0F2-0514-9157-E62B217DEB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C9CFFD44-7CC9-EB11-930A-05249A636C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F466A-CBB3-452D-73E6-A682E70A58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 smtClean="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ABE59281-CC50-4395-B2DD-9F74DD462380}" type="datetimeFigureOut">
              <a:rPr lang="en-US"/>
              <a:pPr>
                <a:defRPr/>
              </a:pPr>
              <a:t>5/26/2025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737E4-20A6-50A3-50BB-F777D519D6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06162-4217-4F8C-85C4-0CB45249CB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 smtClean="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D3CA3994-2CA1-4B4B-877D-3FF6E2C00B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8" r:id="rId7"/>
    <p:sldLayoutId id="2147483882" r:id="rId8"/>
    <p:sldLayoutId id="2147483883" r:id="rId9"/>
    <p:sldLayoutId id="2147483884" r:id="rId10"/>
    <p:sldLayoutId id="2147483885" r:id="rId11"/>
    <p:sldLayoutId id="2147483889" r:id="rId12"/>
    <p:sldLayoutId id="2147483890" r:id="rId13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986BC86-5935-B31D-DC72-2AF6DB16C048}"/>
              </a:ext>
            </a:extLst>
          </p:cNvPr>
          <p:cNvSpPr txBox="1"/>
          <p:nvPr/>
        </p:nvSpPr>
        <p:spPr>
          <a:xfrm>
            <a:off x="2724150" y="1931988"/>
            <a:ext cx="6792913" cy="1882775"/>
          </a:xfrm>
          <a:prstGeom prst="rect">
            <a:avLst/>
          </a:prstGeom>
        </p:spPr>
        <p:txBody>
          <a:bodyPr lIns="0" tIns="10317" rIns="0" bIns="0">
            <a:spAutoFit/>
          </a:bodyPr>
          <a:lstStyle>
            <a:lvl1pPr marL="9525" defTabSz="6207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207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207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207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207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20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20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20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20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75"/>
              </a:spcBef>
            </a:pPr>
            <a:r>
              <a:rPr lang="ru-RU" altLang="ru-RU" sz="4000" b="1">
                <a:solidFill>
                  <a:srgbClr val="007366"/>
                </a:solidFill>
              </a:rPr>
              <a:t>ПОЛИОРГАННАЯ НЕДОСТАТОЧНОСТЬ</a:t>
            </a:r>
          </a:p>
          <a:p>
            <a:pPr algn="ctr" eaLnBrk="1" hangingPunct="1">
              <a:spcBef>
                <a:spcPts val="75"/>
              </a:spcBef>
            </a:pPr>
            <a:endParaRPr lang="ru-RU" altLang="ru-RU" sz="2000" b="1">
              <a:solidFill>
                <a:srgbClr val="000000"/>
              </a:solidFill>
            </a:endParaRPr>
          </a:p>
          <a:p>
            <a:pPr algn="ctr" eaLnBrk="1" hangingPunct="1">
              <a:spcBef>
                <a:spcPts val="75"/>
              </a:spcBef>
            </a:pPr>
            <a:r>
              <a:rPr lang="ru-RU" altLang="ru-RU" sz="2000" b="1">
                <a:solidFill>
                  <a:srgbClr val="000000"/>
                </a:solidFill>
              </a:rPr>
              <a:t>Лекция по дисциплине «Патофизиология»</a:t>
            </a:r>
            <a:endParaRPr lang="ru-RU" altLang="ru-RU" sz="2000">
              <a:solidFill>
                <a:srgbClr val="000000"/>
              </a:solidFill>
            </a:endParaRPr>
          </a:p>
        </p:txBody>
      </p:sp>
      <p:pic>
        <p:nvPicPr>
          <p:cNvPr id="7171" name="object 4">
            <a:extLst>
              <a:ext uri="{FF2B5EF4-FFF2-40B4-BE49-F238E27FC236}">
                <a16:creationId xmlns:a16="http://schemas.microsoft.com/office/drawing/2014/main" id="{6E6A51FF-DCFF-8D15-7A5F-E6BE4DE1A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42900"/>
            <a:ext cx="3894138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B8777FD6-6C85-F4AF-F2AF-DB5D8E0049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04100" y="446088"/>
            <a:ext cx="2087563" cy="1179512"/>
          </a:xfrm>
        </p:spPr>
        <p:txBody>
          <a:bodyPr tIns="41810"/>
          <a:lstStyle/>
          <a:p>
            <a:pPr marL="9525" eaLnBrk="1" hangingPunct="1">
              <a:lnSpc>
                <a:spcPct val="90000"/>
              </a:lnSpc>
              <a:spcBef>
                <a:spcPts val="325"/>
              </a:spcBef>
            </a:pPr>
            <a:r>
              <a:rPr lang="ru-RU" altLang="ru-RU" sz="2000" b="0">
                <a:solidFill>
                  <a:srgbClr val="0073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Кафедра патофизиологии, клинической патофизиологии</a:t>
            </a:r>
            <a:endParaRPr lang="ru-RU" altLang="ru-RU" sz="200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7173" name="object 7">
            <a:extLst>
              <a:ext uri="{FF2B5EF4-FFF2-40B4-BE49-F238E27FC236}">
                <a16:creationId xmlns:a16="http://schemas.microsoft.com/office/drawing/2014/main" id="{1F058FA5-E77F-1F87-654B-413C3B6FA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150" y="358775"/>
            <a:ext cx="137477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EDAFDB-05BA-4702-26CE-8C12DB6D9724}"/>
              </a:ext>
            </a:extLst>
          </p:cNvPr>
          <p:cNvSpPr txBox="1"/>
          <p:nvPr/>
        </p:nvSpPr>
        <p:spPr>
          <a:xfrm>
            <a:off x="4079875" y="4870450"/>
            <a:ext cx="4600575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218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Лектор:</a:t>
            </a:r>
          </a:p>
          <a:p>
            <a:pPr algn="ctr" defTabSz="6218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Доцент кафедры патофизиологии, клинической патофизиологии,</a:t>
            </a:r>
          </a:p>
          <a:p>
            <a:pPr algn="ctr" defTabSz="6218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кандидат медицинских наук</a:t>
            </a:r>
          </a:p>
          <a:p>
            <a:pPr algn="ctr" defTabSz="6218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В.Н. Поветкина </a:t>
            </a:r>
          </a:p>
        </p:txBody>
      </p:sp>
      <p:pic>
        <p:nvPicPr>
          <p:cNvPr id="7175" name="Рисунок 2">
            <a:extLst>
              <a:ext uri="{FF2B5EF4-FFF2-40B4-BE49-F238E27FC236}">
                <a16:creationId xmlns:a16="http://schemas.microsoft.com/office/drawing/2014/main" id="{7C6A0895-9E74-A25D-45D6-BE91C66B3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614863"/>
            <a:ext cx="2687637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30B4543F-92B9-A335-5CCE-8DE727ADCA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963" y="-7938"/>
            <a:ext cx="9144000" cy="1125538"/>
          </a:xfrm>
        </p:spPr>
        <p:txBody>
          <a:bodyPr/>
          <a:lstStyle/>
          <a:p>
            <a:r>
              <a:rPr lang="ru-RU" altLang="ru-RU" b="1" dirty="0"/>
              <a:t>Фазы ПОН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2B91730A-A6D0-8C81-D323-B18BC50F30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196975"/>
            <a:ext cx="9144000" cy="5661025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b="1"/>
              <a:t>.</a:t>
            </a:r>
          </a:p>
        </p:txBody>
      </p:sp>
      <p:sp>
        <p:nvSpPr>
          <p:cNvPr id="18436" name="Номер слайда 1">
            <a:extLst>
              <a:ext uri="{FF2B5EF4-FFF2-40B4-BE49-F238E27FC236}">
                <a16:creationId xmlns:a16="http://schemas.microsoft.com/office/drawing/2014/main" id="{CB7FD900-4635-1380-2070-92FD5CBD26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9D54CE8-FAED-4BAD-93F1-1C449168404D}" type="slidenum">
              <a:rPr lang="ru-RU" altLang="ru-RU" sz="1200">
                <a:solidFill>
                  <a:srgbClr val="635B5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200">
              <a:solidFill>
                <a:srgbClr val="635B50"/>
              </a:solidFill>
              <a:latin typeface="Arial" panose="020B0604020202020204" pitchFamily="34" charset="0"/>
            </a:endParaRPr>
          </a:p>
        </p:txBody>
      </p:sp>
      <p:pic>
        <p:nvPicPr>
          <p:cNvPr id="18437" name="Picture 4">
            <a:extLst>
              <a:ext uri="{FF2B5EF4-FFF2-40B4-BE49-F238E27FC236}">
                <a16:creationId xmlns:a16="http://schemas.microsoft.com/office/drawing/2014/main" id="{6A7E8162-CF80-DD44-05BA-BB4792D8D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196975"/>
            <a:ext cx="8713787" cy="451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D96EEDA-76B6-D5EE-7CEE-23A4DC857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1676" y="332656"/>
            <a:ext cx="1170533" cy="117053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A8109DB-12FA-8463-B8B9-46DE655FEE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0863" y="128588"/>
            <a:ext cx="9144000" cy="1125537"/>
          </a:xfrm>
        </p:spPr>
        <p:txBody>
          <a:bodyPr/>
          <a:lstStyle/>
          <a:p>
            <a:r>
              <a:rPr lang="ru-RU" altLang="ru-RU" b="1" dirty="0"/>
              <a:t>Инициирующий фактор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5F64458D-B03A-AE37-26B5-94D921D695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81025" y="1125538"/>
            <a:ext cx="8713788" cy="5732462"/>
          </a:xfrm>
        </p:spPr>
        <p:txBody>
          <a:bodyPr/>
          <a:lstStyle/>
          <a:p>
            <a:pPr>
              <a:buFontTx/>
              <a:buNone/>
            </a:pPr>
            <a:endParaRPr lang="ru-RU" altLang="ru-RU" b="1" u="sng" dirty="0"/>
          </a:p>
          <a:p>
            <a:pPr algn="just">
              <a:buFontTx/>
              <a:buNone/>
            </a:pPr>
            <a:r>
              <a:rPr lang="ru-RU" altLang="ru-RU" b="1" u="sng" dirty="0"/>
              <a:t>В индукционную фазу</a:t>
            </a:r>
            <a:r>
              <a:rPr lang="ru-RU" altLang="ru-RU" b="1" dirty="0"/>
              <a:t>  инициирующий фактор, запускающий выброс медиаторов системного воспаления,</a:t>
            </a:r>
            <a:r>
              <a:rPr lang="ru-RU" altLang="ru-RU" dirty="0"/>
              <a:t> может быть самым разным по происхождению - это </a:t>
            </a:r>
          </a:p>
          <a:p>
            <a:pPr algn="just"/>
            <a:r>
              <a:rPr lang="ru-RU" altLang="ru-RU" b="1" dirty="0"/>
              <a:t>инфекция,            </a:t>
            </a:r>
          </a:p>
          <a:p>
            <a:pPr algn="just"/>
            <a:r>
              <a:rPr lang="ru-RU" altLang="ru-RU" b="1" dirty="0"/>
              <a:t>травма,</a:t>
            </a:r>
            <a:r>
              <a:rPr lang="en-US" altLang="ru-RU" b="1" dirty="0"/>
              <a:t> </a:t>
            </a:r>
            <a:endParaRPr lang="ru-RU" altLang="ru-RU" b="1" dirty="0"/>
          </a:p>
          <a:p>
            <a:r>
              <a:rPr lang="ru-RU" altLang="ru-RU" b="1" dirty="0"/>
              <a:t>ишемия,</a:t>
            </a:r>
            <a:r>
              <a:rPr lang="en-US" altLang="ru-RU" b="1" dirty="0"/>
              <a:t>  </a:t>
            </a:r>
            <a:endParaRPr lang="ru-RU" altLang="ru-RU" b="1" dirty="0"/>
          </a:p>
          <a:p>
            <a:r>
              <a:rPr lang="ru-RU" altLang="ru-RU" b="1" dirty="0"/>
              <a:t>кровопотеря, </a:t>
            </a:r>
          </a:p>
          <a:p>
            <a:r>
              <a:rPr lang="ru-RU" altLang="ru-RU" b="1" dirty="0"/>
              <a:t>ожоги</a:t>
            </a:r>
            <a:r>
              <a:rPr lang="ru-RU" altLang="ru-RU" dirty="0"/>
              <a:t>.</a:t>
            </a:r>
            <a:r>
              <a:rPr lang="en-US" altLang="ru-RU" dirty="0"/>
              <a:t> </a:t>
            </a:r>
            <a:endParaRPr lang="ru-RU" altLang="ru-RU" dirty="0"/>
          </a:p>
        </p:txBody>
      </p:sp>
      <p:sp>
        <p:nvSpPr>
          <p:cNvPr id="19460" name="Номер слайда 1">
            <a:extLst>
              <a:ext uri="{FF2B5EF4-FFF2-40B4-BE49-F238E27FC236}">
                <a16:creationId xmlns:a16="http://schemas.microsoft.com/office/drawing/2014/main" id="{F1942A76-023D-2D78-60C3-54D1364D06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F5927C1-E94F-4BC3-8946-4B4FC28A255E}" type="slidenum">
              <a:rPr lang="ru-RU" altLang="ru-RU" sz="1200">
                <a:solidFill>
                  <a:srgbClr val="635B5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200">
              <a:solidFill>
                <a:srgbClr val="635B5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55BB0CF-6D74-0B96-7812-F6DAC3E4A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1800" y="332656"/>
            <a:ext cx="1170533" cy="117053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78BF204C-2C16-0E72-5390-0B73AB074E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3898"/>
            <a:ext cx="10873605" cy="971549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/>
              <a:t>Триггерные эффекты  образования медиаторов ПОН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3F222436-011D-3FEB-9ADF-0832DBAB2D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4488" y="1108075"/>
            <a:ext cx="8569325" cy="5732463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Перечисленные воздействия переводят </a:t>
            </a:r>
            <a:r>
              <a:rPr lang="ru-RU" sz="2400" b="1" i="1" dirty="0" err="1"/>
              <a:t>полиморфноядерные</a:t>
            </a:r>
            <a:r>
              <a:rPr lang="ru-RU" sz="2400" b="1" i="1" dirty="0"/>
              <a:t> </a:t>
            </a:r>
            <a:r>
              <a:rPr lang="ru-RU" sz="2400" b="1" i="1" dirty="0" err="1"/>
              <a:t>нуклеары</a:t>
            </a:r>
            <a:r>
              <a:rPr lang="en-US" b="1" dirty="0"/>
              <a:t> </a:t>
            </a:r>
            <a:r>
              <a:rPr lang="en-US" dirty="0"/>
              <a:t> (</a:t>
            </a:r>
            <a:r>
              <a:rPr lang="ru-RU" dirty="0"/>
              <a:t>нейтрофилы, базофилы, гранулоциты) и </a:t>
            </a:r>
            <a:r>
              <a:rPr lang="ru-RU" b="1" dirty="0" err="1"/>
              <a:t>эндотелиоциты</a:t>
            </a:r>
            <a:r>
              <a:rPr lang="en-US" b="1" dirty="0"/>
              <a:t>  </a:t>
            </a:r>
            <a:r>
              <a:rPr lang="ru-RU" b="1" dirty="0"/>
              <a:t>в состояние "кислородного взрыва",</a:t>
            </a:r>
            <a:r>
              <a:rPr lang="ru-RU" dirty="0"/>
              <a:t> результатом данной трансформации является</a:t>
            </a:r>
            <a:r>
              <a:rPr lang="en-US" dirty="0"/>
              <a:t>  </a:t>
            </a:r>
            <a:r>
              <a:rPr lang="ru-RU" b="1" dirty="0"/>
              <a:t>мощный хаотичный выброс </a:t>
            </a:r>
            <a:r>
              <a:rPr lang="ru-RU" dirty="0"/>
              <a:t>этими клетками в кровоток огромного количества </a:t>
            </a:r>
            <a:r>
              <a:rPr lang="ru-RU" dirty="0" err="1"/>
              <a:t>субстанциий</a:t>
            </a:r>
            <a:r>
              <a:rPr lang="ru-RU" dirty="0"/>
              <a:t>, обладающих,  разнонаправленными эффектами и являющимися </a:t>
            </a:r>
            <a:r>
              <a:rPr lang="ru-RU" b="1" dirty="0"/>
              <a:t>медиаторами ПОН.</a:t>
            </a:r>
            <a:r>
              <a:rPr lang="ru-RU" dirty="0"/>
              <a:t>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20484" name="Номер слайда 1">
            <a:extLst>
              <a:ext uri="{FF2B5EF4-FFF2-40B4-BE49-F238E27FC236}">
                <a16:creationId xmlns:a16="http://schemas.microsoft.com/office/drawing/2014/main" id="{F08218C9-89C9-203E-8B3D-68823F15CE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63F9580-CBAD-4EF5-BD1C-EAE9B9855806}" type="slidenum">
              <a:rPr lang="ru-RU" altLang="ru-RU" sz="1200">
                <a:solidFill>
                  <a:srgbClr val="635B5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1200">
              <a:solidFill>
                <a:srgbClr val="635B5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DCF5B9-B0F8-D674-F2AC-A9465D567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6504" y="332656"/>
            <a:ext cx="1170533" cy="117053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498F02B-7BE9-A3D9-160D-FB5D12711130}"/>
              </a:ext>
            </a:extLst>
          </p:cNvPr>
          <p:cNvSpPr txBox="1"/>
          <p:nvPr/>
        </p:nvSpPr>
        <p:spPr>
          <a:xfrm>
            <a:off x="5507038" y="1993900"/>
            <a:ext cx="4195762" cy="3507020"/>
          </a:xfrm>
          <a:prstGeom prst="rect">
            <a:avLst/>
          </a:prstGeom>
        </p:spPr>
        <p:txBody>
          <a:bodyPr lIns="0" tIns="69503" rIns="0" bIns="0">
            <a:spAutoFit/>
          </a:bodyPr>
          <a:lstStyle>
            <a:lvl1pPr marL="9525" defTabSz="6207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207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207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207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207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20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20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20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20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700"/>
              </a:lnSpc>
              <a:spcBef>
                <a:spcPts val="550"/>
              </a:spcBef>
            </a:pPr>
            <a:r>
              <a:rPr lang="ru-RU" altLang="ru-RU" sz="2900" b="1" dirty="0">
                <a:solidFill>
                  <a:srgbClr val="FFFFFF"/>
                </a:solidFill>
              </a:rPr>
              <a:t>3. Медиаторы полиорганной недостаточности (ПОН).</a:t>
            </a:r>
          </a:p>
          <a:p>
            <a:pPr eaLnBrk="1" hangingPunct="1">
              <a:lnSpc>
                <a:spcPts val="3700"/>
              </a:lnSpc>
              <a:spcBef>
                <a:spcPts val="550"/>
              </a:spcBef>
            </a:pPr>
            <a:endParaRPr lang="ru-RU" altLang="ru-RU" sz="2900" b="1" dirty="0">
              <a:solidFill>
                <a:srgbClr val="FFFFFF"/>
              </a:solidFill>
            </a:endParaRPr>
          </a:p>
          <a:p>
            <a:pPr eaLnBrk="1" hangingPunct="1">
              <a:lnSpc>
                <a:spcPts val="3700"/>
              </a:lnSpc>
              <a:spcBef>
                <a:spcPts val="550"/>
              </a:spcBef>
            </a:pPr>
            <a:endParaRPr lang="ru-RU" altLang="ru-RU" sz="2900" b="1" dirty="0">
              <a:solidFill>
                <a:srgbClr val="FFFFFF"/>
              </a:solidFill>
            </a:endParaRPr>
          </a:p>
          <a:p>
            <a:pPr eaLnBrk="1" hangingPunct="1">
              <a:lnSpc>
                <a:spcPts val="3438"/>
              </a:lnSpc>
            </a:pPr>
            <a:endParaRPr lang="ru-RU" altLang="ru-RU" sz="3400" dirty="0">
              <a:solidFill>
                <a:srgbClr val="000000"/>
              </a:solidFill>
            </a:endParaRPr>
          </a:p>
        </p:txBody>
      </p:sp>
      <p:pic>
        <p:nvPicPr>
          <p:cNvPr id="9219" name="object 3">
            <a:extLst>
              <a:ext uri="{FF2B5EF4-FFF2-40B4-BE49-F238E27FC236}">
                <a16:creationId xmlns:a16="http://schemas.microsoft.com/office/drawing/2014/main" id="{C04C3B1E-0D19-FA3B-92C1-C88F8877F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24" y="476672"/>
            <a:ext cx="1201737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126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3CD7224-0B5F-9173-ACE3-CB7499E373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2088" y="66675"/>
            <a:ext cx="9144000" cy="1125538"/>
          </a:xfrm>
        </p:spPr>
        <p:txBody>
          <a:bodyPr/>
          <a:lstStyle/>
          <a:p>
            <a:r>
              <a:rPr lang="ru-RU" altLang="ru-RU" b="1" dirty="0"/>
              <a:t>Медиаторы ПОН: </a:t>
            </a:r>
            <a:r>
              <a:rPr lang="ru-RU" altLang="ru-RU" b="1" dirty="0">
                <a:solidFill>
                  <a:srgbClr val="FF0000"/>
                </a:solidFill>
              </a:rPr>
              <a:t>цитокины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AFAB4A4E-CF4B-3965-98AF-48454D3FB6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9797" y="1340768"/>
            <a:ext cx="8569325" cy="5184775"/>
          </a:xfrm>
        </p:spPr>
        <p:txBody>
          <a:bodyPr rtlCol="0">
            <a:normAutofit lnSpcReduction="10000"/>
          </a:bodyPr>
          <a:lstStyle/>
          <a:p>
            <a:pPr algn="just" fontAlgn="auto">
              <a:spcAft>
                <a:spcPts val="0"/>
              </a:spcAft>
              <a:buFontTx/>
              <a:buNone/>
              <a:defRPr/>
            </a:pPr>
            <a:r>
              <a:rPr lang="ru-RU" altLang="ru-RU" sz="2600" b="1" dirty="0"/>
              <a:t>В </a:t>
            </a:r>
            <a:r>
              <a:rPr lang="ru-RU" altLang="ru-RU" sz="2400" b="1" dirty="0"/>
              <a:t>настоящее время известно уже около 200 медиаторов</a:t>
            </a:r>
            <a:r>
              <a:rPr lang="ru-RU" altLang="ru-RU" sz="2400" dirty="0"/>
              <a:t> ПОН. Основными из них являются:</a:t>
            </a:r>
          </a:p>
          <a:p>
            <a:pPr algn="just" fontAlgn="auto">
              <a:spcAft>
                <a:spcPts val="0"/>
              </a:spcAft>
              <a:buFontTx/>
              <a:buNone/>
              <a:defRPr/>
            </a:pPr>
            <a:r>
              <a:rPr lang="ru-RU" altLang="ru-RU" sz="2400" b="1" dirty="0"/>
              <a:t>Цитокины</a:t>
            </a:r>
            <a:r>
              <a:rPr lang="en-US" altLang="ru-RU" sz="2400" b="1" dirty="0"/>
              <a:t> </a:t>
            </a:r>
            <a:r>
              <a:rPr lang="en-US" altLang="ru-RU" sz="2400" dirty="0"/>
              <a:t>- </a:t>
            </a:r>
            <a:r>
              <a:rPr lang="ru-RU" altLang="ru-RU" sz="2400" dirty="0"/>
              <a:t>это биологически активные вещества, регулирующие иммунный ответ. </a:t>
            </a:r>
          </a:p>
          <a:p>
            <a:pPr algn="just" fontAlgn="auto">
              <a:spcAft>
                <a:spcPts val="0"/>
              </a:spcAft>
              <a:buFontTx/>
              <a:buNone/>
              <a:defRPr/>
            </a:pPr>
            <a:r>
              <a:rPr lang="ru-RU" altLang="ru-RU" sz="2400" dirty="0"/>
              <a:t> Наиболее значимыми являются </a:t>
            </a:r>
            <a:r>
              <a:rPr lang="ru-RU" altLang="ru-RU" sz="2400" b="1" dirty="0"/>
              <a:t>фактор некроза опухоли (TNF) и интерлейкины 1, 6, 10.</a:t>
            </a:r>
            <a:r>
              <a:rPr lang="ru-RU" altLang="ru-RU" sz="2400" dirty="0"/>
              <a:t> </a:t>
            </a:r>
          </a:p>
          <a:p>
            <a:pPr algn="just" fontAlgn="auto">
              <a:spcAft>
                <a:spcPts val="0"/>
              </a:spcAft>
              <a:buFontTx/>
              <a:buNone/>
              <a:defRPr/>
            </a:pPr>
            <a:r>
              <a:rPr lang="ru-RU" altLang="ru-RU" sz="2400" dirty="0"/>
              <a:t>Они способны оказывать как </a:t>
            </a:r>
            <a:r>
              <a:rPr lang="ru-RU" altLang="ru-RU" sz="2400" b="1" dirty="0"/>
              <a:t>местное</a:t>
            </a:r>
            <a:r>
              <a:rPr lang="ru-RU" altLang="ru-RU" sz="2400" dirty="0"/>
              <a:t>, так и </a:t>
            </a:r>
            <a:r>
              <a:rPr lang="ru-RU" altLang="ru-RU" sz="2400" b="1" dirty="0"/>
              <a:t>дистальное воздействие </a:t>
            </a:r>
            <a:r>
              <a:rPr lang="ru-RU" altLang="ru-RU" sz="2400" dirty="0"/>
              <a:t>(на отдаленные органы и ткани). </a:t>
            </a:r>
          </a:p>
          <a:p>
            <a:pPr algn="just" fontAlgn="auto">
              <a:spcAft>
                <a:spcPts val="0"/>
              </a:spcAft>
              <a:buFontTx/>
              <a:buNone/>
              <a:defRPr/>
            </a:pPr>
            <a:r>
              <a:rPr lang="ru-RU" altLang="ru-RU" sz="2400" b="1" u="sng" dirty="0">
                <a:solidFill>
                  <a:srgbClr val="FF0000"/>
                </a:solidFill>
              </a:rPr>
              <a:t>Общим для всей группы является усиление адгезии и агрегации лейкоцитов, а также </a:t>
            </a:r>
            <a:r>
              <a:rPr lang="ru-RU" altLang="ru-RU" sz="2400" b="1" u="sng" dirty="0" err="1">
                <a:solidFill>
                  <a:srgbClr val="FF0000"/>
                </a:solidFill>
              </a:rPr>
              <a:t>гиперкатаболический</a:t>
            </a:r>
            <a:r>
              <a:rPr lang="ru-RU" altLang="ru-RU" sz="2400" b="1" u="sng" dirty="0">
                <a:solidFill>
                  <a:srgbClr val="FF0000"/>
                </a:solidFill>
              </a:rPr>
              <a:t> и </a:t>
            </a:r>
            <a:r>
              <a:rPr lang="ru-RU" altLang="ru-RU" sz="2400" b="1" u="sng" dirty="0" err="1">
                <a:solidFill>
                  <a:srgbClr val="FF0000"/>
                </a:solidFill>
              </a:rPr>
              <a:t>гипердинамические</a:t>
            </a:r>
            <a:r>
              <a:rPr lang="ru-RU" altLang="ru-RU" sz="2400" b="1" u="sng" dirty="0">
                <a:solidFill>
                  <a:srgbClr val="FF0000"/>
                </a:solidFill>
              </a:rPr>
              <a:t> эффекты.</a:t>
            </a:r>
            <a:r>
              <a:rPr lang="ru-RU" altLang="ru-RU" sz="2400" dirty="0">
                <a:solidFill>
                  <a:srgbClr val="FF0000"/>
                </a:solidFill>
              </a:rPr>
              <a:t> </a:t>
            </a:r>
          </a:p>
          <a:p>
            <a:pPr algn="just" fontAlgn="auto">
              <a:spcAft>
                <a:spcPts val="0"/>
              </a:spcAft>
              <a:buFontTx/>
              <a:buNone/>
              <a:defRPr/>
            </a:pPr>
            <a:r>
              <a:rPr lang="ru-RU" altLang="ru-RU" sz="2400" dirty="0"/>
              <a:t>Именно цитокины являются </a:t>
            </a:r>
            <a:r>
              <a:rPr lang="ru-RU" altLang="ru-RU" sz="2400" b="1" dirty="0"/>
              <a:t>медиаторами первого ряда,</a:t>
            </a:r>
            <a:r>
              <a:rPr lang="ru-RU" altLang="ru-RU" sz="2400" dirty="0"/>
              <a:t> которые сами способны вызывать </a:t>
            </a:r>
            <a:r>
              <a:rPr lang="ru-RU" altLang="ru-RU" sz="2400" b="1" dirty="0"/>
              <a:t>каскады гуморальных реакций.</a:t>
            </a:r>
          </a:p>
          <a:p>
            <a:pPr fontAlgn="auto">
              <a:spcAft>
                <a:spcPts val="0"/>
              </a:spcAft>
              <a:defRPr/>
            </a:pPr>
            <a:endParaRPr lang="ru-RU" altLang="ru-RU" dirty="0"/>
          </a:p>
        </p:txBody>
      </p:sp>
      <p:sp>
        <p:nvSpPr>
          <p:cNvPr id="21508" name="Номер слайда 1">
            <a:extLst>
              <a:ext uri="{FF2B5EF4-FFF2-40B4-BE49-F238E27FC236}">
                <a16:creationId xmlns:a16="http://schemas.microsoft.com/office/drawing/2014/main" id="{835AAD41-AAE6-0142-8F78-04A4B2C2AB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6D7D59-949C-4E39-BA8E-423C3F566CBB}" type="slidenum">
              <a:rPr lang="ru-RU" altLang="ru-RU" sz="1200">
                <a:solidFill>
                  <a:srgbClr val="635B5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1200">
              <a:solidFill>
                <a:srgbClr val="635B5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BFA136-E421-F829-D7B0-453854075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200" y="170235"/>
            <a:ext cx="1170533" cy="117053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7F207EB-E9C1-29BA-947A-EBCA7E0D4A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963" y="136525"/>
            <a:ext cx="9144000" cy="1125538"/>
          </a:xfrm>
        </p:spPr>
        <p:txBody>
          <a:bodyPr/>
          <a:lstStyle/>
          <a:p>
            <a:r>
              <a:rPr lang="ru-RU" altLang="ru-RU" b="1" dirty="0"/>
              <a:t>Медиаторы ПОН: </a:t>
            </a:r>
            <a:r>
              <a:rPr lang="ru-RU" altLang="ru-RU" b="1" dirty="0">
                <a:solidFill>
                  <a:srgbClr val="FF0000"/>
                </a:solidFill>
              </a:rPr>
              <a:t>цитокины</a:t>
            </a:r>
            <a:br>
              <a:rPr lang="ru-RU" altLang="ru-RU" b="1" dirty="0">
                <a:solidFill>
                  <a:srgbClr val="FF0000"/>
                </a:solidFill>
              </a:rPr>
            </a:br>
            <a:r>
              <a:rPr lang="ru-RU" altLang="ru-RU" b="1" dirty="0"/>
              <a:t>Механизм действия цитокинов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01F506DA-0A70-0A42-408B-D7FBD6E921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4962" y="1412776"/>
            <a:ext cx="9289429" cy="4943573"/>
          </a:xfrm>
        </p:spPr>
        <p:txBody>
          <a:bodyPr rtlCol="0"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Основными цитокинами, отвечающими </a:t>
            </a:r>
            <a:r>
              <a:rPr lang="ru-RU" b="1" dirty="0"/>
              <a:t>за стимуляцию системного ответа в острой фазе являются 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интерлейкин-1, 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интерлейкин-6 и 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фактор некроза опухоли. 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endParaRPr lang="ru-RU" b="1" dirty="0"/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При этом </a:t>
            </a:r>
            <a:r>
              <a:rPr lang="ru-RU" b="1" dirty="0"/>
              <a:t>интерлейкин-6</a:t>
            </a:r>
            <a:r>
              <a:rPr lang="ru-RU" dirty="0"/>
              <a:t> играет </a:t>
            </a:r>
            <a:r>
              <a:rPr lang="ru-RU" b="1" dirty="0"/>
              <a:t>доминирующую роль как активатор синтеза белков </a:t>
            </a:r>
            <a:r>
              <a:rPr lang="ru-RU" b="1" dirty="0" err="1"/>
              <a:t>острофазного</a:t>
            </a:r>
            <a:r>
              <a:rPr lang="ru-RU" b="1" dirty="0"/>
              <a:t> ответа. 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dirty="0"/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/>
              <a:t>TNF и интерлейкин-1 активируют продукцию интерлейкина-6. </a:t>
            </a:r>
          </a:p>
        </p:txBody>
      </p:sp>
      <p:sp>
        <p:nvSpPr>
          <p:cNvPr id="22532" name="Номер слайда 1">
            <a:extLst>
              <a:ext uri="{FF2B5EF4-FFF2-40B4-BE49-F238E27FC236}">
                <a16:creationId xmlns:a16="http://schemas.microsoft.com/office/drawing/2014/main" id="{417E5AA2-B5B5-AC7C-C12D-63AD0252E5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7C10597-2480-4D10-BE56-A780E7E10AEE}" type="slidenum">
              <a:rPr lang="ru-RU" altLang="ru-RU" sz="1200">
                <a:solidFill>
                  <a:srgbClr val="635B5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1200">
              <a:solidFill>
                <a:srgbClr val="635B5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B6B6354-4E0B-4558-16A7-ADDFEE985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3267" y="242243"/>
            <a:ext cx="1170533" cy="117053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FFA23817-8268-9479-44BC-AEA7DF7E2D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336" y="124218"/>
            <a:ext cx="11727666" cy="824501"/>
          </a:xfrm>
        </p:spPr>
        <p:txBody>
          <a:bodyPr/>
          <a:lstStyle/>
          <a:p>
            <a:r>
              <a:rPr lang="ru-RU" altLang="ru-RU" sz="4000" b="1" dirty="0"/>
              <a:t>Медиаторы ПОН: </a:t>
            </a:r>
            <a:r>
              <a:rPr lang="ru-RU" altLang="ru-RU" sz="4000" b="1" dirty="0" err="1">
                <a:solidFill>
                  <a:srgbClr val="FF0000"/>
                </a:solidFill>
              </a:rPr>
              <a:t>эйкозаноиды</a:t>
            </a:r>
            <a:r>
              <a:rPr lang="ru-RU" altLang="ru-RU" sz="4000" b="1" dirty="0">
                <a:solidFill>
                  <a:srgbClr val="FF0000"/>
                </a:solidFill>
              </a:rPr>
              <a:t> </a:t>
            </a:r>
            <a:r>
              <a:rPr lang="ru-RU" altLang="ru-RU" sz="4000" b="1" dirty="0">
                <a:solidFill>
                  <a:srgbClr val="635B50"/>
                </a:solidFill>
              </a:rPr>
              <a:t>–</a:t>
            </a:r>
            <a:r>
              <a:rPr lang="ru-RU" sz="4000" dirty="0"/>
              <a:t> </a:t>
            </a:r>
            <a:br>
              <a:rPr lang="ru-RU" sz="4000" dirty="0"/>
            </a:br>
            <a:r>
              <a:rPr lang="ru-RU" sz="2400" dirty="0"/>
              <a:t>продукты распада </a:t>
            </a:r>
            <a:r>
              <a:rPr lang="ru-RU" sz="2400" b="1" dirty="0"/>
              <a:t>полиненасыщенных жирных кислот </a:t>
            </a:r>
            <a:br>
              <a:rPr lang="ru-RU" sz="2400" b="1" dirty="0"/>
            </a:br>
            <a:r>
              <a:rPr lang="ru-RU" sz="2400" dirty="0"/>
              <a:t>(напр. </a:t>
            </a:r>
            <a:r>
              <a:rPr lang="ru-RU" sz="2400" b="1" dirty="0" err="1"/>
              <a:t>арахидоновой</a:t>
            </a:r>
            <a:r>
              <a:rPr lang="ru-RU" sz="2400" b="1" dirty="0"/>
              <a:t>)</a:t>
            </a:r>
            <a:endParaRPr lang="ru-RU" altLang="ru-RU" sz="2400" b="1" dirty="0">
              <a:solidFill>
                <a:srgbClr val="635B50"/>
              </a:solidFill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6895274-9DF1-9E0E-22F9-D1B370B641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9336" y="1124744"/>
            <a:ext cx="11295618" cy="1917923"/>
          </a:xfrm>
        </p:spPr>
        <p:txBody>
          <a:bodyPr rtlCol="0">
            <a:normAutofit fontScale="40000" lnSpcReduction="20000"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200" b="1" dirty="0"/>
              <a:t>Основные биологические эффекты: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6000" b="1" dirty="0" err="1"/>
              <a:t>бронхоконстрикция</a:t>
            </a:r>
            <a:r>
              <a:rPr lang="ru-RU" sz="6000" b="1" dirty="0"/>
              <a:t>, 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6000" b="1" dirty="0"/>
              <a:t>повышенная проницаемость сосудистой стенки, </a:t>
            </a:r>
            <a:r>
              <a:rPr lang="ru-RU" sz="6000" b="1" dirty="0" err="1"/>
              <a:t>микротромбоз</a:t>
            </a:r>
            <a:r>
              <a:rPr lang="ru-RU" sz="6000" b="1" dirty="0"/>
              <a:t>, 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6000" b="1" dirty="0"/>
              <a:t>адгезия, агрегация, </a:t>
            </a:r>
            <a:r>
              <a:rPr lang="ru-RU" sz="6000" b="1" dirty="0" err="1"/>
              <a:t>дегрануляция</a:t>
            </a:r>
            <a:r>
              <a:rPr lang="ru-RU" sz="6000" b="1" dirty="0"/>
              <a:t> лейкоцитов.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24580" name="Номер слайда 1">
            <a:extLst>
              <a:ext uri="{FF2B5EF4-FFF2-40B4-BE49-F238E27FC236}">
                <a16:creationId xmlns:a16="http://schemas.microsoft.com/office/drawing/2014/main" id="{64825C4F-3F33-FAF4-3DB4-C8CF3EDA07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B0F5305-3C53-40F1-A0CE-835F712031A3}" type="slidenum">
              <a:rPr lang="ru-RU" altLang="ru-RU" sz="1200">
                <a:solidFill>
                  <a:srgbClr val="635B5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ru-RU" altLang="ru-RU" sz="1200">
              <a:solidFill>
                <a:srgbClr val="635B50"/>
              </a:solidFill>
              <a:latin typeface="Arial" panose="020B0604020202020204" pitchFamily="34" charset="0"/>
            </a:endParaRPr>
          </a:p>
        </p:txBody>
      </p:sp>
      <p:pic>
        <p:nvPicPr>
          <p:cNvPr id="24581" name="Picture 5">
            <a:extLst>
              <a:ext uri="{FF2B5EF4-FFF2-40B4-BE49-F238E27FC236}">
                <a16:creationId xmlns:a16="http://schemas.microsoft.com/office/drawing/2014/main" id="{71A97C11-0A37-BDC9-68CC-392ACD594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20" y="2569306"/>
            <a:ext cx="7650188" cy="4288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8B8AED4-678B-F65D-0365-D10B744AF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3267" y="363452"/>
            <a:ext cx="1170533" cy="117053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025F5C11-8317-64A9-08E2-AF8C11F48C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1136560" cy="989013"/>
          </a:xfrm>
        </p:spPr>
        <p:txBody>
          <a:bodyPr/>
          <a:lstStyle/>
          <a:p>
            <a:r>
              <a:rPr lang="ru-RU" altLang="ru-RU" sz="4000" b="1" dirty="0"/>
              <a:t>Медиаторы ПОН:  </a:t>
            </a:r>
            <a:r>
              <a:rPr lang="ru-RU" altLang="ru-RU" sz="3200" b="1" dirty="0">
                <a:solidFill>
                  <a:srgbClr val="FF0000"/>
                </a:solidFill>
              </a:rPr>
              <a:t>оксид азота и кислородные радикалы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3B7CB86F-D2B4-5442-70EA-2DA5F62922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344" y="989013"/>
            <a:ext cx="8640762" cy="5732462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altLang="ru-RU" b="1" dirty="0"/>
              <a:t>	</a:t>
            </a:r>
          </a:p>
          <a:p>
            <a:pPr algn="just">
              <a:buFontTx/>
              <a:buNone/>
            </a:pPr>
            <a:r>
              <a:rPr lang="ru-RU" altLang="ru-RU" b="1" dirty="0"/>
              <a:t>	Оксид азота</a:t>
            </a:r>
            <a:r>
              <a:rPr lang="en-US" altLang="ru-RU" b="1" dirty="0"/>
              <a:t> (NO) -</a:t>
            </a:r>
            <a:r>
              <a:rPr lang="en-US" altLang="ru-RU" dirty="0"/>
              <a:t> </a:t>
            </a:r>
            <a:r>
              <a:rPr lang="ru-RU" altLang="ru-RU" dirty="0"/>
              <a:t>эндотелий-расслабляющий фактор, </a:t>
            </a:r>
            <a:r>
              <a:rPr lang="ru-RU" altLang="ru-RU" b="1" dirty="0"/>
              <a:t>вазодилататор.</a:t>
            </a:r>
          </a:p>
          <a:p>
            <a:pPr algn="just"/>
            <a:endParaRPr lang="ru-RU" altLang="ru-RU" b="1" dirty="0"/>
          </a:p>
          <a:p>
            <a:pPr algn="just">
              <a:buFontTx/>
              <a:buNone/>
            </a:pPr>
            <a:r>
              <a:rPr lang="ru-RU" altLang="ru-RU" b="1" dirty="0"/>
              <a:t>	Кислородные радикалы</a:t>
            </a:r>
            <a:r>
              <a:rPr lang="en-US" altLang="ru-RU" dirty="0"/>
              <a:t> - </a:t>
            </a:r>
            <a:r>
              <a:rPr lang="ru-RU" altLang="ru-RU" b="1" dirty="0"/>
              <a:t>повреждают эндотелиальную мембрану, клетки легочного </a:t>
            </a:r>
            <a:r>
              <a:rPr lang="ru-RU" altLang="ru-RU" b="1" dirty="0" err="1"/>
              <a:t>интерстиция</a:t>
            </a:r>
            <a:r>
              <a:rPr lang="ru-RU" altLang="ru-RU" b="1" dirty="0"/>
              <a:t>, </a:t>
            </a:r>
            <a:r>
              <a:rPr lang="ru-RU" altLang="ru-RU" dirty="0"/>
              <a:t>участвуют в </a:t>
            </a:r>
            <a:r>
              <a:rPr lang="ru-RU" altLang="ru-RU" b="1" dirty="0"/>
              <a:t>образовании хемотаксического липида, притягивающего лейкоциты.</a:t>
            </a:r>
          </a:p>
          <a:p>
            <a:endParaRPr lang="ru-RU" altLang="ru-RU" dirty="0"/>
          </a:p>
        </p:txBody>
      </p:sp>
      <p:sp>
        <p:nvSpPr>
          <p:cNvPr id="25604" name="Номер слайда 1">
            <a:extLst>
              <a:ext uri="{FF2B5EF4-FFF2-40B4-BE49-F238E27FC236}">
                <a16:creationId xmlns:a16="http://schemas.microsoft.com/office/drawing/2014/main" id="{34E18FFE-37C8-0A15-761A-7FBC230A3A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EC4DFA2-9B4A-4246-BC54-566FABC6543F}" type="slidenum">
              <a:rPr lang="ru-RU" altLang="ru-RU" sz="1200">
                <a:solidFill>
                  <a:srgbClr val="635B5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ru-RU" altLang="ru-RU" sz="1200">
              <a:solidFill>
                <a:srgbClr val="635B5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555C357-328D-E4FA-BA7A-18C3D0D6A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200" y="836712"/>
            <a:ext cx="1170533" cy="117053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CDD416E1-D8A7-3E8C-8698-EB4D748548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2418" y="136525"/>
            <a:ext cx="10365582" cy="988219"/>
          </a:xfrm>
        </p:spPr>
        <p:txBody>
          <a:bodyPr/>
          <a:lstStyle/>
          <a:p>
            <a:r>
              <a:rPr lang="ru-RU" altLang="ru-RU" sz="4000" b="1" dirty="0"/>
              <a:t>Факторы, усугубляющие «</a:t>
            </a:r>
            <a:r>
              <a:rPr lang="ru-RU" altLang="ru-RU" sz="4000" b="1" u="sng" dirty="0" err="1"/>
              <a:t>медиаторно-цитокиновую</a:t>
            </a:r>
            <a:r>
              <a:rPr lang="en-US" altLang="ru-RU" sz="4000" b="1" u="sng" dirty="0"/>
              <a:t>  </a:t>
            </a:r>
            <a:r>
              <a:rPr lang="ru-RU" altLang="ru-RU" sz="4000" b="1" u="sng" dirty="0"/>
              <a:t>бурю"</a:t>
            </a:r>
            <a:r>
              <a:rPr lang="ru-RU" altLang="ru-RU" sz="4000" b="1" dirty="0"/>
              <a:t> 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3D9871B8-782C-03FD-C0D3-5C7C8D483F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9336" y="1396790"/>
            <a:ext cx="8097838" cy="5333958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b="1" dirty="0"/>
              <a:t>	Основными факторами, усугубляющими</a:t>
            </a:r>
            <a:r>
              <a:rPr lang="en-US" altLang="ru-RU" b="1" dirty="0"/>
              <a:t>  "</a:t>
            </a:r>
            <a:r>
              <a:rPr lang="ru-RU" altLang="ru-RU" b="1" dirty="0" err="1"/>
              <a:t>медиаторно-цитокиновую</a:t>
            </a:r>
            <a:r>
              <a:rPr lang="en-US" altLang="ru-RU" b="1" dirty="0"/>
              <a:t>  </a:t>
            </a:r>
            <a:r>
              <a:rPr lang="ru-RU" altLang="ru-RU" b="1" dirty="0"/>
              <a:t>бурю", являются: </a:t>
            </a:r>
          </a:p>
          <a:p>
            <a:pPr algn="just"/>
            <a:r>
              <a:rPr lang="ru-RU" altLang="ru-RU" b="1" i="1" dirty="0"/>
              <a:t>гипоксия и </a:t>
            </a:r>
            <a:r>
              <a:rPr lang="ru-RU" altLang="ru-RU" b="1" i="1" dirty="0" err="1"/>
              <a:t>дизоксия</a:t>
            </a:r>
            <a:r>
              <a:rPr lang="ru-RU" altLang="ru-RU" b="1" i="1" dirty="0"/>
              <a:t>,</a:t>
            </a:r>
            <a:r>
              <a:rPr lang="en-US" altLang="ru-RU" b="1" i="1" dirty="0"/>
              <a:t>  </a:t>
            </a:r>
            <a:endParaRPr lang="ru-RU" altLang="ru-RU" b="1" i="1" dirty="0"/>
          </a:p>
          <a:p>
            <a:pPr algn="just"/>
            <a:r>
              <a:rPr lang="ru-RU" altLang="ru-RU" b="1" i="1" dirty="0"/>
              <a:t>глубокие нарушения микроциркуляции,</a:t>
            </a:r>
          </a:p>
          <a:p>
            <a:pPr algn="just"/>
            <a:r>
              <a:rPr lang="ru-RU" altLang="ru-RU" b="1" i="1" dirty="0"/>
              <a:t> аномально высокие концентрации:</a:t>
            </a:r>
          </a:p>
          <a:p>
            <a:pPr lvl="4" algn="just"/>
            <a:r>
              <a:rPr lang="ru-RU" altLang="ru-RU" sz="2200" b="1" i="1" dirty="0"/>
              <a:t> промежуточных и конечных продуктов обмена веществ, </a:t>
            </a:r>
          </a:p>
          <a:p>
            <a:pPr lvl="4" algn="just"/>
            <a:r>
              <a:rPr lang="ru-RU" altLang="ru-RU" sz="2200" b="1" i="1" dirty="0"/>
              <a:t>циркулирующих иммунных комплексов,</a:t>
            </a:r>
          </a:p>
          <a:p>
            <a:pPr lvl="4" algn="just"/>
            <a:r>
              <a:rPr lang="ru-RU" altLang="ru-RU" sz="2200" b="1" i="1" dirty="0"/>
              <a:t> биогенных аминов, </a:t>
            </a:r>
          </a:p>
          <a:p>
            <a:pPr lvl="4" algn="just"/>
            <a:r>
              <a:rPr lang="ru-RU" altLang="ru-RU" sz="2200" b="1" i="1" dirty="0"/>
              <a:t>продуктов перекисного окисления.</a:t>
            </a:r>
          </a:p>
          <a:p>
            <a:endParaRPr lang="ru-RU" altLang="ru-RU" i="1" dirty="0"/>
          </a:p>
        </p:txBody>
      </p:sp>
      <p:sp>
        <p:nvSpPr>
          <p:cNvPr id="26628" name="Номер слайда 1">
            <a:extLst>
              <a:ext uri="{FF2B5EF4-FFF2-40B4-BE49-F238E27FC236}">
                <a16:creationId xmlns:a16="http://schemas.microsoft.com/office/drawing/2014/main" id="{BF547DEA-D8FD-4B1D-54D3-740EAEA3C0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B4DA91F-D14E-4B9E-AC2B-1DF7804885D6}" type="slidenum">
              <a:rPr lang="ru-RU" altLang="ru-RU" sz="1200">
                <a:solidFill>
                  <a:srgbClr val="635B5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ru-RU" altLang="ru-RU" sz="1200">
              <a:solidFill>
                <a:srgbClr val="635B5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EEAF6E3-8C45-0F1C-32F6-73A0781C8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3267" y="317495"/>
            <a:ext cx="1170533" cy="117053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DCE2E1C5-3FA1-375C-AADC-1B862D3B3B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360" y="136525"/>
            <a:ext cx="9144000" cy="1196975"/>
          </a:xfrm>
        </p:spPr>
        <p:txBody>
          <a:bodyPr/>
          <a:lstStyle/>
          <a:p>
            <a:r>
              <a:rPr lang="ru-RU" altLang="ru-RU" sz="4000" b="1" dirty="0"/>
              <a:t>Суммарные эффекты медиаторов ПОН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6693241F-70A6-BBC4-28E4-C575053567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133" y="1317441"/>
            <a:ext cx="9144000" cy="503891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b="1" dirty="0"/>
              <a:t>	</a:t>
            </a:r>
          </a:p>
          <a:p>
            <a:pPr algn="just">
              <a:buFontTx/>
              <a:buNone/>
            </a:pPr>
            <a:r>
              <a:rPr lang="ru-RU" altLang="ru-RU" b="1" dirty="0"/>
              <a:t>	Суммарные эффекты, </a:t>
            </a:r>
            <a:r>
              <a:rPr lang="ru-RU" altLang="ru-RU" dirty="0"/>
              <a:t>оказываемые медиаторами при развитии ПОН, формируют </a:t>
            </a:r>
            <a:r>
              <a:rPr lang="ru-RU" altLang="ru-RU" b="1" dirty="0"/>
              <a:t>генерализованную системную воспалительную реакцию или </a:t>
            </a:r>
            <a:r>
              <a:rPr lang="ru-RU" altLang="ru-RU" b="1" dirty="0">
                <a:solidFill>
                  <a:srgbClr val="FF0000"/>
                </a:solidFill>
              </a:rPr>
              <a:t>синдром системного воспалительного ответа</a:t>
            </a:r>
            <a:r>
              <a:rPr lang="ru-RU" altLang="ru-RU" dirty="0">
                <a:solidFill>
                  <a:srgbClr val="FF0000"/>
                </a:solidFill>
              </a:rPr>
              <a:t> </a:t>
            </a:r>
            <a:r>
              <a:rPr lang="ru-RU" altLang="ru-RU" dirty="0"/>
              <a:t>- </a:t>
            </a:r>
            <a:r>
              <a:rPr lang="ru-RU" altLang="ru-RU" dirty="0">
                <a:solidFill>
                  <a:srgbClr val="FF0000"/>
                </a:solidFill>
              </a:rPr>
              <a:t>SIRS (ССВО)</a:t>
            </a:r>
            <a:r>
              <a:rPr lang="ru-RU" altLang="ru-RU" dirty="0"/>
              <a:t>. Основными  морфологическими признаками прогрессирующей ПОН являются </a:t>
            </a:r>
            <a:r>
              <a:rPr lang="ru-RU" altLang="ru-RU" b="1" dirty="0"/>
              <a:t>дегенерация, деструкция, отек, геморрагии и </a:t>
            </a:r>
            <a:r>
              <a:rPr lang="ru-RU" altLang="ru-RU" b="1" dirty="0" err="1"/>
              <a:t>микротромбозы</a:t>
            </a:r>
            <a:r>
              <a:rPr lang="ru-RU" altLang="ru-RU" dirty="0"/>
              <a:t> в </a:t>
            </a:r>
            <a:r>
              <a:rPr lang="ru-RU" altLang="ru-RU" b="1" dirty="0"/>
              <a:t>тканях основных органов у пациентов с проявлениями сердечной, дыхательной, почечной, печеночной недостаточности.</a:t>
            </a:r>
          </a:p>
        </p:txBody>
      </p:sp>
      <p:sp>
        <p:nvSpPr>
          <p:cNvPr id="27652" name="Номер слайда 1">
            <a:extLst>
              <a:ext uri="{FF2B5EF4-FFF2-40B4-BE49-F238E27FC236}">
                <a16:creationId xmlns:a16="http://schemas.microsoft.com/office/drawing/2014/main" id="{9BD94AE0-17F4-84D4-B542-74FD4A399F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F0B1297-AAC6-4F61-99E6-317D74C239B3}" type="slidenum">
              <a:rPr lang="ru-RU" altLang="ru-RU" sz="1200">
                <a:solidFill>
                  <a:srgbClr val="635B5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ru-RU" altLang="ru-RU" sz="1200">
              <a:solidFill>
                <a:srgbClr val="635B5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2D52FCA-50FE-976B-3759-CF0BF3310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3267" y="332656"/>
            <a:ext cx="1170533" cy="117053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AFDDFE6-003E-AF6D-0223-8C496D9791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08213" y="293688"/>
            <a:ext cx="7142162" cy="666750"/>
          </a:xfrm>
        </p:spPr>
        <p:txBody>
          <a:bodyPr tIns="139918" rtlCol="0"/>
          <a:lstStyle/>
          <a:p>
            <a:pPr marL="3046129" eaLnBrk="1" fontAlgn="auto" hangingPunct="1">
              <a:spcBef>
                <a:spcPts val="81"/>
              </a:spcBef>
              <a:spcAft>
                <a:spcPts val="0"/>
              </a:spcAft>
              <a:defRPr/>
            </a:pPr>
            <a:r>
              <a:rPr sz="3420" spc="-17" dirty="0">
                <a:solidFill>
                  <a:srgbClr val="078777"/>
                </a:solidFill>
              </a:rPr>
              <a:t>План</a:t>
            </a:r>
            <a:endParaRPr sz="3420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B4811D5-B722-85D1-67C1-23516BDD4B5B}"/>
              </a:ext>
            </a:extLst>
          </p:cNvPr>
          <p:cNvSpPr txBox="1"/>
          <p:nvPr/>
        </p:nvSpPr>
        <p:spPr>
          <a:xfrm>
            <a:off x="192088" y="1196975"/>
            <a:ext cx="8351837" cy="4004680"/>
          </a:xfrm>
          <a:prstGeom prst="rect">
            <a:avLst/>
          </a:prstGeom>
        </p:spPr>
        <p:txBody>
          <a:bodyPr lIns="0" tIns="52127" rIns="0" bIns="0">
            <a:spAutoFit/>
          </a:bodyPr>
          <a:lstStyle>
            <a:lvl1pPr marL="457200" indent="-457200" defTabSz="620713"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20713"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20713"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20713"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20713"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20713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20713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20713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20713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588"/>
              </a:lnSpc>
              <a:spcBef>
                <a:spcPts val="413"/>
              </a:spcBef>
              <a:buFont typeface="Calibri" panose="020F0502020204030204" pitchFamily="34" charset="0"/>
              <a:buAutoNum type="arabicPeriod"/>
            </a:pPr>
            <a:r>
              <a:rPr lang="ru-RU" altLang="ru-RU" sz="2100" dirty="0">
                <a:solidFill>
                  <a:srgbClr val="078777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Определение понятия полиорганной недостаточности (ПОН).</a:t>
            </a:r>
          </a:p>
          <a:p>
            <a:pPr eaLnBrk="1" hangingPunct="1">
              <a:lnSpc>
                <a:spcPts val="2588"/>
              </a:lnSpc>
              <a:spcBef>
                <a:spcPts val="413"/>
              </a:spcBef>
              <a:buFont typeface="Calibri" panose="020F0502020204030204" pitchFamily="34" charset="0"/>
              <a:buAutoNum type="arabicPeriod"/>
            </a:pPr>
            <a:r>
              <a:rPr lang="ru-RU" altLang="ru-RU" sz="2100" dirty="0">
                <a:solidFill>
                  <a:srgbClr val="078777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Этиология. Стадии полиорганной недостаточности.</a:t>
            </a:r>
          </a:p>
          <a:p>
            <a:pPr eaLnBrk="1" hangingPunct="1">
              <a:lnSpc>
                <a:spcPts val="2588"/>
              </a:lnSpc>
              <a:spcBef>
                <a:spcPts val="413"/>
              </a:spcBef>
              <a:buFont typeface="Calibri" panose="020F0502020204030204" pitchFamily="34" charset="0"/>
              <a:buAutoNum type="arabicPeriod"/>
            </a:pPr>
            <a:r>
              <a:rPr lang="ru-RU" altLang="ru-RU" sz="2100" dirty="0">
                <a:solidFill>
                  <a:srgbClr val="078777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Медиаторы полиорганной недостаточности (ПОН).</a:t>
            </a:r>
          </a:p>
          <a:p>
            <a:pPr eaLnBrk="1" hangingPunct="1">
              <a:lnSpc>
                <a:spcPts val="2588"/>
              </a:lnSpc>
              <a:spcBef>
                <a:spcPts val="413"/>
              </a:spcBef>
              <a:buFont typeface="Calibri" panose="020F0502020204030204" pitchFamily="34" charset="0"/>
              <a:buAutoNum type="arabicPeriod"/>
            </a:pPr>
            <a:r>
              <a:rPr lang="ru-RU" altLang="ru-RU" sz="2100" dirty="0" err="1">
                <a:solidFill>
                  <a:srgbClr val="078777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Гиперметаболизм</a:t>
            </a:r>
            <a:r>
              <a:rPr lang="ru-RU" altLang="ru-RU" sz="2100" dirty="0">
                <a:solidFill>
                  <a:srgbClr val="078777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как важный компонент развития полиорганной недостаточности (ПОН).</a:t>
            </a:r>
          </a:p>
          <a:p>
            <a:pPr eaLnBrk="1" hangingPunct="1">
              <a:lnSpc>
                <a:spcPts val="2588"/>
              </a:lnSpc>
              <a:spcBef>
                <a:spcPts val="413"/>
              </a:spcBef>
              <a:buFont typeface="Calibri" panose="020F0502020204030204" pitchFamily="34" charset="0"/>
              <a:buAutoNum type="arabicPeriod"/>
            </a:pPr>
            <a:r>
              <a:rPr lang="ru-RU" altLang="ru-RU" sz="2100" dirty="0">
                <a:solidFill>
                  <a:srgbClr val="078777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Виды и механизмы развития полиорганной недостаточности (ПОН). Синдром системного воспалительного ответ (СВВО) как компонент ПОН.</a:t>
            </a:r>
          </a:p>
          <a:p>
            <a:pPr eaLnBrk="1" hangingPunct="1">
              <a:lnSpc>
                <a:spcPts val="2588"/>
              </a:lnSpc>
              <a:spcBef>
                <a:spcPts val="413"/>
              </a:spcBef>
              <a:buFont typeface="Calibri" panose="020F0502020204030204" pitchFamily="34" charset="0"/>
              <a:buAutoNum type="arabicPeriod"/>
            </a:pPr>
            <a:r>
              <a:rPr lang="ru-RU" altLang="ru-RU" sz="2100" dirty="0">
                <a:solidFill>
                  <a:srgbClr val="078777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Нарушение органов и систем при полиорганной недостаточности (ПОН).</a:t>
            </a:r>
          </a:p>
          <a:p>
            <a:pPr eaLnBrk="1" hangingPunct="1">
              <a:lnSpc>
                <a:spcPts val="2588"/>
              </a:lnSpc>
              <a:spcBef>
                <a:spcPts val="413"/>
              </a:spcBef>
              <a:buFont typeface="Calibri" panose="020F0502020204030204" pitchFamily="34" charset="0"/>
              <a:buAutoNum type="arabicPeriod"/>
            </a:pPr>
            <a:r>
              <a:rPr lang="ru-RU" altLang="ru-RU" sz="2100" dirty="0">
                <a:solidFill>
                  <a:srgbClr val="078777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Оценка тяжести синдрома полиорганной недостаточности.</a:t>
            </a:r>
          </a:p>
        </p:txBody>
      </p:sp>
      <p:pic>
        <p:nvPicPr>
          <p:cNvPr id="8196" name="object 4">
            <a:extLst>
              <a:ext uri="{FF2B5EF4-FFF2-40B4-BE49-F238E27FC236}">
                <a16:creationId xmlns:a16="http://schemas.microsoft.com/office/drawing/2014/main" id="{1A777363-14E8-083F-3900-A709E9B36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277991"/>
            <a:ext cx="1173163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498F02B-7BE9-A3D9-160D-FB5D12711130}"/>
              </a:ext>
            </a:extLst>
          </p:cNvPr>
          <p:cNvSpPr txBox="1"/>
          <p:nvPr/>
        </p:nvSpPr>
        <p:spPr>
          <a:xfrm>
            <a:off x="5506244" y="2007997"/>
            <a:ext cx="4190156" cy="3904565"/>
          </a:xfrm>
          <a:prstGeom prst="rect">
            <a:avLst/>
          </a:prstGeom>
        </p:spPr>
        <p:txBody>
          <a:bodyPr wrap="square" lIns="0" tIns="69503" rIns="0" bIns="0">
            <a:spAutoFit/>
          </a:bodyPr>
          <a:lstStyle>
            <a:lvl1pPr marL="9525" defTabSz="6207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207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207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207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207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20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20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20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20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700"/>
              </a:lnSpc>
              <a:spcBef>
                <a:spcPts val="550"/>
              </a:spcBef>
            </a:pPr>
            <a:r>
              <a:rPr lang="ru-RU" altLang="ru-RU" sz="2900" b="1" dirty="0">
                <a:solidFill>
                  <a:srgbClr val="FFFFFF"/>
                </a:solidFill>
              </a:rPr>
              <a:t>4. </a:t>
            </a:r>
            <a:r>
              <a:rPr lang="ru-RU" altLang="ru-RU" sz="2900" b="1" dirty="0" err="1">
                <a:solidFill>
                  <a:srgbClr val="FFFFFF"/>
                </a:solidFill>
              </a:rPr>
              <a:t>Гиперметаболизм</a:t>
            </a:r>
            <a:r>
              <a:rPr lang="ru-RU" altLang="ru-RU" sz="2900" b="1" dirty="0">
                <a:solidFill>
                  <a:srgbClr val="FFFFFF"/>
                </a:solidFill>
              </a:rPr>
              <a:t> как важный компонент развития полиорганной недостаточности (ПОН).</a:t>
            </a:r>
          </a:p>
          <a:p>
            <a:pPr eaLnBrk="1" hangingPunct="1">
              <a:lnSpc>
                <a:spcPts val="3700"/>
              </a:lnSpc>
              <a:spcBef>
                <a:spcPts val="550"/>
              </a:spcBef>
            </a:pPr>
            <a:endParaRPr lang="ru-RU" altLang="ru-RU" sz="2900" b="1" dirty="0">
              <a:solidFill>
                <a:srgbClr val="FFFFFF"/>
              </a:solidFill>
            </a:endParaRPr>
          </a:p>
          <a:p>
            <a:pPr eaLnBrk="1" hangingPunct="1">
              <a:lnSpc>
                <a:spcPts val="3438"/>
              </a:lnSpc>
            </a:pPr>
            <a:endParaRPr lang="ru-RU" altLang="ru-RU" sz="3400" dirty="0">
              <a:solidFill>
                <a:srgbClr val="000000"/>
              </a:solidFill>
            </a:endParaRPr>
          </a:p>
        </p:txBody>
      </p:sp>
      <p:pic>
        <p:nvPicPr>
          <p:cNvPr id="9219" name="object 3">
            <a:extLst>
              <a:ext uri="{FF2B5EF4-FFF2-40B4-BE49-F238E27FC236}">
                <a16:creationId xmlns:a16="http://schemas.microsoft.com/office/drawing/2014/main" id="{C04C3B1E-0D19-FA3B-92C1-C88F8877F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432" y="404664"/>
            <a:ext cx="1201737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78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D7C520AF-33D1-DAD1-5D5E-782F3D5F19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352" y="32452"/>
            <a:ext cx="9144000" cy="1196975"/>
          </a:xfrm>
        </p:spPr>
        <p:txBody>
          <a:bodyPr/>
          <a:lstStyle/>
          <a:p>
            <a:r>
              <a:rPr lang="ru-RU" altLang="ru-RU" sz="4000" b="1" dirty="0"/>
              <a:t>Уровни генерализации системного воспаления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70B72E41-2BCF-39D1-4F26-B8DA5BADCF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4177" y="1261493"/>
            <a:ext cx="8642350" cy="4824412"/>
          </a:xfrm>
        </p:spPr>
        <p:txBody>
          <a:bodyPr rtlCol="0">
            <a:normAutofit/>
          </a:bodyPr>
          <a:lstStyle/>
          <a:p>
            <a:pPr marL="274320" indent="-27432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/>
              <a:t>	</a:t>
            </a:r>
            <a:r>
              <a:rPr lang="ru-RU" dirty="0"/>
              <a:t>Развитие синдрома системного воспалительного ответа характеризуется рядом ответных реакций – </a:t>
            </a:r>
          </a:p>
          <a:p>
            <a:pPr marL="514350" indent="-514350" fontAlgn="auto">
              <a:spcAft>
                <a:spcPts val="0"/>
              </a:spcAft>
              <a:buFontTx/>
              <a:buAutoNum type="arabicParenR"/>
              <a:defRPr/>
            </a:pPr>
            <a:r>
              <a:rPr lang="ru-RU" b="1" dirty="0"/>
              <a:t>гормональной, </a:t>
            </a:r>
          </a:p>
          <a:p>
            <a:pPr marL="514350" indent="-514350" fontAlgn="auto">
              <a:spcAft>
                <a:spcPts val="0"/>
              </a:spcAft>
              <a:buFontTx/>
              <a:buAutoNum type="arabicParenR"/>
              <a:defRPr/>
            </a:pPr>
            <a:r>
              <a:rPr lang="ru-RU" b="1" dirty="0"/>
              <a:t>гемодинамической и </a:t>
            </a:r>
          </a:p>
          <a:p>
            <a:pPr marL="514350" indent="-514350" fontAlgn="auto">
              <a:spcAft>
                <a:spcPts val="0"/>
              </a:spcAft>
              <a:buFontTx/>
              <a:buAutoNum type="arabicParenR"/>
              <a:defRPr/>
            </a:pPr>
            <a:r>
              <a:rPr lang="ru-RU" b="1" dirty="0"/>
              <a:t> метаболической.</a:t>
            </a:r>
            <a:r>
              <a:rPr lang="ru-RU" dirty="0"/>
              <a:t> </a:t>
            </a:r>
          </a:p>
        </p:txBody>
      </p:sp>
      <p:sp>
        <p:nvSpPr>
          <p:cNvPr id="61444" name="Номер слайда 1">
            <a:extLst>
              <a:ext uri="{FF2B5EF4-FFF2-40B4-BE49-F238E27FC236}">
                <a16:creationId xmlns:a16="http://schemas.microsoft.com/office/drawing/2014/main" id="{79E38EC5-2918-B164-6035-654E7ED8E9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1F1651A-1C20-421B-AD38-3DD3E72F3BA3}" type="slidenum">
              <a:rPr lang="ru-RU" altLang="ru-RU" sz="1200">
                <a:solidFill>
                  <a:srgbClr val="635B5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21</a:t>
            </a:fld>
            <a:endParaRPr lang="ru-RU" altLang="ru-RU" sz="1200">
              <a:solidFill>
                <a:srgbClr val="635B5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F75CF8C-DC84-4D7E-22C4-797DF247E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200" y="260648"/>
            <a:ext cx="1170533" cy="117053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1DA51EF6-8568-B6B3-1277-8FEEF688C9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368" y="114402"/>
            <a:ext cx="9071992" cy="1125538"/>
          </a:xfrm>
        </p:spPr>
        <p:txBody>
          <a:bodyPr/>
          <a:lstStyle/>
          <a:p>
            <a:r>
              <a:rPr lang="ru-RU" altLang="ru-RU" b="1" dirty="0"/>
              <a:t>Понятие о </a:t>
            </a:r>
            <a:r>
              <a:rPr lang="ru-RU" altLang="ru-RU" b="1" dirty="0" err="1"/>
              <a:t>гиперметаболизме</a:t>
            </a:r>
            <a:endParaRPr lang="ru-RU" altLang="ru-RU" b="1" dirty="0"/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5C3D6A23-140C-649B-D2C3-D4F0D7D03B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239940"/>
            <a:ext cx="8642350" cy="5400675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altLang="ru-RU" b="1" dirty="0"/>
              <a:t>   </a:t>
            </a:r>
            <a:r>
              <a:rPr lang="ru-RU" altLang="ru-RU" b="1" dirty="0" err="1"/>
              <a:t>Гиперметаболизм</a:t>
            </a:r>
            <a:r>
              <a:rPr lang="ru-RU" altLang="ru-RU" b="1" dirty="0"/>
              <a:t> </a:t>
            </a:r>
            <a:r>
              <a:rPr lang="ru-RU" altLang="ru-RU" dirty="0"/>
              <a:t>представляет собой </a:t>
            </a:r>
            <a:r>
              <a:rPr lang="ru-RU" altLang="ru-RU" b="1" dirty="0"/>
              <a:t>генерализованную реакцию, </a:t>
            </a:r>
            <a:r>
              <a:rPr lang="ru-RU" altLang="ru-RU" dirty="0"/>
              <a:t>при которой происходит </a:t>
            </a:r>
            <a:r>
              <a:rPr lang="ru-RU" altLang="ru-RU" b="1" dirty="0"/>
              <a:t>мобилизация энергии и субстратов для поддержания воспаления, иммунных реакции и регенерации ткани. </a:t>
            </a:r>
          </a:p>
          <a:p>
            <a:pPr algn="just">
              <a:buFontTx/>
              <a:buNone/>
            </a:pPr>
            <a:r>
              <a:rPr lang="ru-RU" altLang="ru-RU" b="1" dirty="0"/>
              <a:t>Увеличение потребления кислорода и выработки углекислоты </a:t>
            </a:r>
            <a:r>
              <a:rPr lang="ru-RU" altLang="ru-RU" dirty="0"/>
              <a:t>является</a:t>
            </a:r>
            <a:r>
              <a:rPr lang="ru-RU" altLang="ru-RU" b="1" dirty="0"/>
              <a:t> следствием возрастающей почти в два раза энергопотребности покоя.</a:t>
            </a:r>
          </a:p>
          <a:p>
            <a:endParaRPr lang="ru-RU" altLang="ru-RU" dirty="0"/>
          </a:p>
        </p:txBody>
      </p:sp>
      <p:sp>
        <p:nvSpPr>
          <p:cNvPr id="62468" name="Номер слайда 1">
            <a:extLst>
              <a:ext uri="{FF2B5EF4-FFF2-40B4-BE49-F238E27FC236}">
                <a16:creationId xmlns:a16="http://schemas.microsoft.com/office/drawing/2014/main" id="{93742E9C-ABA4-C4F6-CB1D-1BD804510B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D6CA48B-CDBD-415A-A19C-AD62B51CC8BB}" type="slidenum">
              <a:rPr lang="ru-RU" altLang="ru-RU" sz="1200">
                <a:solidFill>
                  <a:srgbClr val="635B5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ru-RU" altLang="ru-RU" sz="1200">
              <a:solidFill>
                <a:srgbClr val="635B5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FCEA2F5-8F11-5906-F058-D41C7DEFE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1909" y="260648"/>
            <a:ext cx="1170533" cy="117053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0BD96E40-CE9C-04DA-3CFF-277375612B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344" y="127920"/>
            <a:ext cx="9144000" cy="1196975"/>
          </a:xfrm>
        </p:spPr>
        <p:txBody>
          <a:bodyPr/>
          <a:lstStyle/>
          <a:p>
            <a:r>
              <a:rPr lang="ru-RU" altLang="ru-RU" sz="4000" b="1" dirty="0"/>
              <a:t>Ведущее звено </a:t>
            </a:r>
            <a:r>
              <a:rPr lang="ru-RU" altLang="ru-RU" sz="4000" b="1" dirty="0" err="1"/>
              <a:t>гиперметаболизма</a:t>
            </a:r>
            <a:endParaRPr lang="ru-RU" altLang="ru-RU" sz="4000" b="1" dirty="0"/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C2923135-AD6E-F1F3-7545-E409829B83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2963" y="1316674"/>
            <a:ext cx="8640762" cy="4824412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altLang="ru-RU" b="1" dirty="0"/>
              <a:t>	</a:t>
            </a:r>
            <a:r>
              <a:rPr lang="ru-RU" altLang="ru-RU" dirty="0"/>
              <a:t>Основополагающей характеристикой </a:t>
            </a:r>
            <a:r>
              <a:rPr lang="ru-RU" altLang="ru-RU" dirty="0" err="1"/>
              <a:t>гиперметаболизма</a:t>
            </a:r>
            <a:r>
              <a:rPr lang="ru-RU" altLang="ru-RU" dirty="0"/>
              <a:t> является </a:t>
            </a:r>
            <a:r>
              <a:rPr lang="ru-RU" altLang="ru-RU" b="1" dirty="0"/>
              <a:t>увеличение скорости обмена веществ в два и более раз по сравнению с основным обменом, </a:t>
            </a:r>
            <a:r>
              <a:rPr lang="ru-RU" altLang="ru-RU" dirty="0"/>
              <a:t>что сопровождается </a:t>
            </a:r>
            <a:r>
              <a:rPr lang="ru-RU" altLang="ru-RU" b="1" dirty="0"/>
              <a:t>значительным увеличением потребления кислорода, отрицательным азотистым балансом, гиперпродукцией СО</a:t>
            </a:r>
            <a:r>
              <a:rPr lang="ru-RU" altLang="ru-RU" b="1" baseline="-25000" dirty="0"/>
              <a:t>2</a:t>
            </a:r>
            <a:r>
              <a:rPr lang="ru-RU" altLang="ru-RU" b="1" dirty="0"/>
              <a:t>, </a:t>
            </a:r>
            <a:r>
              <a:rPr lang="ru-RU" altLang="ru-RU" dirty="0"/>
              <a:t>что может потребовать </a:t>
            </a:r>
            <a:r>
              <a:rPr lang="ru-RU" altLang="ru-RU" b="1" dirty="0"/>
              <a:t>увеличения минутной вентиляции до 15-20 л/мин.</a:t>
            </a:r>
            <a:r>
              <a:rPr lang="ru-RU" altLang="ru-RU" dirty="0"/>
              <a:t>  </a:t>
            </a:r>
          </a:p>
          <a:p>
            <a:endParaRPr lang="ru-RU" altLang="ru-RU" dirty="0"/>
          </a:p>
        </p:txBody>
      </p:sp>
      <p:sp>
        <p:nvSpPr>
          <p:cNvPr id="63492" name="Номер слайда 1">
            <a:extLst>
              <a:ext uri="{FF2B5EF4-FFF2-40B4-BE49-F238E27FC236}">
                <a16:creationId xmlns:a16="http://schemas.microsoft.com/office/drawing/2014/main" id="{DDB16432-68C3-7C50-584C-58849EE2CB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75825CE-C025-4C51-ADEF-C7FF1E21A18B}" type="slidenum">
              <a:rPr lang="ru-RU" altLang="ru-RU" sz="1200">
                <a:solidFill>
                  <a:srgbClr val="635B5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23</a:t>
            </a:fld>
            <a:endParaRPr lang="ru-RU" altLang="ru-RU" sz="1200">
              <a:solidFill>
                <a:srgbClr val="635B5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86E583F-EAA7-09B5-62A9-08F0A8217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2469" y="185255"/>
            <a:ext cx="1170533" cy="117053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D1D01852-9200-0A52-9CA1-54771C91E2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344" y="0"/>
            <a:ext cx="9144000" cy="1052513"/>
          </a:xfrm>
        </p:spPr>
        <p:txBody>
          <a:bodyPr/>
          <a:lstStyle/>
          <a:p>
            <a:r>
              <a:rPr lang="ru-RU" altLang="ru-RU" b="1" dirty="0"/>
              <a:t>Триггеры </a:t>
            </a:r>
            <a:r>
              <a:rPr lang="ru-RU" altLang="ru-RU" b="1" dirty="0" err="1"/>
              <a:t>гиперметаболизма</a:t>
            </a:r>
            <a:endParaRPr lang="ru-RU" altLang="ru-RU" b="1" dirty="0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E5BD6650-DA73-78F4-964D-711A0FA365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8681" y="1052512"/>
            <a:ext cx="8641655" cy="5472831"/>
          </a:xfrm>
        </p:spPr>
        <p:txBody>
          <a:bodyPr rtlCol="0">
            <a:normAutofit/>
          </a:bodyPr>
          <a:lstStyle/>
          <a:p>
            <a:pPr marL="274320" indent="-27432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/>
              <a:t>	</a:t>
            </a:r>
            <a:r>
              <a:rPr lang="ru-RU" b="1" dirty="0" err="1"/>
              <a:t>Гиперметаболическая</a:t>
            </a:r>
            <a:r>
              <a:rPr lang="ru-RU" b="1" dirty="0"/>
              <a:t> полиорганная недостаточность может возникнуть под воздействием любого этиологического фактора </a:t>
            </a:r>
            <a:r>
              <a:rPr lang="ru-RU" dirty="0"/>
              <a:t>- </a:t>
            </a:r>
            <a:r>
              <a:rPr lang="ru-RU" i="1" dirty="0"/>
              <a:t>острой кровопотери, сепсиса, </a:t>
            </a:r>
            <a:r>
              <a:rPr lang="ru-RU" i="1" dirty="0" err="1"/>
              <a:t>политравмы</a:t>
            </a:r>
            <a:r>
              <a:rPr lang="ru-RU" i="1" dirty="0"/>
              <a:t>, ишемии, тяжелого воспалительного процесса (острый панкреатит), вызывающих повреждение тканей, </a:t>
            </a:r>
            <a:r>
              <a:rPr lang="ru-RU" dirty="0"/>
              <a:t>с</a:t>
            </a:r>
            <a:r>
              <a:rPr lang="ru-RU" i="1" dirty="0"/>
              <a:t>истемный выброс цитокинов, катехоламинов, ангиотензина II, простагландинов и </a:t>
            </a:r>
            <a:r>
              <a:rPr lang="ru-RU" b="1" i="1" dirty="0"/>
              <a:t>способствует формированию тканевого шунта со снижением перфузии и тканевой </a:t>
            </a:r>
            <a:r>
              <a:rPr lang="ru-RU" b="1" i="1" dirty="0" err="1"/>
              <a:t>дизоксией</a:t>
            </a:r>
            <a:r>
              <a:rPr lang="ru-RU" i="1" dirty="0"/>
              <a:t>.</a:t>
            </a:r>
          </a:p>
          <a:p>
            <a:pPr marL="274320" indent="-27432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i="1" dirty="0"/>
              <a:t>	Все это приводит к </a:t>
            </a:r>
            <a:r>
              <a:rPr lang="ru-RU" b="1" i="1" dirty="0"/>
              <a:t>расстройству микроциркуляции, гипотонии, </a:t>
            </a:r>
            <a:r>
              <a:rPr lang="ru-RU" b="1" i="1" dirty="0" err="1"/>
              <a:t>олигурии</a:t>
            </a:r>
            <a:r>
              <a:rPr lang="ru-RU" b="1" i="1" dirty="0"/>
              <a:t>.</a:t>
            </a:r>
            <a:endParaRPr lang="ru-RU" i="1" dirty="0"/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endParaRPr lang="ru-RU" i="1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64516" name="Номер слайда 1">
            <a:extLst>
              <a:ext uri="{FF2B5EF4-FFF2-40B4-BE49-F238E27FC236}">
                <a16:creationId xmlns:a16="http://schemas.microsoft.com/office/drawing/2014/main" id="{34253953-9E8A-EA1F-F5C8-2A8228B7C8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2A5D5DA-E498-4090-A1EB-61D992542AB7}" type="slidenum">
              <a:rPr lang="ru-RU" altLang="ru-RU" sz="1200">
                <a:solidFill>
                  <a:srgbClr val="635B5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24</a:t>
            </a:fld>
            <a:endParaRPr lang="ru-RU" altLang="ru-RU" sz="1200">
              <a:solidFill>
                <a:srgbClr val="635B5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AB531E-BB81-9F21-7DBF-682848A01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200" y="332656"/>
            <a:ext cx="1170533" cy="117053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67DE1227-DFB3-927E-5B99-F86E4EC7B7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360" y="136525"/>
            <a:ext cx="9144000" cy="1052513"/>
          </a:xfrm>
        </p:spPr>
        <p:txBody>
          <a:bodyPr/>
          <a:lstStyle/>
          <a:p>
            <a:r>
              <a:rPr lang="ru-RU" altLang="ru-RU" b="1" dirty="0"/>
              <a:t>Обмен белков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06E7F9C3-761E-7B3D-3529-D4D156368A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0466" y="1189038"/>
            <a:ext cx="8713788" cy="489585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dirty="0"/>
              <a:t>	</a:t>
            </a:r>
          </a:p>
          <a:p>
            <a:pPr algn="just">
              <a:buFontTx/>
              <a:buNone/>
            </a:pPr>
            <a:r>
              <a:rPr lang="ru-RU" altLang="ru-RU" dirty="0"/>
              <a:t>Расстройства </a:t>
            </a:r>
            <a:r>
              <a:rPr lang="ru-RU" altLang="ru-RU" b="1" dirty="0"/>
              <a:t>обмена протеинов</a:t>
            </a:r>
            <a:r>
              <a:rPr lang="ru-RU" altLang="ru-RU" dirty="0"/>
              <a:t> характеризуются перераспределением белков в организме.</a:t>
            </a:r>
            <a:r>
              <a:rPr lang="ru-RU" altLang="ru-RU" b="1" dirty="0"/>
              <a:t> Ускоренный распад протеинов</a:t>
            </a:r>
            <a:r>
              <a:rPr lang="ru-RU" altLang="ru-RU" dirty="0"/>
              <a:t> - основа печеночного </a:t>
            </a:r>
            <a:r>
              <a:rPr lang="ru-RU" altLang="ru-RU" b="1" dirty="0"/>
              <a:t>глюконеогенеза и синтеза </a:t>
            </a:r>
            <a:r>
              <a:rPr lang="ru-RU" altLang="ru-RU" b="1" dirty="0" err="1"/>
              <a:t>острофазовых</a:t>
            </a:r>
            <a:r>
              <a:rPr lang="ru-RU" altLang="ru-RU" b="1" dirty="0"/>
              <a:t> белков</a:t>
            </a:r>
            <a:r>
              <a:rPr lang="ru-RU" altLang="ru-RU" dirty="0"/>
              <a:t>. </a:t>
            </a:r>
          </a:p>
        </p:txBody>
      </p:sp>
      <p:sp>
        <p:nvSpPr>
          <p:cNvPr id="65540" name="Номер слайда 1">
            <a:extLst>
              <a:ext uri="{FF2B5EF4-FFF2-40B4-BE49-F238E27FC236}">
                <a16:creationId xmlns:a16="http://schemas.microsoft.com/office/drawing/2014/main" id="{109FE652-2904-B7FF-3F51-525730B38B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BB21B4D-1D0D-4F85-AA31-8DCA9AF17E8A}" type="slidenum">
              <a:rPr lang="ru-RU" altLang="ru-RU" sz="1200">
                <a:solidFill>
                  <a:srgbClr val="635B5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25</a:t>
            </a:fld>
            <a:endParaRPr lang="ru-RU" altLang="ru-RU" sz="1200">
              <a:solidFill>
                <a:srgbClr val="635B5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021EAFB-DC0C-28CF-A775-7C9A8C02F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3993" y="172075"/>
            <a:ext cx="1170533" cy="117053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7492C801-80FD-14BF-C168-349BF3C2C2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9376" y="27856"/>
            <a:ext cx="9144000" cy="1125538"/>
          </a:xfrm>
        </p:spPr>
        <p:txBody>
          <a:bodyPr/>
          <a:lstStyle/>
          <a:p>
            <a:r>
              <a:rPr lang="ru-RU" altLang="ru-RU" b="1" dirty="0"/>
              <a:t>Обмен липидов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015068B5-1254-4B33-1CE2-B69808E1A6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9376" y="1153394"/>
            <a:ext cx="8785225" cy="5040312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b="1" dirty="0"/>
              <a:t>	</a:t>
            </a:r>
            <a:r>
              <a:rPr lang="ru-RU" altLang="ru-RU" sz="2600" b="1" dirty="0"/>
              <a:t>Липиды являются наиболее расходуемым при критических состояниях источником энергии. </a:t>
            </a:r>
          </a:p>
          <a:p>
            <a:pPr>
              <a:buFontTx/>
              <a:buNone/>
            </a:pPr>
            <a:r>
              <a:rPr lang="ru-RU" altLang="ru-RU" sz="2600" dirty="0"/>
              <a:t>Жировая ткань </a:t>
            </a:r>
            <a:r>
              <a:rPr lang="ru-RU" altLang="ru-RU" sz="2600" b="1" dirty="0"/>
              <a:t>распадается на жирные кислоты</a:t>
            </a:r>
            <a:r>
              <a:rPr lang="ru-RU" altLang="ru-RU" sz="2600" dirty="0"/>
              <a:t>, попадающие </a:t>
            </a:r>
            <a:r>
              <a:rPr lang="ru-RU" altLang="ru-RU" sz="2600" b="1" dirty="0"/>
              <a:t>в системный кровоток</a:t>
            </a:r>
            <a:r>
              <a:rPr lang="ru-RU" altLang="ru-RU" sz="2600" dirty="0"/>
              <a:t>, а затем и </a:t>
            </a:r>
            <a:r>
              <a:rPr lang="ru-RU" altLang="ru-RU" sz="2600" b="1" dirty="0"/>
              <a:t>в печень</a:t>
            </a:r>
            <a:r>
              <a:rPr lang="ru-RU" altLang="ru-RU" sz="2600" dirty="0"/>
              <a:t>. </a:t>
            </a:r>
          </a:p>
          <a:p>
            <a:pPr>
              <a:buFontTx/>
              <a:buNone/>
            </a:pPr>
            <a:r>
              <a:rPr lang="ru-RU" altLang="ru-RU" sz="2600" b="1" dirty="0"/>
              <a:t>Неадекватная перфузия ткани тормозит липолиз.</a:t>
            </a:r>
            <a:r>
              <a:rPr lang="ru-RU" altLang="ru-RU" sz="2600" dirty="0"/>
              <a:t> </a:t>
            </a:r>
          </a:p>
          <a:p>
            <a:pPr>
              <a:buFontTx/>
              <a:buNone/>
            </a:pPr>
            <a:r>
              <a:rPr lang="ru-RU" altLang="ru-RU" sz="2600" b="1" dirty="0"/>
              <a:t>Выброс цитокинов </a:t>
            </a:r>
            <a:r>
              <a:rPr lang="ru-RU" altLang="ru-RU" sz="2600" dirty="0"/>
              <a:t>способствует </a:t>
            </a:r>
            <a:r>
              <a:rPr lang="ru-RU" altLang="ru-RU" sz="2600" b="1" dirty="0"/>
              <a:t>снижению утилизации жирных кислот и триглицеридов</a:t>
            </a:r>
            <a:r>
              <a:rPr lang="ru-RU" altLang="ru-RU" sz="2600" dirty="0"/>
              <a:t> за счет </a:t>
            </a:r>
            <a:r>
              <a:rPr lang="ru-RU" altLang="ru-RU" sz="2600" b="1" dirty="0"/>
              <a:t>подавления активности </a:t>
            </a:r>
            <a:r>
              <a:rPr lang="ru-RU" altLang="ru-RU" sz="2600" b="1" dirty="0" err="1"/>
              <a:t>липопротеинлипазы</a:t>
            </a:r>
            <a:r>
              <a:rPr lang="ru-RU" altLang="ru-RU" sz="2600" b="1" dirty="0"/>
              <a:t>.</a:t>
            </a:r>
          </a:p>
        </p:txBody>
      </p:sp>
      <p:sp>
        <p:nvSpPr>
          <p:cNvPr id="66564" name="Номер слайда 1">
            <a:extLst>
              <a:ext uri="{FF2B5EF4-FFF2-40B4-BE49-F238E27FC236}">
                <a16:creationId xmlns:a16="http://schemas.microsoft.com/office/drawing/2014/main" id="{19B3C0CF-1B81-E380-93E3-4E637C67B0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58BCDF0-CBDA-46C8-B68C-597B87790124}" type="slidenum">
              <a:rPr lang="ru-RU" altLang="ru-RU" sz="1200">
                <a:solidFill>
                  <a:srgbClr val="635B5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26</a:t>
            </a:fld>
            <a:endParaRPr lang="ru-RU" altLang="ru-RU" sz="1200">
              <a:solidFill>
                <a:srgbClr val="635B5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48000E-9AE9-B141-843E-13E66DB31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200" y="476672"/>
            <a:ext cx="1170533" cy="117053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8385E077-5DF8-C3D8-98DC-72D0887030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352" y="47625"/>
            <a:ext cx="9144000" cy="1196975"/>
          </a:xfrm>
        </p:spPr>
        <p:txBody>
          <a:bodyPr/>
          <a:lstStyle/>
          <a:p>
            <a:r>
              <a:rPr lang="ru-RU" altLang="ru-RU" b="1" dirty="0"/>
              <a:t>Обмен углеводов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4BA3C588-C980-0DE5-CA56-C58F6C9046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4240" y="1124744"/>
            <a:ext cx="8642350" cy="5040313"/>
          </a:xfrm>
        </p:spPr>
        <p:txBody>
          <a:bodyPr rtlCol="0"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	Наиболее часто возникающим</a:t>
            </a:r>
            <a:r>
              <a:rPr lang="ru-RU" b="1" dirty="0"/>
              <a:t> </a:t>
            </a:r>
            <a:r>
              <a:rPr lang="ru-RU" dirty="0"/>
              <a:t>расстройством в</a:t>
            </a:r>
            <a:r>
              <a:rPr lang="en-US" dirty="0"/>
              <a:t>  </a:t>
            </a:r>
            <a:r>
              <a:rPr lang="ru-RU" dirty="0"/>
              <a:t>метаболизме липидов, протеинов, углеводов является </a:t>
            </a:r>
            <a:r>
              <a:rPr lang="ru-RU" b="1" dirty="0"/>
              <a:t>спонтанная гипергликемия.</a:t>
            </a:r>
            <a:r>
              <a:rPr lang="ru-RU" dirty="0"/>
              <a:t> </a:t>
            </a:r>
          </a:p>
          <a:p>
            <a:pPr marL="274320" indent="-27432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При этом </a:t>
            </a:r>
            <a:r>
              <a:rPr lang="ru-RU" b="1" dirty="0"/>
              <a:t>выработка глюкозы в печени увеличивается </a:t>
            </a:r>
            <a:r>
              <a:rPr lang="ru-RU" dirty="0"/>
              <a:t>в ответ </a:t>
            </a:r>
            <a:r>
              <a:rPr lang="ru-RU" b="1" dirty="0"/>
              <a:t>на выброс адреналина, норадреналина, глюкагона и кортизола.</a:t>
            </a:r>
            <a:r>
              <a:rPr lang="ru-RU" dirty="0"/>
              <a:t> </a:t>
            </a:r>
          </a:p>
          <a:p>
            <a:pPr marL="274320" indent="-27432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На фоне гипергликемии, тем не менее, наблюдается </a:t>
            </a:r>
            <a:r>
              <a:rPr lang="ru-RU" b="1" dirty="0" err="1"/>
              <a:t>глюконеогенез</a:t>
            </a:r>
            <a:r>
              <a:rPr lang="ru-RU" b="1" dirty="0"/>
              <a:t>, рефрактерный к введению экзогенной глюкозы</a:t>
            </a:r>
            <a:r>
              <a:rPr lang="ru-RU" dirty="0"/>
              <a:t>. </a:t>
            </a:r>
          </a:p>
          <a:p>
            <a:pPr marL="274320" indent="-27432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/>
              <a:t>Аминокислоты мобилизуются из скелетной мускулатуры </a:t>
            </a:r>
            <a:r>
              <a:rPr lang="ru-RU" dirty="0"/>
              <a:t>и </a:t>
            </a:r>
            <a:r>
              <a:rPr lang="ru-RU" b="1" dirty="0"/>
              <a:t>транспортируются в печень для синтеза глюкозы и медиаторов системного повреждения.</a:t>
            </a:r>
          </a:p>
        </p:txBody>
      </p:sp>
      <p:sp>
        <p:nvSpPr>
          <p:cNvPr id="67588" name="Номер слайда 1">
            <a:extLst>
              <a:ext uri="{FF2B5EF4-FFF2-40B4-BE49-F238E27FC236}">
                <a16:creationId xmlns:a16="http://schemas.microsoft.com/office/drawing/2014/main" id="{15BEF7B8-18DE-4A4D-D7DC-086DB4009C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FEFCDC4-A73F-4746-8A9D-14FADF86829C}" type="slidenum">
              <a:rPr lang="ru-RU" altLang="ru-RU" sz="1200">
                <a:solidFill>
                  <a:srgbClr val="635B5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27</a:t>
            </a:fld>
            <a:endParaRPr lang="ru-RU" altLang="ru-RU" sz="1200">
              <a:solidFill>
                <a:srgbClr val="635B5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ED018EE-AE65-4DDA-424F-13338E7DA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200" y="404664"/>
            <a:ext cx="1170533" cy="117053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1A2A60D1-29E3-8529-0600-ACAF8BB76C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7641" y="-13495"/>
            <a:ext cx="8893175" cy="836613"/>
          </a:xfrm>
        </p:spPr>
        <p:txBody>
          <a:bodyPr/>
          <a:lstStyle/>
          <a:p>
            <a:r>
              <a:rPr lang="ru-RU" altLang="ru-RU" sz="4000" b="1" dirty="0"/>
              <a:t>Летальность при </a:t>
            </a:r>
            <a:r>
              <a:rPr lang="ru-RU" altLang="ru-RU" sz="4000" b="1" dirty="0" err="1"/>
              <a:t>гиперметаболизме</a:t>
            </a:r>
            <a:endParaRPr lang="ru-RU" altLang="ru-RU" sz="4000" b="1" dirty="0"/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A42C8A77-BB3A-7267-8973-7E32283DBD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7368" y="1144587"/>
            <a:ext cx="8507412" cy="4568825"/>
          </a:xfrm>
        </p:spPr>
        <p:txBody>
          <a:bodyPr/>
          <a:lstStyle/>
          <a:p>
            <a:r>
              <a:rPr lang="ru-RU" altLang="ru-RU" dirty="0"/>
              <a:t>Показатели летальности при синдроме </a:t>
            </a:r>
            <a:r>
              <a:rPr lang="ru-RU" altLang="ru-RU" dirty="0" err="1"/>
              <a:t>гиперметаболизма</a:t>
            </a:r>
            <a:r>
              <a:rPr lang="ru-RU" altLang="ru-RU" dirty="0"/>
              <a:t> колеблются </a:t>
            </a:r>
            <a:r>
              <a:rPr lang="ru-RU" altLang="ru-RU" b="1" dirty="0"/>
              <a:t>от 25 до 40%.</a:t>
            </a:r>
          </a:p>
          <a:p>
            <a:pPr algn="just"/>
            <a:r>
              <a:rPr lang="ru-RU" altLang="ru-RU" dirty="0"/>
              <a:t>Достаточно часто </a:t>
            </a:r>
            <a:r>
              <a:rPr lang="ru-RU" altLang="ru-RU" dirty="0" err="1"/>
              <a:t>гиперметаболизм</a:t>
            </a:r>
            <a:r>
              <a:rPr lang="ru-RU" altLang="ru-RU" dirty="0"/>
              <a:t> манифестируется </a:t>
            </a:r>
            <a:r>
              <a:rPr lang="ru-RU" altLang="ru-RU" b="1" dirty="0" err="1"/>
              <a:t>коагулопатией</a:t>
            </a:r>
            <a:r>
              <a:rPr lang="ru-RU" altLang="ru-RU" b="1" dirty="0"/>
              <a:t>, тромбоцитопенией, ДВС-синдромом.</a:t>
            </a:r>
          </a:p>
          <a:p>
            <a:endParaRPr lang="ru-RU" altLang="ru-RU" dirty="0"/>
          </a:p>
        </p:txBody>
      </p:sp>
      <p:sp>
        <p:nvSpPr>
          <p:cNvPr id="68612" name="Номер слайда 1">
            <a:extLst>
              <a:ext uri="{FF2B5EF4-FFF2-40B4-BE49-F238E27FC236}">
                <a16:creationId xmlns:a16="http://schemas.microsoft.com/office/drawing/2014/main" id="{1D359778-7775-C1CF-6786-B5C5EC6B82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085E45C-7C1B-4761-B88B-9E640379A2DB}" type="slidenum">
              <a:rPr lang="ru-RU" altLang="ru-RU" sz="1200">
                <a:solidFill>
                  <a:srgbClr val="635B5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28</a:t>
            </a:fld>
            <a:endParaRPr lang="ru-RU" altLang="ru-RU" sz="1200">
              <a:solidFill>
                <a:srgbClr val="635B5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33CAAD-E4BC-405D-84D9-43DF6E8E8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4988" y="237851"/>
            <a:ext cx="1170533" cy="117053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AAE41B39-76FF-FA12-20C4-988788506C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359" y="1"/>
            <a:ext cx="9847907" cy="788988"/>
          </a:xfrm>
        </p:spPr>
        <p:txBody>
          <a:bodyPr/>
          <a:lstStyle/>
          <a:p>
            <a:r>
              <a:rPr lang="ru-RU" altLang="ru-RU" sz="4000" b="1" dirty="0"/>
              <a:t>Биологическая роль </a:t>
            </a:r>
            <a:r>
              <a:rPr lang="ru-RU" altLang="ru-RU" sz="4000" b="1" dirty="0" err="1"/>
              <a:t>гиперметаболизма</a:t>
            </a:r>
            <a:endParaRPr lang="ru-RU" altLang="ru-RU" sz="4000" b="1" dirty="0"/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3BDF2654-A8B4-A432-79F5-5F12DB4A95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5053" y="1052513"/>
            <a:ext cx="8964613" cy="5040312"/>
          </a:xfrm>
        </p:spPr>
        <p:txBody>
          <a:bodyPr/>
          <a:lstStyle/>
          <a:p>
            <a:pPr algn="just"/>
            <a:r>
              <a:rPr lang="ru-RU" altLang="ru-RU" b="1" dirty="0"/>
              <a:t>Прогрессирование </a:t>
            </a:r>
            <a:r>
              <a:rPr lang="ru-RU" altLang="ru-RU" dirty="0"/>
              <a:t>полиорганной дисфункции характеризуется </a:t>
            </a:r>
            <a:r>
              <a:rPr lang="ru-RU" altLang="ru-RU" b="1" dirty="0"/>
              <a:t>увеличением абсолютной и относительной скорости катаболических процессов. </a:t>
            </a:r>
          </a:p>
          <a:p>
            <a:pPr algn="just"/>
            <a:r>
              <a:rPr lang="ru-RU" altLang="ru-RU" b="1" dirty="0" err="1"/>
              <a:t>Уреогенез</a:t>
            </a:r>
            <a:r>
              <a:rPr lang="ru-RU" altLang="ru-RU" b="1" dirty="0"/>
              <a:t> усиливается </a:t>
            </a:r>
            <a:r>
              <a:rPr lang="ru-RU" altLang="ru-RU" dirty="0"/>
              <a:t>и </a:t>
            </a:r>
            <a:r>
              <a:rPr lang="ru-RU" altLang="ru-RU" b="1" dirty="0"/>
              <a:t>уровни ароматических аминокислот в плазме также возрастают</a:t>
            </a:r>
            <a:r>
              <a:rPr lang="ru-RU" altLang="ru-RU" dirty="0"/>
              <a:t>. </a:t>
            </a:r>
          </a:p>
          <a:p>
            <a:pPr algn="just"/>
            <a:r>
              <a:rPr lang="ru-RU" altLang="ru-RU" dirty="0"/>
              <a:t>Биохимические характеристики </a:t>
            </a:r>
            <a:r>
              <a:rPr lang="ru-RU" altLang="ru-RU" dirty="0" err="1"/>
              <a:t>гиперметаболизма</a:t>
            </a:r>
            <a:r>
              <a:rPr lang="ru-RU" altLang="ru-RU" dirty="0"/>
              <a:t> создают</a:t>
            </a:r>
            <a:r>
              <a:rPr lang="ru-RU" altLang="ru-RU" b="1" dirty="0"/>
              <a:t> множество порочных кругов</a:t>
            </a:r>
            <a:r>
              <a:rPr lang="ru-RU" altLang="ru-RU" dirty="0"/>
              <a:t>, результатом взаимодействия которых является </a:t>
            </a:r>
            <a:r>
              <a:rPr lang="ru-RU" altLang="ru-RU" b="1" u="sng" dirty="0"/>
              <a:t>потеря структуры и несостоятельность продукции энергии клеткой</a:t>
            </a:r>
            <a:r>
              <a:rPr lang="ru-RU" altLang="ru-RU" u="sng" dirty="0"/>
              <a:t>.</a:t>
            </a:r>
            <a:r>
              <a:rPr lang="ru-RU" altLang="ru-RU" dirty="0"/>
              <a:t> </a:t>
            </a:r>
          </a:p>
        </p:txBody>
      </p:sp>
      <p:sp>
        <p:nvSpPr>
          <p:cNvPr id="70660" name="Номер слайда 1">
            <a:extLst>
              <a:ext uri="{FF2B5EF4-FFF2-40B4-BE49-F238E27FC236}">
                <a16:creationId xmlns:a16="http://schemas.microsoft.com/office/drawing/2014/main" id="{6F888779-15BA-A6B0-01D4-046BB51D66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A2C17DC-A530-4777-9AD1-53FAE3903BE4}" type="slidenum">
              <a:rPr lang="ru-RU" altLang="ru-RU" sz="1200">
                <a:solidFill>
                  <a:srgbClr val="635B5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29</a:t>
            </a:fld>
            <a:endParaRPr lang="ru-RU" altLang="ru-RU" sz="1200">
              <a:solidFill>
                <a:srgbClr val="635B5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2814169-4FDD-3164-2AF7-5B9CCAF79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3267" y="136525"/>
            <a:ext cx="1170533" cy="11705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498F02B-7BE9-A3D9-160D-FB5D12711130}"/>
              </a:ext>
            </a:extLst>
          </p:cNvPr>
          <p:cNvSpPr txBox="1"/>
          <p:nvPr/>
        </p:nvSpPr>
        <p:spPr>
          <a:xfrm>
            <a:off x="5507038" y="1993900"/>
            <a:ext cx="4195762" cy="3417888"/>
          </a:xfrm>
          <a:prstGeom prst="rect">
            <a:avLst/>
          </a:prstGeom>
        </p:spPr>
        <p:txBody>
          <a:bodyPr lIns="0" tIns="69503" rIns="0" bIns="0">
            <a:spAutoFit/>
          </a:bodyPr>
          <a:lstStyle>
            <a:lvl1pPr marL="9525" defTabSz="6207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207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207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207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207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20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20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20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20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700"/>
              </a:lnSpc>
              <a:spcBef>
                <a:spcPts val="550"/>
              </a:spcBef>
            </a:pPr>
            <a:r>
              <a:rPr lang="ru-RU" altLang="ru-RU" sz="2900" b="1">
                <a:solidFill>
                  <a:srgbClr val="FFFFFF"/>
                </a:solidFill>
              </a:rPr>
              <a:t>1. Определение понятия полиорганной недостаточности (ПОН).</a:t>
            </a:r>
          </a:p>
          <a:p>
            <a:pPr eaLnBrk="1" hangingPunct="1">
              <a:lnSpc>
                <a:spcPts val="3700"/>
              </a:lnSpc>
              <a:spcBef>
                <a:spcPts val="550"/>
              </a:spcBef>
            </a:pPr>
            <a:endParaRPr lang="ru-RU" altLang="ru-RU" sz="2900" b="1">
              <a:solidFill>
                <a:srgbClr val="FFFFFF"/>
              </a:solidFill>
            </a:endParaRPr>
          </a:p>
          <a:p>
            <a:pPr eaLnBrk="1" hangingPunct="1">
              <a:lnSpc>
                <a:spcPts val="3438"/>
              </a:lnSpc>
            </a:pPr>
            <a:endParaRPr lang="ru-RU" altLang="ru-RU" sz="3400">
              <a:solidFill>
                <a:srgbClr val="000000"/>
              </a:solidFill>
            </a:endParaRPr>
          </a:p>
        </p:txBody>
      </p:sp>
      <p:pic>
        <p:nvPicPr>
          <p:cNvPr id="9219" name="object 3">
            <a:extLst>
              <a:ext uri="{FF2B5EF4-FFF2-40B4-BE49-F238E27FC236}">
                <a16:creationId xmlns:a16="http://schemas.microsoft.com/office/drawing/2014/main" id="{C04C3B1E-0D19-FA3B-92C1-C88F8877F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692696"/>
            <a:ext cx="1201737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498F02B-7BE9-A3D9-160D-FB5D12711130}"/>
              </a:ext>
            </a:extLst>
          </p:cNvPr>
          <p:cNvSpPr txBox="1"/>
          <p:nvPr/>
        </p:nvSpPr>
        <p:spPr>
          <a:xfrm>
            <a:off x="5506244" y="2007997"/>
            <a:ext cx="4190156" cy="5328031"/>
          </a:xfrm>
          <a:prstGeom prst="rect">
            <a:avLst/>
          </a:prstGeom>
        </p:spPr>
        <p:txBody>
          <a:bodyPr wrap="square" lIns="0" tIns="69503" rIns="0" bIns="0">
            <a:spAutoFit/>
          </a:bodyPr>
          <a:lstStyle>
            <a:lvl1pPr marL="9525" defTabSz="6207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207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207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207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207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20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20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20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20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700"/>
              </a:lnSpc>
              <a:spcBef>
                <a:spcPts val="550"/>
              </a:spcBef>
            </a:pPr>
            <a:r>
              <a:rPr lang="ru-RU" altLang="ru-RU" sz="2900" b="1" dirty="0">
                <a:solidFill>
                  <a:srgbClr val="FFFFFF"/>
                </a:solidFill>
              </a:rPr>
              <a:t>5. Виды и механизмы развития полиорганной недостаточности (ПОН). Синдром системного воспалительного ответ (СВВО) как компонент ПОН.</a:t>
            </a:r>
          </a:p>
          <a:p>
            <a:pPr eaLnBrk="1" hangingPunct="1">
              <a:lnSpc>
                <a:spcPts val="3700"/>
              </a:lnSpc>
              <a:spcBef>
                <a:spcPts val="550"/>
              </a:spcBef>
            </a:pPr>
            <a:endParaRPr lang="ru-RU" altLang="ru-RU" sz="2900" b="1" dirty="0">
              <a:solidFill>
                <a:srgbClr val="FFFFFF"/>
              </a:solidFill>
            </a:endParaRPr>
          </a:p>
          <a:p>
            <a:pPr eaLnBrk="1" hangingPunct="1">
              <a:lnSpc>
                <a:spcPts val="3438"/>
              </a:lnSpc>
            </a:pPr>
            <a:endParaRPr lang="ru-RU" altLang="ru-RU" sz="3400" dirty="0">
              <a:solidFill>
                <a:srgbClr val="000000"/>
              </a:solidFill>
            </a:endParaRPr>
          </a:p>
        </p:txBody>
      </p:sp>
      <p:pic>
        <p:nvPicPr>
          <p:cNvPr id="9219" name="object 3">
            <a:extLst>
              <a:ext uri="{FF2B5EF4-FFF2-40B4-BE49-F238E27FC236}">
                <a16:creationId xmlns:a16="http://schemas.microsoft.com/office/drawing/2014/main" id="{C04C3B1E-0D19-FA3B-92C1-C88F8877F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432" y="620688"/>
            <a:ext cx="1201737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9823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>
            <a:extLst>
              <a:ext uri="{FF2B5EF4-FFF2-40B4-BE49-F238E27FC236}">
                <a16:creationId xmlns:a16="http://schemas.microsoft.com/office/drawing/2014/main" id="{058302DA-B13E-FB38-732A-AC8F7F4DE0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/>
              <a:t>Пути развития ПОН </a:t>
            </a:r>
          </a:p>
        </p:txBody>
      </p:sp>
      <p:sp>
        <p:nvSpPr>
          <p:cNvPr id="28675" name="Объект 2">
            <a:extLst>
              <a:ext uri="{FF2B5EF4-FFF2-40B4-BE49-F238E27FC236}">
                <a16:creationId xmlns:a16="http://schemas.microsoft.com/office/drawing/2014/main" id="{F96CD529-ECC2-BF0B-E13A-1F72B2D766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/>
              <a:t>Синдром ПОН можно рассматривать как </a:t>
            </a:r>
            <a:r>
              <a:rPr lang="ru-RU" altLang="ru-RU" b="1" dirty="0"/>
              <a:t>наиболее тяжелую степень синдрома системного воспалительного ответа (ССВО) или </a:t>
            </a:r>
            <a:r>
              <a:rPr lang="ru-RU" altLang="ru-RU" dirty="0"/>
              <a:t>генерализованное воспаление, вызывающее повреждение органной функции.</a:t>
            </a:r>
          </a:p>
          <a:p>
            <a:r>
              <a:rPr lang="ru-RU" altLang="ru-RU" dirty="0"/>
              <a:t>Два основных пути развития ПОН</a:t>
            </a:r>
          </a:p>
        </p:txBody>
      </p:sp>
      <p:sp>
        <p:nvSpPr>
          <p:cNvPr id="28676" name="Номер слайда 1">
            <a:extLst>
              <a:ext uri="{FF2B5EF4-FFF2-40B4-BE49-F238E27FC236}">
                <a16:creationId xmlns:a16="http://schemas.microsoft.com/office/drawing/2014/main" id="{8BDA133E-EDE4-4B04-B681-9EB9FAC0D4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658C1DD-A2D4-483D-ABBD-41F681E15EB7}" type="slidenum">
              <a:rPr lang="ru-RU" altLang="ru-RU" sz="1200">
                <a:solidFill>
                  <a:srgbClr val="635B5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31</a:t>
            </a:fld>
            <a:endParaRPr lang="ru-RU" altLang="ru-RU" sz="1200">
              <a:solidFill>
                <a:srgbClr val="635B50"/>
              </a:solidFill>
              <a:latin typeface="Arial" panose="020B0604020202020204" pitchFamily="34" charset="0"/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0345FC40-194E-7194-9A37-F9AB5347C811}"/>
              </a:ext>
            </a:extLst>
          </p:cNvPr>
          <p:cNvCxnSpPr/>
          <p:nvPr/>
        </p:nvCxnSpPr>
        <p:spPr>
          <a:xfrm flipH="1">
            <a:off x="3719513" y="3789363"/>
            <a:ext cx="1728787" cy="952500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1D821CC0-50AE-92F1-5D28-117AF098DAC8}"/>
              </a:ext>
            </a:extLst>
          </p:cNvPr>
          <p:cNvCxnSpPr/>
          <p:nvPr/>
        </p:nvCxnSpPr>
        <p:spPr>
          <a:xfrm>
            <a:off x="6672263" y="3789363"/>
            <a:ext cx="1655762" cy="95250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26B9140-05AF-5143-C9F1-081E386514AF}"/>
              </a:ext>
            </a:extLst>
          </p:cNvPr>
          <p:cNvSpPr txBox="1"/>
          <p:nvPr/>
        </p:nvSpPr>
        <p:spPr>
          <a:xfrm>
            <a:off x="2063750" y="4741863"/>
            <a:ext cx="2087563" cy="954087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dirty="0">
                <a:latin typeface="Arial" charset="0"/>
                <a:cs typeface="Arial" charset="0"/>
              </a:rPr>
              <a:t>Первичная ПОН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383589-EC43-DFE5-4BEC-7D3DA0DF52B3}"/>
              </a:ext>
            </a:extLst>
          </p:cNvPr>
          <p:cNvSpPr txBox="1"/>
          <p:nvPr/>
        </p:nvSpPr>
        <p:spPr>
          <a:xfrm>
            <a:off x="8010525" y="4741863"/>
            <a:ext cx="2017713" cy="954087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dirty="0">
                <a:latin typeface="Arial" charset="0"/>
                <a:cs typeface="Arial" charset="0"/>
              </a:rPr>
              <a:t>Вторичная ПОН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AB1188B-5A85-CFCE-DC68-100CFCAF3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472" y="230188"/>
            <a:ext cx="1170533" cy="1170533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31B2C5D8-2B8C-B09C-E223-1C0EE5FE1C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344" y="136525"/>
            <a:ext cx="9144000" cy="1125538"/>
          </a:xfrm>
        </p:spPr>
        <p:txBody>
          <a:bodyPr/>
          <a:lstStyle/>
          <a:p>
            <a:r>
              <a:rPr lang="ru-RU" altLang="ru-RU" sz="4000" b="1" dirty="0"/>
              <a:t>Первичная ПОН 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34D287F2-3E91-5230-33C4-BD11326E38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344" y="1157604"/>
            <a:ext cx="8569325" cy="5732462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altLang="ru-RU" dirty="0"/>
              <a:t>   </a:t>
            </a:r>
          </a:p>
          <a:p>
            <a:pPr algn="just">
              <a:buFontTx/>
              <a:buNone/>
            </a:pPr>
            <a:r>
              <a:rPr lang="ru-RU" altLang="ru-RU" dirty="0"/>
              <a:t>		является прямым результатом воздействия определенного </a:t>
            </a:r>
            <a:r>
              <a:rPr lang="ru-RU" altLang="ru-RU" b="1" dirty="0"/>
              <a:t>повреждающего фактора любой этиологии.</a:t>
            </a:r>
            <a:r>
              <a:rPr lang="ru-RU" altLang="ru-RU" dirty="0"/>
              <a:t> </a:t>
            </a:r>
          </a:p>
          <a:p>
            <a:pPr algn="just">
              <a:buFontTx/>
              <a:buNone/>
            </a:pPr>
            <a:r>
              <a:rPr lang="ru-RU" altLang="ru-RU" dirty="0"/>
              <a:t>		При этом признаки </a:t>
            </a:r>
            <a:r>
              <a:rPr lang="ru-RU" altLang="ru-RU" b="1" dirty="0"/>
              <a:t>органной дисфункции</a:t>
            </a:r>
            <a:r>
              <a:rPr lang="ru-RU" altLang="ru-RU" dirty="0"/>
              <a:t> проявляются </a:t>
            </a:r>
            <a:r>
              <a:rPr lang="ru-RU" altLang="ru-RU" b="1" dirty="0"/>
              <a:t>рано</a:t>
            </a:r>
            <a:r>
              <a:rPr lang="ru-RU" altLang="ru-RU" dirty="0"/>
              <a:t>. </a:t>
            </a:r>
          </a:p>
          <a:p>
            <a:pPr algn="just">
              <a:buFontTx/>
              <a:buNone/>
            </a:pPr>
            <a:r>
              <a:rPr lang="ru-RU" altLang="ru-RU" dirty="0"/>
              <a:t>		Примером такого вида ПОН может явиться полиорганная дисфункция </a:t>
            </a:r>
            <a:r>
              <a:rPr lang="ru-RU" altLang="ru-RU" b="1" dirty="0"/>
              <a:t>при </a:t>
            </a:r>
            <a:r>
              <a:rPr lang="ru-RU" altLang="ru-RU" b="1" dirty="0" err="1"/>
              <a:t>политравме</a:t>
            </a:r>
            <a:r>
              <a:rPr lang="ru-RU" altLang="ru-RU" b="1" dirty="0"/>
              <a:t>, тяжелых ожогах</a:t>
            </a:r>
            <a:r>
              <a:rPr lang="ru-RU" altLang="ru-RU" dirty="0"/>
              <a:t>.</a:t>
            </a:r>
          </a:p>
          <a:p>
            <a:endParaRPr lang="ru-RU" altLang="ru-RU" dirty="0"/>
          </a:p>
        </p:txBody>
      </p:sp>
      <p:sp>
        <p:nvSpPr>
          <p:cNvPr id="29700" name="Номер слайда 1">
            <a:extLst>
              <a:ext uri="{FF2B5EF4-FFF2-40B4-BE49-F238E27FC236}">
                <a16:creationId xmlns:a16="http://schemas.microsoft.com/office/drawing/2014/main" id="{02314B25-901A-2BB9-5D40-7963C2A3DF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C232EF1-62C9-4480-A276-3FB9061EB978}" type="slidenum">
              <a:rPr lang="ru-RU" altLang="ru-RU" sz="1200">
                <a:solidFill>
                  <a:srgbClr val="635B5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32</a:t>
            </a:fld>
            <a:endParaRPr lang="ru-RU" altLang="ru-RU" sz="1200">
              <a:solidFill>
                <a:srgbClr val="635B5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8118274-422A-DC4A-6541-5C27BCA29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200" y="260648"/>
            <a:ext cx="1170533" cy="1170533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52892426-6ECD-0F21-2675-0208B06ED8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352" y="136525"/>
            <a:ext cx="9144000" cy="1125538"/>
          </a:xfrm>
        </p:spPr>
        <p:txBody>
          <a:bodyPr/>
          <a:lstStyle/>
          <a:p>
            <a:r>
              <a:rPr lang="ru-RU" altLang="ru-RU" sz="4000" b="1" dirty="0"/>
              <a:t>Вторичная ПОН 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D3BFA4AC-DF70-D3E7-71F5-2B7A7893C2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3352" y="1093799"/>
            <a:ext cx="8893175" cy="5732462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altLang="ru-RU" b="1" dirty="0"/>
              <a:t>	</a:t>
            </a:r>
          </a:p>
          <a:p>
            <a:pPr algn="just">
              <a:buFontTx/>
              <a:buNone/>
            </a:pPr>
            <a:r>
              <a:rPr lang="ru-RU" altLang="ru-RU" b="1" dirty="0"/>
              <a:t>		</a:t>
            </a:r>
            <a:r>
              <a:rPr lang="ru-RU" altLang="ru-RU" dirty="0"/>
              <a:t>развивается </a:t>
            </a:r>
            <a:r>
              <a:rPr lang="ru-RU" altLang="ru-RU" b="1" dirty="0"/>
              <a:t>после латентной фазы</a:t>
            </a:r>
            <a:r>
              <a:rPr lang="ru-RU" altLang="ru-RU" dirty="0"/>
              <a:t> и является </a:t>
            </a:r>
            <a:r>
              <a:rPr lang="ru-RU" altLang="ru-RU" b="1" dirty="0"/>
              <a:t>результатом генерализованного системного ответа</a:t>
            </a:r>
            <a:r>
              <a:rPr lang="ru-RU" altLang="ru-RU" dirty="0"/>
              <a:t> организма на повреждающий фактор. </a:t>
            </a:r>
          </a:p>
          <a:p>
            <a:pPr algn="just">
              <a:buFontTx/>
              <a:buNone/>
            </a:pPr>
            <a:r>
              <a:rPr lang="ru-RU" altLang="ru-RU" b="1" dirty="0"/>
              <a:t>		Септический вариант ПОН</a:t>
            </a:r>
            <a:r>
              <a:rPr lang="ru-RU" altLang="ru-RU" dirty="0"/>
              <a:t> можно рассматривать как классическую </a:t>
            </a:r>
            <a:r>
              <a:rPr lang="ru-RU" altLang="ru-RU" b="1" dirty="0"/>
              <a:t>вторичную органную недостаточность</a:t>
            </a:r>
            <a:r>
              <a:rPr lang="ru-RU" altLang="ru-RU" dirty="0"/>
              <a:t>, проявление </a:t>
            </a:r>
            <a:r>
              <a:rPr lang="ru-RU" altLang="ru-RU" b="1" dirty="0"/>
              <a:t>крайне тяжелого системного ответа на инфекционную  инвазию</a:t>
            </a:r>
            <a:r>
              <a:rPr lang="ru-RU" altLang="ru-RU" dirty="0"/>
              <a:t>.</a:t>
            </a:r>
          </a:p>
          <a:p>
            <a:endParaRPr lang="ru-RU" altLang="ru-RU" dirty="0"/>
          </a:p>
        </p:txBody>
      </p:sp>
      <p:sp>
        <p:nvSpPr>
          <p:cNvPr id="30724" name="Номер слайда 1">
            <a:extLst>
              <a:ext uri="{FF2B5EF4-FFF2-40B4-BE49-F238E27FC236}">
                <a16:creationId xmlns:a16="http://schemas.microsoft.com/office/drawing/2014/main" id="{9EA8DB04-3FB9-1C06-1B36-B9E9C812A3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59CB0CD-1147-4284-A289-93626DFD090B}" type="slidenum">
              <a:rPr lang="ru-RU" altLang="ru-RU" sz="1200">
                <a:solidFill>
                  <a:srgbClr val="635B5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33</a:t>
            </a:fld>
            <a:endParaRPr lang="ru-RU" altLang="ru-RU" sz="1200">
              <a:solidFill>
                <a:srgbClr val="635B5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E10F2E1-70C6-2BDC-6356-7E02EA930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3144" y="161025"/>
            <a:ext cx="1170533" cy="1170533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D4110B57-4146-A6C6-2A1F-2326A55369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344" y="136525"/>
            <a:ext cx="9144000" cy="1125538"/>
          </a:xfrm>
        </p:spPr>
        <p:txBody>
          <a:bodyPr/>
          <a:lstStyle/>
          <a:p>
            <a:r>
              <a:rPr lang="ru-RU" altLang="ru-RU" b="1" dirty="0"/>
              <a:t>Стадии развития ССВО </a:t>
            </a:r>
            <a:br>
              <a:rPr lang="ru-RU" altLang="ru-RU" b="1" dirty="0"/>
            </a:br>
            <a:r>
              <a:rPr lang="ru-RU" altLang="ru-RU" sz="2400" dirty="0">
                <a:solidFill>
                  <a:srgbClr val="635B50"/>
                </a:solidFill>
              </a:rPr>
              <a:t>(</a:t>
            </a:r>
            <a:r>
              <a:rPr lang="ru-RU" altLang="ru-RU" sz="2000" b="1" dirty="0">
                <a:solidFill>
                  <a:srgbClr val="635B50"/>
                </a:solidFill>
              </a:rPr>
              <a:t>синдром системного воспалительного ответа</a:t>
            </a:r>
            <a:r>
              <a:rPr lang="ru-RU" altLang="ru-RU" sz="2000" dirty="0">
                <a:solidFill>
                  <a:srgbClr val="635B50"/>
                </a:solidFill>
              </a:rPr>
              <a:t> )</a:t>
            </a:r>
            <a:endParaRPr lang="ru-RU" altLang="ru-RU" sz="2000" b="1" dirty="0">
              <a:solidFill>
                <a:srgbClr val="635B50"/>
              </a:solidFill>
            </a:endParaRP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E3B3FAC2-EC33-7F8D-9A04-97164970CA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0435" y="1262063"/>
            <a:ext cx="8497888" cy="5661025"/>
          </a:xfrm>
        </p:spPr>
        <p:txBody>
          <a:bodyPr/>
          <a:lstStyle/>
          <a:p>
            <a:pPr algn="just">
              <a:buFontTx/>
              <a:buNone/>
            </a:pPr>
            <a:endParaRPr lang="ru-RU" altLang="ru-RU" b="1" dirty="0"/>
          </a:p>
          <a:p>
            <a:pPr algn="just">
              <a:buFontTx/>
              <a:buNone/>
            </a:pPr>
            <a:r>
              <a:rPr lang="ru-RU" altLang="ru-RU" b="1" dirty="0"/>
              <a:t>Стадия 1.</a:t>
            </a:r>
            <a:r>
              <a:rPr lang="ru-RU" altLang="ru-RU" u="sng" dirty="0"/>
              <a:t> </a:t>
            </a:r>
            <a:r>
              <a:rPr lang="ru-RU" altLang="ru-RU" b="1" u="sng" dirty="0"/>
              <a:t>Локальная продукция цитокинов</a:t>
            </a:r>
            <a:r>
              <a:rPr lang="ru-RU" altLang="ru-RU" b="1" dirty="0"/>
              <a:t> в ответ на травму </a:t>
            </a:r>
            <a:r>
              <a:rPr lang="ru-RU" altLang="ru-RU" dirty="0"/>
              <a:t>или </a:t>
            </a:r>
            <a:r>
              <a:rPr lang="ru-RU" altLang="ru-RU" b="1" dirty="0"/>
              <a:t>инфекцию. </a:t>
            </a:r>
          </a:p>
          <a:p>
            <a:pPr algn="just">
              <a:buFontTx/>
              <a:buNone/>
            </a:pPr>
            <a:r>
              <a:rPr lang="ru-RU" altLang="ru-RU" b="1" dirty="0"/>
              <a:t>		Цитокины </a:t>
            </a:r>
            <a:r>
              <a:rPr lang="ru-RU" altLang="ru-RU" dirty="0"/>
              <a:t>способны выполнять ряд защитных функций, участвуя в процессах </a:t>
            </a:r>
            <a:r>
              <a:rPr lang="ru-RU" altLang="ru-RU" b="1" dirty="0"/>
              <a:t>заживления ран и защиты клеток организма от патогенных микроорганизмов.</a:t>
            </a:r>
          </a:p>
          <a:p>
            <a:endParaRPr lang="ru-RU" altLang="ru-RU" dirty="0"/>
          </a:p>
        </p:txBody>
      </p:sp>
      <p:sp>
        <p:nvSpPr>
          <p:cNvPr id="31748" name="Номер слайда 1">
            <a:extLst>
              <a:ext uri="{FF2B5EF4-FFF2-40B4-BE49-F238E27FC236}">
                <a16:creationId xmlns:a16="http://schemas.microsoft.com/office/drawing/2014/main" id="{59D986B6-4C93-3C07-4513-DD67DA165C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87B44FA-4218-4046-B370-B276C6B6242D}" type="slidenum">
              <a:rPr lang="ru-RU" altLang="ru-RU" sz="1200">
                <a:solidFill>
                  <a:srgbClr val="635B5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34</a:t>
            </a:fld>
            <a:endParaRPr lang="ru-RU" altLang="ru-RU" sz="1200">
              <a:solidFill>
                <a:srgbClr val="635B5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object 4">
            <a:extLst>
              <a:ext uri="{FF2B5EF4-FFF2-40B4-BE49-F238E27FC236}">
                <a16:creationId xmlns:a16="http://schemas.microsoft.com/office/drawing/2014/main" id="{A3B36998-FDE3-A376-038B-AA70300FD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432" y="404664"/>
            <a:ext cx="1173163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14122F93-CE90-7BBF-827D-CD90AB4181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5270" y="60648"/>
            <a:ext cx="9144000" cy="1196975"/>
          </a:xfrm>
        </p:spPr>
        <p:txBody>
          <a:bodyPr/>
          <a:lstStyle/>
          <a:p>
            <a:r>
              <a:rPr lang="ru-RU" altLang="ru-RU" b="1" dirty="0"/>
              <a:t>Стадии развития ССВО </a:t>
            </a:r>
            <a:br>
              <a:rPr lang="ru-RU" altLang="ru-RU" b="1" dirty="0">
                <a:solidFill>
                  <a:srgbClr val="635B50"/>
                </a:solidFill>
              </a:rPr>
            </a:br>
            <a:r>
              <a:rPr lang="ru-RU" altLang="ru-RU" sz="1800" dirty="0">
                <a:solidFill>
                  <a:srgbClr val="635B50"/>
                </a:solidFill>
              </a:rPr>
              <a:t>(</a:t>
            </a:r>
            <a:r>
              <a:rPr lang="ru-RU" altLang="ru-RU" sz="1600" b="1" dirty="0">
                <a:solidFill>
                  <a:srgbClr val="635B50"/>
                </a:solidFill>
              </a:rPr>
              <a:t>синдром системного воспалительного ответа</a:t>
            </a:r>
            <a:r>
              <a:rPr lang="ru-RU" altLang="ru-RU" sz="1600" dirty="0">
                <a:solidFill>
                  <a:srgbClr val="635B50"/>
                </a:solidFill>
              </a:rPr>
              <a:t> )</a:t>
            </a:r>
            <a:endParaRPr lang="ru-RU" altLang="ru-RU" sz="1600" b="1" dirty="0">
              <a:solidFill>
                <a:srgbClr val="635B50"/>
              </a:solidFill>
            </a:endParaRP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BEF2B601-3895-E86A-F61F-9E16AC9986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344" y="1257623"/>
            <a:ext cx="9277926" cy="5539729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altLang="ru-RU" b="1" dirty="0"/>
              <a:t>Стадия 2. </a:t>
            </a:r>
            <a:r>
              <a:rPr lang="ru-RU" altLang="ru-RU" b="1" u="sng" dirty="0"/>
              <a:t>Выброс малого количества цитокинов в системный кровоток</a:t>
            </a:r>
            <a:r>
              <a:rPr lang="ru-RU" altLang="ru-RU" dirty="0"/>
              <a:t>. Даже</a:t>
            </a:r>
            <a:r>
              <a:rPr lang="en-US" altLang="ru-RU" dirty="0"/>
              <a:t>  </a:t>
            </a:r>
            <a:r>
              <a:rPr lang="ru-RU" altLang="ru-RU" b="1" dirty="0"/>
              <a:t>малые количества медиаторов</a:t>
            </a:r>
            <a:r>
              <a:rPr lang="ru-RU" altLang="ru-RU" dirty="0"/>
              <a:t> способны </a:t>
            </a:r>
            <a:r>
              <a:rPr lang="ru-RU" altLang="ru-RU" b="1" dirty="0"/>
              <a:t>активизировать макрофаги, тромбоциты, продукцию гормона роста.</a:t>
            </a:r>
            <a:r>
              <a:rPr lang="ru-RU" altLang="ru-RU" dirty="0"/>
              <a:t> Развивающаяся </a:t>
            </a:r>
            <a:r>
              <a:rPr lang="ru-RU" altLang="ru-RU" b="1" dirty="0" err="1"/>
              <a:t>острофазовая</a:t>
            </a:r>
            <a:r>
              <a:rPr lang="ru-RU" altLang="ru-RU" b="1" dirty="0"/>
              <a:t> реакция </a:t>
            </a:r>
            <a:r>
              <a:rPr lang="ru-RU" altLang="ru-RU" dirty="0"/>
              <a:t>контролируется </a:t>
            </a:r>
            <a:r>
              <a:rPr lang="ru-RU" altLang="ru-RU" b="1" dirty="0" err="1"/>
              <a:t>провоспалительными</a:t>
            </a:r>
            <a:r>
              <a:rPr lang="ru-RU" altLang="ru-RU" b="1" dirty="0"/>
              <a:t> медиаторами (интерлейкин 1, 6, 8, фактор некроза опухолей) и их эндогенными антагонистами</a:t>
            </a:r>
            <a:r>
              <a:rPr lang="ru-RU" altLang="ru-RU" dirty="0"/>
              <a:t>, (</a:t>
            </a:r>
            <a:r>
              <a:rPr lang="ru-RU" altLang="ru-RU" b="1" i="1" dirty="0"/>
              <a:t>антагонисты</a:t>
            </a:r>
            <a:r>
              <a:rPr lang="en-US" altLang="ru-RU" i="1" dirty="0"/>
              <a:t>  </a:t>
            </a:r>
            <a:r>
              <a:rPr lang="ru-RU" altLang="ru-RU" b="1" i="1" dirty="0"/>
              <a:t>интерлейкина-1, интерлейкин 10, 13).</a:t>
            </a:r>
          </a:p>
          <a:p>
            <a:pPr algn="just">
              <a:buFontTx/>
              <a:buNone/>
            </a:pPr>
            <a:endParaRPr lang="ru-RU" altLang="ru-RU" b="1" i="1" dirty="0"/>
          </a:p>
          <a:p>
            <a:pPr indent="228600" algn="just">
              <a:spcBef>
                <a:spcPts val="0"/>
              </a:spcBef>
              <a:buNone/>
            </a:pPr>
            <a:r>
              <a:rPr lang="ru-RU" altLang="ru-RU" sz="2000" i="1" dirty="0"/>
              <a:t>За счет </a:t>
            </a:r>
            <a:r>
              <a:rPr lang="ru-RU" altLang="ru-RU" sz="2000" b="1" i="1" dirty="0"/>
              <a:t>баланса между цитокинами, антагонистами медиаторных рецепторов и антителами</a:t>
            </a:r>
            <a:r>
              <a:rPr lang="ru-RU" altLang="ru-RU" sz="2000" i="1" dirty="0"/>
              <a:t> в нормальных условиях создаются предпосылки для </a:t>
            </a:r>
            <a:r>
              <a:rPr lang="ru-RU" altLang="ru-RU" sz="2000" b="1" i="1" dirty="0"/>
              <a:t>заживления ран,</a:t>
            </a:r>
            <a:r>
              <a:rPr lang="ru-RU" altLang="ru-RU" sz="2000" i="1" dirty="0"/>
              <a:t> </a:t>
            </a:r>
            <a:r>
              <a:rPr lang="ru-RU" altLang="ru-RU" sz="2000" b="1" i="1" dirty="0"/>
              <a:t>уничтожения патогенных микроорганизмов, поддержания гомеостаза.</a:t>
            </a:r>
          </a:p>
          <a:p>
            <a:pPr algn="just">
              <a:buFontTx/>
              <a:buNone/>
            </a:pPr>
            <a:endParaRPr lang="ru-RU" altLang="ru-RU" b="1" i="1" dirty="0"/>
          </a:p>
        </p:txBody>
      </p:sp>
      <p:sp>
        <p:nvSpPr>
          <p:cNvPr id="32772" name="Номер слайда 1">
            <a:extLst>
              <a:ext uri="{FF2B5EF4-FFF2-40B4-BE49-F238E27FC236}">
                <a16:creationId xmlns:a16="http://schemas.microsoft.com/office/drawing/2014/main" id="{2A67C341-F2BB-23E3-FA20-8C8FC32E42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4E32A56-70EE-4749-9843-9E76CF6B3678}" type="slidenum">
              <a:rPr lang="ru-RU" altLang="ru-RU" sz="1200">
                <a:solidFill>
                  <a:srgbClr val="635B5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35</a:t>
            </a:fld>
            <a:endParaRPr lang="ru-RU" altLang="ru-RU" sz="1200">
              <a:solidFill>
                <a:srgbClr val="635B5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468FDC3-50AD-A78F-94AB-AD6C64A69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2195" y="136525"/>
            <a:ext cx="1170533" cy="1170533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4DB40994-CFC2-BCA3-A086-9DAFC17E9F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352" y="76636"/>
            <a:ext cx="9144000" cy="1052513"/>
          </a:xfrm>
        </p:spPr>
        <p:txBody>
          <a:bodyPr/>
          <a:lstStyle/>
          <a:p>
            <a:r>
              <a:rPr lang="ru-RU" altLang="ru-RU" b="1" dirty="0"/>
              <a:t>Стадии развития ССВО</a:t>
            </a:r>
            <a:br>
              <a:rPr lang="ru-RU" altLang="ru-RU" b="1" dirty="0">
                <a:solidFill>
                  <a:srgbClr val="635B50"/>
                </a:solidFill>
              </a:rPr>
            </a:br>
            <a:endParaRPr lang="ru-RU" altLang="ru-RU" sz="1400" b="1" dirty="0">
              <a:solidFill>
                <a:srgbClr val="635B50"/>
              </a:solidFill>
            </a:endParaRP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88CD055B-2760-8899-28B1-12E287BF68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3352" y="877227"/>
            <a:ext cx="8713787" cy="5732462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altLang="ru-RU" b="1" u="sng" dirty="0"/>
              <a:t> Стадия 3. Генерализация воспалительной реакции.</a:t>
            </a:r>
            <a:r>
              <a:rPr lang="ru-RU" altLang="ru-RU" dirty="0"/>
              <a:t> </a:t>
            </a:r>
          </a:p>
          <a:p>
            <a:pPr algn="just">
              <a:buFontTx/>
              <a:buNone/>
            </a:pPr>
            <a:r>
              <a:rPr lang="ru-RU" altLang="ru-RU" dirty="0"/>
              <a:t>		В том случае, </a:t>
            </a:r>
            <a:r>
              <a:rPr lang="ru-RU" altLang="ru-RU" i="1" u="sng" dirty="0"/>
              <a:t>если регулирующие системы </a:t>
            </a:r>
            <a:r>
              <a:rPr lang="ru-RU" altLang="ru-RU" b="1" i="1" u="sng" dirty="0"/>
              <a:t>не способны поддерживать гомеостаз,</a:t>
            </a:r>
            <a:r>
              <a:rPr lang="ru-RU" altLang="ru-RU" i="1" u="sng" dirty="0"/>
              <a:t> начинают доминировать </a:t>
            </a:r>
            <a:r>
              <a:rPr lang="ru-RU" altLang="ru-RU" b="1" i="1" u="sng" dirty="0"/>
              <a:t>деструктивные эффекты </a:t>
            </a:r>
            <a:r>
              <a:rPr lang="ru-RU" altLang="ru-RU" i="1" u="sng" dirty="0"/>
              <a:t>цитокинов </a:t>
            </a:r>
            <a:r>
              <a:rPr lang="ru-RU" altLang="ru-RU" u="sng" dirty="0"/>
              <a:t>и </a:t>
            </a:r>
            <a:r>
              <a:rPr lang="ru-RU" altLang="ru-RU" i="1" u="sng" dirty="0"/>
              <a:t>других медиаторов,</a:t>
            </a:r>
            <a:r>
              <a:rPr lang="ru-RU" altLang="ru-RU" i="1" dirty="0"/>
              <a:t> </a:t>
            </a:r>
            <a:r>
              <a:rPr lang="ru-RU" altLang="ru-RU" b="1" dirty="0"/>
              <a:t>что приводит к нарушению проницаемости и функции эндотелия капилляров, формированию отдаленных очагов системного воспаления, развитию моно- и полиорганной дисфункции.</a:t>
            </a:r>
          </a:p>
          <a:p>
            <a:endParaRPr lang="ru-RU" altLang="ru-RU" dirty="0"/>
          </a:p>
        </p:txBody>
      </p:sp>
      <p:sp>
        <p:nvSpPr>
          <p:cNvPr id="34820" name="Номер слайда 1">
            <a:extLst>
              <a:ext uri="{FF2B5EF4-FFF2-40B4-BE49-F238E27FC236}">
                <a16:creationId xmlns:a16="http://schemas.microsoft.com/office/drawing/2014/main" id="{6E9FB193-BBE8-1C1C-CDFB-646F2105E0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5CE58CF-F6E3-40A6-812F-A79984D3DEAA}" type="slidenum">
              <a:rPr lang="ru-RU" altLang="ru-RU" sz="1200">
                <a:solidFill>
                  <a:srgbClr val="635B5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36</a:t>
            </a:fld>
            <a:endParaRPr lang="ru-RU" altLang="ru-RU" sz="1200">
              <a:solidFill>
                <a:srgbClr val="635B5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D5359E0-CC6B-D951-5FDF-4BB7C41D7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3267" y="291960"/>
            <a:ext cx="1170533" cy="1170533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746CB64A-CB88-5924-3D60-67B8F47165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360" y="32418"/>
            <a:ext cx="9144000" cy="1052513"/>
          </a:xfrm>
        </p:spPr>
        <p:txBody>
          <a:bodyPr/>
          <a:lstStyle/>
          <a:p>
            <a:r>
              <a:rPr lang="ru-RU" altLang="ru-RU" sz="4000" b="1" dirty="0"/>
              <a:t>Ведущее звено в патогенезе ССВО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24196D9A-A1CF-4FCB-09CB-650D821139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0493" y="965476"/>
            <a:ext cx="8496300" cy="5732462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altLang="ru-RU" b="1" i="1" dirty="0"/>
              <a:t>			</a:t>
            </a:r>
            <a:r>
              <a:rPr lang="ru-RU" altLang="ru-RU" i="1" dirty="0"/>
              <a:t>ССВО представляет собой </a:t>
            </a:r>
            <a:r>
              <a:rPr lang="ru-RU" altLang="ru-RU" b="1" i="1" dirty="0"/>
              <a:t>симптомокомплекс, характеризующий выраженность воспалительной реакции в</a:t>
            </a:r>
            <a:r>
              <a:rPr lang="en-US" altLang="ru-RU" b="1" i="1" dirty="0"/>
              <a:t>  </a:t>
            </a:r>
            <a:r>
              <a:rPr lang="ru-RU" altLang="ru-RU" b="1" i="1" dirty="0"/>
              <a:t>системе </a:t>
            </a:r>
            <a:r>
              <a:rPr lang="ru-RU" altLang="ru-RU" b="1" i="1" dirty="0" err="1"/>
              <a:t>эндотелиоцитов</a:t>
            </a:r>
            <a:r>
              <a:rPr lang="ru-RU" altLang="ru-RU" dirty="0"/>
              <a:t>, а, следовательно, и </a:t>
            </a:r>
            <a:r>
              <a:rPr lang="ru-RU" altLang="ru-RU" b="1" dirty="0"/>
              <a:t>направленность воспалительного ответа на повреждение.</a:t>
            </a:r>
          </a:p>
          <a:p>
            <a:pPr algn="just">
              <a:buFontTx/>
              <a:buNone/>
            </a:pPr>
            <a:endParaRPr lang="ru-RU" altLang="ru-RU" b="1" dirty="0"/>
          </a:p>
          <a:p>
            <a:pPr algn="just">
              <a:buFontTx/>
              <a:buNone/>
            </a:pPr>
            <a:r>
              <a:rPr lang="ru-RU" altLang="ru-RU" dirty="0"/>
              <a:t>За счет </a:t>
            </a:r>
            <a:r>
              <a:rPr lang="ru-RU" altLang="ru-RU" b="1" dirty="0"/>
              <a:t>баланса между цитокинами, антагонистами медиаторных рецепторов и антителами </a:t>
            </a:r>
            <a:r>
              <a:rPr lang="ru-RU" altLang="ru-RU" dirty="0"/>
              <a:t>в нормальных условиях создаются предпосылки для </a:t>
            </a:r>
            <a:r>
              <a:rPr lang="ru-RU" altLang="ru-RU" b="1" dirty="0"/>
              <a:t>заживления ран, уничтожения патогенных микроорганизмов, поддержания гомеостаза.</a:t>
            </a:r>
          </a:p>
          <a:p>
            <a:pPr algn="just">
              <a:buFontTx/>
              <a:buNone/>
            </a:pPr>
            <a:endParaRPr lang="ru-RU" altLang="ru-RU" b="1" dirty="0"/>
          </a:p>
          <a:p>
            <a:endParaRPr lang="ru-RU" altLang="ru-RU" dirty="0"/>
          </a:p>
        </p:txBody>
      </p:sp>
      <p:sp>
        <p:nvSpPr>
          <p:cNvPr id="35844" name="Номер слайда 1">
            <a:extLst>
              <a:ext uri="{FF2B5EF4-FFF2-40B4-BE49-F238E27FC236}">
                <a16:creationId xmlns:a16="http://schemas.microsoft.com/office/drawing/2014/main" id="{4A087014-6B6A-75F9-CB44-381A344A3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2D0FD7C-AD69-4BDF-8DA0-165C0AB8BE64}" type="slidenum">
              <a:rPr lang="ru-RU" altLang="ru-RU" sz="1200">
                <a:solidFill>
                  <a:srgbClr val="635B5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37</a:t>
            </a:fld>
            <a:endParaRPr lang="ru-RU" altLang="ru-RU" sz="1200">
              <a:solidFill>
                <a:srgbClr val="635B5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55473F5-4339-8708-E142-94F672965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2989" y="380209"/>
            <a:ext cx="1170533" cy="1170533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B18455A7-1CDF-8E51-7932-A9CA6F9688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360" y="136525"/>
            <a:ext cx="9144000" cy="1196975"/>
          </a:xfrm>
        </p:spPr>
        <p:txBody>
          <a:bodyPr/>
          <a:lstStyle/>
          <a:p>
            <a:r>
              <a:rPr lang="ru-RU" altLang="ru-RU" sz="4000" b="1" dirty="0"/>
              <a:t>Факторы резистентности при ПОН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A6C12A30-1B61-DEFA-D073-CAD23A7026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5360" y="1161256"/>
            <a:ext cx="8640763" cy="4535488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altLang="ru-RU" i="1" dirty="0"/>
              <a:t>	</a:t>
            </a:r>
          </a:p>
          <a:p>
            <a:pPr algn="just">
              <a:buFontTx/>
              <a:buNone/>
            </a:pPr>
            <a:r>
              <a:rPr lang="ru-RU" altLang="ru-RU" b="1" dirty="0"/>
              <a:t>Непосредственными факторами</a:t>
            </a:r>
            <a:r>
              <a:rPr lang="ru-RU" altLang="ru-RU" b="1" i="1" dirty="0"/>
              <a:t>,</a:t>
            </a:r>
            <a:r>
              <a:rPr lang="ru-RU" altLang="ru-RU" b="1" dirty="0"/>
              <a:t> </a:t>
            </a:r>
            <a:r>
              <a:rPr lang="ru-RU" altLang="ru-RU" dirty="0"/>
              <a:t>определяющими выраженность полиорганной дисфункции, являются </a:t>
            </a:r>
            <a:r>
              <a:rPr lang="ru-RU" altLang="ru-RU" b="1" dirty="0"/>
              <a:t>различная способность органов противостоять гипоксии и снижению кровотока, характер шокового фактора и исходное функциональное состояние самого органа.</a:t>
            </a:r>
          </a:p>
          <a:p>
            <a:endParaRPr lang="ru-RU" altLang="ru-RU" dirty="0"/>
          </a:p>
        </p:txBody>
      </p:sp>
      <p:sp>
        <p:nvSpPr>
          <p:cNvPr id="38916" name="Номер слайда 1">
            <a:extLst>
              <a:ext uri="{FF2B5EF4-FFF2-40B4-BE49-F238E27FC236}">
                <a16:creationId xmlns:a16="http://schemas.microsoft.com/office/drawing/2014/main" id="{A4074856-098C-8AF5-3FF8-C82D4536B7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FFD34BC-BA8B-4190-9245-403821A2265D}" type="slidenum">
              <a:rPr lang="ru-RU" altLang="ru-RU" sz="1200">
                <a:solidFill>
                  <a:srgbClr val="635B5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38</a:t>
            </a:fld>
            <a:endParaRPr lang="ru-RU" altLang="ru-RU" sz="1200">
              <a:solidFill>
                <a:srgbClr val="635B5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7741697-08A4-BB85-E2CF-6AB0D3DC3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200" y="332656"/>
            <a:ext cx="1170533" cy="1170533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498F02B-7BE9-A3D9-160D-FB5D12711130}"/>
              </a:ext>
            </a:extLst>
          </p:cNvPr>
          <p:cNvSpPr txBox="1"/>
          <p:nvPr/>
        </p:nvSpPr>
        <p:spPr>
          <a:xfrm>
            <a:off x="5506244" y="2007997"/>
            <a:ext cx="4190156" cy="3430076"/>
          </a:xfrm>
          <a:prstGeom prst="rect">
            <a:avLst/>
          </a:prstGeom>
        </p:spPr>
        <p:txBody>
          <a:bodyPr wrap="square" lIns="0" tIns="69503" rIns="0" bIns="0">
            <a:spAutoFit/>
          </a:bodyPr>
          <a:lstStyle>
            <a:lvl1pPr marL="9525" defTabSz="6207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207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207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207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207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20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20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20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20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700"/>
              </a:lnSpc>
              <a:spcBef>
                <a:spcPts val="550"/>
              </a:spcBef>
            </a:pPr>
            <a:r>
              <a:rPr lang="ru-RU" altLang="ru-RU" sz="2900" b="1" dirty="0">
                <a:solidFill>
                  <a:srgbClr val="FFFFFF"/>
                </a:solidFill>
              </a:rPr>
              <a:t>6. Нарушение органов и систем при полиорганной недостаточности (ПОН).</a:t>
            </a:r>
          </a:p>
          <a:p>
            <a:pPr eaLnBrk="1" hangingPunct="1">
              <a:lnSpc>
                <a:spcPts val="3700"/>
              </a:lnSpc>
              <a:spcBef>
                <a:spcPts val="550"/>
              </a:spcBef>
            </a:pPr>
            <a:endParaRPr lang="ru-RU" altLang="ru-RU" sz="2900" b="1" dirty="0">
              <a:solidFill>
                <a:srgbClr val="FFFFFF"/>
              </a:solidFill>
            </a:endParaRPr>
          </a:p>
          <a:p>
            <a:pPr eaLnBrk="1" hangingPunct="1">
              <a:lnSpc>
                <a:spcPts val="3438"/>
              </a:lnSpc>
            </a:pPr>
            <a:endParaRPr lang="ru-RU" altLang="ru-RU" sz="3400" dirty="0">
              <a:solidFill>
                <a:srgbClr val="000000"/>
              </a:solidFill>
            </a:endParaRPr>
          </a:p>
        </p:txBody>
      </p:sp>
      <p:pic>
        <p:nvPicPr>
          <p:cNvPr id="9219" name="object 3">
            <a:extLst>
              <a:ext uri="{FF2B5EF4-FFF2-40B4-BE49-F238E27FC236}">
                <a16:creationId xmlns:a16="http://schemas.microsoft.com/office/drawing/2014/main" id="{C04C3B1E-0D19-FA3B-92C1-C88F8877F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432" y="476672"/>
            <a:ext cx="1201737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542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2B063665-8A74-8187-DA2C-81D3330D55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7625"/>
            <a:ext cx="9144000" cy="958057"/>
          </a:xfrm>
        </p:spPr>
        <p:txBody>
          <a:bodyPr/>
          <a:lstStyle/>
          <a:p>
            <a:r>
              <a:rPr lang="ru-RU" altLang="ru-RU" b="1" dirty="0"/>
              <a:t>Определение понятия (1973 год)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70F383BA-7EFC-2806-CFE1-602CB5DDE3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3758" y="848910"/>
            <a:ext cx="9144000" cy="5589587"/>
          </a:xfrm>
        </p:spPr>
        <p:txBody>
          <a:bodyPr/>
          <a:lstStyle/>
          <a:p>
            <a:pPr indent="228600" algn="just">
              <a:lnSpc>
                <a:spcPct val="100000"/>
              </a:lnSpc>
              <a:buFontTx/>
              <a:buNone/>
            </a:pPr>
            <a:r>
              <a:rPr lang="ru-RU" altLang="ru-RU" sz="2400" dirty="0"/>
              <a:t>Впервые термин "</a:t>
            </a:r>
            <a:r>
              <a:rPr lang="ru-RU" altLang="ru-RU" sz="2400" b="1" dirty="0"/>
              <a:t>полиорганная недостаточность</a:t>
            </a:r>
            <a:r>
              <a:rPr lang="ru-RU" altLang="ru-RU" sz="2400" dirty="0"/>
              <a:t>" </a:t>
            </a:r>
            <a:r>
              <a:rPr lang="ru-RU" altLang="ru-RU" sz="2400" b="1" dirty="0"/>
              <a:t>(ПОН)</a:t>
            </a:r>
            <a:r>
              <a:rPr lang="ru-RU" altLang="ru-RU" sz="2400" dirty="0"/>
              <a:t> вошел в клиническую практику после публикации работы </a:t>
            </a:r>
            <a:r>
              <a:rPr lang="ru-RU" altLang="ru-RU" sz="2400" dirty="0" err="1"/>
              <a:t>N.Тylney</a:t>
            </a:r>
            <a:r>
              <a:rPr lang="ru-RU" altLang="ru-RU" sz="2400" dirty="0"/>
              <a:t> и сотр. (1973) "</a:t>
            </a:r>
            <a:r>
              <a:rPr lang="ru-RU" altLang="ru-RU" sz="2400" b="1" dirty="0"/>
              <a:t>Последовательная системная недостаточность после разрыва аневризмы брюшной аорты. Нерешенная проблема послеоперационного лечения". </a:t>
            </a:r>
          </a:p>
          <a:p>
            <a:pPr indent="228600" algn="just">
              <a:lnSpc>
                <a:spcPct val="100000"/>
              </a:lnSpc>
              <a:buFontTx/>
              <a:buNone/>
            </a:pPr>
            <a:r>
              <a:rPr lang="ru-RU" altLang="ru-RU" sz="2400" b="1" dirty="0"/>
              <a:t>Сегодня </a:t>
            </a:r>
            <a:r>
              <a:rPr lang="ru-RU" altLang="ru-RU" sz="2400" dirty="0"/>
              <a:t>мы понимаем под </a:t>
            </a:r>
            <a:r>
              <a:rPr lang="ru-RU" altLang="ru-RU" sz="2400" b="1" dirty="0"/>
              <a:t>полиорганной недостаточностью (ПОН) </a:t>
            </a:r>
            <a:r>
              <a:rPr lang="ru-RU" altLang="ru-RU" sz="2400" b="1" dirty="0">
                <a:solidFill>
                  <a:srgbClr val="FF0000"/>
                </a:solidFill>
              </a:rPr>
              <a:t>тяжелую неспецифическую стресс-реакцию организма, которая сопровождается недостаточностью двух и более функциональных систем и характеризуется универсальным поражением всех органов и тканей организма агрессивными медиаторами критического состояния с временным преобладанием симптомов той или иной органной недостаточности - легочной, сердечной, почечной и т. д.  </a:t>
            </a:r>
          </a:p>
          <a:p>
            <a:pPr>
              <a:buFontTx/>
              <a:buNone/>
            </a:pPr>
            <a:endParaRPr lang="ru-RU" altLang="ru-RU" sz="2400" b="1" dirty="0"/>
          </a:p>
          <a:p>
            <a:pPr>
              <a:buFontTx/>
              <a:buNone/>
            </a:pPr>
            <a:endParaRPr lang="ru-RU" altLang="ru-RU" sz="2400" b="1" dirty="0"/>
          </a:p>
          <a:p>
            <a:pPr>
              <a:buFontTx/>
              <a:buNone/>
            </a:pPr>
            <a:endParaRPr lang="ru-RU" altLang="ru-RU" sz="2400" b="1" dirty="0"/>
          </a:p>
        </p:txBody>
      </p:sp>
      <p:sp>
        <p:nvSpPr>
          <p:cNvPr id="11268" name="Номер слайда 1">
            <a:extLst>
              <a:ext uri="{FF2B5EF4-FFF2-40B4-BE49-F238E27FC236}">
                <a16:creationId xmlns:a16="http://schemas.microsoft.com/office/drawing/2014/main" id="{D2F3A3B6-6B73-E81D-81FE-1D14845CC5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0875196-0083-454C-BAA3-E7970B5D02D6}" type="slidenum">
              <a:rPr lang="ru-RU" altLang="ru-RU" sz="1200">
                <a:solidFill>
                  <a:srgbClr val="635B5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200">
              <a:solidFill>
                <a:srgbClr val="635B5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object 4">
            <a:extLst>
              <a:ext uri="{FF2B5EF4-FFF2-40B4-BE49-F238E27FC236}">
                <a16:creationId xmlns:a16="http://schemas.microsoft.com/office/drawing/2014/main" id="{9D147655-9F30-54B3-83FE-8E108E351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488" y="136525"/>
            <a:ext cx="1173162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A93E49AB-5505-8926-9680-29E1BEEE1F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352" y="144463"/>
            <a:ext cx="9144000" cy="1196975"/>
          </a:xfrm>
        </p:spPr>
        <p:txBody>
          <a:bodyPr/>
          <a:lstStyle/>
          <a:p>
            <a:r>
              <a:rPr lang="ru-RU" altLang="ru-RU" sz="4000" b="1" dirty="0"/>
              <a:t>Последовательность вовлечения систем при ПОН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55A55B44-D128-802C-B4EA-B378CD2919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3352" y="1341438"/>
            <a:ext cx="8642350" cy="5040312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dirty="0"/>
              <a:t>		</a:t>
            </a:r>
          </a:p>
          <a:p>
            <a:pPr>
              <a:buFontTx/>
              <a:buNone/>
            </a:pPr>
            <a:r>
              <a:rPr lang="ru-RU" altLang="ru-RU" dirty="0"/>
              <a:t>В большинстве случаев в самом общем виде </a:t>
            </a:r>
            <a:r>
              <a:rPr lang="ru-RU" altLang="ru-RU" b="1" dirty="0"/>
              <a:t>последовательность вовлечения систем </a:t>
            </a:r>
            <a:r>
              <a:rPr lang="ru-RU" altLang="ru-RU" dirty="0"/>
              <a:t>при ПОН выглядит следующим образом:</a:t>
            </a:r>
          </a:p>
          <a:p>
            <a:pPr>
              <a:buFontTx/>
              <a:buNone/>
            </a:pPr>
            <a:r>
              <a:rPr lang="ru-RU" altLang="ru-RU" b="1" dirty="0"/>
              <a:t> синдром дыхательных расстройств -&gt; энцефалопатия -&gt; синдром почечной дисфункции -&gt; синдром печеночной дисфункции -&gt; стресс-язвы желудочно-кишечного тракта.</a:t>
            </a:r>
          </a:p>
        </p:txBody>
      </p:sp>
      <p:sp>
        <p:nvSpPr>
          <p:cNvPr id="37892" name="Номер слайда 1">
            <a:extLst>
              <a:ext uri="{FF2B5EF4-FFF2-40B4-BE49-F238E27FC236}">
                <a16:creationId xmlns:a16="http://schemas.microsoft.com/office/drawing/2014/main" id="{799ABBA2-1426-3943-0993-3A70983ECD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D0392B3-EE2B-4B1C-A7D6-DCF4736C0DEC}" type="slidenum">
              <a:rPr lang="ru-RU" altLang="ru-RU" sz="1200">
                <a:solidFill>
                  <a:srgbClr val="635B5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40</a:t>
            </a:fld>
            <a:endParaRPr lang="ru-RU" altLang="ru-RU" sz="1200">
              <a:solidFill>
                <a:srgbClr val="635B5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A4949CF-347D-02F9-13F8-0F6666484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3267" y="332656"/>
            <a:ext cx="1170533" cy="1170533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EAFD90-4235-0E44-A8E1-7B992521A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195503"/>
            <a:ext cx="8534400" cy="10398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Легкие при ПОН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B814FD-D415-889F-5FCC-CF5DB9A45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908720"/>
            <a:ext cx="8419256" cy="5447630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являются своеобразным </a:t>
            </a:r>
            <a:r>
              <a:rPr lang="ru-RU" b="1" dirty="0"/>
              <a:t>фильтром на границе малого и большого круга кровообращения</a:t>
            </a:r>
            <a:r>
              <a:rPr lang="ru-RU" dirty="0"/>
              <a:t>, так как: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В эндотелии легочных сосудов</a:t>
            </a:r>
            <a:r>
              <a:rPr lang="ru-RU" dirty="0"/>
              <a:t>, составляющем 25% всего микроциркуляторного русла, находится </a:t>
            </a:r>
            <a:r>
              <a:rPr lang="ru-RU" b="1" dirty="0"/>
              <a:t>множество ферментных систем</a:t>
            </a:r>
            <a:r>
              <a:rPr lang="ru-RU" dirty="0"/>
              <a:t>, которые осуществляют </a:t>
            </a:r>
            <a:r>
              <a:rPr lang="ru-RU" b="1" dirty="0"/>
              <a:t>регуляцию водно-солевого обмена</a:t>
            </a:r>
            <a:r>
              <a:rPr lang="ru-RU" dirty="0"/>
              <a:t>, участвуют в </a:t>
            </a:r>
            <a:r>
              <a:rPr lang="ru-RU" b="1" dirty="0"/>
              <a:t>метаболизме белков, жиров и углеводов, инактивируют большую часть гормонов, являющихся «локальными», </a:t>
            </a:r>
            <a:r>
              <a:rPr lang="ru-RU" dirty="0"/>
              <a:t>т. е. действующих местно, не достигая артериального кровотока.	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В легких происходит </a:t>
            </a:r>
            <a:r>
              <a:rPr lang="ru-RU" b="1" dirty="0"/>
              <a:t>регуляция свертывающей, </a:t>
            </a:r>
            <a:r>
              <a:rPr lang="ru-RU" b="1" dirty="0" err="1"/>
              <a:t>антикоагулянтной</a:t>
            </a:r>
            <a:r>
              <a:rPr lang="ru-RU" b="1" dirty="0"/>
              <a:t> и </a:t>
            </a:r>
            <a:r>
              <a:rPr lang="ru-RU" b="1" dirty="0" err="1"/>
              <a:t>фибринолитической</a:t>
            </a:r>
            <a:r>
              <a:rPr lang="ru-RU" b="1" dirty="0"/>
              <a:t> активности.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Значительное количество </a:t>
            </a:r>
            <a:r>
              <a:rPr lang="ru-RU" b="1" dirty="0"/>
              <a:t>микроагрегатов и </a:t>
            </a:r>
            <a:r>
              <a:rPr lang="ru-RU" b="1" dirty="0" err="1"/>
              <a:t>микроэмболов</a:t>
            </a:r>
            <a:r>
              <a:rPr lang="ru-RU" b="1" dirty="0"/>
              <a:t> и обломков клеток </a:t>
            </a:r>
            <a:r>
              <a:rPr lang="ru-RU" b="1" dirty="0" err="1"/>
              <a:t>лизируется</a:t>
            </a:r>
            <a:r>
              <a:rPr lang="ru-RU" b="1" dirty="0"/>
              <a:t> в микрососудах легких.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b="1" dirty="0"/>
          </a:p>
        </p:txBody>
      </p:sp>
      <p:sp>
        <p:nvSpPr>
          <p:cNvPr id="39940" name="Номер слайда 3">
            <a:extLst>
              <a:ext uri="{FF2B5EF4-FFF2-40B4-BE49-F238E27FC236}">
                <a16:creationId xmlns:a16="http://schemas.microsoft.com/office/drawing/2014/main" id="{252F2846-C639-06DF-DB58-FF2BAA31B0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2668488-72EA-42FB-9F58-B1EF48C252A4}" type="slidenum">
              <a:rPr lang="ru-RU" altLang="ru-RU" sz="1200">
                <a:solidFill>
                  <a:srgbClr val="635B5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41</a:t>
            </a:fld>
            <a:endParaRPr lang="ru-RU" altLang="ru-RU" sz="1200">
              <a:solidFill>
                <a:srgbClr val="635B5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815BEA-C31E-D6F0-F640-3AE18E82D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3267" y="323453"/>
            <a:ext cx="1170533" cy="1170533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>
            <a:extLst>
              <a:ext uri="{FF2B5EF4-FFF2-40B4-BE49-F238E27FC236}">
                <a16:creationId xmlns:a16="http://schemas.microsoft.com/office/drawing/2014/main" id="{B0D25873-63EE-4C74-B309-86A54FDF06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344" y="136525"/>
            <a:ext cx="10515600" cy="1325563"/>
          </a:xfrm>
        </p:spPr>
        <p:txBody>
          <a:bodyPr/>
          <a:lstStyle/>
          <a:p>
            <a:r>
              <a:rPr lang="ru-RU" altLang="ru-RU" b="1" dirty="0"/>
              <a:t>Легкие при ПОН</a:t>
            </a:r>
          </a:p>
        </p:txBody>
      </p:sp>
      <p:sp>
        <p:nvSpPr>
          <p:cNvPr id="40963" name="Объект 2">
            <a:extLst>
              <a:ext uri="{FF2B5EF4-FFF2-40B4-BE49-F238E27FC236}">
                <a16:creationId xmlns:a16="http://schemas.microsoft.com/office/drawing/2014/main" id="{F08F0736-1ECD-791A-3AB9-E74F978D5B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344" y="1253330"/>
            <a:ext cx="8568952" cy="5344021"/>
          </a:xfrm>
        </p:spPr>
        <p:txBody>
          <a:bodyPr/>
          <a:lstStyle/>
          <a:p>
            <a:pPr marL="273050" indent="-273050" algn="just">
              <a:buFont typeface="Wingdings 2" panose="05020102010507070707" pitchFamily="18" charset="2"/>
              <a:buChar char=""/>
            </a:pPr>
            <a:r>
              <a:rPr lang="ru-RU" altLang="ru-RU" dirty="0"/>
              <a:t>Воспалительная реакция является </a:t>
            </a:r>
            <a:r>
              <a:rPr lang="ru-RU" altLang="ru-RU" b="1" dirty="0"/>
              <a:t>локальной</a:t>
            </a:r>
            <a:r>
              <a:rPr lang="ru-RU" altLang="ru-RU" dirty="0"/>
              <a:t>, </a:t>
            </a:r>
            <a:r>
              <a:rPr lang="ru-RU" altLang="ru-RU" b="1" dirty="0"/>
              <a:t>пока легочные макрофаги и эндотелий способны инактивировать и блокировать</a:t>
            </a:r>
            <a:r>
              <a:rPr lang="ru-RU" altLang="ru-RU" dirty="0"/>
              <a:t> эндотоксин, БАВ, медиаторы, компоненты калликреин-кининовой системы и комплемента. </a:t>
            </a:r>
          </a:p>
          <a:p>
            <a:pPr marL="273050" indent="-273050" algn="just">
              <a:buFont typeface="Wingdings 2" panose="05020102010507070707" pitchFamily="18" charset="2"/>
              <a:buChar char=""/>
            </a:pPr>
            <a:r>
              <a:rPr lang="ru-RU" altLang="ru-RU" b="1" dirty="0"/>
              <a:t>Свертывание крови </a:t>
            </a:r>
            <a:r>
              <a:rPr lang="ru-RU" altLang="ru-RU" dirty="0"/>
              <a:t>также является </a:t>
            </a:r>
            <a:r>
              <a:rPr lang="ru-RU" altLang="ru-RU" b="1" dirty="0"/>
              <a:t>защитным локальным механизмом, пока</a:t>
            </a:r>
            <a:r>
              <a:rPr lang="ru-RU" altLang="ru-RU" dirty="0"/>
              <a:t> </a:t>
            </a:r>
            <a:r>
              <a:rPr lang="ru-RU" altLang="ru-RU" dirty="0" err="1"/>
              <a:t>прокоагулянты</a:t>
            </a:r>
            <a:r>
              <a:rPr lang="ru-RU" altLang="ru-RU" dirty="0"/>
              <a:t> и продукты коагуляции - фибриноген, продукты его деградации, активированные тромбоциты и клеточные агрегаты </a:t>
            </a:r>
            <a:r>
              <a:rPr lang="ru-RU" altLang="ru-RU" b="1" dirty="0" err="1"/>
              <a:t>лизируются</a:t>
            </a:r>
            <a:r>
              <a:rPr lang="ru-RU" altLang="ru-RU" b="1" dirty="0"/>
              <a:t> в эндотелии легких и не проникают в артериальный кровоток</a:t>
            </a:r>
            <a:r>
              <a:rPr lang="ru-RU" altLang="ru-RU" dirty="0"/>
              <a:t>.</a:t>
            </a:r>
          </a:p>
          <a:p>
            <a:pPr marL="273050" indent="-273050">
              <a:buFont typeface="Wingdings 2" panose="05020102010507070707" pitchFamily="18" charset="2"/>
              <a:buChar char=""/>
            </a:pPr>
            <a:endParaRPr lang="ru-RU" altLang="ru-RU" dirty="0"/>
          </a:p>
        </p:txBody>
      </p:sp>
      <p:sp>
        <p:nvSpPr>
          <p:cNvPr id="40964" name="Номер слайда 1">
            <a:extLst>
              <a:ext uri="{FF2B5EF4-FFF2-40B4-BE49-F238E27FC236}">
                <a16:creationId xmlns:a16="http://schemas.microsoft.com/office/drawing/2014/main" id="{49B8F9A7-552C-F65D-B57E-63D7F3609D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4E6EA21-6BB5-45B8-903C-165D17097499}" type="slidenum">
              <a:rPr lang="ru-RU" altLang="ru-RU" sz="1200">
                <a:solidFill>
                  <a:srgbClr val="635B5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42</a:t>
            </a:fld>
            <a:endParaRPr lang="ru-RU" altLang="ru-RU" sz="1200">
              <a:solidFill>
                <a:srgbClr val="635B5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5E630FF-5805-5FD2-9B73-071F33ECA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200" y="291555"/>
            <a:ext cx="1170533" cy="1170533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>
            <a:extLst>
              <a:ext uri="{FF2B5EF4-FFF2-40B4-BE49-F238E27FC236}">
                <a16:creationId xmlns:a16="http://schemas.microsoft.com/office/drawing/2014/main" id="{2C1C948F-357C-54C8-EA0A-B3C06451C5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336" y="107327"/>
            <a:ext cx="10369276" cy="801394"/>
          </a:xfrm>
        </p:spPr>
        <p:txBody>
          <a:bodyPr/>
          <a:lstStyle/>
          <a:p>
            <a:r>
              <a:rPr lang="ru-RU" altLang="ru-RU" b="1" dirty="0"/>
              <a:t>Легкие при ПОН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A8925E-B141-D16A-8F14-E8D7E09F7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908721"/>
            <a:ext cx="8856662" cy="5400675"/>
          </a:xfrm>
        </p:spPr>
        <p:txBody>
          <a:bodyPr rtlCol="0">
            <a:normAutofit lnSpcReduction="10000"/>
          </a:bodyPr>
          <a:lstStyle/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500" b="1" dirty="0"/>
              <a:t>Если же легочный метаболический фильтр истощается </a:t>
            </a:r>
            <a:r>
              <a:rPr lang="ru-RU" sz="2500" dirty="0"/>
              <a:t>из-за </a:t>
            </a:r>
            <a:r>
              <a:rPr lang="ru-RU" sz="2500" b="1" dirty="0"/>
              <a:t>массивности поступления эндотоксина, продуктов воспаления и коагуляции</a:t>
            </a:r>
            <a:r>
              <a:rPr lang="ru-RU" sz="2500" dirty="0"/>
              <a:t>, или за счет </a:t>
            </a:r>
            <a:r>
              <a:rPr lang="ru-RU" sz="2500" b="1" dirty="0" err="1"/>
              <a:t>инактивации</a:t>
            </a:r>
            <a:r>
              <a:rPr lang="ru-RU" sz="2500" b="1" dirty="0"/>
              <a:t> ферментных систем легких</a:t>
            </a:r>
            <a:r>
              <a:rPr lang="ru-RU" sz="2500" dirty="0"/>
              <a:t> на фоне </a:t>
            </a:r>
            <a:r>
              <a:rPr lang="ru-RU" sz="2500" b="1" dirty="0"/>
              <a:t>нарушений микроциркуляции в самих легких</a:t>
            </a:r>
            <a:r>
              <a:rPr lang="ru-RU" sz="2500" dirty="0"/>
              <a:t>, или других повреждающих воздействий (в </a:t>
            </a:r>
            <a:r>
              <a:rPr lang="ru-RU" sz="2500" dirty="0" err="1"/>
              <a:t>т.ч</a:t>
            </a:r>
            <a:r>
              <a:rPr lang="ru-RU" sz="2500" dirty="0"/>
              <a:t>. ингаляции токсических концентраций кислорода), </a:t>
            </a:r>
            <a:r>
              <a:rPr lang="ru-RU" sz="2500" b="1" dirty="0"/>
              <a:t>происходит массивное поступление в большой круг кровообращения эндотоксинов, медиаторов </a:t>
            </a:r>
            <a:r>
              <a:rPr lang="ru-RU" sz="2500" dirty="0"/>
              <a:t>воспаления, </a:t>
            </a:r>
            <a:r>
              <a:rPr lang="ru-RU" sz="2500" dirty="0" err="1"/>
              <a:t>прокоагулянтов</a:t>
            </a:r>
            <a:r>
              <a:rPr lang="ru-RU" sz="2500" dirty="0"/>
              <a:t>, БАВ. 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500" b="1" dirty="0"/>
              <a:t>Нарушается процесс очищения </a:t>
            </a:r>
            <a:r>
              <a:rPr lang="ru-RU" sz="2500" dirty="0"/>
              <a:t>от сосудорасширяющих простагландинов и </a:t>
            </a:r>
            <a:r>
              <a:rPr lang="ru-RU" sz="2500" dirty="0" err="1"/>
              <a:t>брадикинина</a:t>
            </a:r>
            <a:r>
              <a:rPr lang="ru-RU" sz="2500" dirty="0"/>
              <a:t>, в недостаточном количестве синтезируется </a:t>
            </a:r>
            <a:r>
              <a:rPr lang="ru-RU" sz="2500" dirty="0" err="1"/>
              <a:t>ангиотензин</a:t>
            </a:r>
            <a:r>
              <a:rPr lang="ru-RU" sz="2500" dirty="0"/>
              <a:t>-II из-за угнетения или разрушения </a:t>
            </a:r>
            <a:r>
              <a:rPr lang="ru-RU" sz="2500" dirty="0" err="1"/>
              <a:t>ангиотензин</a:t>
            </a:r>
            <a:r>
              <a:rPr lang="ru-RU" sz="2500" dirty="0"/>
              <a:t>-превращающего фермента. 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500" b="1" dirty="0"/>
              <a:t>Как итог, развивается сепсис и ПОН.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41988" name="Номер слайда 1">
            <a:extLst>
              <a:ext uri="{FF2B5EF4-FFF2-40B4-BE49-F238E27FC236}">
                <a16:creationId xmlns:a16="http://schemas.microsoft.com/office/drawing/2014/main" id="{0FB46C9E-CE6C-305E-72E3-9CB2B85C77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FCEEA46-9FF8-4D9C-B731-DEEBFD97CFD4}" type="slidenum">
              <a:rPr lang="ru-RU" altLang="ru-RU" sz="1200">
                <a:solidFill>
                  <a:srgbClr val="635B5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43</a:t>
            </a:fld>
            <a:endParaRPr lang="ru-RU" altLang="ru-RU" sz="1200">
              <a:solidFill>
                <a:srgbClr val="635B5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E434E5A-061E-352F-52EB-5819D8E5E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7361" y="323454"/>
            <a:ext cx="1170533" cy="1170533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>
            <a:extLst>
              <a:ext uri="{FF2B5EF4-FFF2-40B4-BE49-F238E27FC236}">
                <a16:creationId xmlns:a16="http://schemas.microsoft.com/office/drawing/2014/main" id="{2FF7DC55-EEFF-6674-D0F7-A8268950AA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102" y="50006"/>
            <a:ext cx="10515600" cy="1325563"/>
          </a:xfrm>
        </p:spPr>
        <p:txBody>
          <a:bodyPr/>
          <a:lstStyle/>
          <a:p>
            <a:r>
              <a:rPr lang="ru-RU" altLang="ru-RU" b="1" dirty="0"/>
              <a:t>Легкие при ПОН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8D50CB-F0B6-36D0-1AEE-7BE369C5B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98575"/>
            <a:ext cx="6537325" cy="4897437"/>
          </a:xfrm>
        </p:spPr>
        <p:txBody>
          <a:bodyPr rtlCol="0">
            <a:normAutofit fontScale="40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900" dirty="0"/>
              <a:t>Поступление </a:t>
            </a:r>
            <a:r>
              <a:rPr lang="ru-RU" sz="4900" b="1" dirty="0"/>
              <a:t>большого количества </a:t>
            </a:r>
            <a:r>
              <a:rPr lang="ru-RU" sz="4900" dirty="0"/>
              <a:t>медиаторов, цитокинов, агрегатов нейтрофилов, которые обладают </a:t>
            </a:r>
            <a:r>
              <a:rPr lang="ru-RU" sz="4900" dirty="0" err="1"/>
              <a:t>тропностью</a:t>
            </a:r>
            <a:r>
              <a:rPr lang="ru-RU" sz="4900" dirty="0"/>
              <a:t> к легочной ткани, обуславливает </a:t>
            </a:r>
            <a:r>
              <a:rPr lang="ru-RU" sz="4900" b="1" dirty="0"/>
              <a:t>повышение проницаемости легочных капилляров и развитие отека легких даже при низком венозном давлении.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900" dirty="0"/>
              <a:t>При дальнейшем прогрессировании повреждения легких развивается </a:t>
            </a:r>
            <a:r>
              <a:rPr lang="ru-RU" sz="4900" b="1" u="sng" dirty="0"/>
              <a:t>респираторный </a:t>
            </a:r>
            <a:r>
              <a:rPr lang="ru-RU" sz="4900" b="1" u="sng" dirty="0" err="1"/>
              <a:t>дистресс</a:t>
            </a:r>
            <a:r>
              <a:rPr lang="ru-RU" sz="4900" b="1" u="sng" dirty="0"/>
              <a:t>-синдром легких</a:t>
            </a:r>
            <a:r>
              <a:rPr lang="ru-RU" sz="4900" dirty="0"/>
              <a:t>, </a:t>
            </a:r>
            <a:r>
              <a:rPr lang="ru-RU" sz="4900" b="1" dirty="0"/>
              <a:t>симптомами</a:t>
            </a:r>
            <a:r>
              <a:rPr lang="ru-RU" sz="4900" dirty="0"/>
              <a:t> которого является: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900" dirty="0"/>
              <a:t> </a:t>
            </a:r>
            <a:r>
              <a:rPr lang="ru-RU" sz="4900" b="1" dirty="0"/>
              <a:t>одышка,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900" b="1" dirty="0" err="1"/>
              <a:t>тахипноэ</a:t>
            </a:r>
            <a:r>
              <a:rPr lang="ru-RU" sz="4900" dirty="0"/>
              <a:t>,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900" b="1" dirty="0"/>
              <a:t>критическое снижение рО</a:t>
            </a:r>
            <a:r>
              <a:rPr lang="ru-RU" sz="4900" b="1" baseline="-25000" dirty="0"/>
              <a:t>2</a:t>
            </a:r>
            <a:r>
              <a:rPr lang="ru-RU" sz="4900" b="1" dirty="0"/>
              <a:t>, не </a:t>
            </a:r>
            <a:r>
              <a:rPr lang="ru-RU" sz="4900" b="1" dirty="0" err="1"/>
              <a:t>коррегирующееся</a:t>
            </a:r>
            <a:r>
              <a:rPr lang="ru-RU" sz="4900" b="1" dirty="0"/>
              <a:t> ингаляцией О</a:t>
            </a:r>
            <a:r>
              <a:rPr lang="ru-RU" sz="4900" b="1" baseline="-25000" dirty="0"/>
              <a:t>2</a:t>
            </a:r>
            <a:r>
              <a:rPr lang="ru-RU" sz="4900" b="1" dirty="0"/>
              <a:t>,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900" b="1" dirty="0"/>
              <a:t>снижение растяжимости легочной ткани,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900" b="1" dirty="0"/>
              <a:t>диффузная инфильтрация на R-грамме грудной клетки.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43012" name="Номер слайда 1">
            <a:extLst>
              <a:ext uri="{FF2B5EF4-FFF2-40B4-BE49-F238E27FC236}">
                <a16:creationId xmlns:a16="http://schemas.microsoft.com/office/drawing/2014/main" id="{3090989E-507A-8141-0C20-AADD70C509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F2D101C-4770-4A9F-81EB-EA6E80BA0844}" type="slidenum">
              <a:rPr lang="ru-RU" altLang="ru-RU" sz="1200">
                <a:solidFill>
                  <a:srgbClr val="635B5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44</a:t>
            </a:fld>
            <a:endParaRPr lang="ru-RU" altLang="ru-RU" sz="1200">
              <a:solidFill>
                <a:srgbClr val="635B50"/>
              </a:solidFill>
              <a:latin typeface="Arial" panose="020B0604020202020204" pitchFamily="34" charset="0"/>
            </a:endParaRPr>
          </a:p>
        </p:txBody>
      </p:sp>
      <p:pic>
        <p:nvPicPr>
          <p:cNvPr id="43013" name="Picture 6">
            <a:extLst>
              <a:ext uri="{FF2B5EF4-FFF2-40B4-BE49-F238E27FC236}">
                <a16:creationId xmlns:a16="http://schemas.microsoft.com/office/drawing/2014/main" id="{538CF9C5-8202-570D-C59F-6F8E83663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629" y="204239"/>
            <a:ext cx="2290762" cy="256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4" name="Picture 9">
            <a:extLst>
              <a:ext uri="{FF2B5EF4-FFF2-40B4-BE49-F238E27FC236}">
                <a16:creationId xmlns:a16="http://schemas.microsoft.com/office/drawing/2014/main" id="{76EE529A-A687-652E-A460-72295068D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846" y="1628800"/>
            <a:ext cx="2271712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DE3309D-AD33-F085-8668-7B9E7CDA21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1908" y="205036"/>
            <a:ext cx="1170533" cy="1170533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>
            <a:extLst>
              <a:ext uri="{FF2B5EF4-FFF2-40B4-BE49-F238E27FC236}">
                <a16:creationId xmlns:a16="http://schemas.microsoft.com/office/drawing/2014/main" id="{B029FFB7-373A-5AC5-A97B-5FFB021F7A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156" y="136525"/>
            <a:ext cx="8534400" cy="758825"/>
          </a:xfrm>
        </p:spPr>
        <p:txBody>
          <a:bodyPr/>
          <a:lstStyle/>
          <a:p>
            <a:r>
              <a:rPr lang="ru-RU" altLang="ru-RU" b="1" dirty="0"/>
              <a:t>Легкие при ПОН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B43AAB-33EA-8267-E21D-B39F761D0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56" y="895350"/>
            <a:ext cx="6522244" cy="5826125"/>
          </a:xfrm>
        </p:spPr>
        <p:txBody>
          <a:bodyPr rtlCol="0">
            <a:normAutofit fontScale="32500" lnSpcReduction="20000"/>
          </a:bodyPr>
          <a:lstStyle/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6800" dirty="0"/>
              <a:t>Дыхательная недостаточность при Респираторный </a:t>
            </a:r>
            <a:r>
              <a:rPr lang="ru-RU" sz="6800" dirty="0" err="1"/>
              <a:t>дистресс</a:t>
            </a:r>
            <a:r>
              <a:rPr lang="ru-RU" sz="6800" dirty="0"/>
              <a:t>-синдром взрослых (РДСВ) связана с </a:t>
            </a:r>
            <a:r>
              <a:rPr lang="ru-RU" sz="6800" b="1" dirty="0"/>
              <a:t>интерстициальным отеком легких на фоне повышения проницаемости легочных капилляров. 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6800" dirty="0"/>
              <a:t>При этом </a:t>
            </a:r>
            <a:r>
              <a:rPr lang="ru-RU" sz="6800" b="1" dirty="0"/>
              <a:t>повреждаются и альвеолы и капиллярная сеть</a:t>
            </a:r>
            <a:r>
              <a:rPr lang="ru-RU" sz="6800" dirty="0"/>
              <a:t>. 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6800" dirty="0"/>
              <a:t>Выявляется </a:t>
            </a:r>
            <a:r>
              <a:rPr lang="ru-RU" sz="6800" b="1" dirty="0"/>
              <a:t>гипоксемия и обычно гипокапния артериальной крови. 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6800" dirty="0"/>
              <a:t>Имеется выраженный </a:t>
            </a:r>
            <a:r>
              <a:rPr lang="ru-RU" sz="6800" b="1" dirty="0"/>
              <a:t>шунт крови </a:t>
            </a:r>
            <a:r>
              <a:rPr lang="ru-RU" sz="6800" dirty="0"/>
              <a:t>как </a:t>
            </a:r>
            <a:r>
              <a:rPr lang="ru-RU" sz="6800" b="1" dirty="0"/>
              <a:t>за счет затопленных, спавшихся и невентилируемых альвеол в еще </a:t>
            </a:r>
            <a:r>
              <a:rPr lang="ru-RU" sz="6800" b="1" dirty="0" err="1"/>
              <a:t>перфузируемых</a:t>
            </a:r>
            <a:r>
              <a:rPr lang="ru-RU" sz="6800" b="1" dirty="0"/>
              <a:t> участках,</a:t>
            </a:r>
            <a:r>
              <a:rPr lang="ru-RU" sz="6800" dirty="0"/>
              <a:t> так и за счет </a:t>
            </a:r>
            <a:r>
              <a:rPr lang="ru-RU" sz="6800" b="1" dirty="0" err="1"/>
              <a:t>микротромбоза</a:t>
            </a:r>
            <a:r>
              <a:rPr lang="ru-RU" sz="6800" b="1" dirty="0"/>
              <a:t> </a:t>
            </a:r>
            <a:r>
              <a:rPr lang="ru-RU" sz="6800" dirty="0"/>
              <a:t>и </a:t>
            </a:r>
            <a:r>
              <a:rPr lang="ru-RU" sz="6800" b="1" dirty="0"/>
              <a:t>нарушения микроциркуляции</a:t>
            </a:r>
            <a:r>
              <a:rPr lang="ru-RU" sz="6800" dirty="0"/>
              <a:t> в тех отделах легочной ткани, которые </a:t>
            </a:r>
            <a:r>
              <a:rPr lang="ru-RU" sz="6800" b="1" dirty="0"/>
              <a:t>вентилируются,</a:t>
            </a:r>
            <a:r>
              <a:rPr lang="ru-RU" sz="6800" dirty="0"/>
              <a:t> что делает </a:t>
            </a:r>
            <a:r>
              <a:rPr lang="ru-RU" sz="6800" b="1" dirty="0"/>
              <a:t>неэффективной даже </a:t>
            </a:r>
            <a:r>
              <a:rPr lang="ru-RU" sz="6800" b="1" dirty="0" err="1"/>
              <a:t>оксигенацию</a:t>
            </a:r>
            <a:r>
              <a:rPr lang="ru-RU" sz="6800" b="1" dirty="0"/>
              <a:t> 100% кислородом с высоким ПДКВ </a:t>
            </a:r>
            <a:r>
              <a:rPr lang="ru-RU" sz="6800" dirty="0"/>
              <a:t>(Положительное Давление в Конце Выдоха).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44036" name="Номер слайда 1">
            <a:extLst>
              <a:ext uri="{FF2B5EF4-FFF2-40B4-BE49-F238E27FC236}">
                <a16:creationId xmlns:a16="http://schemas.microsoft.com/office/drawing/2014/main" id="{12C271C4-BD40-3951-B0C5-8B3A5ACF0C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997AA2C-F7AB-4C71-A771-B2FF6609D7A6}" type="slidenum">
              <a:rPr lang="ru-RU" altLang="ru-RU" sz="1200">
                <a:solidFill>
                  <a:srgbClr val="635B5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45</a:t>
            </a:fld>
            <a:endParaRPr lang="ru-RU" altLang="ru-RU" sz="1200">
              <a:solidFill>
                <a:srgbClr val="635B50"/>
              </a:solidFill>
              <a:latin typeface="Arial" panose="020B0604020202020204" pitchFamily="34" charset="0"/>
            </a:endParaRPr>
          </a:p>
        </p:txBody>
      </p:sp>
      <p:pic>
        <p:nvPicPr>
          <p:cNvPr id="44037" name="Picture 5">
            <a:extLst>
              <a:ext uri="{FF2B5EF4-FFF2-40B4-BE49-F238E27FC236}">
                <a16:creationId xmlns:a16="http://schemas.microsoft.com/office/drawing/2014/main" id="{8A36A2E1-B72F-8F13-CD4D-653AB7FB6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660" y="136525"/>
            <a:ext cx="4011613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8" name="Прямоугольник 3">
            <a:extLst>
              <a:ext uri="{FF2B5EF4-FFF2-40B4-BE49-F238E27FC236}">
                <a16:creationId xmlns:a16="http://schemas.microsoft.com/office/drawing/2014/main" id="{E0A7C20E-1EFA-5839-3A91-002F41E5E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8185" y="4694654"/>
            <a:ext cx="385908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400" b="1" dirty="0">
                <a:latin typeface="Arial" panose="020B0604020202020204" pitchFamily="34" charset="0"/>
              </a:rPr>
              <a:t>AC</a:t>
            </a:r>
            <a:r>
              <a:rPr lang="ru-RU" altLang="ru-RU" sz="1400" b="1" dirty="0">
                <a:latin typeface="Arial" panose="020B0604020202020204" pitchFamily="34" charset="0"/>
              </a:rPr>
              <a:t> – уплотнение альвеол</a:t>
            </a:r>
            <a:r>
              <a:rPr lang="en-US" altLang="ru-RU" sz="1400" b="1" dirty="0">
                <a:latin typeface="Arial" panose="020B0604020202020204" pitchFamily="34" charset="0"/>
              </a:rPr>
              <a:t>;</a:t>
            </a:r>
            <a:endParaRPr lang="ru-RU" altLang="ru-RU" sz="14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400" b="1" dirty="0">
                <a:latin typeface="Arial" panose="020B0604020202020204" pitchFamily="34" charset="0"/>
              </a:rPr>
              <a:t>AT</a:t>
            </a:r>
            <a:r>
              <a:rPr lang="ru-RU" altLang="ru-RU" sz="1400" b="1" dirty="0">
                <a:latin typeface="Arial" panose="020B0604020202020204" pitchFamily="34" charset="0"/>
              </a:rPr>
              <a:t> - ателектаз</a:t>
            </a:r>
            <a:r>
              <a:rPr lang="en-US" altLang="ru-RU" sz="1400" b="1" dirty="0">
                <a:latin typeface="Arial" panose="020B0604020202020204" pitchFamily="34" charset="0"/>
              </a:rPr>
              <a:t>; </a:t>
            </a:r>
            <a:endParaRPr lang="ru-RU" altLang="ru-RU" sz="14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400" b="1" dirty="0">
                <a:latin typeface="Arial" panose="020B0604020202020204" pitchFamily="34" charset="0"/>
              </a:rPr>
              <a:t>HM</a:t>
            </a:r>
            <a:r>
              <a:rPr lang="ru-RU" altLang="ru-RU" sz="1400" b="1" dirty="0">
                <a:latin typeface="Arial" panose="020B0604020202020204" pitchFamily="34" charset="0"/>
              </a:rPr>
              <a:t> – гиалиновая мембрана</a:t>
            </a:r>
            <a:r>
              <a:rPr lang="en-US" altLang="ru-RU" sz="1400" b="1" dirty="0">
                <a:latin typeface="Arial" panose="020B0604020202020204" pitchFamily="34" charset="0"/>
              </a:rPr>
              <a:t>,</a:t>
            </a:r>
            <a:endParaRPr lang="ru-RU" altLang="ru-RU" sz="14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400" b="1" dirty="0">
                <a:latin typeface="Arial" panose="020B0604020202020204" pitchFamily="34" charset="0"/>
              </a:rPr>
              <a:t>M</a:t>
            </a:r>
            <a:r>
              <a:rPr lang="ru-RU" altLang="ru-RU" sz="1400" b="1" dirty="0">
                <a:latin typeface="Arial" panose="020B0604020202020204" pitchFamily="34" charset="0"/>
              </a:rPr>
              <a:t> - макрофаг</a:t>
            </a:r>
            <a:r>
              <a:rPr lang="en-US" altLang="ru-RU" sz="1400" b="1" dirty="0">
                <a:latin typeface="Arial" panose="020B0604020202020204" pitchFamily="34" charset="0"/>
              </a:rPr>
              <a:t>.</a:t>
            </a:r>
            <a:endParaRPr lang="ru-RU" altLang="ru-RU" sz="14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4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ru-RU" sz="1400" b="1" dirty="0">
              <a:latin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53A8E36-D760-5E49-8680-F014E1B8E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4472" y="136525"/>
            <a:ext cx="1170533" cy="1170533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>
            <a:extLst>
              <a:ext uri="{FF2B5EF4-FFF2-40B4-BE49-F238E27FC236}">
                <a16:creationId xmlns:a16="http://schemas.microsoft.com/office/drawing/2014/main" id="{C52FAC78-21A5-7DF7-BF29-680F003BF0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336" y="-31751"/>
            <a:ext cx="10396264" cy="730251"/>
          </a:xfrm>
        </p:spPr>
        <p:txBody>
          <a:bodyPr/>
          <a:lstStyle/>
          <a:p>
            <a:r>
              <a:rPr lang="ru-RU" altLang="ru-RU" b="1" dirty="0"/>
              <a:t>Легкие при ПОН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BD4C68-02AD-0A04-CE13-D6896F03F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5" y="698501"/>
            <a:ext cx="5616625" cy="5826843"/>
          </a:xfrm>
        </p:spPr>
        <p:txBody>
          <a:bodyPr rtlCol="0">
            <a:normAutofit fontScale="55000" lnSpcReduction="20000"/>
          </a:bodyPr>
          <a:lstStyle/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b="1" dirty="0"/>
              <a:t>Микроскопически </a:t>
            </a:r>
            <a:r>
              <a:rPr lang="ru-RU" sz="3600" dirty="0"/>
              <a:t>определяется, что </a:t>
            </a:r>
            <a:r>
              <a:rPr lang="ru-RU" sz="3600" b="1" dirty="0"/>
              <a:t>часть альвеол замещена гиалиновыми мембранами, содержащими фибрин, остатки клеточных элементов. 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b="1" dirty="0"/>
              <a:t>При септическом шоке первично </a:t>
            </a:r>
            <a:r>
              <a:rPr lang="ru-RU" sz="3600" dirty="0"/>
              <a:t>под влиянием эндотоксина </a:t>
            </a:r>
            <a:r>
              <a:rPr lang="ru-RU" sz="3600" b="1" dirty="0"/>
              <a:t>активируются нейтрофилы</a:t>
            </a:r>
            <a:r>
              <a:rPr lang="ru-RU" sz="3600" dirty="0"/>
              <a:t>, являясь </a:t>
            </a:r>
            <a:r>
              <a:rPr lang="ru-RU" sz="3600" b="1" dirty="0"/>
              <a:t>источником кислородных радикалов и гидролитических ферментов, </a:t>
            </a:r>
            <a:r>
              <a:rPr lang="ru-RU" sz="3600" dirty="0"/>
              <a:t>они вызывают </a:t>
            </a:r>
            <a:r>
              <a:rPr lang="ru-RU" sz="3600" b="1" dirty="0"/>
              <a:t>повреждение и гибель эндотелиальных и эпителиальных клеток.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b="1" dirty="0" err="1"/>
              <a:t>Микроэмболы</a:t>
            </a:r>
            <a:r>
              <a:rPr lang="ru-RU" sz="3600" dirty="0"/>
              <a:t> из агрегированных тромбоцитов и нейтрофилов способствуют </a:t>
            </a:r>
            <a:r>
              <a:rPr lang="ru-RU" sz="3600" b="1" dirty="0" err="1"/>
              <a:t>обтурации</a:t>
            </a:r>
            <a:r>
              <a:rPr lang="ru-RU" sz="3600" b="1" dirty="0"/>
              <a:t> </a:t>
            </a:r>
            <a:r>
              <a:rPr lang="ru-RU" sz="3600" dirty="0"/>
              <a:t>капилляров.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b="1" dirty="0"/>
              <a:t>В поздних стадиях РДСВ </a:t>
            </a:r>
            <a:r>
              <a:rPr lang="ru-RU" sz="3600" dirty="0"/>
              <a:t>преобладают </a:t>
            </a:r>
            <a:r>
              <a:rPr lang="ru-RU" sz="3600" b="1" dirty="0"/>
              <a:t>пролиферативные процессы</a:t>
            </a:r>
            <a:r>
              <a:rPr lang="ru-RU" sz="3600" dirty="0"/>
              <a:t>: </a:t>
            </a:r>
            <a:r>
              <a:rPr lang="ru-RU" sz="3600" b="1" dirty="0"/>
              <a:t>фибробласты мигрируют </a:t>
            </a:r>
            <a:r>
              <a:rPr lang="ru-RU" sz="3600" dirty="0"/>
              <a:t>в заполненные экссудатом альвеолы и </a:t>
            </a:r>
            <a:r>
              <a:rPr lang="ru-RU" sz="3600" b="1" dirty="0"/>
              <a:t>организуют его</a:t>
            </a:r>
            <a:r>
              <a:rPr lang="ru-RU" sz="3600" dirty="0"/>
              <a:t>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dirty="0"/>
              <a:t>В результате резкого снижения количества альвеол и капилляров развивается </a:t>
            </a:r>
            <a:r>
              <a:rPr lang="ru-RU" sz="3600" b="1" u="sng" dirty="0"/>
              <a:t>тяжелая дыхательная недостаточность.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45060" name="Номер слайда 1">
            <a:extLst>
              <a:ext uri="{FF2B5EF4-FFF2-40B4-BE49-F238E27FC236}">
                <a16:creationId xmlns:a16="http://schemas.microsoft.com/office/drawing/2014/main" id="{0FF221B5-CAB2-22F9-DDF1-365AF52301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F9F89F5-172E-481C-B49B-BCDDD7E5712D}" type="slidenum">
              <a:rPr lang="ru-RU" altLang="ru-RU" sz="1200">
                <a:solidFill>
                  <a:srgbClr val="635B5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46</a:t>
            </a:fld>
            <a:endParaRPr lang="ru-RU" altLang="ru-RU" sz="1200">
              <a:solidFill>
                <a:srgbClr val="635B50"/>
              </a:solidFill>
              <a:latin typeface="Arial" panose="020B0604020202020204" pitchFamily="34" charset="0"/>
            </a:endParaRPr>
          </a:p>
        </p:txBody>
      </p:sp>
      <p:pic>
        <p:nvPicPr>
          <p:cNvPr id="45061" name="Picture 7">
            <a:extLst>
              <a:ext uri="{FF2B5EF4-FFF2-40B4-BE49-F238E27FC236}">
                <a16:creationId xmlns:a16="http://schemas.microsoft.com/office/drawing/2014/main" id="{9E52F802-A6E3-892E-BE0E-7304AE3C0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136525"/>
            <a:ext cx="5187389" cy="490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C0F6A70-6ADF-DBF6-7F22-548EA7F03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1328" y="136525"/>
            <a:ext cx="881336" cy="881336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>
            <a:extLst>
              <a:ext uri="{FF2B5EF4-FFF2-40B4-BE49-F238E27FC236}">
                <a16:creationId xmlns:a16="http://schemas.microsoft.com/office/drawing/2014/main" id="{8761B948-993C-357D-D279-7F91363CAD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352" y="136525"/>
            <a:ext cx="10515600" cy="1325563"/>
          </a:xfrm>
        </p:spPr>
        <p:txBody>
          <a:bodyPr/>
          <a:lstStyle/>
          <a:p>
            <a:r>
              <a:rPr lang="ru-RU" altLang="ru-RU" b="1" dirty="0"/>
              <a:t>Почки при ПОН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638C2B-0C01-AF2C-8D83-FECF26886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253331"/>
            <a:ext cx="8347248" cy="5468144"/>
          </a:xfrm>
        </p:spPr>
        <p:txBody>
          <a:bodyPr rtlCol="0">
            <a:normAutofit fontScale="85000" lnSpcReduction="20000"/>
          </a:bodyPr>
          <a:lstStyle/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Снижение системного артериального давления </a:t>
            </a:r>
            <a:r>
              <a:rPr lang="ru-RU" dirty="0"/>
              <a:t>при шоке вызывает </a:t>
            </a:r>
            <a:r>
              <a:rPr lang="ru-RU" b="1" dirty="0"/>
              <a:t>снижение </a:t>
            </a:r>
            <a:r>
              <a:rPr lang="ru-RU" b="1" dirty="0" err="1"/>
              <a:t>гломерулярной</a:t>
            </a:r>
            <a:r>
              <a:rPr lang="ru-RU" b="1" dirty="0"/>
              <a:t> фильтрации в почках. 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При </a:t>
            </a:r>
            <a:r>
              <a:rPr lang="ru-RU" dirty="0" err="1"/>
              <a:t>перфузионном</a:t>
            </a:r>
            <a:r>
              <a:rPr lang="ru-RU" dirty="0"/>
              <a:t> давлении </a:t>
            </a:r>
            <a:r>
              <a:rPr lang="ru-RU" b="1" dirty="0"/>
              <a:t>ниже 70 мм рт. ст. </a:t>
            </a:r>
            <a:r>
              <a:rPr lang="ru-RU" b="1" dirty="0" err="1"/>
              <a:t>гломерулярная</a:t>
            </a:r>
            <a:r>
              <a:rPr lang="ru-RU" b="1" dirty="0"/>
              <a:t> фильтрация может прекратиться. 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Выброс системных вазоконстрикторов </a:t>
            </a:r>
            <a:r>
              <a:rPr lang="ru-RU" dirty="0"/>
              <a:t>при шоке (</a:t>
            </a:r>
            <a:r>
              <a:rPr lang="ru-RU" b="1" dirty="0"/>
              <a:t>ренин-</a:t>
            </a:r>
            <a:r>
              <a:rPr lang="ru-RU" b="1" dirty="0" err="1"/>
              <a:t>ангиотензин</a:t>
            </a:r>
            <a:r>
              <a:rPr lang="ru-RU" b="1" dirty="0"/>
              <a:t>-</a:t>
            </a:r>
            <a:r>
              <a:rPr lang="ru-RU" b="1" dirty="0" err="1"/>
              <a:t>альдестероновой</a:t>
            </a:r>
            <a:r>
              <a:rPr lang="ru-RU" b="1" dirty="0"/>
              <a:t> системы, катехоламинов, </a:t>
            </a:r>
            <a:r>
              <a:rPr lang="ru-RU" b="1" dirty="0" err="1"/>
              <a:t>тромбоксана</a:t>
            </a:r>
            <a:r>
              <a:rPr lang="ru-RU" dirty="0"/>
              <a:t>) </a:t>
            </a:r>
            <a:r>
              <a:rPr lang="ru-RU" b="1" i="1" dirty="0"/>
              <a:t>сбалансировано</a:t>
            </a:r>
            <a:r>
              <a:rPr lang="ru-RU" b="1" dirty="0"/>
              <a:t> </a:t>
            </a:r>
            <a:r>
              <a:rPr lang="ru-RU" b="1" dirty="0" err="1"/>
              <a:t>внутрипочечным</a:t>
            </a:r>
            <a:r>
              <a:rPr lang="ru-RU" b="1" dirty="0"/>
              <a:t> синтезом простагландинов,</a:t>
            </a:r>
            <a:r>
              <a:rPr lang="ru-RU" dirty="0"/>
              <a:t> поддерживающих определенный уровень почечного кровотока при системной </a:t>
            </a:r>
            <a:r>
              <a:rPr lang="ru-RU" dirty="0" err="1"/>
              <a:t>вазоконстрикции</a:t>
            </a:r>
            <a:r>
              <a:rPr lang="ru-RU" dirty="0"/>
              <a:t>. 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На фоне снижения ОЦК в почке включаются механизмы, направленные на </a:t>
            </a:r>
            <a:r>
              <a:rPr lang="ru-RU" b="1" dirty="0"/>
              <a:t>задержку в организме </a:t>
            </a:r>
            <a:r>
              <a:rPr lang="ru-RU" b="1" dirty="0" err="1"/>
              <a:t>Na</a:t>
            </a:r>
            <a:r>
              <a:rPr lang="ru-RU" b="1" dirty="0"/>
              <a:t>+ и воды</a:t>
            </a:r>
            <a:r>
              <a:rPr lang="ru-RU" dirty="0"/>
              <a:t>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Поэтому </a:t>
            </a:r>
            <a:r>
              <a:rPr lang="ru-RU" b="1" dirty="0"/>
              <a:t>«</a:t>
            </a:r>
            <a:r>
              <a:rPr lang="ru-RU" b="1" dirty="0" err="1"/>
              <a:t>преренальная</a:t>
            </a:r>
            <a:r>
              <a:rPr lang="ru-RU" b="1" dirty="0"/>
              <a:t> почечная недостаточность» </a:t>
            </a:r>
            <a:r>
              <a:rPr lang="ru-RU" dirty="0"/>
              <a:t>является, в определенной мере, </a:t>
            </a:r>
            <a:r>
              <a:rPr lang="ru-RU" b="1" dirty="0"/>
              <a:t>защитным механи</a:t>
            </a:r>
            <a:r>
              <a:rPr lang="ru-RU" dirty="0"/>
              <a:t>змом и </a:t>
            </a:r>
            <a:r>
              <a:rPr lang="ru-RU" b="1" dirty="0"/>
              <a:t>при выведении из шока мочеотделение является критерием успешного лечения.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46084" name="Номер слайда 1">
            <a:extLst>
              <a:ext uri="{FF2B5EF4-FFF2-40B4-BE49-F238E27FC236}">
                <a16:creationId xmlns:a16="http://schemas.microsoft.com/office/drawing/2014/main" id="{63485F77-5FEB-B2D7-2E03-6AFA3D5DFD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95EAAAB-0CF0-4EDC-B97A-E312B967393A}" type="slidenum">
              <a:rPr lang="ru-RU" altLang="ru-RU" sz="1200">
                <a:solidFill>
                  <a:srgbClr val="635B5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47</a:t>
            </a:fld>
            <a:endParaRPr lang="ru-RU" altLang="ru-RU" sz="1200">
              <a:solidFill>
                <a:srgbClr val="635B5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63F8B8-A20D-0E1E-7EC6-88F0C218C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2594" y="255460"/>
            <a:ext cx="1170533" cy="1170533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>
            <a:extLst>
              <a:ext uri="{FF2B5EF4-FFF2-40B4-BE49-F238E27FC236}">
                <a16:creationId xmlns:a16="http://schemas.microsoft.com/office/drawing/2014/main" id="{2EC24E8A-E87F-323A-D66A-FC7549C899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9887"/>
            <a:ext cx="10520827" cy="600802"/>
          </a:xfrm>
        </p:spPr>
        <p:txBody>
          <a:bodyPr/>
          <a:lstStyle/>
          <a:p>
            <a:r>
              <a:rPr lang="ru-RU" altLang="ru-RU" b="1" dirty="0"/>
              <a:t>Почки при ПОН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E5F642-44D7-79C7-C2D6-D4229072B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558626"/>
            <a:ext cx="9505056" cy="6162849"/>
          </a:xfrm>
        </p:spPr>
        <p:txBody>
          <a:bodyPr rtlCol="0">
            <a:no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/>
              <a:t>Однако в некоторых случаях уже с первых суток лечения у больного выявляется </a:t>
            </a:r>
            <a:r>
              <a:rPr lang="ru-RU" sz="2400" b="1" dirty="0"/>
              <a:t>острая почечная недостаточность</a:t>
            </a:r>
            <a:r>
              <a:rPr lang="ru-RU" sz="2400" dirty="0"/>
              <a:t>. Механизмы ее развития при шоке включает </a:t>
            </a:r>
            <a:r>
              <a:rPr lang="ru-RU" sz="2400" b="1" dirty="0"/>
              <a:t>несколько моментов</a:t>
            </a:r>
            <a:r>
              <a:rPr lang="ru-RU" sz="2400" dirty="0"/>
              <a:t>: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/>
              <a:t>в результате </a:t>
            </a:r>
            <a:r>
              <a:rPr lang="ru-RU" sz="2400" b="1" dirty="0"/>
              <a:t>нарушения перф</a:t>
            </a:r>
            <a:r>
              <a:rPr lang="ru-RU" sz="2400" dirty="0"/>
              <a:t>узии нарастает </a:t>
            </a:r>
            <a:r>
              <a:rPr lang="ru-RU" sz="2400" b="1" dirty="0"/>
              <a:t>ишемия паренхимы почки. </a:t>
            </a:r>
            <a:r>
              <a:rPr lang="ru-RU" sz="2400" dirty="0"/>
              <a:t>Кровоток в медуллярной части с очень большой скоростью метаболизма и потребностью в субстратах может не восстановиться после длительной ишемии;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/>
              <a:t>на фоне повреждения микрососудов почки может развиться </a:t>
            </a:r>
            <a:r>
              <a:rPr lang="ru-RU" sz="2400" b="1" dirty="0" err="1"/>
              <a:t>гломерулярная</a:t>
            </a:r>
            <a:r>
              <a:rPr lang="ru-RU" sz="2400" b="1" dirty="0"/>
              <a:t> недостаточность</a:t>
            </a:r>
            <a:r>
              <a:rPr lang="ru-RU" sz="2400" dirty="0"/>
              <a:t>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/>
              <a:t>при сепсисе в почках происходит </a:t>
            </a:r>
            <a:r>
              <a:rPr lang="ru-RU" sz="2400" b="1" dirty="0"/>
              <a:t>накопление</a:t>
            </a:r>
            <a:r>
              <a:rPr lang="ru-RU" sz="2400" dirty="0"/>
              <a:t> (по сравнению с другими органами) как </a:t>
            </a:r>
            <a:r>
              <a:rPr lang="ru-RU" sz="2400" b="1" dirty="0"/>
              <a:t>эндотоксинов, </a:t>
            </a:r>
            <a:r>
              <a:rPr lang="ru-RU" sz="2400" dirty="0"/>
              <a:t>так и</a:t>
            </a:r>
            <a:r>
              <a:rPr lang="ru-RU" sz="2400" b="1" dirty="0"/>
              <a:t> </a:t>
            </a:r>
            <a:r>
              <a:rPr lang="ru-RU" sz="2400" b="1" dirty="0" err="1"/>
              <a:t>нефротоксичных</a:t>
            </a:r>
            <a:r>
              <a:rPr lang="ru-RU" sz="2400" b="1" dirty="0"/>
              <a:t> антибиотиков/радиоконтрастных веществ</a:t>
            </a:r>
            <a:r>
              <a:rPr lang="ru-RU" sz="2400" dirty="0"/>
              <a:t>, что вызывает </a:t>
            </a:r>
            <a:r>
              <a:rPr lang="ru-RU" sz="2400" b="1" dirty="0"/>
              <a:t>дополнительное повреждение;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/>
              <a:t>в результате </a:t>
            </a:r>
            <a:r>
              <a:rPr lang="ru-RU" sz="2400" b="1" dirty="0"/>
              <a:t>нарушения тубулярного метаболизма </a:t>
            </a:r>
            <a:r>
              <a:rPr lang="ru-RU" sz="2400" dirty="0"/>
              <a:t>нарушается механизмы реабсорбции, а в тяжелых случаях развивается </a:t>
            </a:r>
            <a:r>
              <a:rPr lang="ru-RU" sz="2400" b="1" dirty="0"/>
              <a:t>тубулярная блокада, </a:t>
            </a:r>
            <a:r>
              <a:rPr lang="ru-RU" sz="2400" dirty="0"/>
              <a:t>особенно на фоне </a:t>
            </a:r>
            <a:r>
              <a:rPr lang="ru-RU" sz="2400" b="1" dirty="0"/>
              <a:t>большого количества белков в моче - </a:t>
            </a:r>
            <a:r>
              <a:rPr lang="ru-RU" sz="2400" dirty="0"/>
              <a:t>гемоглобина, миоглобина, миелоидных белков.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br>
              <a:rPr lang="ru-RU" sz="2400" dirty="0"/>
            </a:br>
            <a:endParaRPr lang="ru-RU" sz="2400" dirty="0"/>
          </a:p>
        </p:txBody>
      </p:sp>
      <p:sp>
        <p:nvSpPr>
          <p:cNvPr id="47108" name="Номер слайда 1">
            <a:extLst>
              <a:ext uri="{FF2B5EF4-FFF2-40B4-BE49-F238E27FC236}">
                <a16:creationId xmlns:a16="http://schemas.microsoft.com/office/drawing/2014/main" id="{538C461F-165C-5AEB-286D-5ECFF9428A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684613B-E0D4-4A56-AFC7-AF9E85487DC0}" type="slidenum">
              <a:rPr lang="ru-RU" altLang="ru-RU" sz="1200">
                <a:solidFill>
                  <a:srgbClr val="635B5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48</a:t>
            </a:fld>
            <a:endParaRPr lang="ru-RU" altLang="ru-RU" sz="1200">
              <a:solidFill>
                <a:srgbClr val="635B5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CA9F109-93E8-3EB1-43AF-B35535327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3267" y="284919"/>
            <a:ext cx="1170533" cy="1170533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>
            <a:extLst>
              <a:ext uri="{FF2B5EF4-FFF2-40B4-BE49-F238E27FC236}">
                <a16:creationId xmlns:a16="http://schemas.microsoft.com/office/drawing/2014/main" id="{4467CE27-0C06-3CF9-61D1-57C3955B20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344" y="168448"/>
            <a:ext cx="10586392" cy="615603"/>
          </a:xfrm>
        </p:spPr>
        <p:txBody>
          <a:bodyPr/>
          <a:lstStyle/>
          <a:p>
            <a:r>
              <a:rPr lang="ru-RU" altLang="ru-RU" b="1" dirty="0"/>
              <a:t>В результате нарушения функции почек: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EE254-F720-61A1-BBBD-7E125D5C0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435" y="1016794"/>
            <a:ext cx="8981909" cy="5508550"/>
          </a:xfrm>
        </p:spPr>
        <p:txBody>
          <a:bodyPr rtlCol="0"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Снижается выведение ионов водорода и электролитов - развивается </a:t>
            </a:r>
            <a:r>
              <a:rPr lang="ru-RU" b="1" dirty="0"/>
              <a:t>ацидоз и </a:t>
            </a:r>
            <a:r>
              <a:rPr lang="ru-RU" b="1" dirty="0" err="1"/>
              <a:t>гиперкалиемия</a:t>
            </a:r>
            <a:r>
              <a:rPr lang="ru-RU" dirty="0"/>
              <a:t>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Нарушается экскреция мочевины и </a:t>
            </a:r>
            <a:r>
              <a:rPr lang="ru-RU" b="1" dirty="0" err="1"/>
              <a:t>креатинина</a:t>
            </a:r>
            <a:r>
              <a:rPr lang="ru-RU" dirty="0"/>
              <a:t>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Причем показателем </a:t>
            </a:r>
            <a:r>
              <a:rPr lang="ru-RU" b="1" dirty="0" err="1"/>
              <a:t>гиповолемической</a:t>
            </a:r>
            <a:r>
              <a:rPr lang="ru-RU" b="1" dirty="0"/>
              <a:t> </a:t>
            </a:r>
            <a:r>
              <a:rPr lang="ru-RU" b="1" dirty="0" err="1"/>
              <a:t>преренальной</a:t>
            </a:r>
            <a:r>
              <a:rPr lang="ru-RU" b="1" dirty="0"/>
              <a:t> </a:t>
            </a:r>
            <a:r>
              <a:rPr lang="ru-RU" dirty="0"/>
              <a:t>недостаточности является </a:t>
            </a:r>
            <a:r>
              <a:rPr lang="ru-RU" b="1" dirty="0"/>
              <a:t>непропорциональное повышение мочевины в плазме по сравнению с </a:t>
            </a:r>
            <a:r>
              <a:rPr lang="ru-RU" b="1" dirty="0" err="1"/>
              <a:t>креатинином</a:t>
            </a:r>
            <a:r>
              <a:rPr lang="ru-RU" dirty="0"/>
              <a:t>: в этом состоянии еще</a:t>
            </a:r>
            <a:r>
              <a:rPr lang="ru-RU" b="1" dirty="0"/>
              <a:t> сохраняется концентрационный механизм почек</a:t>
            </a:r>
            <a:r>
              <a:rPr lang="ru-RU" dirty="0"/>
              <a:t>, происходит </a:t>
            </a:r>
            <a:r>
              <a:rPr lang="ru-RU" b="1" dirty="0"/>
              <a:t>компенсаторное увеличение </a:t>
            </a:r>
            <a:r>
              <a:rPr lang="ru-RU" b="1" dirty="0" err="1"/>
              <a:t>реабсорбции</a:t>
            </a:r>
            <a:r>
              <a:rPr lang="ru-RU" b="1" dirty="0"/>
              <a:t>,</a:t>
            </a:r>
            <a:r>
              <a:rPr lang="ru-RU" dirty="0"/>
              <a:t> в том числе и </a:t>
            </a:r>
            <a:r>
              <a:rPr lang="ru-RU" b="1" dirty="0"/>
              <a:t>мочевины</a:t>
            </a:r>
            <a:r>
              <a:rPr lang="ru-RU" dirty="0"/>
              <a:t>. </a:t>
            </a:r>
            <a:r>
              <a:rPr lang="ru-RU" b="1" dirty="0" err="1"/>
              <a:t>Креатинин</a:t>
            </a:r>
            <a:r>
              <a:rPr lang="ru-RU" b="1" dirty="0"/>
              <a:t> </a:t>
            </a:r>
            <a:r>
              <a:rPr lang="ru-RU" dirty="0"/>
              <a:t>же, напротив, </a:t>
            </a:r>
            <a:r>
              <a:rPr lang="ru-RU" b="1" dirty="0"/>
              <a:t>способен фильтроваться и секретироваться в канальцах из </a:t>
            </a:r>
            <a:r>
              <a:rPr lang="ru-RU" b="1" dirty="0" err="1"/>
              <a:t>перитубулярных</a:t>
            </a:r>
            <a:r>
              <a:rPr lang="ru-RU" b="1" dirty="0"/>
              <a:t> капилляров.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Повышение мочевины </a:t>
            </a:r>
            <a:r>
              <a:rPr lang="ru-RU" dirty="0"/>
              <a:t>при шоке обусловлено также процессами </a:t>
            </a:r>
            <a:r>
              <a:rPr lang="ru-RU" b="1" dirty="0" err="1"/>
              <a:t>протеолиза</a:t>
            </a:r>
            <a:r>
              <a:rPr lang="ru-RU" b="1" dirty="0"/>
              <a:t>.</a:t>
            </a:r>
            <a:r>
              <a:rPr lang="ru-RU" dirty="0"/>
              <a:t> Резкое увеличение концентрации </a:t>
            </a:r>
            <a:r>
              <a:rPr lang="ru-RU" dirty="0" err="1"/>
              <a:t>креатинина</a:t>
            </a:r>
            <a:r>
              <a:rPr lang="ru-RU" dirty="0"/>
              <a:t> наблюдается </a:t>
            </a:r>
            <a:r>
              <a:rPr lang="ru-RU" b="1" dirty="0"/>
              <a:t>у больных с массивными травмами, ушибами, при поражении электрическим током.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48132" name="Номер слайда 1">
            <a:extLst>
              <a:ext uri="{FF2B5EF4-FFF2-40B4-BE49-F238E27FC236}">
                <a16:creationId xmlns:a16="http://schemas.microsoft.com/office/drawing/2014/main" id="{71624FBB-1D24-D62E-5102-5CE1D8CFD7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D2E7E36-33B5-4AA0-BAFB-59F43EA8F320}" type="slidenum">
              <a:rPr lang="ru-RU" altLang="ru-RU" sz="1200">
                <a:solidFill>
                  <a:srgbClr val="635B5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49</a:t>
            </a:fld>
            <a:endParaRPr lang="ru-RU" altLang="ru-RU" sz="1200">
              <a:solidFill>
                <a:srgbClr val="635B5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4104C05-1D0B-DAB5-1555-7B277301E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8659" y="303669"/>
            <a:ext cx="1170533" cy="117053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0D20F05-09AD-C95C-698E-60246D9395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963" y="33338"/>
            <a:ext cx="9144000" cy="1196975"/>
          </a:xfrm>
        </p:spPr>
        <p:txBody>
          <a:bodyPr/>
          <a:lstStyle/>
          <a:p>
            <a:r>
              <a:rPr lang="ru-RU" altLang="ru-RU" b="1" dirty="0"/>
              <a:t>Особенность ПОН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9A42F70F-5787-21CC-87E2-153F5289CE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4963" y="1066800"/>
            <a:ext cx="8569349" cy="5654675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b="1" dirty="0"/>
              <a:t>	Основной особенностью ПОН</a:t>
            </a:r>
            <a:r>
              <a:rPr lang="ru-RU" altLang="ru-RU" dirty="0"/>
              <a:t> является неудержимость развития повреждения органа жизнеобеспечения или системы до такой глубины, после достижения, которой приходится констатировать</a:t>
            </a:r>
            <a:r>
              <a:rPr lang="en-US" altLang="ru-RU" dirty="0"/>
              <a:t>  </a:t>
            </a:r>
            <a:r>
              <a:rPr lang="ru-RU" altLang="ru-RU" b="1" i="1" dirty="0"/>
              <a:t>неспособность</a:t>
            </a:r>
            <a:r>
              <a:rPr lang="en-US" altLang="ru-RU" b="1" i="1" dirty="0"/>
              <a:t>  </a:t>
            </a:r>
            <a:r>
              <a:rPr lang="ru-RU" altLang="ru-RU" b="1" i="1" dirty="0"/>
              <a:t>органа функционировать в интересах поддержания жизненно важных функций вообще и сохранения своей структуры, в частности.</a:t>
            </a:r>
          </a:p>
          <a:p>
            <a:pPr>
              <a:buNone/>
            </a:pPr>
            <a:r>
              <a:rPr lang="ru-RU" altLang="ru-RU" dirty="0"/>
              <a:t>	По данным северо-американских исследователей, ПОН уже в течение 20 лет остается </a:t>
            </a:r>
            <a:r>
              <a:rPr lang="ru-RU" altLang="ru-RU" b="1" dirty="0"/>
              <a:t>основной причиной смерти</a:t>
            </a:r>
            <a:r>
              <a:rPr lang="en-US" altLang="ru-RU" dirty="0"/>
              <a:t>  </a:t>
            </a:r>
            <a:r>
              <a:rPr lang="ru-RU" altLang="ru-RU" dirty="0"/>
              <a:t>среди пациентов из </a:t>
            </a:r>
            <a:r>
              <a:rPr lang="ru-RU" altLang="ru-RU" b="1" dirty="0"/>
              <a:t>палат интенсивной терапии, реанимации, хирургических стационаров </a:t>
            </a:r>
            <a:r>
              <a:rPr lang="ru-RU" altLang="ru-RU" dirty="0"/>
              <a:t>и занимает около </a:t>
            </a:r>
            <a:r>
              <a:rPr lang="ru-RU" altLang="ru-RU" b="1" dirty="0"/>
              <a:t>75-80 %</a:t>
            </a:r>
            <a:r>
              <a:rPr lang="ru-RU" altLang="ru-RU" dirty="0"/>
              <a:t> общей летальности. </a:t>
            </a:r>
          </a:p>
          <a:p>
            <a:pPr>
              <a:buFontTx/>
              <a:buNone/>
            </a:pPr>
            <a:endParaRPr lang="ru-RU" altLang="ru-RU" b="1" i="1" dirty="0"/>
          </a:p>
        </p:txBody>
      </p:sp>
      <p:sp>
        <p:nvSpPr>
          <p:cNvPr id="13316" name="Номер слайда 1">
            <a:extLst>
              <a:ext uri="{FF2B5EF4-FFF2-40B4-BE49-F238E27FC236}">
                <a16:creationId xmlns:a16="http://schemas.microsoft.com/office/drawing/2014/main" id="{F3149AE3-6606-1436-0614-E377472FAB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4D29B64-9239-48C0-9928-A002AC4C9B43}" type="slidenum">
              <a:rPr lang="ru-RU" altLang="ru-RU" sz="1200">
                <a:solidFill>
                  <a:srgbClr val="635B5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200">
              <a:solidFill>
                <a:srgbClr val="635B5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718D428-F71D-0559-1E78-1904C251A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6504" y="136525"/>
            <a:ext cx="1170533" cy="1170533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>
            <a:extLst>
              <a:ext uri="{FF2B5EF4-FFF2-40B4-BE49-F238E27FC236}">
                <a16:creationId xmlns:a16="http://schemas.microsoft.com/office/drawing/2014/main" id="{A5ABB4C6-AB5C-C211-0E7C-57D41D8CCE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352" y="63583"/>
            <a:ext cx="10515600" cy="773129"/>
          </a:xfrm>
        </p:spPr>
        <p:txBody>
          <a:bodyPr/>
          <a:lstStyle/>
          <a:p>
            <a:r>
              <a:rPr lang="ru-RU" altLang="ru-RU" b="1" dirty="0"/>
              <a:t>Почки при ПОН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0E4FC3-771A-12DE-10A4-D210D2903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980727"/>
            <a:ext cx="9865096" cy="5740747"/>
          </a:xfrm>
        </p:spPr>
        <p:txBody>
          <a:bodyPr rtlCol="0">
            <a:normAutofit fontScale="850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Почечная недостаточность может протекать с </a:t>
            </a:r>
            <a:r>
              <a:rPr lang="ru-RU" b="1" dirty="0"/>
              <a:t>анурией или полиурией</a:t>
            </a:r>
            <a:r>
              <a:rPr lang="ru-RU" dirty="0"/>
              <a:t>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При </a:t>
            </a:r>
            <a:r>
              <a:rPr lang="ru-RU" b="1" dirty="0"/>
              <a:t>полиурии</a:t>
            </a:r>
            <a:r>
              <a:rPr lang="ru-RU" dirty="0"/>
              <a:t>, несмотря на повышенное образование мочи, </a:t>
            </a:r>
            <a:r>
              <a:rPr lang="ru-RU" b="1" dirty="0"/>
              <a:t>в плазме повышено содержание мочевины и </a:t>
            </a:r>
            <a:r>
              <a:rPr lang="ru-RU" b="1" dirty="0" err="1"/>
              <a:t>креатинина</a:t>
            </a:r>
            <a:r>
              <a:rPr lang="ru-RU" b="1" dirty="0"/>
              <a:t>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Этот вариант может сопровождаться </a:t>
            </a:r>
            <a:r>
              <a:rPr lang="ru-RU" b="1" dirty="0"/>
              <a:t>тяжелой печеночной недостаточностью или предшествовать </a:t>
            </a:r>
            <a:r>
              <a:rPr lang="ru-RU" b="1" dirty="0" err="1"/>
              <a:t>олигурии</a:t>
            </a:r>
            <a:r>
              <a:rPr lang="ru-RU" dirty="0"/>
              <a:t>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Необходим </a:t>
            </a:r>
            <a:r>
              <a:rPr lang="ru-RU" b="1" dirty="0"/>
              <a:t>постоянный контроль водного баланса и обмена электролитов.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Снижение почечной экскреции ионов </a:t>
            </a:r>
            <a:r>
              <a:rPr lang="ru-RU" b="1" dirty="0"/>
              <a:t>магния, калия, фосфора </a:t>
            </a:r>
            <a:r>
              <a:rPr lang="ru-RU" dirty="0"/>
              <a:t>может привести к </a:t>
            </a:r>
            <a:r>
              <a:rPr lang="ru-RU" b="1" dirty="0"/>
              <a:t>чрезмерному повышению их уровня в плазме.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Особенно опасна </a:t>
            </a:r>
            <a:r>
              <a:rPr lang="ru-RU" b="1" dirty="0" err="1"/>
              <a:t>гиперкалиемия</a:t>
            </a:r>
            <a:r>
              <a:rPr lang="ru-RU" b="1" dirty="0"/>
              <a:t>,</a:t>
            </a:r>
            <a:r>
              <a:rPr lang="ru-RU" dirty="0"/>
              <a:t> проявляющаяся </a:t>
            </a:r>
            <a:r>
              <a:rPr lang="ru-RU" b="1" dirty="0"/>
              <a:t>нарушением сердечной деятельности (аритмией и остановкой сердца).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Повышение концентрации ионов калия и фосф</a:t>
            </a:r>
            <a:r>
              <a:rPr lang="ru-RU" dirty="0"/>
              <a:t>ора может быть также </a:t>
            </a:r>
            <a:r>
              <a:rPr lang="ru-RU" b="1" dirty="0"/>
              <a:t>связано с обширными некрозами, размозжением тканей</a:t>
            </a:r>
            <a:r>
              <a:rPr lang="ru-RU" dirty="0"/>
              <a:t>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Иногда может наблюдаться </a:t>
            </a:r>
            <a:r>
              <a:rPr lang="ru-RU" b="1" dirty="0"/>
              <a:t>критическое снижение уровня электролитов (при </a:t>
            </a:r>
            <a:r>
              <a:rPr lang="ru-RU" b="1" dirty="0" err="1"/>
              <a:t>полиурической</a:t>
            </a:r>
            <a:r>
              <a:rPr lang="ru-RU" b="1" dirty="0"/>
              <a:t> стадии).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50180" name="Номер слайда 1">
            <a:extLst>
              <a:ext uri="{FF2B5EF4-FFF2-40B4-BE49-F238E27FC236}">
                <a16:creationId xmlns:a16="http://schemas.microsoft.com/office/drawing/2014/main" id="{FF52BCDC-DC9C-0262-D12D-B7E9368A14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09870B6-04BF-42A6-B70F-D546E879D5F9}" type="slidenum">
              <a:rPr lang="ru-RU" altLang="ru-RU" sz="1200">
                <a:solidFill>
                  <a:srgbClr val="635B5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50</a:t>
            </a:fld>
            <a:endParaRPr lang="ru-RU" altLang="ru-RU" sz="1200">
              <a:solidFill>
                <a:srgbClr val="635B5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D4B1352-B278-232E-FE23-04F17F5C9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448" y="263478"/>
            <a:ext cx="1170533" cy="1170533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BFED79-C554-F6AE-5442-092089990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263099"/>
            <a:ext cx="9937104" cy="7896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Таким образом, критериями собственно почечной недостаточности являются:</a:t>
            </a:r>
          </a:p>
        </p:txBody>
      </p:sp>
      <p:sp>
        <p:nvSpPr>
          <p:cNvPr id="49155" name="Объект 2">
            <a:extLst>
              <a:ext uri="{FF2B5EF4-FFF2-40B4-BE49-F238E27FC236}">
                <a16:creationId xmlns:a16="http://schemas.microsoft.com/office/drawing/2014/main" id="{020B2947-AD85-3B70-7847-C374BEBB10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9704" y="1253331"/>
            <a:ext cx="9220672" cy="5341570"/>
          </a:xfrm>
        </p:spPr>
        <p:txBody>
          <a:bodyPr/>
          <a:lstStyle/>
          <a:p>
            <a:pPr marL="273050" indent="-273050">
              <a:buFont typeface="Wingdings 2" panose="05020102010507070707" pitchFamily="18" charset="2"/>
              <a:buChar char=""/>
            </a:pPr>
            <a:r>
              <a:rPr lang="ru-RU" altLang="ru-RU" b="1" dirty="0"/>
              <a:t>сочетанное повышение мочевины и креатинина в плазме</a:t>
            </a:r>
            <a:r>
              <a:rPr lang="ru-RU" altLang="ru-RU" dirty="0"/>
              <a:t>;</a:t>
            </a:r>
          </a:p>
          <a:p>
            <a:pPr marL="273050" indent="-273050">
              <a:buFont typeface="Wingdings 2" panose="05020102010507070707" pitchFamily="18" charset="2"/>
              <a:buChar char=""/>
            </a:pPr>
            <a:r>
              <a:rPr lang="ru-RU" altLang="ru-RU" b="1" dirty="0"/>
              <a:t>ацидоз, повышение ионов калия, магния, фосфора в плазме крови;</a:t>
            </a:r>
          </a:p>
          <a:p>
            <a:pPr marL="273050" indent="-273050">
              <a:buFont typeface="Wingdings 2" panose="05020102010507070707" pitchFamily="18" charset="2"/>
              <a:buChar char=""/>
            </a:pPr>
            <a:r>
              <a:rPr lang="ru-RU" altLang="ru-RU" b="1" dirty="0"/>
              <a:t>концентрация ионов натрия в моче более 20 ммоль/л, соотношение Na+ / К+ в моче более 1;</a:t>
            </a:r>
          </a:p>
          <a:p>
            <a:pPr marL="273050" indent="-273050">
              <a:buFont typeface="Wingdings 2" panose="05020102010507070707" pitchFamily="18" charset="2"/>
              <a:buChar char=""/>
            </a:pPr>
            <a:r>
              <a:rPr lang="ru-RU" altLang="ru-RU" b="1" dirty="0" err="1"/>
              <a:t>осмолярность</a:t>
            </a:r>
            <a:r>
              <a:rPr lang="ru-RU" altLang="ru-RU" b="1" dirty="0"/>
              <a:t> плазмы, равная </a:t>
            </a:r>
            <a:r>
              <a:rPr lang="ru-RU" altLang="ru-RU" b="1" dirty="0" err="1"/>
              <a:t>осмолярности</a:t>
            </a:r>
            <a:r>
              <a:rPr lang="ru-RU" altLang="ru-RU" b="1" dirty="0"/>
              <a:t> мочи;</a:t>
            </a:r>
          </a:p>
          <a:p>
            <a:pPr marL="273050" indent="-273050">
              <a:buFont typeface="Wingdings 2" panose="05020102010507070707" pitchFamily="18" charset="2"/>
              <a:buChar char=""/>
            </a:pPr>
            <a:r>
              <a:rPr lang="ru-RU" altLang="ru-RU" b="1" dirty="0"/>
              <a:t>белок в моче более 0,3 г/л;</a:t>
            </a:r>
          </a:p>
          <a:p>
            <a:pPr marL="273050" indent="-273050">
              <a:buFont typeface="Wingdings 2" panose="05020102010507070707" pitchFamily="18" charset="2"/>
              <a:buChar char=""/>
            </a:pPr>
            <a:r>
              <a:rPr lang="ru-RU" altLang="ru-RU" b="1" dirty="0"/>
              <a:t>эпителиальные и эритроцитарные цилиндры в осадке мочи.</a:t>
            </a:r>
          </a:p>
          <a:p>
            <a:pPr marL="273050" indent="-273050">
              <a:buFont typeface="Wingdings 2" panose="05020102010507070707" pitchFamily="18" charset="2"/>
              <a:buChar char=""/>
            </a:pPr>
            <a:endParaRPr lang="ru-RU" altLang="ru-RU" dirty="0"/>
          </a:p>
        </p:txBody>
      </p:sp>
      <p:sp>
        <p:nvSpPr>
          <p:cNvPr id="49156" name="Номер слайда 3">
            <a:extLst>
              <a:ext uri="{FF2B5EF4-FFF2-40B4-BE49-F238E27FC236}">
                <a16:creationId xmlns:a16="http://schemas.microsoft.com/office/drawing/2014/main" id="{BA8E07DC-B448-3ACF-5407-A41CE3F4F0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CEB7A06-7324-4EFB-BA3C-3D10BAE8CDCA}" type="slidenum">
              <a:rPr lang="ru-RU" altLang="ru-RU" sz="1200">
                <a:solidFill>
                  <a:srgbClr val="635B5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51</a:t>
            </a:fld>
            <a:endParaRPr lang="ru-RU" altLang="ru-RU" sz="1200">
              <a:solidFill>
                <a:srgbClr val="635B5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CFD392-ECE5-3383-96EA-D362D20E7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9893" y="275494"/>
            <a:ext cx="1170533" cy="1170533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>
            <a:extLst>
              <a:ext uri="{FF2B5EF4-FFF2-40B4-BE49-F238E27FC236}">
                <a16:creationId xmlns:a16="http://schemas.microsoft.com/office/drawing/2014/main" id="{2508F3E4-3E09-E56F-D658-AD7E78A983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344" y="-8774"/>
            <a:ext cx="10515600" cy="1325563"/>
          </a:xfrm>
        </p:spPr>
        <p:txBody>
          <a:bodyPr/>
          <a:lstStyle/>
          <a:p>
            <a:r>
              <a:rPr lang="ru-RU" altLang="ru-RU" b="1" dirty="0"/>
              <a:t>Печень при ПОН</a:t>
            </a:r>
          </a:p>
        </p:txBody>
      </p:sp>
      <p:sp>
        <p:nvSpPr>
          <p:cNvPr id="51203" name="Объект 2">
            <a:extLst>
              <a:ext uri="{FF2B5EF4-FFF2-40B4-BE49-F238E27FC236}">
                <a16:creationId xmlns:a16="http://schemas.microsoft.com/office/drawing/2014/main" id="{80FC6516-0A18-D379-3B25-B4A0DFE2D7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2689" y="1253330"/>
            <a:ext cx="9595719" cy="5272013"/>
          </a:xfrm>
        </p:spPr>
        <p:txBody>
          <a:bodyPr/>
          <a:lstStyle/>
          <a:p>
            <a:r>
              <a:rPr lang="ru-RU" altLang="ru-RU" b="1" dirty="0"/>
              <a:t>Острая печеночная недостаточность</a:t>
            </a:r>
            <a:r>
              <a:rPr lang="ru-RU" altLang="ru-RU" dirty="0"/>
              <a:t>, как часть синдрома ПОН, развивается в результате </a:t>
            </a:r>
            <a:r>
              <a:rPr lang="ru-RU" altLang="ru-RU" b="1" dirty="0" err="1"/>
              <a:t>гипоперфузии</a:t>
            </a:r>
            <a:r>
              <a:rPr lang="ru-RU" altLang="ru-RU" b="1" dirty="0"/>
              <a:t> органа при длительном шоке (более 24 часов), сепсисе, геморрагических и тромботических осложнениях, остром инфаркте миокарда. </a:t>
            </a:r>
          </a:p>
          <a:p>
            <a:r>
              <a:rPr lang="ru-RU" altLang="ru-RU" dirty="0"/>
              <a:t>Клиника ПОН со стороны печени определяется </a:t>
            </a:r>
            <a:r>
              <a:rPr lang="ru-RU" altLang="ru-RU" b="1" dirty="0"/>
              <a:t>недостаточностью</a:t>
            </a:r>
            <a:r>
              <a:rPr lang="ru-RU" altLang="ru-RU" dirty="0"/>
              <a:t> ее </a:t>
            </a:r>
            <a:r>
              <a:rPr lang="ru-RU" altLang="ru-RU" b="1" dirty="0"/>
              <a:t>синтетической, метаболической и фагоцитарной функции.</a:t>
            </a:r>
          </a:p>
          <a:p>
            <a:endParaRPr lang="ru-RU" altLang="ru-RU" dirty="0"/>
          </a:p>
        </p:txBody>
      </p:sp>
      <p:sp>
        <p:nvSpPr>
          <p:cNvPr id="51204" name="Номер слайда 1">
            <a:extLst>
              <a:ext uri="{FF2B5EF4-FFF2-40B4-BE49-F238E27FC236}">
                <a16:creationId xmlns:a16="http://schemas.microsoft.com/office/drawing/2014/main" id="{7BEF41E6-2981-2031-44DC-57B45C89DF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097AF3B-4056-4961-9089-E2BF3302068F}" type="slidenum">
              <a:rPr lang="ru-RU" altLang="ru-RU" sz="1200">
                <a:solidFill>
                  <a:srgbClr val="635B5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52</a:t>
            </a:fld>
            <a:endParaRPr lang="ru-RU" altLang="ru-RU" sz="1200">
              <a:solidFill>
                <a:srgbClr val="635B5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45AADEE-A1C2-EAB4-EF65-3D7D3BAC8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200" y="260648"/>
            <a:ext cx="1170533" cy="1170533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>
            <a:extLst>
              <a:ext uri="{FF2B5EF4-FFF2-40B4-BE49-F238E27FC236}">
                <a16:creationId xmlns:a16="http://schemas.microsoft.com/office/drawing/2014/main" id="{637D6CCB-4865-3011-4719-A5D075E75B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221" y="47541"/>
            <a:ext cx="10515600" cy="1325563"/>
          </a:xfrm>
        </p:spPr>
        <p:txBody>
          <a:bodyPr/>
          <a:lstStyle/>
          <a:p>
            <a:r>
              <a:rPr lang="ru-RU" altLang="ru-RU" b="1" dirty="0"/>
              <a:t>Печень при ПОН</a:t>
            </a:r>
          </a:p>
        </p:txBody>
      </p:sp>
      <p:sp>
        <p:nvSpPr>
          <p:cNvPr id="52227" name="Объект 2">
            <a:extLst>
              <a:ext uri="{FF2B5EF4-FFF2-40B4-BE49-F238E27FC236}">
                <a16:creationId xmlns:a16="http://schemas.microsoft.com/office/drawing/2014/main" id="{B93CFB94-5E5D-F9BA-8F5B-DFD1997316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5490" y="1124744"/>
            <a:ext cx="10515600" cy="4351338"/>
          </a:xfrm>
        </p:spPr>
        <p:txBody>
          <a:bodyPr/>
          <a:lstStyle/>
          <a:p>
            <a:pPr marL="273050" indent="-273050">
              <a:buFont typeface="Wingdings 2" panose="05020102010507070707" pitchFamily="18" charset="2"/>
              <a:buChar char=""/>
            </a:pPr>
            <a:r>
              <a:rPr lang="ru-RU" altLang="ru-RU" dirty="0"/>
              <a:t>В ранних стадиях ПОН происходит </a:t>
            </a:r>
            <a:r>
              <a:rPr lang="ru-RU" altLang="ru-RU" b="1" dirty="0"/>
              <a:t>усиление обмена веществ в печени,</a:t>
            </a:r>
            <a:r>
              <a:rPr lang="ru-RU" altLang="ru-RU" dirty="0"/>
              <a:t> обусловленное </a:t>
            </a:r>
            <a:r>
              <a:rPr lang="ru-RU" altLang="ru-RU" b="1" dirty="0"/>
              <a:t>повышенной нагрузкой аминокислотами </a:t>
            </a:r>
            <a:r>
              <a:rPr lang="ru-RU" altLang="ru-RU" dirty="0"/>
              <a:t>на фоне </a:t>
            </a:r>
            <a:r>
              <a:rPr lang="ru-RU" altLang="ru-RU" b="1" dirty="0"/>
              <a:t>катаболизм</a:t>
            </a:r>
            <a:r>
              <a:rPr lang="ru-RU" altLang="ru-RU" dirty="0"/>
              <a:t>а и </a:t>
            </a:r>
            <a:r>
              <a:rPr lang="ru-RU" altLang="ru-RU" b="1" dirty="0"/>
              <a:t>необходимостью достаточного снабжения глюкозой и белками острой фазы. </a:t>
            </a:r>
          </a:p>
          <a:p>
            <a:pPr marL="273050" indent="-273050">
              <a:buFont typeface="Wingdings 2" panose="05020102010507070707" pitchFamily="18" charset="2"/>
              <a:buChar char=""/>
            </a:pPr>
            <a:r>
              <a:rPr lang="ru-RU" altLang="ru-RU" dirty="0"/>
              <a:t>Определяется </a:t>
            </a:r>
            <a:r>
              <a:rPr lang="ru-RU" altLang="ru-RU" b="1" dirty="0"/>
              <a:t>повышенное содержание фибриногена, фактора </a:t>
            </a:r>
            <a:r>
              <a:rPr lang="ru-RU" altLang="ru-RU" b="1" dirty="0" err="1"/>
              <a:t>Виллебранда</a:t>
            </a:r>
            <a:r>
              <a:rPr lang="ru-RU" altLang="ru-RU" b="1" dirty="0"/>
              <a:t>, </a:t>
            </a:r>
            <a:r>
              <a:rPr lang="ru-RU" altLang="ru-RU" b="1" dirty="0" err="1"/>
              <a:t>фибронектина</a:t>
            </a:r>
            <a:r>
              <a:rPr lang="ru-RU" altLang="ru-RU" dirty="0"/>
              <a:t>. </a:t>
            </a:r>
          </a:p>
          <a:p>
            <a:pPr marL="273050" indent="-273050">
              <a:buFont typeface="Wingdings 2" panose="05020102010507070707" pitchFamily="18" charset="2"/>
              <a:buChar char=""/>
            </a:pPr>
            <a:r>
              <a:rPr lang="ru-RU" altLang="ru-RU" dirty="0"/>
              <a:t>Параллельно с этим </a:t>
            </a:r>
            <a:r>
              <a:rPr lang="ru-RU" altLang="ru-RU" b="1" dirty="0"/>
              <a:t>снижается синтез IgA и желчных солей, </a:t>
            </a:r>
            <a:r>
              <a:rPr lang="ru-RU" altLang="ru-RU" dirty="0"/>
              <a:t>что способствует </a:t>
            </a:r>
            <a:r>
              <a:rPr lang="ru-RU" altLang="ru-RU" b="1" dirty="0"/>
              <a:t>росту бактерий кишечника и массивному выбросу эндотоксина.</a:t>
            </a:r>
          </a:p>
          <a:p>
            <a:pPr marL="273050" indent="-273050">
              <a:buFont typeface="Wingdings 2" panose="05020102010507070707" pitchFamily="18" charset="2"/>
              <a:buChar char=""/>
            </a:pPr>
            <a:endParaRPr lang="ru-RU" altLang="ru-RU" dirty="0"/>
          </a:p>
        </p:txBody>
      </p:sp>
      <p:sp>
        <p:nvSpPr>
          <p:cNvPr id="52228" name="Номер слайда 1">
            <a:extLst>
              <a:ext uri="{FF2B5EF4-FFF2-40B4-BE49-F238E27FC236}">
                <a16:creationId xmlns:a16="http://schemas.microsoft.com/office/drawing/2014/main" id="{B270EF28-1FE2-DB45-EFB7-D138559944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CE3C3D7-F56A-499B-8631-6D9CE81ECF5C}" type="slidenum">
              <a:rPr lang="ru-RU" altLang="ru-RU" sz="1200">
                <a:solidFill>
                  <a:srgbClr val="635B5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53</a:t>
            </a:fld>
            <a:endParaRPr lang="ru-RU" altLang="ru-RU" sz="1200">
              <a:solidFill>
                <a:srgbClr val="635B5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D0F6628-9835-FBBC-83E8-C3D0D5176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8784" y="261308"/>
            <a:ext cx="1170533" cy="1170533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>
            <a:extLst>
              <a:ext uri="{FF2B5EF4-FFF2-40B4-BE49-F238E27FC236}">
                <a16:creationId xmlns:a16="http://schemas.microsoft.com/office/drawing/2014/main" id="{1405399F-6372-9C6C-3DEA-66CAB4B9A9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352" y="31499"/>
            <a:ext cx="8534400" cy="758825"/>
          </a:xfrm>
        </p:spPr>
        <p:txBody>
          <a:bodyPr/>
          <a:lstStyle/>
          <a:p>
            <a:r>
              <a:rPr lang="ru-RU" altLang="ru-RU" b="1" dirty="0"/>
              <a:t>Печень при ПОН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0BDDC6-3A16-6C73-9435-743597241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980728"/>
            <a:ext cx="8534400" cy="5375622"/>
          </a:xfrm>
        </p:spPr>
        <p:txBody>
          <a:bodyPr rtlCol="0"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Происходит </a:t>
            </a:r>
            <a:r>
              <a:rPr lang="ru-RU" b="1" dirty="0"/>
              <a:t>активация </a:t>
            </a:r>
            <a:r>
              <a:rPr lang="ru-RU" b="1" dirty="0" err="1"/>
              <a:t>купферовских</a:t>
            </a:r>
            <a:r>
              <a:rPr lang="ru-RU" b="1" dirty="0"/>
              <a:t> клеток эндотоксином,</a:t>
            </a:r>
            <a:r>
              <a:rPr lang="ru-RU" dirty="0"/>
              <a:t> в результате чего они начинают секретировать </a:t>
            </a:r>
            <a:r>
              <a:rPr lang="ru-RU" b="1" dirty="0"/>
              <a:t>свои собственные медиаторы, </a:t>
            </a:r>
            <a:r>
              <a:rPr lang="ru-RU" dirty="0"/>
              <a:t>оказывающие </a:t>
            </a:r>
            <a:r>
              <a:rPr lang="ru-RU" b="1" dirty="0"/>
              <a:t>местное и дистальное действие.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В дальнейшем </a:t>
            </a:r>
            <a:r>
              <a:rPr lang="ru-RU" b="1" dirty="0"/>
              <a:t>снижается синтез </a:t>
            </a:r>
            <a:r>
              <a:rPr lang="ru-RU" b="1" dirty="0" err="1"/>
              <a:t>фибронектина</a:t>
            </a:r>
            <a:r>
              <a:rPr lang="ru-RU" dirty="0"/>
              <a:t>, обеспечивающего </a:t>
            </a:r>
            <a:r>
              <a:rPr lang="ru-RU" dirty="0" err="1"/>
              <a:t>опсониновый</a:t>
            </a:r>
            <a:r>
              <a:rPr lang="ru-RU" dirty="0"/>
              <a:t> эффект, </a:t>
            </a:r>
            <a:r>
              <a:rPr lang="ru-RU" b="1" dirty="0"/>
              <a:t>антитромбина-III</a:t>
            </a:r>
            <a:r>
              <a:rPr lang="ru-RU" dirty="0"/>
              <a:t> - основного антикоагулянта, </a:t>
            </a:r>
            <a:r>
              <a:rPr lang="ru-RU" b="1" dirty="0"/>
              <a:t>факторов свертывающей системы - II, V, VII, IX, X </a:t>
            </a:r>
            <a:r>
              <a:rPr lang="ru-RU" dirty="0"/>
              <a:t>более чем на 50%.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В результате </a:t>
            </a:r>
            <a:r>
              <a:rPr lang="ru-RU" b="1" dirty="0"/>
              <a:t>угнетается фагоцитоз и прогрессирует ДВС-синдром.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Наблюдается </a:t>
            </a:r>
            <a:r>
              <a:rPr lang="ru-RU" b="1" dirty="0"/>
              <a:t>быстрое повышение </a:t>
            </a:r>
            <a:r>
              <a:rPr lang="ru-RU" b="1" dirty="0" err="1"/>
              <a:t>аминотрансфераз</a:t>
            </a:r>
            <a:r>
              <a:rPr lang="ru-RU" b="1" dirty="0"/>
              <a:t>  (АЛТ и АСТ) </a:t>
            </a:r>
            <a:r>
              <a:rPr lang="ru-RU" dirty="0"/>
              <a:t>более чем в 10 раз выше нормы, свидетельствующих о повреждении гепатоцитов, </a:t>
            </a:r>
            <a:r>
              <a:rPr lang="ru-RU" b="1" dirty="0"/>
              <a:t>нарастает концентрация билирубина, щелочной фосфатазы </a:t>
            </a:r>
            <a:r>
              <a:rPr lang="ru-RU" dirty="0"/>
              <a:t>в 2-4 раза.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53252" name="Номер слайда 1">
            <a:extLst>
              <a:ext uri="{FF2B5EF4-FFF2-40B4-BE49-F238E27FC236}">
                <a16:creationId xmlns:a16="http://schemas.microsoft.com/office/drawing/2014/main" id="{9369ED23-85E8-39A8-293A-8A3A582EF4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478C35C-A3B6-47B3-A4C9-4FE99C64AD3D}" type="slidenum">
              <a:rPr lang="ru-RU" altLang="ru-RU" sz="1200">
                <a:solidFill>
                  <a:srgbClr val="635B5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54</a:t>
            </a:fld>
            <a:endParaRPr lang="ru-RU" altLang="ru-RU" sz="1200">
              <a:solidFill>
                <a:srgbClr val="635B5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4C30F74-9B01-ABB4-E5FC-41CF3DFFD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6423" y="205057"/>
            <a:ext cx="1170533" cy="1170533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>
            <a:extLst>
              <a:ext uri="{FF2B5EF4-FFF2-40B4-BE49-F238E27FC236}">
                <a16:creationId xmlns:a16="http://schemas.microsoft.com/office/drawing/2014/main" id="{6E5AC885-3E45-2CB5-9B0C-69EC189634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368" y="18255"/>
            <a:ext cx="10515600" cy="1325563"/>
          </a:xfrm>
        </p:spPr>
        <p:txBody>
          <a:bodyPr/>
          <a:lstStyle/>
          <a:p>
            <a:r>
              <a:rPr lang="ru-RU" altLang="ru-RU" b="1" dirty="0"/>
              <a:t>Печень при ПОН</a:t>
            </a:r>
          </a:p>
        </p:txBody>
      </p:sp>
      <p:sp>
        <p:nvSpPr>
          <p:cNvPr id="54275" name="Объект 2">
            <a:extLst>
              <a:ext uri="{FF2B5EF4-FFF2-40B4-BE49-F238E27FC236}">
                <a16:creationId xmlns:a16="http://schemas.microsoft.com/office/drawing/2014/main" id="{1E5EAF6E-BC1E-65B2-CF51-AD46ADCD2B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344" y="1052736"/>
            <a:ext cx="9001000" cy="5303614"/>
          </a:xfrm>
        </p:spPr>
        <p:txBody>
          <a:bodyPr/>
          <a:lstStyle/>
          <a:p>
            <a:pPr marL="273050" indent="-273050">
              <a:buFont typeface="Wingdings 2" panose="05020102010507070707" pitchFamily="18" charset="2"/>
              <a:buChar char=""/>
            </a:pPr>
            <a:r>
              <a:rPr lang="ru-RU" altLang="ru-RU" dirty="0"/>
              <a:t>При </a:t>
            </a:r>
            <a:r>
              <a:rPr lang="ru-RU" altLang="ru-RU" b="1" dirty="0"/>
              <a:t>молниеносном течении </a:t>
            </a:r>
            <a:r>
              <a:rPr lang="ru-RU" altLang="ru-RU" dirty="0"/>
              <a:t>печеночной недостаточности развивается </a:t>
            </a:r>
            <a:r>
              <a:rPr lang="ru-RU" altLang="ru-RU" b="1" dirty="0"/>
              <a:t>энцефалопатия вплоть до комы, прогрессирующая желтуха, </a:t>
            </a:r>
            <a:r>
              <a:rPr lang="ru-RU" altLang="ru-RU" b="1" dirty="0" err="1"/>
              <a:t>коагулопатия</a:t>
            </a:r>
            <a:r>
              <a:rPr lang="ru-RU" altLang="ru-RU" b="1" dirty="0"/>
              <a:t>, желудочно-кишечные кровотечения, сепсис, острая почечная недостаточность. </a:t>
            </a:r>
          </a:p>
          <a:p>
            <a:pPr marL="273050" indent="-273050">
              <a:buFont typeface="Wingdings 2" panose="05020102010507070707" pitchFamily="18" charset="2"/>
              <a:buChar char=""/>
            </a:pPr>
            <a:r>
              <a:rPr lang="ru-RU" altLang="ru-RU" b="1" dirty="0"/>
              <a:t>Лабораторно</a:t>
            </a:r>
            <a:r>
              <a:rPr lang="ru-RU" altLang="ru-RU" dirty="0"/>
              <a:t> кроме вышеуказанных признаков поражения гепатоцитов определяется </a:t>
            </a:r>
            <a:r>
              <a:rPr lang="ru-RU" altLang="ru-RU" b="1" dirty="0"/>
              <a:t>высокий уровень креатинина, мочевины, снижение ионов натрия, калия, фосфора гипогликемия, дыхательный и метаболический алкалоз, </a:t>
            </a:r>
            <a:r>
              <a:rPr lang="ru-RU" altLang="ru-RU" b="1" dirty="0" err="1"/>
              <a:t>гипокоагуляция</a:t>
            </a:r>
            <a:r>
              <a:rPr lang="ru-RU" altLang="ru-RU" b="1" dirty="0"/>
              <a:t> (удлинение </a:t>
            </a:r>
            <a:r>
              <a:rPr lang="ru-RU" altLang="ru-RU" b="1" dirty="0" err="1"/>
              <a:t>протромбинового</a:t>
            </a:r>
            <a:r>
              <a:rPr lang="ru-RU" altLang="ru-RU" b="1" dirty="0"/>
              <a:t> времени, снижение уровня факторов свертывания).</a:t>
            </a:r>
          </a:p>
          <a:p>
            <a:pPr marL="273050" indent="-273050">
              <a:buFont typeface="Wingdings 2" panose="05020102010507070707" pitchFamily="18" charset="2"/>
              <a:buChar char=""/>
            </a:pPr>
            <a:endParaRPr lang="ru-RU" altLang="ru-RU" dirty="0"/>
          </a:p>
        </p:txBody>
      </p:sp>
      <p:sp>
        <p:nvSpPr>
          <p:cNvPr id="54276" name="Номер слайда 1">
            <a:extLst>
              <a:ext uri="{FF2B5EF4-FFF2-40B4-BE49-F238E27FC236}">
                <a16:creationId xmlns:a16="http://schemas.microsoft.com/office/drawing/2014/main" id="{6E330537-FC58-5446-4904-CBEC7F2994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F770E94-E600-4F40-B401-47776952235F}" type="slidenum">
              <a:rPr lang="ru-RU" altLang="ru-RU" sz="1200">
                <a:solidFill>
                  <a:srgbClr val="635B5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55</a:t>
            </a:fld>
            <a:endParaRPr lang="ru-RU" altLang="ru-RU" sz="1200">
              <a:solidFill>
                <a:srgbClr val="635B5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1A5363A-2331-047E-C7A2-BEF0E7261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7701" y="208618"/>
            <a:ext cx="1170533" cy="1170533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276F5B65-3C8E-F6D4-E25B-B56EE6BC4C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352" y="136525"/>
            <a:ext cx="9036050" cy="647700"/>
          </a:xfrm>
        </p:spPr>
        <p:txBody>
          <a:bodyPr/>
          <a:lstStyle/>
          <a:p>
            <a:r>
              <a:rPr lang="ru-RU" altLang="ru-RU" sz="4000" b="1" dirty="0"/>
              <a:t>Роль кишечника в патогенезе ПОН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5A433DB6-C448-F37B-2904-C30F8FA170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3352" y="935814"/>
            <a:ext cx="8642350" cy="5445125"/>
          </a:xfrm>
        </p:spPr>
        <p:txBody>
          <a:bodyPr/>
          <a:lstStyle/>
          <a:p>
            <a:pPr indent="273050" algn="just">
              <a:buFont typeface="Arial" panose="020B0604020202020204" pitchFamily="34" charset="0"/>
              <a:buNone/>
            </a:pPr>
            <a:r>
              <a:rPr lang="ru-RU" altLang="ru-RU" sz="2400" dirty="0"/>
              <a:t>	Исследования последних лет доказали, что </a:t>
            </a:r>
            <a:r>
              <a:rPr lang="ru-RU" altLang="ru-RU" sz="2400" b="1" dirty="0"/>
              <a:t>кишечник играет центральную роль в патогенезе развития полиорганной недостаточности при критических состояниях, что особенно объясняет развитие ССВО с преобразованием в сепсис на фоне неинфекционного начала развития ПОН.</a:t>
            </a:r>
            <a:r>
              <a:rPr lang="ru-RU" altLang="ru-RU" sz="2400" dirty="0"/>
              <a:t> </a:t>
            </a:r>
          </a:p>
          <a:p>
            <a:pPr indent="273050" algn="just">
              <a:buFont typeface="Arial" panose="020B0604020202020204" pitchFamily="34" charset="0"/>
              <a:buNone/>
            </a:pPr>
            <a:r>
              <a:rPr lang="ru-RU" altLang="ru-RU" sz="2400" dirty="0"/>
              <a:t>Стенка кишечника богато выполнена </a:t>
            </a:r>
            <a:r>
              <a:rPr lang="ru-RU" altLang="ru-RU" sz="2400" b="1" dirty="0"/>
              <a:t>лимфоидной тканью, </a:t>
            </a:r>
            <a:r>
              <a:rPr lang="ru-RU" altLang="ru-RU" sz="2400" dirty="0"/>
              <a:t>которая </a:t>
            </a:r>
            <a:r>
              <a:rPr lang="ru-RU" altLang="ru-RU" sz="2400" b="1" dirty="0"/>
              <a:t>взаимодействует с бактериальной флорой кишечника и факторами питания.</a:t>
            </a:r>
          </a:p>
          <a:p>
            <a:pPr indent="273050" algn="just">
              <a:buFont typeface="Arial" panose="020B0604020202020204" pitchFamily="34" charset="0"/>
              <a:buNone/>
            </a:pPr>
            <a:r>
              <a:rPr lang="ru-RU" altLang="ru-RU" sz="2400" dirty="0"/>
              <a:t>В норме </a:t>
            </a:r>
            <a:r>
              <a:rPr lang="ru-RU" altLang="ru-RU" sz="2400" b="1" dirty="0"/>
              <a:t>бактерии и токсины из просвета кишечника в небольшом количестве проникают через систему портальной вены</a:t>
            </a:r>
            <a:r>
              <a:rPr lang="en-US" altLang="ru-RU" sz="2400" b="1" dirty="0"/>
              <a:t>  </a:t>
            </a:r>
            <a:r>
              <a:rPr lang="ru-RU" altLang="ru-RU" sz="2400" b="1" dirty="0"/>
              <a:t>в печень, где осуществляется их клиренс </a:t>
            </a:r>
            <a:r>
              <a:rPr lang="ru-RU" altLang="ru-RU" sz="2400" b="1" dirty="0" err="1"/>
              <a:t>Купферовскими</a:t>
            </a:r>
            <a:r>
              <a:rPr lang="ru-RU" altLang="ru-RU" sz="2400" b="1" dirty="0"/>
              <a:t> и ретикулоэндотелиальными клетками</a:t>
            </a:r>
            <a:r>
              <a:rPr lang="ru-RU" altLang="ru-RU" sz="2400" b="1" i="1" dirty="0"/>
              <a:t>.</a:t>
            </a:r>
          </a:p>
        </p:txBody>
      </p:sp>
      <p:sp>
        <p:nvSpPr>
          <p:cNvPr id="55300" name="Номер слайда 1">
            <a:extLst>
              <a:ext uri="{FF2B5EF4-FFF2-40B4-BE49-F238E27FC236}">
                <a16:creationId xmlns:a16="http://schemas.microsoft.com/office/drawing/2014/main" id="{D7AAA1D2-D4D7-65DA-82A2-234896A2DC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87365E0-3B37-4CED-AA66-AB8C49669872}" type="slidenum">
              <a:rPr lang="ru-RU" altLang="ru-RU" sz="1200">
                <a:solidFill>
                  <a:srgbClr val="635B5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56</a:t>
            </a:fld>
            <a:endParaRPr lang="ru-RU" altLang="ru-RU" sz="1200">
              <a:solidFill>
                <a:srgbClr val="635B5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3B88B54-6728-2E5E-F62E-3CB17F3F4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6153" y="350547"/>
            <a:ext cx="1170533" cy="1170533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32C99DC7-D3DE-CB9F-0BFE-227C60DC62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344" y="136526"/>
            <a:ext cx="9216008" cy="688078"/>
          </a:xfrm>
        </p:spPr>
        <p:txBody>
          <a:bodyPr/>
          <a:lstStyle/>
          <a:p>
            <a:r>
              <a:rPr lang="ru-RU" altLang="ru-RU" sz="4000" b="1" dirty="0"/>
              <a:t>Роль кишечника в патогенезе ПОН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68B69DA1-1845-8281-9714-416283ACAB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344" y="800894"/>
            <a:ext cx="9001000" cy="5724450"/>
          </a:xfrm>
        </p:spPr>
        <p:txBody>
          <a:bodyPr/>
          <a:lstStyle/>
          <a:p>
            <a:pPr indent="273050" algn="just">
              <a:buFont typeface="Arial" panose="020B0604020202020204" pitchFamily="34" charset="0"/>
              <a:buNone/>
            </a:pPr>
            <a:r>
              <a:rPr lang="ru-RU" altLang="ru-RU" dirty="0"/>
              <a:t>	 </a:t>
            </a:r>
            <a:r>
              <a:rPr lang="ru-RU" altLang="ru-RU" b="1" dirty="0"/>
              <a:t>Гипоксическое повреждение слизистой</a:t>
            </a:r>
            <a:r>
              <a:rPr lang="ru-RU" altLang="ru-RU" dirty="0"/>
              <a:t> </a:t>
            </a:r>
            <a:r>
              <a:rPr lang="ru-RU" altLang="ru-RU" b="1" dirty="0"/>
              <a:t>оболочки желудочно-кишечного тракта </a:t>
            </a:r>
            <a:r>
              <a:rPr lang="ru-RU" altLang="ru-RU" dirty="0"/>
              <a:t>(в результате </a:t>
            </a:r>
            <a:r>
              <a:rPr lang="ru-RU" altLang="ru-RU" b="1" dirty="0" err="1"/>
              <a:t>гипоперфузии</a:t>
            </a:r>
            <a:r>
              <a:rPr lang="ru-RU" altLang="ru-RU" b="1" dirty="0"/>
              <a:t> тканей ЖКТ </a:t>
            </a:r>
            <a:r>
              <a:rPr lang="ru-RU" altLang="ru-RU" dirty="0"/>
              <a:t>как результата </a:t>
            </a:r>
            <a:r>
              <a:rPr lang="ru-RU" altLang="ru-RU" b="1" dirty="0"/>
              <a:t>активации стрессовых механизмов </a:t>
            </a:r>
            <a:r>
              <a:rPr lang="ru-RU" altLang="ru-RU" dirty="0"/>
              <a:t>при действии </a:t>
            </a:r>
            <a:r>
              <a:rPr lang="ru-RU" altLang="ru-RU" b="1" dirty="0"/>
              <a:t>факторов критического характера действия</a:t>
            </a:r>
            <a:r>
              <a:rPr lang="ru-RU" altLang="ru-RU" dirty="0"/>
              <a:t>) приводит к</a:t>
            </a:r>
            <a:r>
              <a:rPr lang="ru-RU" altLang="ru-RU" b="1" dirty="0"/>
              <a:t> перемещению эндотоксинов и бактерий в </a:t>
            </a:r>
            <a:r>
              <a:rPr lang="ru-RU" altLang="ru-RU" b="1" dirty="0" err="1"/>
              <a:t>мезентериальные</a:t>
            </a:r>
            <a:r>
              <a:rPr lang="ru-RU" altLang="ru-RU" b="1" dirty="0"/>
              <a:t> лимфатические узлы, а затем в кровеносные сосуды.</a:t>
            </a:r>
            <a:r>
              <a:rPr lang="ru-RU" altLang="ru-RU" dirty="0"/>
              <a:t> </a:t>
            </a:r>
          </a:p>
          <a:p>
            <a:pPr indent="273050" algn="just">
              <a:buFont typeface="Arial" panose="020B0604020202020204" pitchFamily="34" charset="0"/>
              <a:buNone/>
            </a:pPr>
            <a:r>
              <a:rPr lang="ru-RU" altLang="ru-RU" b="1" dirty="0"/>
              <a:t>Транслокация эндотоксина </a:t>
            </a:r>
            <a:r>
              <a:rPr lang="ru-RU" altLang="ru-RU" dirty="0"/>
              <a:t>может грубо </a:t>
            </a:r>
            <a:r>
              <a:rPr lang="ru-RU" altLang="ru-RU" b="1" dirty="0"/>
              <a:t>повреждать физиологические процессы</a:t>
            </a:r>
            <a:r>
              <a:rPr lang="ru-RU" altLang="ru-RU" dirty="0"/>
              <a:t>, что проявляется развитием ССВО и дальнейшего </a:t>
            </a:r>
            <a:r>
              <a:rPr lang="ru-RU" altLang="ru-RU" b="1" dirty="0"/>
              <a:t>септического состояния. </a:t>
            </a:r>
          </a:p>
          <a:p>
            <a:pPr indent="273050" algn="just">
              <a:buFont typeface="Arial" panose="020B0604020202020204" pitchFamily="34" charset="0"/>
              <a:buNone/>
            </a:pPr>
            <a:r>
              <a:rPr lang="ru-RU" altLang="ru-RU" b="1" dirty="0"/>
              <a:t>В наиболее тяжелой форме это проявляется в виде синдрома ПОН.</a:t>
            </a:r>
            <a:endParaRPr lang="ru-RU" altLang="ru-RU" dirty="0"/>
          </a:p>
        </p:txBody>
      </p:sp>
      <p:sp>
        <p:nvSpPr>
          <p:cNvPr id="56324" name="Номер слайда 1">
            <a:extLst>
              <a:ext uri="{FF2B5EF4-FFF2-40B4-BE49-F238E27FC236}">
                <a16:creationId xmlns:a16="http://schemas.microsoft.com/office/drawing/2014/main" id="{23CDDECD-B540-0FA3-BFD3-1F8A6EEA1D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7FCD959-D8A1-4E73-99CC-98F425ACE516}" type="slidenum">
              <a:rPr lang="ru-RU" altLang="ru-RU" sz="1200">
                <a:solidFill>
                  <a:srgbClr val="635B5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57</a:t>
            </a:fld>
            <a:endParaRPr lang="ru-RU" altLang="ru-RU" sz="1200">
              <a:solidFill>
                <a:srgbClr val="635B5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3DA9C48-10E8-874B-D5B3-3F289278C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3267" y="239337"/>
            <a:ext cx="1170533" cy="1170533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A974A41C-5FAD-E859-BBAB-1A7C9E82B3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360" y="172221"/>
            <a:ext cx="9144000" cy="1125538"/>
          </a:xfrm>
        </p:spPr>
        <p:txBody>
          <a:bodyPr/>
          <a:lstStyle/>
          <a:p>
            <a:r>
              <a:rPr lang="ru-RU" altLang="ru-RU" sz="4000" b="1" dirty="0"/>
              <a:t>Роль кишечника в патогенезе ПОН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C7D2C216-B4A9-53C4-6705-B9589FBFA7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2653" y="1329462"/>
            <a:ext cx="8785225" cy="4535487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dirty="0"/>
              <a:t>	В дополнение </a:t>
            </a:r>
            <a:r>
              <a:rPr lang="ru-RU" altLang="ru-RU" b="1" dirty="0"/>
              <a:t>к бактериям и эндотоксинам, повреждение кишечника может привести к активации нейтрофилов и выбросу мощных медиаторов системного воспаления</a:t>
            </a:r>
            <a:r>
              <a:rPr lang="ru-RU" altLang="ru-RU" dirty="0"/>
              <a:t> - цитокинов, </a:t>
            </a:r>
            <a:r>
              <a:rPr lang="ru-RU" altLang="ru-RU" dirty="0" err="1"/>
              <a:t>эйкозаноидов</a:t>
            </a:r>
            <a:r>
              <a:rPr lang="ru-RU" altLang="ru-RU" dirty="0"/>
              <a:t> и др. </a:t>
            </a:r>
          </a:p>
          <a:p>
            <a:pPr>
              <a:buFontTx/>
              <a:buNone/>
            </a:pPr>
            <a:r>
              <a:rPr lang="ru-RU" altLang="ru-RU" dirty="0"/>
              <a:t>Это обстоятельство </a:t>
            </a:r>
            <a:r>
              <a:rPr lang="ru-RU" altLang="ru-RU" b="1" dirty="0"/>
              <a:t>усугубляет расстройства органной перфузии и дисфункцию</a:t>
            </a:r>
            <a:r>
              <a:rPr lang="ru-RU" altLang="ru-RU" dirty="0"/>
              <a:t>.</a:t>
            </a:r>
          </a:p>
        </p:txBody>
      </p:sp>
      <p:sp>
        <p:nvSpPr>
          <p:cNvPr id="57348" name="Номер слайда 1">
            <a:extLst>
              <a:ext uri="{FF2B5EF4-FFF2-40B4-BE49-F238E27FC236}">
                <a16:creationId xmlns:a16="http://schemas.microsoft.com/office/drawing/2014/main" id="{2867FDDE-C535-06BA-C5B5-2971AC31A0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E2FBE3E-3B27-4571-AFCF-3F6DDA6D63F5}" type="slidenum">
              <a:rPr lang="ru-RU" altLang="ru-RU" sz="1200">
                <a:solidFill>
                  <a:srgbClr val="635B5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58</a:t>
            </a:fld>
            <a:endParaRPr lang="ru-RU" altLang="ru-RU" sz="1200">
              <a:solidFill>
                <a:srgbClr val="635B5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BCE9627-2BF1-BC04-01D7-067D1AD76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2464" y="203426"/>
            <a:ext cx="1170533" cy="1170533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>
            <a:extLst>
              <a:ext uri="{FF2B5EF4-FFF2-40B4-BE49-F238E27FC236}">
                <a16:creationId xmlns:a16="http://schemas.microsoft.com/office/drawing/2014/main" id="{0E9F17E9-2234-8B53-DF5E-5FF32987A5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352" y="87479"/>
            <a:ext cx="10515600" cy="1325563"/>
          </a:xfrm>
        </p:spPr>
        <p:txBody>
          <a:bodyPr/>
          <a:lstStyle/>
          <a:p>
            <a:r>
              <a:rPr lang="ru-RU" altLang="ru-RU" b="1" dirty="0"/>
              <a:t>Миокард при ПОН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915022-C881-49BB-0723-7041B3AF7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253330"/>
            <a:ext cx="8928992" cy="5103019"/>
          </a:xfrm>
        </p:spPr>
        <p:txBody>
          <a:bodyPr rtlCol="0"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В </a:t>
            </a:r>
            <a:r>
              <a:rPr lang="ru-RU" b="1" dirty="0" err="1"/>
              <a:t>постреанимационном</a:t>
            </a:r>
            <a:r>
              <a:rPr lang="ru-RU" b="1" dirty="0"/>
              <a:t> периоде в субэндокардиальном слое миокарда</a:t>
            </a:r>
            <a:r>
              <a:rPr lang="ru-RU" dirty="0"/>
              <a:t> возникают </a:t>
            </a:r>
            <a:r>
              <a:rPr lang="ru-RU" b="1" dirty="0"/>
              <a:t>геморрагии, </a:t>
            </a:r>
            <a:r>
              <a:rPr lang="ru-RU" dirty="0"/>
              <a:t>определяются очаги </a:t>
            </a:r>
            <a:r>
              <a:rPr lang="ru-RU" b="1" dirty="0" err="1"/>
              <a:t>микротромбозов</a:t>
            </a:r>
            <a:r>
              <a:rPr lang="ru-RU" b="1" dirty="0"/>
              <a:t> и </a:t>
            </a:r>
            <a:r>
              <a:rPr lang="ru-RU" b="1" dirty="0" err="1"/>
              <a:t>микронекрозов</a:t>
            </a:r>
            <a:r>
              <a:rPr lang="ru-RU" b="1" dirty="0"/>
              <a:t>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Эти изменения связывают с </a:t>
            </a:r>
            <a:r>
              <a:rPr lang="ru-RU" b="1" dirty="0"/>
              <a:t>действием высоких концентраций катехоламинов, приводящим к ишемии миокарда.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Миокард также повреждается под действием </a:t>
            </a:r>
            <a:r>
              <a:rPr lang="ru-RU" b="1" dirty="0"/>
              <a:t>циркулирующего пептида,</a:t>
            </a:r>
            <a:r>
              <a:rPr lang="ru-RU" dirty="0"/>
              <a:t> образующегося </a:t>
            </a:r>
            <a:r>
              <a:rPr lang="ru-RU" b="1" dirty="0"/>
              <a:t>при ишемии в поджелудочной железе (фактора депрессии миокарда).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Клиника </a:t>
            </a:r>
            <a:r>
              <a:rPr lang="ru-RU" b="1" dirty="0"/>
              <a:t>сердечной недостаточности </a:t>
            </a:r>
            <a:r>
              <a:rPr lang="ru-RU" dirty="0"/>
              <a:t>определяется </a:t>
            </a:r>
            <a:r>
              <a:rPr lang="ru-RU" b="1" dirty="0"/>
              <a:t>степенью нарушения сократительной функции миокарда, развитием аритмий, ЭКГ-признаками повреждения сердца.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58372" name="Номер слайда 1">
            <a:extLst>
              <a:ext uri="{FF2B5EF4-FFF2-40B4-BE49-F238E27FC236}">
                <a16:creationId xmlns:a16="http://schemas.microsoft.com/office/drawing/2014/main" id="{9F815108-7ED2-4579-52D8-C8F1ED9765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7A61A44-B21B-4B15-90C0-370961FFA905}" type="slidenum">
              <a:rPr lang="ru-RU" altLang="ru-RU" sz="1200">
                <a:solidFill>
                  <a:srgbClr val="635B5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59</a:t>
            </a:fld>
            <a:endParaRPr lang="ru-RU" altLang="ru-RU" sz="1200">
              <a:solidFill>
                <a:srgbClr val="635B5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DDBF7FB-9924-32DA-E519-A670BDC09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3880" y="196683"/>
            <a:ext cx="1170533" cy="117053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498F02B-7BE9-A3D9-160D-FB5D12711130}"/>
              </a:ext>
            </a:extLst>
          </p:cNvPr>
          <p:cNvSpPr txBox="1"/>
          <p:nvPr/>
        </p:nvSpPr>
        <p:spPr>
          <a:xfrm>
            <a:off x="5507038" y="1993900"/>
            <a:ext cx="4195762" cy="2481098"/>
          </a:xfrm>
          <a:prstGeom prst="rect">
            <a:avLst/>
          </a:prstGeom>
        </p:spPr>
        <p:txBody>
          <a:bodyPr lIns="0" tIns="69503" rIns="0" bIns="0">
            <a:spAutoFit/>
          </a:bodyPr>
          <a:lstStyle>
            <a:lvl1pPr marL="9525" defTabSz="6207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207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207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207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207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20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20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20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20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700"/>
              </a:lnSpc>
              <a:spcBef>
                <a:spcPts val="550"/>
              </a:spcBef>
            </a:pPr>
            <a:r>
              <a:rPr lang="ru-RU" altLang="ru-RU" sz="2900" b="1" dirty="0">
                <a:solidFill>
                  <a:srgbClr val="FFFFFF"/>
                </a:solidFill>
              </a:rPr>
              <a:t>2. Этиология. Стадии полиорганной недостаточности.</a:t>
            </a:r>
          </a:p>
          <a:p>
            <a:pPr eaLnBrk="1" hangingPunct="1">
              <a:lnSpc>
                <a:spcPts val="3700"/>
              </a:lnSpc>
              <a:spcBef>
                <a:spcPts val="550"/>
              </a:spcBef>
            </a:pPr>
            <a:endParaRPr lang="ru-RU" altLang="ru-RU" sz="2900" b="1" dirty="0">
              <a:solidFill>
                <a:srgbClr val="FFFFFF"/>
              </a:solidFill>
            </a:endParaRPr>
          </a:p>
          <a:p>
            <a:pPr eaLnBrk="1" hangingPunct="1">
              <a:lnSpc>
                <a:spcPts val="3438"/>
              </a:lnSpc>
            </a:pPr>
            <a:endParaRPr lang="ru-RU" altLang="ru-RU" sz="3400" dirty="0">
              <a:solidFill>
                <a:srgbClr val="000000"/>
              </a:solidFill>
            </a:endParaRPr>
          </a:p>
        </p:txBody>
      </p:sp>
      <p:pic>
        <p:nvPicPr>
          <p:cNvPr id="9219" name="object 3">
            <a:extLst>
              <a:ext uri="{FF2B5EF4-FFF2-40B4-BE49-F238E27FC236}">
                <a16:creationId xmlns:a16="http://schemas.microsoft.com/office/drawing/2014/main" id="{C04C3B1E-0D19-FA3B-92C1-C88F8877F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464" y="404664"/>
            <a:ext cx="1201737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702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>
            <a:extLst>
              <a:ext uri="{FF2B5EF4-FFF2-40B4-BE49-F238E27FC236}">
                <a16:creationId xmlns:a16="http://schemas.microsoft.com/office/drawing/2014/main" id="{5E9680E8-2C9D-6BE9-6371-A491140882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336" y="0"/>
            <a:ext cx="10515600" cy="1325563"/>
          </a:xfrm>
        </p:spPr>
        <p:txBody>
          <a:bodyPr/>
          <a:lstStyle/>
          <a:p>
            <a:r>
              <a:rPr lang="ru-RU" altLang="ru-RU" b="1" dirty="0"/>
              <a:t>ЦНС при ПОН</a:t>
            </a:r>
          </a:p>
        </p:txBody>
      </p:sp>
      <p:sp>
        <p:nvSpPr>
          <p:cNvPr id="59395" name="Объект 2">
            <a:extLst>
              <a:ext uri="{FF2B5EF4-FFF2-40B4-BE49-F238E27FC236}">
                <a16:creationId xmlns:a16="http://schemas.microsoft.com/office/drawing/2014/main" id="{A2E6F839-3C9B-83AD-BED5-A137940793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9336" y="1124744"/>
            <a:ext cx="9145016" cy="5231606"/>
          </a:xfrm>
        </p:spPr>
        <p:txBody>
          <a:bodyPr/>
          <a:lstStyle/>
          <a:p>
            <a:pPr marL="273050" indent="-273050">
              <a:buFont typeface="Wingdings 2" panose="05020102010507070707" pitchFamily="18" charset="2"/>
              <a:buChar char=""/>
            </a:pPr>
            <a:r>
              <a:rPr lang="ru-RU" altLang="ru-RU" b="1" dirty="0"/>
              <a:t>Повреждение мозга </a:t>
            </a:r>
            <a:r>
              <a:rPr lang="ru-RU" altLang="ru-RU" dirty="0"/>
              <a:t>может быть </a:t>
            </a:r>
            <a:r>
              <a:rPr lang="ru-RU" altLang="ru-RU" b="1" dirty="0"/>
              <a:t>генерализованным</a:t>
            </a:r>
            <a:r>
              <a:rPr lang="ru-RU" altLang="ru-RU" dirty="0"/>
              <a:t>, с развитием </a:t>
            </a:r>
            <a:r>
              <a:rPr lang="ru-RU" altLang="ru-RU" b="1" dirty="0"/>
              <a:t>комы</a:t>
            </a:r>
            <a:r>
              <a:rPr lang="ru-RU" altLang="ru-RU" dirty="0"/>
              <a:t> или </a:t>
            </a:r>
            <a:r>
              <a:rPr lang="ru-RU" altLang="ru-RU" b="1" dirty="0"/>
              <a:t>локальным</a:t>
            </a:r>
            <a:r>
              <a:rPr lang="ru-RU" altLang="ru-RU" dirty="0"/>
              <a:t> - с явлениями </a:t>
            </a:r>
            <a:r>
              <a:rPr lang="ru-RU" altLang="ru-RU" b="1" dirty="0"/>
              <a:t>очаговой симптоматики. </a:t>
            </a:r>
          </a:p>
          <a:p>
            <a:pPr marL="273050" indent="-273050">
              <a:buFont typeface="Wingdings 2" panose="05020102010507070707" pitchFamily="18" charset="2"/>
              <a:buChar char=""/>
            </a:pPr>
            <a:r>
              <a:rPr lang="ru-RU" altLang="ru-RU" b="1" dirty="0"/>
              <a:t>Основной механизм </a:t>
            </a:r>
            <a:r>
              <a:rPr lang="ru-RU" altLang="ru-RU" b="1" dirty="0" err="1"/>
              <a:t>повждения</a:t>
            </a:r>
            <a:r>
              <a:rPr lang="ru-RU" altLang="ru-RU" b="1" dirty="0"/>
              <a:t> </a:t>
            </a:r>
            <a:r>
              <a:rPr lang="ru-RU" altLang="ru-RU" dirty="0"/>
              <a:t>– </a:t>
            </a:r>
            <a:r>
              <a:rPr lang="ru-RU" altLang="ru-RU" b="1" dirty="0" err="1"/>
              <a:t>гипоперфузия</a:t>
            </a:r>
            <a:r>
              <a:rPr lang="ru-RU" altLang="ru-RU" b="1" dirty="0"/>
              <a:t>, гипоксия и ишемия мозга</a:t>
            </a:r>
            <a:r>
              <a:rPr lang="ru-RU" altLang="ru-RU" dirty="0"/>
              <a:t>, приводящие к </a:t>
            </a:r>
            <a:r>
              <a:rPr lang="ru-RU" altLang="ru-RU" b="1" dirty="0"/>
              <a:t>набуханию (внутриклеточному отеку) мозга. </a:t>
            </a:r>
          </a:p>
          <a:p>
            <a:pPr marL="273050" indent="-273050">
              <a:buFont typeface="Wingdings 2" panose="05020102010507070707" pitchFamily="18" charset="2"/>
              <a:buChar char=""/>
            </a:pPr>
            <a:r>
              <a:rPr lang="ru-RU" altLang="ru-RU" dirty="0"/>
              <a:t>В результате </a:t>
            </a:r>
            <a:r>
              <a:rPr lang="ru-RU" altLang="ru-RU" b="1" dirty="0"/>
              <a:t>повышается внутричерепное давление </a:t>
            </a:r>
            <a:r>
              <a:rPr lang="ru-RU" altLang="ru-RU" dirty="0"/>
              <a:t>и </a:t>
            </a:r>
            <a:r>
              <a:rPr lang="ru-RU" altLang="ru-RU" b="1" dirty="0"/>
              <a:t>дополнительно ухудшается кровоснабжение мозга. </a:t>
            </a:r>
          </a:p>
          <a:p>
            <a:pPr marL="273050" indent="-273050">
              <a:buFont typeface="Wingdings 2" panose="05020102010507070707" pitchFamily="18" charset="2"/>
              <a:buChar char=""/>
            </a:pPr>
            <a:r>
              <a:rPr lang="ru-RU" altLang="ru-RU" b="1" dirty="0"/>
              <a:t>Нарушению сенсорного аппарата и дестабилизации гемодинамики </a:t>
            </a:r>
            <a:r>
              <a:rPr lang="ru-RU" altLang="ru-RU" dirty="0"/>
              <a:t>способствуют </a:t>
            </a:r>
            <a:r>
              <a:rPr lang="ru-RU" altLang="ru-RU" b="1" dirty="0"/>
              <a:t>эндорфины - эндогенные миметики опиатов, </a:t>
            </a:r>
            <a:r>
              <a:rPr lang="ru-RU" altLang="ru-RU" dirty="0"/>
              <a:t>действующие в ЦНС.</a:t>
            </a:r>
          </a:p>
          <a:p>
            <a:pPr marL="273050" indent="-273050">
              <a:buFont typeface="Wingdings 2" panose="05020102010507070707" pitchFamily="18" charset="2"/>
              <a:buChar char=""/>
            </a:pPr>
            <a:endParaRPr lang="ru-RU" altLang="ru-RU" dirty="0"/>
          </a:p>
        </p:txBody>
      </p:sp>
      <p:sp>
        <p:nvSpPr>
          <p:cNvPr id="59396" name="Номер слайда 1">
            <a:extLst>
              <a:ext uri="{FF2B5EF4-FFF2-40B4-BE49-F238E27FC236}">
                <a16:creationId xmlns:a16="http://schemas.microsoft.com/office/drawing/2014/main" id="{A9FD3AB9-47E1-38AB-00BE-FFE252E126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2D20E07-6716-4790-9D86-EFE60BB47AA2}" type="slidenum">
              <a:rPr lang="ru-RU" altLang="ru-RU" sz="1200">
                <a:solidFill>
                  <a:srgbClr val="635B5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60</a:t>
            </a:fld>
            <a:endParaRPr lang="ru-RU" altLang="ru-RU" sz="1200">
              <a:solidFill>
                <a:srgbClr val="635B5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E08CFFF-3F37-0F8D-D0F5-CBCC860CD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3267" y="108996"/>
            <a:ext cx="1170533" cy="1170533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E84D4464-0F01-1567-8A4C-20B2174966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352" y="18255"/>
            <a:ext cx="10515600" cy="1325563"/>
          </a:xfrm>
        </p:spPr>
        <p:txBody>
          <a:bodyPr/>
          <a:lstStyle/>
          <a:p>
            <a:r>
              <a:rPr lang="ru-RU" altLang="ru-RU" b="1" dirty="0"/>
              <a:t>Иммунная система при ПОН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D373AF-8142-885D-EC8C-E4278BCE8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253331"/>
            <a:ext cx="9721080" cy="5468144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У больных с СПОН практически в 100% выявляются </a:t>
            </a:r>
            <a:r>
              <a:rPr lang="ru-RU" b="1" dirty="0"/>
              <a:t>дефекты иммунной системы: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увеличивается продукция PgE2</a:t>
            </a:r>
            <a:r>
              <a:rPr lang="ru-RU" dirty="0"/>
              <a:t>, оказывающего </a:t>
            </a:r>
            <a:r>
              <a:rPr lang="ru-RU" b="1" dirty="0"/>
              <a:t>иммунодепрессивный эффект </a:t>
            </a:r>
            <a:r>
              <a:rPr lang="ru-RU" dirty="0"/>
              <a:t>(эта реакция может быть блокирована ингибитором </a:t>
            </a:r>
            <a:r>
              <a:rPr lang="ru-RU" dirty="0" err="1"/>
              <a:t>циклоксигеназы</a:t>
            </a:r>
            <a:r>
              <a:rPr lang="ru-RU" dirty="0"/>
              <a:t> - </a:t>
            </a:r>
            <a:r>
              <a:rPr lang="ru-RU" b="1" dirty="0"/>
              <a:t>ибупрофеном</a:t>
            </a:r>
            <a:r>
              <a:rPr lang="ru-RU" dirty="0"/>
              <a:t>);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уменьшается продукция Т-лимфоцитами IL-2, </a:t>
            </a:r>
            <a:r>
              <a:rPr lang="ru-RU" dirty="0"/>
              <a:t>который необходим </a:t>
            </a:r>
            <a:r>
              <a:rPr lang="ru-RU" b="1" dirty="0"/>
              <a:t>для клеточного иммунитета</a:t>
            </a:r>
            <a:r>
              <a:rPr lang="ru-RU" dirty="0"/>
              <a:t>,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снижается активность клеток-киллеров </a:t>
            </a:r>
            <a:r>
              <a:rPr lang="ru-RU" dirty="0"/>
              <a:t>и </a:t>
            </a:r>
            <a:r>
              <a:rPr lang="ru-RU" b="1" dirty="0"/>
              <a:t>стимуляция продукции нейтрофилов;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увеличивается концентрация IL-6, TNFα в крови</a:t>
            </a:r>
            <a:r>
              <a:rPr lang="ru-RU" dirty="0"/>
              <a:t>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60420" name="Номер слайда 1">
            <a:extLst>
              <a:ext uri="{FF2B5EF4-FFF2-40B4-BE49-F238E27FC236}">
                <a16:creationId xmlns:a16="http://schemas.microsoft.com/office/drawing/2014/main" id="{4A1EDBD1-369C-DF6C-0105-7166CF3366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A23DA1D-E338-4CA9-BBEB-4C72F7C3948F}" type="slidenum">
              <a:rPr lang="ru-RU" altLang="ru-RU" sz="1200">
                <a:solidFill>
                  <a:srgbClr val="635B5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61</a:t>
            </a:fld>
            <a:endParaRPr lang="ru-RU" altLang="ru-RU" sz="1200">
              <a:solidFill>
                <a:srgbClr val="635B5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A11F57B-19AB-19E1-3510-F75C5E55B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3685" y="173285"/>
            <a:ext cx="1170533" cy="1170533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2BA82CA-D835-22AA-EF52-EE67BCC54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0"/>
            <a:ext cx="7575112" cy="615553"/>
          </a:xfrm>
        </p:spPr>
        <p:txBody>
          <a:bodyPr/>
          <a:lstStyle/>
          <a:p>
            <a:pPr algn="l"/>
            <a:r>
              <a:rPr lang="ru-RU" sz="4000" dirty="0">
                <a:solidFill>
                  <a:schemeClr val="tx1"/>
                </a:solidFill>
              </a:rPr>
              <a:t>ДВС-синдром </a:t>
            </a:r>
          </a:p>
        </p:txBody>
      </p:sp>
      <p:sp>
        <p:nvSpPr>
          <p:cNvPr id="69634" name="Номер слайда 3">
            <a:extLst>
              <a:ext uri="{FF2B5EF4-FFF2-40B4-BE49-F238E27FC236}">
                <a16:creationId xmlns:a16="http://schemas.microsoft.com/office/drawing/2014/main" id="{E63E1D84-DF2F-B2EA-52FA-3DAB1C9DB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CCE375D-48B8-40C3-B224-19161D7A43F4}" type="slidenum">
              <a:rPr lang="ru-RU" altLang="ru-RU" sz="120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62</a:t>
            </a:fld>
            <a:endParaRPr lang="ru-RU" altLang="ru-RU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69635" name="Picture 2">
            <a:extLst>
              <a:ext uri="{FF2B5EF4-FFF2-40B4-BE49-F238E27FC236}">
                <a16:creationId xmlns:a16="http://schemas.microsoft.com/office/drawing/2014/main" id="{192DDB8E-C8A1-2B29-42E7-FFF4C28F1863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3049" y="615553"/>
            <a:ext cx="8135938" cy="6100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FC4BB40-AFEC-44E3-CF3B-0FEBF2A27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6067" y="284025"/>
            <a:ext cx="1170533" cy="1170533"/>
          </a:xfrm>
          <a:prstGeom prst="rect">
            <a:avLst/>
          </a:prstGeom>
        </p:spPr>
      </p:pic>
      <p:pic>
        <p:nvPicPr>
          <p:cNvPr id="3" name="object 4">
            <a:extLst>
              <a:ext uri="{FF2B5EF4-FFF2-40B4-BE49-F238E27FC236}">
                <a16:creationId xmlns:a16="http://schemas.microsoft.com/office/drawing/2014/main" id="{2F28B406-6309-3A56-2DAF-FEDBC990E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277991"/>
            <a:ext cx="1173163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498F02B-7BE9-A3D9-160D-FB5D12711130}"/>
              </a:ext>
            </a:extLst>
          </p:cNvPr>
          <p:cNvSpPr txBox="1"/>
          <p:nvPr/>
        </p:nvSpPr>
        <p:spPr>
          <a:xfrm>
            <a:off x="5507038" y="1993900"/>
            <a:ext cx="4195762" cy="2404154"/>
          </a:xfrm>
          <a:prstGeom prst="rect">
            <a:avLst/>
          </a:prstGeom>
        </p:spPr>
        <p:txBody>
          <a:bodyPr lIns="0" tIns="69503" rIns="0" bIns="0">
            <a:spAutoFit/>
          </a:bodyPr>
          <a:lstStyle>
            <a:lvl1pPr marL="9525" defTabSz="6207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207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207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207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207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20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20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20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20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700"/>
              </a:lnSpc>
              <a:spcBef>
                <a:spcPts val="550"/>
              </a:spcBef>
            </a:pPr>
            <a:r>
              <a:rPr lang="ru-RU" altLang="ru-RU" sz="2900" b="1" dirty="0">
                <a:solidFill>
                  <a:srgbClr val="FFFFFF"/>
                </a:solidFill>
              </a:rPr>
              <a:t>7. Оценка тяжести синдрома полиорганной недостаточности.</a:t>
            </a:r>
          </a:p>
          <a:p>
            <a:pPr eaLnBrk="1" hangingPunct="1">
              <a:lnSpc>
                <a:spcPts val="3438"/>
              </a:lnSpc>
            </a:pPr>
            <a:endParaRPr lang="ru-RU" altLang="ru-RU" sz="3400" dirty="0">
              <a:solidFill>
                <a:srgbClr val="000000"/>
              </a:solidFill>
            </a:endParaRPr>
          </a:p>
        </p:txBody>
      </p:sp>
      <p:pic>
        <p:nvPicPr>
          <p:cNvPr id="9219" name="object 3">
            <a:extLst>
              <a:ext uri="{FF2B5EF4-FFF2-40B4-BE49-F238E27FC236}">
                <a16:creationId xmlns:a16="http://schemas.microsoft.com/office/drawing/2014/main" id="{C04C3B1E-0D19-FA3B-92C1-C88F8877F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416" y="692696"/>
            <a:ext cx="1201737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20719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60538-12D2-7786-0348-9C338C57D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74" y="1"/>
            <a:ext cx="10971494" cy="105273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/>
              <a:t>Оценка тяжести синдрома полиорганной недостаточности</a:t>
            </a:r>
            <a:endParaRPr lang="ru-RU" sz="3200" dirty="0"/>
          </a:p>
        </p:txBody>
      </p:sp>
      <p:sp>
        <p:nvSpPr>
          <p:cNvPr id="80899" name="Объект 2">
            <a:extLst>
              <a:ext uri="{FF2B5EF4-FFF2-40B4-BE49-F238E27FC236}">
                <a16:creationId xmlns:a16="http://schemas.microsoft.com/office/drawing/2014/main" id="{90F00559-D84C-C40B-716D-F084E15041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7075" y="828202"/>
            <a:ext cx="9387318" cy="5893273"/>
          </a:xfrm>
        </p:spPr>
        <p:txBody>
          <a:bodyPr/>
          <a:lstStyle/>
          <a:p>
            <a:pPr indent="228600">
              <a:lnSpc>
                <a:spcPct val="100000"/>
              </a:lnSpc>
            </a:pPr>
            <a:r>
              <a:rPr lang="ru-RU" altLang="ru-RU" sz="2000" dirty="0"/>
              <a:t>В настоящее время известно около </a:t>
            </a:r>
            <a:r>
              <a:rPr lang="ru-RU" altLang="ru-RU" sz="2000" b="1" dirty="0"/>
              <a:t>20-ти шкал </a:t>
            </a:r>
            <a:r>
              <a:rPr lang="ru-RU" altLang="ru-RU" sz="2000" dirty="0"/>
              <a:t>для определения тяжести и прогнозирования состояния больных в отделения реанимации и интенсивной терапии: </a:t>
            </a:r>
          </a:p>
          <a:p>
            <a:pPr indent="228600">
              <a:lnSpc>
                <a:spcPct val="100000"/>
              </a:lnSpc>
            </a:pPr>
            <a:r>
              <a:rPr lang="ru-RU" altLang="ru-RU" sz="2000" dirty="0"/>
              <a:t>несколько модификаций </a:t>
            </a:r>
            <a:r>
              <a:rPr lang="ru-RU" altLang="ru-RU" sz="2000" b="1" dirty="0"/>
              <a:t>APACHE</a:t>
            </a:r>
            <a:r>
              <a:rPr lang="ru-RU" altLang="ru-RU" sz="2000" dirty="0"/>
              <a:t> (шкала оценки острых физиологических расстройств и хронических нарушений состояния), </a:t>
            </a:r>
          </a:p>
          <a:p>
            <a:pPr indent="228600">
              <a:lnSpc>
                <a:spcPct val="100000"/>
              </a:lnSpc>
            </a:pPr>
            <a:r>
              <a:rPr lang="ru-RU" altLang="ru-RU" sz="2000" b="1" dirty="0"/>
              <a:t>MODS</a:t>
            </a:r>
            <a:r>
              <a:rPr lang="ru-RU" altLang="ru-RU" sz="2000" dirty="0"/>
              <a:t> (шкала оценки полиорганной дисфункции), </a:t>
            </a:r>
          </a:p>
          <a:p>
            <a:pPr indent="228600">
              <a:lnSpc>
                <a:spcPct val="100000"/>
              </a:lnSpc>
            </a:pPr>
            <a:r>
              <a:rPr lang="ru-RU" altLang="ru-RU" sz="2000" b="1" dirty="0"/>
              <a:t>SAPS II </a:t>
            </a:r>
            <a:r>
              <a:rPr lang="ru-RU" altLang="ru-RU" sz="2000" dirty="0"/>
              <a:t>(упрощённая шкала оценки физиологических расстройств II), </a:t>
            </a:r>
          </a:p>
          <a:p>
            <a:pPr indent="228600">
              <a:lnSpc>
                <a:spcPct val="100000"/>
              </a:lnSpc>
            </a:pPr>
            <a:r>
              <a:rPr lang="ru-RU" altLang="ru-RU" sz="2000" b="1" dirty="0"/>
              <a:t>LODS </a:t>
            </a:r>
            <a:r>
              <a:rPr lang="ru-RU" altLang="ru-RU" sz="2000" dirty="0"/>
              <a:t>(логистическая модель оценки дисфункции органов), </a:t>
            </a:r>
          </a:p>
          <a:p>
            <a:pPr indent="228600">
              <a:lnSpc>
                <a:spcPct val="100000"/>
              </a:lnSpc>
            </a:pPr>
            <a:r>
              <a:rPr lang="ru-RU" altLang="ru-RU" sz="2000" b="1" dirty="0"/>
              <a:t>SOFA </a:t>
            </a:r>
            <a:r>
              <a:rPr lang="ru-RU" altLang="ru-RU" sz="2000" dirty="0"/>
              <a:t>(динамическая оценка органной недостаточности у септических больных), </a:t>
            </a:r>
          </a:p>
          <a:p>
            <a:pPr indent="228600">
              <a:lnSpc>
                <a:spcPct val="100000"/>
              </a:lnSpc>
            </a:pPr>
            <a:r>
              <a:rPr lang="ru-RU" altLang="ru-RU" sz="2000" b="1" dirty="0"/>
              <a:t>PELOD </a:t>
            </a:r>
            <a:r>
              <a:rPr lang="ru-RU" altLang="ru-RU" sz="2000" dirty="0"/>
              <a:t>(логистическая система оценки органной дисфункции в педиатрии), </a:t>
            </a:r>
          </a:p>
          <a:p>
            <a:pPr indent="228600">
              <a:lnSpc>
                <a:spcPct val="100000"/>
              </a:lnSpc>
            </a:pPr>
            <a:r>
              <a:rPr lang="ru-RU" altLang="ru-RU" sz="2000" b="1" dirty="0"/>
              <a:t>CRIB</a:t>
            </a:r>
            <a:r>
              <a:rPr lang="ru-RU" altLang="ru-RU" sz="2000" dirty="0"/>
              <a:t> (для новорождённого в первые 12 часов жизни), </a:t>
            </a:r>
          </a:p>
          <a:p>
            <a:pPr indent="228600">
              <a:lnSpc>
                <a:spcPct val="100000"/>
              </a:lnSpc>
            </a:pPr>
            <a:r>
              <a:rPr lang="ru-RU" altLang="ru-RU" sz="2000" b="1" dirty="0"/>
              <a:t>PRISM</a:t>
            </a:r>
            <a:r>
              <a:rPr lang="ru-RU" altLang="ru-RU" sz="2000" dirty="0"/>
              <a:t> (риск летального исхода в педиатрии), </a:t>
            </a:r>
          </a:p>
          <a:p>
            <a:pPr indent="228600">
              <a:lnSpc>
                <a:spcPct val="100000"/>
              </a:lnSpc>
            </a:pPr>
            <a:r>
              <a:rPr lang="ru-RU" altLang="ru-RU" sz="2000" b="1" dirty="0"/>
              <a:t>SNAP</a:t>
            </a:r>
            <a:r>
              <a:rPr lang="ru-RU" altLang="ru-RU" sz="2000" dirty="0"/>
              <a:t> (шкала острого состояния новорождённого), </a:t>
            </a:r>
          </a:p>
          <a:p>
            <a:pPr indent="228600">
              <a:lnSpc>
                <a:spcPct val="100000"/>
              </a:lnSpc>
            </a:pPr>
            <a:r>
              <a:rPr lang="ru-RU" altLang="ru-RU" sz="2000" b="1" dirty="0"/>
              <a:t>NEOMOD</a:t>
            </a:r>
            <a:r>
              <a:rPr lang="ru-RU" altLang="ru-RU" sz="2000" dirty="0"/>
              <a:t> (шкала оценки полиорганной дисфункции новорождённого).</a:t>
            </a:r>
          </a:p>
        </p:txBody>
      </p:sp>
      <p:sp>
        <p:nvSpPr>
          <p:cNvPr id="80900" name="Номер слайда 3">
            <a:extLst>
              <a:ext uri="{FF2B5EF4-FFF2-40B4-BE49-F238E27FC236}">
                <a16:creationId xmlns:a16="http://schemas.microsoft.com/office/drawing/2014/main" id="{11E797FF-362D-DB21-C7E8-F6C025C0DC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1381A5D-D075-499D-B921-CC14B7F9E8FD}" type="slidenum">
              <a:rPr lang="ru-RU" altLang="ru-RU" sz="1200">
                <a:solidFill>
                  <a:srgbClr val="635B5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64</a:t>
            </a:fld>
            <a:endParaRPr lang="ru-RU" altLang="ru-RU" sz="1200">
              <a:solidFill>
                <a:srgbClr val="635B5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733578-63BA-6983-FCED-0199120C0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7472" y="828202"/>
            <a:ext cx="1170533" cy="1170533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0810E1-ABE0-0F58-8F85-A416DE584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003"/>
            <a:ext cx="9277852" cy="64269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/>
              <a:t>Шкала </a:t>
            </a:r>
            <a:r>
              <a:rPr lang="en-US" sz="2800" b="1" dirty="0"/>
              <a:t>SOFA (Sequential Organ Failure Assessment)</a:t>
            </a:r>
            <a:endParaRPr lang="ru-RU" sz="2800" b="1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4914CD9-64EF-8BE1-FBF4-3A700300E9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0656402"/>
              </p:ext>
            </p:extLst>
          </p:nvPr>
        </p:nvGraphicFramePr>
        <p:xfrm>
          <a:off x="407368" y="620688"/>
          <a:ext cx="9073183" cy="62690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6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4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64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64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97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97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640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Оценка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Показатель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Баллы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3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7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Оксигенация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PaO</a:t>
                      </a:r>
                      <a:r>
                        <a:rPr lang="ru-RU" sz="1200" baseline="-25000">
                          <a:effectLst/>
                        </a:rPr>
                        <a:t>2</a:t>
                      </a:r>
                      <a:r>
                        <a:rPr lang="ru-RU" sz="1200">
                          <a:effectLst/>
                        </a:rPr>
                        <a:t>/</a:t>
                      </a:r>
                      <a:r>
                        <a:rPr lang="en-US" sz="1200">
                          <a:effectLst/>
                        </a:rPr>
                        <a:t>FiO</a:t>
                      </a:r>
                      <a:r>
                        <a:rPr lang="ru-RU" sz="1200" baseline="-25000">
                          <a:effectLst/>
                        </a:rPr>
                        <a:t>2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мм рт. ст.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≤</a:t>
                      </a:r>
                      <a:r>
                        <a:rPr lang="ru-RU" sz="1200" dirty="0">
                          <a:effectLst/>
                        </a:rPr>
                        <a:t>400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≤</a:t>
                      </a:r>
                      <a:r>
                        <a:rPr lang="ru-RU" sz="1200">
                          <a:effectLst/>
                        </a:rPr>
                        <a:t>300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≤</a:t>
                      </a:r>
                      <a:r>
                        <a:rPr lang="ru-RU" sz="1200">
                          <a:effectLst/>
                        </a:rPr>
                        <a:t>200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≤</a:t>
                      </a: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90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Коагуляция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тромбоциты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×1000 х 10</a:t>
                      </a:r>
                      <a:r>
                        <a:rPr lang="ru-RU" sz="1200" baseline="30000">
                          <a:effectLst/>
                        </a:rPr>
                        <a:t>9</a:t>
                      </a:r>
                      <a:r>
                        <a:rPr lang="ru-RU" sz="1200">
                          <a:effectLst/>
                        </a:rPr>
                        <a:t> /л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≤</a:t>
                      </a:r>
                      <a:r>
                        <a:rPr lang="ru-RU" sz="1200">
                          <a:effectLst/>
                        </a:rPr>
                        <a:t>150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≤</a:t>
                      </a: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≤</a:t>
                      </a:r>
                      <a:r>
                        <a:rPr lang="ru-RU" sz="1200">
                          <a:effectLst/>
                        </a:rPr>
                        <a:t>50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≤</a:t>
                      </a:r>
                      <a:r>
                        <a:rPr lang="ru-RU" sz="1200">
                          <a:effectLst/>
                        </a:rPr>
                        <a:t>20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90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Печень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билирубин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мг/дл (мкмоль/л)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1,2-1,9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(20-32)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2,0-5,9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(33-101)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6,0-11,9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(102-204)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˃12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(˃204)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181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Сердечно-сосудистая система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гипотензия или степень инотропной поддержки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САД˂70 мм рт. ст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Допамин≤5* или </a:t>
                      </a:r>
                      <a:r>
                        <a:rPr lang="ru-RU" sz="1200" dirty="0" err="1">
                          <a:effectLst/>
                        </a:rPr>
                        <a:t>добутамин</a:t>
                      </a:r>
                      <a:r>
                        <a:rPr lang="ru-RU" sz="1200" dirty="0">
                          <a:effectLst/>
                        </a:rPr>
                        <a:t> (любая доза)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Допамин˃5* или адреналин˂0,1 илинорадреналин˂0,1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Допамин˃15 или адреналин˃0,1 илинорадреналин˃0,1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54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Центральная нервная система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показатели по шкале Глазго, баллы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13-14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10,12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6-9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˂6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818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Почки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креатинин мг% (мкмоль/л) или олигоурия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1,2-1,9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(110-170)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2,0-3,4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(171-299)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3,5-4,9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(300-400) или ˂500 мл в сут.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˃5,0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(˃440) или ˂20 мл в </a:t>
                      </a:r>
                      <a:r>
                        <a:rPr lang="ru-RU" sz="1200" dirty="0" err="1">
                          <a:effectLst/>
                        </a:rPr>
                        <a:t>сут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1986" name="Номер слайда 3">
            <a:extLst>
              <a:ext uri="{FF2B5EF4-FFF2-40B4-BE49-F238E27FC236}">
                <a16:creationId xmlns:a16="http://schemas.microsoft.com/office/drawing/2014/main" id="{42D75267-2CEE-0188-2DDC-266E01181F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8AEBEAD-CA63-4363-9774-ABB632727D9E}" type="slidenum">
              <a:rPr lang="ru-RU" altLang="ru-RU" sz="1200">
                <a:solidFill>
                  <a:srgbClr val="635B5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65</a:t>
            </a:fld>
            <a:endParaRPr lang="ru-RU" altLang="ru-RU" sz="1200">
              <a:solidFill>
                <a:srgbClr val="635B50"/>
              </a:solidFill>
              <a:latin typeface="Arial" panose="020B0604020202020204" pitchFamily="34" charset="0"/>
            </a:endParaRPr>
          </a:p>
        </p:txBody>
      </p:sp>
      <p:sp>
        <p:nvSpPr>
          <p:cNvPr id="81987" name="Rectangle 1">
            <a:extLst>
              <a:ext uri="{FF2B5EF4-FFF2-40B4-BE49-F238E27FC236}">
                <a16:creationId xmlns:a16="http://schemas.microsoft.com/office/drawing/2014/main" id="{F2A69CEB-8802-E409-F423-4E9B31559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0" y="6335713"/>
            <a:ext cx="6554788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4508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547688" indent="-2730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822325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09696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1371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1828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286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2743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2004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Примечание: * – доза кардиотоников в мг/кг в мин. в течение не менее 1 часа</a:t>
            </a:r>
            <a:endParaRPr lang="ru-RU" altLang="ru-RU" sz="800" b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0AC52D-1BD4-6AF8-4C94-5162BD64F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3467" y="371349"/>
            <a:ext cx="1170533" cy="1170533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Заголовок 1">
            <a:extLst>
              <a:ext uri="{FF2B5EF4-FFF2-40B4-BE49-F238E27FC236}">
                <a16:creationId xmlns:a16="http://schemas.microsoft.com/office/drawing/2014/main" id="{E2F7A86E-0C45-43E2-0D75-40DC5CE817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336" y="136525"/>
            <a:ext cx="11234464" cy="728316"/>
          </a:xfrm>
        </p:spPr>
        <p:txBody>
          <a:bodyPr/>
          <a:lstStyle/>
          <a:p>
            <a:r>
              <a:rPr lang="ru-RU" altLang="ru-RU" sz="2000" b="1" dirty="0"/>
              <a:t>Патогенетически целесообразным </a:t>
            </a:r>
            <a:r>
              <a:rPr lang="ru-RU" altLang="ru-RU" sz="2000" dirty="0"/>
              <a:t>и оправданным </a:t>
            </a:r>
            <a:r>
              <a:rPr lang="ru-RU" altLang="ru-RU" sz="2000" b="1" dirty="0"/>
              <a:t>для пациентов с тяжёлым состоянием </a:t>
            </a:r>
            <a:r>
              <a:rPr lang="ru-RU" altLang="ru-RU" sz="2000" dirty="0"/>
              <a:t>представляется использование системы оценки состояния больного, разработанной</a:t>
            </a:r>
            <a:br>
              <a:rPr lang="ru-RU" altLang="ru-RU" sz="2000" dirty="0"/>
            </a:br>
            <a:r>
              <a:rPr lang="ru-RU" altLang="ru-RU" sz="2000" dirty="0"/>
              <a:t> </a:t>
            </a:r>
            <a:r>
              <a:rPr lang="ru-RU" altLang="ru-RU" sz="2000" b="1" dirty="0"/>
              <a:t>А. Л. Левит </a:t>
            </a:r>
            <a:r>
              <a:rPr lang="ru-RU" altLang="ru-RU" sz="2000" dirty="0"/>
              <a:t>с </a:t>
            </a:r>
            <a:r>
              <a:rPr lang="ru-RU" altLang="ru-RU" sz="2000" dirty="0" err="1"/>
              <a:t>соавт</a:t>
            </a:r>
            <a:r>
              <a:rPr lang="ru-RU" altLang="ru-RU" sz="2000" dirty="0"/>
              <a:t>. (2000) 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7E6AB23F-FD0D-E542-430D-422B5FAEEA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0961367"/>
              </p:ext>
            </p:extLst>
          </p:nvPr>
        </p:nvGraphicFramePr>
        <p:xfrm>
          <a:off x="838200" y="980729"/>
          <a:ext cx="8150225" cy="58566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3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3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8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66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66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22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198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Система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Параметр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Состояние системы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9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Норма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Компенсация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Субкомпенсация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Декомпенсация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9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Терморегуляция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Температура, </a:t>
                      </a:r>
                      <a:r>
                        <a:rPr lang="ru-RU" sz="800" baseline="30000" dirty="0" err="1">
                          <a:effectLst/>
                        </a:rPr>
                        <a:t>о</a:t>
                      </a:r>
                      <a:r>
                        <a:rPr lang="ru-RU" sz="800" dirty="0" err="1">
                          <a:effectLst/>
                        </a:rPr>
                        <a:t>С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36,0-38,4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34,0-35,9/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38,5-38,9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30,0-33,9/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39,0-40,0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˂29,0/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˃41,0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961"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Сердечно-сосудистая система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САД, мм рт.ст.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70-109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110-130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50-70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130-160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sym typeface="Symbol"/>
                        </a:rPr>
                        <a:t></a:t>
                      </a:r>
                      <a:r>
                        <a:rPr lang="ru-RU" sz="800">
                          <a:effectLst/>
                        </a:rPr>
                        <a:t>50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&gt;160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9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ЧСС, уд./мин.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70-109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55-70/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110-140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40-54/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140-180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˂40/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˃180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9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ЦВД, мм вод. ст.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80-120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60-80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0-60/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120-140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отриц./˃140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9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</a:t>
                      </a:r>
                      <a:r>
                        <a:rPr lang="en-US" sz="800">
                          <a:effectLst/>
                        </a:rPr>
                        <a:t>b</a:t>
                      </a:r>
                      <a:r>
                        <a:rPr lang="ru-RU" sz="800">
                          <a:effectLst/>
                        </a:rPr>
                        <a:t>, г/л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˃100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80-100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60-80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˂60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79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доза допамина, мкг/кг/мин.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доза допамина, мкг/кг/мин.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1-3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5-7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более 10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3961"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Дыхательная система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ЧДД, уд./мин.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12-24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10-11/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25-34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6-9/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34-49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˂29,05/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˃50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39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PaO</a:t>
                      </a:r>
                      <a:r>
                        <a:rPr lang="ru-RU" sz="800" baseline="-25000">
                          <a:effectLst/>
                        </a:rPr>
                        <a:t>2</a:t>
                      </a:r>
                      <a:r>
                        <a:rPr lang="ru-RU" sz="800">
                          <a:effectLst/>
                        </a:rPr>
                        <a:t>, мм рт. Ст.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80-96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79-65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64-50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˂50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39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Pa</a:t>
                      </a:r>
                      <a:r>
                        <a:rPr lang="ru-RU" sz="800">
                          <a:effectLst/>
                        </a:rPr>
                        <a:t>С</a:t>
                      </a:r>
                      <a:r>
                        <a:rPr lang="en-US" sz="800">
                          <a:effectLst/>
                        </a:rPr>
                        <a:t>O</a:t>
                      </a:r>
                      <a:r>
                        <a:rPr lang="ru-RU" sz="800" baseline="-25000">
                          <a:effectLst/>
                        </a:rPr>
                        <a:t>2</a:t>
                      </a:r>
                      <a:r>
                        <a:rPr lang="ru-RU" sz="800">
                          <a:effectLst/>
                        </a:rPr>
                        <a:t>, мм рт. ст.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36-44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46-55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56-90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91-130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093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SO2, % </a:t>
                      </a:r>
                      <a:r>
                        <a:rPr lang="ru-RU" sz="700">
                          <a:effectLst/>
                        </a:rPr>
                        <a:t>(показатель насыщенности эритроцитов кислородом)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96-47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93-90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89-90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  <a:tab pos="443865" algn="ctr"/>
                        </a:tabLst>
                      </a:pPr>
                      <a:r>
                        <a:rPr lang="ru-RU" sz="800">
                          <a:effectLst/>
                        </a:rPr>
                        <a:t>˂79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39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ИВЛ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послеоперационная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ДН без РДСВ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РДСВ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27923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Почки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почасовой диурез, мл/ч;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мл/кг/ч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˃1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30-60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0,5-1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˂30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˂0,5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анурия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59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креатинин плазмы, мл/л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0,006-0,14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0,15-0,19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0,2-0,34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˂0,35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959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калий плазмы, моль/л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3,5-5,4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3,0-3,4/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5,5-5,9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2,5-2,9/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6,0-6,9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˂2,5/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˃7,0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599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диуретики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однократно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неоднократное использование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неэффективны, потребность в гемодиализе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319" marR="43319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83062" name="Номер слайда 3">
            <a:extLst>
              <a:ext uri="{FF2B5EF4-FFF2-40B4-BE49-F238E27FC236}">
                <a16:creationId xmlns:a16="http://schemas.microsoft.com/office/drawing/2014/main" id="{D4075447-EF72-EC2A-9E9F-1356B3964F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749AD0B-8BE3-40E1-B769-CE8D3D2CEAA1}" type="slidenum">
              <a:rPr lang="ru-RU" altLang="ru-RU" sz="1200">
                <a:solidFill>
                  <a:srgbClr val="635B5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66</a:t>
            </a:fld>
            <a:endParaRPr lang="ru-RU" altLang="ru-RU" sz="1200">
              <a:solidFill>
                <a:srgbClr val="635B5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7173825-8328-D390-404C-6C86A4DD6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472" y="692696"/>
            <a:ext cx="1170533" cy="1170533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30" name="Номер слайда 3">
            <a:extLst>
              <a:ext uri="{FF2B5EF4-FFF2-40B4-BE49-F238E27FC236}">
                <a16:creationId xmlns:a16="http://schemas.microsoft.com/office/drawing/2014/main" id="{1D0403FB-719C-412A-AEB0-DC34D18F8B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BFC81F8-6F0A-46BE-99F1-1C2C3AA2AADA}" type="slidenum">
              <a:rPr lang="ru-RU" altLang="ru-RU" sz="1200">
                <a:solidFill>
                  <a:srgbClr val="635B5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67</a:t>
            </a:fld>
            <a:endParaRPr lang="ru-RU" altLang="ru-RU" sz="1200">
              <a:solidFill>
                <a:srgbClr val="635B5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5ADB4C67-5CEA-BE14-787F-25162E43A66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7600845"/>
              </p:ext>
            </p:extLst>
          </p:nvPr>
        </p:nvGraphicFramePr>
        <p:xfrm>
          <a:off x="623392" y="136524"/>
          <a:ext cx="8352928" cy="67214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5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5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87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03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03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24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522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Система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Параметр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Состояние системы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4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Норма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Компенсация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Субкомпенсация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Декомпенсация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676"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Метаболизм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натрий плазмы, </a:t>
                      </a:r>
                      <a:r>
                        <a:rPr lang="ru-RU" sz="600" dirty="0" err="1">
                          <a:effectLst/>
                        </a:rPr>
                        <a:t>ммоль</a:t>
                      </a:r>
                      <a:r>
                        <a:rPr lang="ru-RU" sz="600" dirty="0">
                          <a:effectLst/>
                        </a:rPr>
                        <a:t>/л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130-149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120-129/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150-154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110-119/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155-159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˂11029,0/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˃160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4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рН арт. </a:t>
                      </a:r>
                      <a:r>
                        <a:rPr lang="ru-RU" sz="600" dirty="0" err="1">
                          <a:effectLst/>
                        </a:rPr>
                        <a:t>кр</a:t>
                      </a:r>
                      <a:r>
                        <a:rPr lang="ru-RU" sz="600" dirty="0">
                          <a:effectLst/>
                        </a:rPr>
                        <a:t>.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7,33-7,49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7,25-7,32/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7,5-7,59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7,15-7,24/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7,6-7,69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˂7,15/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˃7,7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45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ВЕ, моль/л </a:t>
                      </a:r>
                      <a:r>
                        <a:rPr lang="ru-RU" sz="500">
                          <a:effectLst/>
                        </a:rPr>
                        <a:t>(избыток или дефицит оснований)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0±4,5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-5-7/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+5-+7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-7-10/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+7+10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˂-10/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˃+10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6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осмолярность, мосм/кг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280-290-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275-280/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290-300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270-275/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300-310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˂270/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˃310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4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глюкоза, моль/л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3,3-5,3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2,5-33/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5,4-10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˂2,5/˃10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0901"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Печень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печёночная недостаточность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2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09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билирубин,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мкмоль/л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3,4-20,5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˃30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+энцефалопатия,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+коагулопатия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+кома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04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АлАТ, ед/л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8-34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N </a:t>
                      </a:r>
                      <a:r>
                        <a:rPr lang="ru-RU" sz="600">
                          <a:effectLst/>
                        </a:rPr>
                        <a:t>в 2 раза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04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АсАЕ, ед/л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6-38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N </a:t>
                      </a:r>
                      <a:r>
                        <a:rPr lang="ru-RU" sz="600">
                          <a:effectLst/>
                        </a:rPr>
                        <a:t>в 2 раза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52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ЩФ, ед/л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36-141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N </a:t>
                      </a:r>
                      <a:r>
                        <a:rPr lang="ru-RU" sz="600">
                          <a:effectLst/>
                        </a:rPr>
                        <a:t>в 2 раза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5226"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 err="1">
                          <a:effectLst/>
                        </a:rPr>
                        <a:t>Коагулопатия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ПТИ,%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70-100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˃50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30-50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˂30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04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фибринолиз, %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10-20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˂40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40-100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˃100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04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РКМФ, г/л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нет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˂40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40-100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˃100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609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время свёртывания,с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708-1280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˂780/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˃1280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показатели не информативны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04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АВСК, с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100-300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˂100/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˃300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04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фибриноген, г/л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1,5-4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˂1,5/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˃4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45676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Интоксикация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лейкоциты,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sym typeface="Symbol"/>
                        </a:rPr>
                        <a:t></a:t>
                      </a:r>
                      <a:r>
                        <a:rPr lang="ru-RU" sz="600">
                          <a:effectLst/>
                        </a:rPr>
                        <a:t>10</a:t>
                      </a:r>
                      <a:r>
                        <a:rPr lang="ru-RU" sz="600" baseline="30000">
                          <a:effectLst/>
                        </a:rPr>
                        <a:t>9</a:t>
                      </a:r>
                      <a:r>
                        <a:rPr lang="ru-RU" sz="600">
                          <a:effectLst/>
                        </a:rPr>
                        <a:t>/л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3,0-10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более 10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более 10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менее 3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152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ЛИИ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0,4-1,4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2,4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более 4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456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ЦНС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балл по шкале Глазго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15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13-14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9-12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˂8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15226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ЖКТ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диарея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N </a:t>
                      </a:r>
                      <a:r>
                        <a:rPr lang="ru-RU" sz="600">
                          <a:effectLst/>
                        </a:rPr>
                        <a:t>стул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До 1 л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До 2 л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более 2 л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04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сброс по зонду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До 1л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До 2 л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До 3л 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более 3 л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4609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парез кишечника, сут.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˃3 и нет эффекта от стимуляции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43" marR="33843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5B0F7AE-9CCF-D7E0-1CC2-C912B8594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2504" y="136524"/>
            <a:ext cx="1170533" cy="1170533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Заголовок 1">
            <a:extLst>
              <a:ext uri="{FF2B5EF4-FFF2-40B4-BE49-F238E27FC236}">
                <a16:creationId xmlns:a16="http://schemas.microsoft.com/office/drawing/2014/main" id="{6EAAD884-66F5-A5C7-C07F-F9AC0749A3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336" y="0"/>
            <a:ext cx="10297144" cy="1564977"/>
          </a:xfrm>
        </p:spPr>
        <p:txBody>
          <a:bodyPr/>
          <a:lstStyle/>
          <a:p>
            <a:r>
              <a:rPr lang="ru-RU" altLang="ru-RU" sz="2000" b="1" dirty="0"/>
              <a:t>Данная шкала </a:t>
            </a:r>
            <a:r>
              <a:rPr lang="ru-RU" altLang="ru-RU" sz="2000" dirty="0"/>
              <a:t>позволяет оценивать </a:t>
            </a:r>
            <a:r>
              <a:rPr lang="ru-RU" altLang="ru-RU" sz="2000" b="1" dirty="0"/>
              <a:t>степень нарушения функции всех основных органов и систем в динамике</a:t>
            </a:r>
            <a:r>
              <a:rPr lang="ru-RU" altLang="ru-RU" sz="2000" dirty="0"/>
              <a:t>, о</a:t>
            </a:r>
            <a:r>
              <a:rPr lang="ru-RU" altLang="ru-RU" sz="2000" b="1" dirty="0"/>
              <a:t>пределять ведущее звено в развитии ПОН для успешного патогенетически сфокусированного лечения, эффективность и адекватность выбранных методов интенсивной терапии и необходимость внесения корректив в выбранное лечение.</a:t>
            </a:r>
          </a:p>
        </p:txBody>
      </p:sp>
      <p:sp>
        <p:nvSpPr>
          <p:cNvPr id="89091" name="Объект 2">
            <a:extLst>
              <a:ext uri="{FF2B5EF4-FFF2-40B4-BE49-F238E27FC236}">
                <a16:creationId xmlns:a16="http://schemas.microsoft.com/office/drawing/2014/main" id="{7074D060-CF51-6455-1331-4733A92B6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784994"/>
            <a:ext cx="10515600" cy="4351338"/>
          </a:xfrm>
        </p:spPr>
        <p:txBody>
          <a:bodyPr rtlCol="0">
            <a:normAutofit fontScale="92500" lnSpcReduction="10000"/>
          </a:bodyPr>
          <a:lstStyle/>
          <a:p>
            <a:pPr indent="449263" algn="just" fontAlgn="auto">
              <a:spcAft>
                <a:spcPts val="0"/>
              </a:spcAft>
              <a:defRPr/>
            </a:pPr>
            <a:r>
              <a:rPr lang="ru-RU" alt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Примечания: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263" algn="just" fontAlgn="auto"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глюкозы крови рассчитывается только у пациентов с сопутствующим сахарным диабетом;</a:t>
            </a:r>
          </a:p>
          <a:p>
            <a:pPr indent="449263" algn="just" fontAlgn="auto"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ЛИИ – лейкоцитарный индекс высчитывается по формуле (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Кальф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-Калиф Я. Ф., 1943): </a:t>
            </a:r>
            <a:r>
              <a:rPr lang="ru-RU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ЛИИ = (4МИ+3Ю+2П+1С)(ПЛ+1)(ЛИ+МО)(Э+1)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где С – сегментоядерные нейтрофилы, П –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палочкоядерные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нейтрофилы, Ю – юные нейтрофилы, МИ – миелоциты, ПЛ – плазматические клетки, МО – моноциты, ЛИ – лимфоциты, Э – эозинофилы;</a:t>
            </a:r>
          </a:p>
          <a:p>
            <a:pPr indent="449263" algn="just" fontAlgn="auto"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суммарная оценка полиорганной дисфункции состоит из оценки степени дисфункции каждой системы (компенсация, субкомпенсация, декомпенсация);</a:t>
            </a:r>
          </a:p>
          <a:p>
            <a:pPr indent="449263" algn="just" fontAlgn="auto"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проводится по наиболее «нарушенному» показателю по формуле: </a:t>
            </a:r>
            <a:r>
              <a:rPr lang="ru-RU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+10</a:t>
            </a:r>
            <a:r>
              <a:rPr lang="en-US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en-US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где 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количество декомпенсированных систем, 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количество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субкомпенсированных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систем, 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количество компенсированных систем;</a:t>
            </a:r>
          </a:p>
          <a:p>
            <a:pPr indent="449263" algn="just" fontAlgn="auto"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авторов при наличии трёх и более декомпенсированных систем (более 300 баллов) не выжил ни один пациент вне зависимости от состояния других систем.</a:t>
            </a:r>
          </a:p>
          <a:p>
            <a:pPr indent="449263"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indent="449263" fontAlgn="auto">
              <a:spcAft>
                <a:spcPts val="0"/>
              </a:spcAft>
              <a:defRPr/>
            </a:pPr>
            <a:endParaRPr lang="ru-RU" altLang="ru-RU" dirty="0"/>
          </a:p>
        </p:txBody>
      </p:sp>
      <p:sp>
        <p:nvSpPr>
          <p:cNvPr id="84996" name="Номер слайда 3">
            <a:extLst>
              <a:ext uri="{FF2B5EF4-FFF2-40B4-BE49-F238E27FC236}">
                <a16:creationId xmlns:a16="http://schemas.microsoft.com/office/drawing/2014/main" id="{0397FB26-8FEA-2565-1A20-0D1DB39E81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B757C41-242E-4FEB-ACD4-728136323C63}" type="slidenum">
              <a:rPr lang="ru-RU" altLang="ru-RU" sz="1200">
                <a:solidFill>
                  <a:srgbClr val="635B5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68</a:t>
            </a:fld>
            <a:endParaRPr lang="ru-RU" altLang="ru-RU" sz="1200">
              <a:solidFill>
                <a:srgbClr val="635B5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F9F7F0B-7164-94BE-8674-8C9DE2463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2733" y="197221"/>
            <a:ext cx="1170533" cy="1170533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" y="-880458"/>
            <a:ext cx="12190361" cy="861456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66615" y="2682920"/>
            <a:ext cx="4187397" cy="1215552"/>
          </a:xfrm>
          <a:prstGeom prst="rect">
            <a:avLst/>
          </a:prstGeom>
        </p:spPr>
        <p:txBody>
          <a:bodyPr vert="horz" wrap="square" lIns="0" tIns="15203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4480">
              <a:spcBef>
                <a:spcPts val="120"/>
              </a:spcBef>
            </a:pPr>
            <a:r>
              <a:rPr sz="4333" b="0" spc="-12" dirty="0">
                <a:solidFill>
                  <a:srgbClr val="FFFFFF"/>
                </a:solidFill>
                <a:latin typeface="Microsoft Sans Serif"/>
                <a:cs typeface="Microsoft Sans Serif"/>
              </a:rPr>
              <a:t>БЛАГОДАРЮ</a:t>
            </a:r>
            <a:endParaRPr sz="4333" dirty="0">
              <a:latin typeface="Microsoft Sans Serif"/>
              <a:cs typeface="Microsoft Sans Serif"/>
            </a:endParaRPr>
          </a:p>
          <a:p>
            <a:pPr marL="14480"/>
            <a:r>
              <a:rPr sz="4333" b="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4333" b="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333" b="0" spc="-12" dirty="0">
                <a:solidFill>
                  <a:srgbClr val="FFFFFF"/>
                </a:solidFill>
                <a:latin typeface="Microsoft Sans Serif"/>
                <a:cs typeface="Microsoft Sans Serif"/>
              </a:rPr>
              <a:t>ВНИМАНИЕ!</a:t>
            </a:r>
            <a:endParaRPr sz="4333" dirty="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76553" y="-140277"/>
            <a:ext cx="4103995" cy="156028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24E1F9EA-89EF-E8F6-0405-B59BD16D24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0863" y="0"/>
            <a:ext cx="9144000" cy="11255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b="1" dirty="0"/>
              <a:t>В зависимости от этиологии могут быть выделены следующие формы СПОН: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906510D9-2724-2289-F19A-0DB227C2E7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9288" y="1412875"/>
            <a:ext cx="8497887" cy="54451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/>
              <a:t>	</a:t>
            </a:r>
          </a:p>
        </p:txBody>
      </p:sp>
      <p:sp>
        <p:nvSpPr>
          <p:cNvPr id="15364" name="Номер слайда 2">
            <a:extLst>
              <a:ext uri="{FF2B5EF4-FFF2-40B4-BE49-F238E27FC236}">
                <a16:creationId xmlns:a16="http://schemas.microsoft.com/office/drawing/2014/main" id="{5E71F9CC-85FB-EFD6-4233-C63066854D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757B207-61C1-495A-B88E-85A6839EE92B}" type="slidenum">
              <a:rPr lang="ru-RU" altLang="ru-RU" sz="1200" smtClean="0">
                <a:solidFill>
                  <a:srgbClr val="635B5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200">
              <a:solidFill>
                <a:srgbClr val="635B5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C8FDE04-C69E-6A95-1D43-19CE633652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511813"/>
              </p:ext>
            </p:extLst>
          </p:nvPr>
        </p:nvGraphicFramePr>
        <p:xfrm>
          <a:off x="550863" y="1166813"/>
          <a:ext cx="8886826" cy="4911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3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3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7898">
                <a:tc>
                  <a:txBody>
                    <a:bodyPr/>
                    <a:lstStyle/>
                    <a:p>
                      <a:r>
                        <a:rPr lang="ru-RU" sz="3200" dirty="0"/>
                        <a:t>Первичный СПОН</a:t>
                      </a:r>
                    </a:p>
                    <a:p>
                      <a:endParaRPr lang="ru-RU" sz="3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3200" dirty="0"/>
                        <a:t>Вторичный СПОН</a:t>
                      </a:r>
                    </a:p>
                    <a:p>
                      <a:endParaRPr lang="ru-RU" sz="32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1202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2800" dirty="0"/>
                        <a:t>Посттравматический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2800" dirty="0"/>
                        <a:t>Постгеморрагический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2800" dirty="0"/>
                        <a:t>Септический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2800" dirty="0" err="1"/>
                        <a:t>Панкреатогенный</a:t>
                      </a:r>
                      <a:endParaRPr lang="ru-RU" sz="2800" dirty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2800" dirty="0" err="1"/>
                        <a:t>Постреанимационный</a:t>
                      </a:r>
                      <a:endParaRPr lang="ru-RU" sz="2800" dirty="0"/>
                    </a:p>
                    <a:p>
                      <a:endParaRPr lang="ru-RU" sz="2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2800" dirty="0"/>
                        <a:t>СПОН, возникший в связи с утяжелением какой-либо патологии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2800" dirty="0"/>
                        <a:t>Ятрогенный СПОН</a:t>
                      </a:r>
                    </a:p>
                    <a:p>
                      <a:endParaRPr lang="ru-RU" sz="18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625">
                <a:tc gridSpan="2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5378" name="Picture 5">
            <a:extLst>
              <a:ext uri="{FF2B5EF4-FFF2-40B4-BE49-F238E27FC236}">
                <a16:creationId xmlns:a16="http://schemas.microsoft.com/office/drawing/2014/main" id="{61FC6308-DB6D-6578-AA7A-78CE4F543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6078538"/>
            <a:ext cx="82708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17F1C5-3366-C84A-F84E-576D85B87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5067" y="404664"/>
            <a:ext cx="1170533" cy="117053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B5A19-97E5-E2A5-8426-294F290EB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775950" cy="14128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b="1" dirty="0"/>
              <a:t>Причины СПОН </a:t>
            </a:r>
            <a:r>
              <a:rPr lang="ru-RU" b="1" u="sng" dirty="0"/>
              <a:t>инфекционной</a:t>
            </a:r>
            <a:r>
              <a:rPr lang="ru-RU" b="1" dirty="0"/>
              <a:t> этиологии </a:t>
            </a:r>
            <a:br>
              <a:rPr lang="ru-RU" b="1" dirty="0"/>
            </a:br>
            <a:r>
              <a:rPr lang="ru-RU" b="1" dirty="0"/>
              <a:t>(</a:t>
            </a:r>
            <a:r>
              <a:rPr lang="ru-RU" b="1" dirty="0" err="1"/>
              <a:t>Prof</a:t>
            </a:r>
            <a:r>
              <a:rPr lang="ru-RU" b="1" dirty="0"/>
              <a:t>. </a:t>
            </a:r>
            <a:r>
              <a:rPr lang="ru-RU" b="1" dirty="0" err="1"/>
              <a:t>dr</a:t>
            </a:r>
            <a:r>
              <a:rPr lang="ru-RU" b="1" dirty="0"/>
              <a:t>. V. </a:t>
            </a:r>
            <a:r>
              <a:rPr lang="ru-RU" b="1" dirty="0" err="1"/>
              <a:t>Cojocaru</a:t>
            </a:r>
            <a:r>
              <a:rPr lang="ru-RU" b="1" dirty="0"/>
              <a:t>)</a:t>
            </a:r>
            <a:br>
              <a:rPr lang="ru-RU" b="1" dirty="0"/>
            </a:br>
            <a:br>
              <a:rPr lang="ru-RU" b="1" dirty="0"/>
            </a:br>
            <a:br>
              <a:rPr lang="ru-RU" dirty="0"/>
            </a:br>
            <a:endParaRPr lang="ru-RU" dirty="0"/>
          </a:p>
        </p:txBody>
      </p:sp>
      <p:pic>
        <p:nvPicPr>
          <p:cNvPr id="16387" name="Picture 2">
            <a:extLst>
              <a:ext uri="{FF2B5EF4-FFF2-40B4-BE49-F238E27FC236}">
                <a16:creationId xmlns:a16="http://schemas.microsoft.com/office/drawing/2014/main" id="{F9DB86E6-EAA1-2FCA-DA98-2E9C8AA0ED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" t="23627" r="3188" b="1459"/>
          <a:stretch>
            <a:fillRect/>
          </a:stretch>
        </p:blipFill>
        <p:spPr>
          <a:xfrm>
            <a:off x="192088" y="1314450"/>
            <a:ext cx="11501437" cy="5129213"/>
          </a:xfrm>
          <a:noFill/>
        </p:spPr>
      </p:pic>
      <p:sp>
        <p:nvSpPr>
          <p:cNvPr id="16388" name="Номер слайда 2">
            <a:extLst>
              <a:ext uri="{FF2B5EF4-FFF2-40B4-BE49-F238E27FC236}">
                <a16:creationId xmlns:a16="http://schemas.microsoft.com/office/drawing/2014/main" id="{26F708B4-9F1D-C8BD-9BA9-7EBACFF90A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76819C9-6221-467C-86FE-A33E79C132E2}" type="slidenum">
              <a:rPr lang="ru-RU" altLang="ru-RU" sz="1200">
                <a:solidFill>
                  <a:srgbClr val="635B5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200">
              <a:solidFill>
                <a:srgbClr val="635B5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5A75E5-5F4B-A5DB-8D11-1CDBE847D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9545" y="71959"/>
            <a:ext cx="1170533" cy="117053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B015ED-BD64-A7BE-0611-B4C037F04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360025" cy="13414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Причины СПОН </a:t>
            </a:r>
            <a:r>
              <a:rPr lang="ru-RU" b="1" u="sng" dirty="0"/>
              <a:t>неинфекционной</a:t>
            </a:r>
            <a:r>
              <a:rPr lang="ru-RU" b="1" dirty="0"/>
              <a:t> этиологии </a:t>
            </a:r>
            <a:br>
              <a:rPr lang="ru-RU" b="1" dirty="0"/>
            </a:br>
            <a:r>
              <a:rPr lang="ru-RU" b="1" dirty="0"/>
              <a:t>(</a:t>
            </a:r>
            <a:r>
              <a:rPr lang="ru-RU" b="1" dirty="0" err="1"/>
              <a:t>Prof</a:t>
            </a:r>
            <a:r>
              <a:rPr lang="ru-RU" b="1" dirty="0"/>
              <a:t>. </a:t>
            </a:r>
            <a:r>
              <a:rPr lang="ru-RU" b="1" dirty="0" err="1"/>
              <a:t>dr</a:t>
            </a:r>
            <a:r>
              <a:rPr lang="ru-RU" b="1" dirty="0"/>
              <a:t>. V. </a:t>
            </a:r>
            <a:r>
              <a:rPr lang="ru-RU" b="1" dirty="0" err="1"/>
              <a:t>Cojocaru</a:t>
            </a:r>
            <a:r>
              <a:rPr lang="ru-RU" b="1" dirty="0"/>
              <a:t>)</a:t>
            </a:r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id="{00F44F36-710D-C880-2350-32ACF98104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975" y="1341438"/>
            <a:ext cx="11172825" cy="5338762"/>
          </a:xfrm>
          <a:noFill/>
        </p:spPr>
      </p:pic>
      <p:sp>
        <p:nvSpPr>
          <p:cNvPr id="17412" name="Номер слайда 2">
            <a:extLst>
              <a:ext uri="{FF2B5EF4-FFF2-40B4-BE49-F238E27FC236}">
                <a16:creationId xmlns:a16="http://schemas.microsoft.com/office/drawing/2014/main" id="{21396949-E8AB-B7D3-1F9D-8AD4CD4E8B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DAA1923-7318-474A-9401-222558D43B60}" type="slidenum">
              <a:rPr lang="ru-RU" altLang="ru-RU" sz="1200">
                <a:solidFill>
                  <a:srgbClr val="635B5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200">
              <a:solidFill>
                <a:srgbClr val="635B5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2998A5-F490-70BF-226A-B6ACEDCDF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2435" y="177800"/>
            <a:ext cx="1170533" cy="11705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Тема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1032</TotalTime>
  <Words>4647</Words>
  <Application>Microsoft Office PowerPoint</Application>
  <PresentationFormat>Широкоэкранный</PresentationFormat>
  <Paragraphs>663</Paragraphs>
  <Slides>69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69</vt:i4>
      </vt:variant>
    </vt:vector>
  </HeadingPairs>
  <TitlesOfParts>
    <vt:vector size="80" baseType="lpstr">
      <vt:lpstr>Aptos</vt:lpstr>
      <vt:lpstr>Aptos Display</vt:lpstr>
      <vt:lpstr>Arial</vt:lpstr>
      <vt:lpstr>Calibri</vt:lpstr>
      <vt:lpstr>Calibri Light</vt:lpstr>
      <vt:lpstr>Microsoft Sans Serif</vt:lpstr>
      <vt:lpstr>Symbol</vt:lpstr>
      <vt:lpstr>Times New Roman</vt:lpstr>
      <vt:lpstr>Wingdings 2</vt:lpstr>
      <vt:lpstr>Office Theme</vt:lpstr>
      <vt:lpstr>Тема Office</vt:lpstr>
      <vt:lpstr>Кафедра патофизиологии, клинической патофизиологии</vt:lpstr>
      <vt:lpstr>План</vt:lpstr>
      <vt:lpstr>Презентация PowerPoint</vt:lpstr>
      <vt:lpstr>Определение понятия (1973 год)</vt:lpstr>
      <vt:lpstr>Особенность ПОН</vt:lpstr>
      <vt:lpstr>Презентация PowerPoint</vt:lpstr>
      <vt:lpstr>В зависимости от этиологии могут быть выделены следующие формы СПОН:</vt:lpstr>
      <vt:lpstr>   Причины СПОН инфекционной этиологии  (Prof. dr. V. Cojocaru)   </vt:lpstr>
      <vt:lpstr>Причины СПОН неинфекционной этиологии  (Prof. dr. V. Cojocaru)</vt:lpstr>
      <vt:lpstr>Фазы ПОН</vt:lpstr>
      <vt:lpstr>Инициирующий фактор</vt:lpstr>
      <vt:lpstr>Триггерные эффекты  образования медиаторов ПОН</vt:lpstr>
      <vt:lpstr>Презентация PowerPoint</vt:lpstr>
      <vt:lpstr>Медиаторы ПОН: цитокины</vt:lpstr>
      <vt:lpstr>Медиаторы ПОН: цитокины Механизм действия цитокинов</vt:lpstr>
      <vt:lpstr>Медиаторы ПОН: эйкозаноиды –  продукты распада полиненасыщенных жирных кислот  (напр. арахидоновой)</vt:lpstr>
      <vt:lpstr>Медиаторы ПОН:  оксид азота и кислородные радикалы</vt:lpstr>
      <vt:lpstr>Факторы, усугубляющие «медиаторно-цитокиновую  бурю" </vt:lpstr>
      <vt:lpstr>Суммарные эффекты медиаторов ПОН</vt:lpstr>
      <vt:lpstr>Презентация PowerPoint</vt:lpstr>
      <vt:lpstr>Уровни генерализации системного воспаления</vt:lpstr>
      <vt:lpstr>Понятие о гиперметаболизме</vt:lpstr>
      <vt:lpstr>Ведущее звено гиперметаболизма</vt:lpstr>
      <vt:lpstr>Триггеры гиперметаболизма</vt:lpstr>
      <vt:lpstr>Обмен белков</vt:lpstr>
      <vt:lpstr>Обмен липидов</vt:lpstr>
      <vt:lpstr>Обмен углеводов</vt:lpstr>
      <vt:lpstr>Летальность при гиперметаболизме</vt:lpstr>
      <vt:lpstr>Биологическая роль гиперметаболизма</vt:lpstr>
      <vt:lpstr>Презентация PowerPoint</vt:lpstr>
      <vt:lpstr>Пути развития ПОН </vt:lpstr>
      <vt:lpstr>Первичная ПОН </vt:lpstr>
      <vt:lpstr>Вторичная ПОН </vt:lpstr>
      <vt:lpstr>Стадии развития ССВО  (синдром системного воспалительного ответа )</vt:lpstr>
      <vt:lpstr>Стадии развития ССВО  (синдром системного воспалительного ответа )</vt:lpstr>
      <vt:lpstr>Стадии развития ССВО </vt:lpstr>
      <vt:lpstr>Ведущее звено в патогенезе ССВО</vt:lpstr>
      <vt:lpstr>Факторы резистентности при ПОН</vt:lpstr>
      <vt:lpstr>Презентация PowerPoint</vt:lpstr>
      <vt:lpstr>Последовательность вовлечения систем при ПОН</vt:lpstr>
      <vt:lpstr>Легкие при ПОН </vt:lpstr>
      <vt:lpstr>Легкие при ПОН</vt:lpstr>
      <vt:lpstr>Легкие при ПОН</vt:lpstr>
      <vt:lpstr>Легкие при ПОН</vt:lpstr>
      <vt:lpstr>Легкие при ПОН</vt:lpstr>
      <vt:lpstr>Легкие при ПОН</vt:lpstr>
      <vt:lpstr>Почки при ПОН</vt:lpstr>
      <vt:lpstr>Почки при ПОН</vt:lpstr>
      <vt:lpstr>В результате нарушения функции почек:</vt:lpstr>
      <vt:lpstr>Почки при ПОН</vt:lpstr>
      <vt:lpstr>Таким образом, критериями собственно почечной недостаточности являются:</vt:lpstr>
      <vt:lpstr>Печень при ПОН</vt:lpstr>
      <vt:lpstr>Печень при ПОН</vt:lpstr>
      <vt:lpstr>Печень при ПОН</vt:lpstr>
      <vt:lpstr>Печень при ПОН</vt:lpstr>
      <vt:lpstr>Роль кишечника в патогенезе ПОН</vt:lpstr>
      <vt:lpstr>Роль кишечника в патогенезе ПОН</vt:lpstr>
      <vt:lpstr>Роль кишечника в патогенезе ПОН</vt:lpstr>
      <vt:lpstr>Миокард при ПОН</vt:lpstr>
      <vt:lpstr>ЦНС при ПОН</vt:lpstr>
      <vt:lpstr>Иммунная система при ПОН</vt:lpstr>
      <vt:lpstr>ДВС-синдром </vt:lpstr>
      <vt:lpstr>Презентация PowerPoint</vt:lpstr>
      <vt:lpstr>Оценка тяжести синдрома полиорганной недостаточности</vt:lpstr>
      <vt:lpstr>Шкала SOFA (Sequential Organ Failure Assessment)</vt:lpstr>
      <vt:lpstr>Патогенетически целесообразным и оправданным для пациентов с тяжёлым состоянием представляется использование системы оценки состояния больного, разработанной  А. Л. Левит с соавт. (2000) </vt:lpstr>
      <vt:lpstr>Презентация PowerPoint</vt:lpstr>
      <vt:lpstr>Данная шкала позволяет оценивать степень нарушения функции всех основных органов и систем в динамике, определять ведущее звено в развитии ПОН для успешного патогенетически сфокусированного лечения, эффективность и адекватность выбранных методов интенсивной терапии и необходимость внесения корректив в выбранное лечение.</vt:lpstr>
      <vt:lpstr>БЛАГОДАРЮ ЗА ВНИМАНИЕ!</vt:lpstr>
    </vt:vector>
  </TitlesOfParts>
  <Company>Wh.Kitten Software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Полиорганная недостаточность</dc:title>
  <dc:creator>Маня и Маша</dc:creator>
  <cp:lastModifiedBy>Пользователь Windows</cp:lastModifiedBy>
  <cp:revision>75</cp:revision>
  <dcterms:created xsi:type="dcterms:W3CDTF">2015-09-07T16:34:15Z</dcterms:created>
  <dcterms:modified xsi:type="dcterms:W3CDTF">2025-05-26T21:54:59Z</dcterms:modified>
</cp:coreProperties>
</file>